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370" r:id="rId2"/>
    <p:sldId id="505" r:id="rId3"/>
    <p:sldId id="506" r:id="rId4"/>
    <p:sldId id="509" r:id="rId5"/>
    <p:sldId id="510" r:id="rId6"/>
    <p:sldId id="512" r:id="rId7"/>
    <p:sldId id="511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orient="horz" pos="1230">
          <p15:clr>
            <a:srgbClr val="A4A3A4"/>
          </p15:clr>
        </p15:guide>
        <p15:guide id="4" orient="horz" pos="1457">
          <p15:clr>
            <a:srgbClr val="A4A3A4"/>
          </p15:clr>
        </p15:guide>
        <p15:guide id="5" pos="2880">
          <p15:clr>
            <a:srgbClr val="A4A3A4"/>
          </p15:clr>
        </p15:guide>
        <p15:guide id="6" pos="1224">
          <p15:clr>
            <a:srgbClr val="A4A3A4"/>
          </p15:clr>
        </p15:guide>
        <p15:guide id="7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99"/>
    <a:srgbClr val="009999"/>
    <a:srgbClr val="4EAFB6"/>
    <a:srgbClr val="33CC33"/>
    <a:srgbClr val="CCFF66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585" autoAdjust="0"/>
  </p:normalViewPr>
  <p:slideViewPr>
    <p:cSldViewPr snapToObjects="1">
      <p:cViewPr varScale="1">
        <p:scale>
          <a:sx n="82" d="100"/>
          <a:sy n="82" d="100"/>
        </p:scale>
        <p:origin x="849" y="42"/>
      </p:cViewPr>
      <p:guideLst>
        <p:guide orient="horz" pos="2160"/>
        <p:guide orient="horz" pos="913"/>
        <p:guide orient="horz" pos="1230"/>
        <p:guide orient="horz" pos="1457"/>
        <p:guide pos="2880"/>
        <p:guide pos="1224"/>
        <p:guide pos="612"/>
      </p:guideLst>
    </p:cSldViewPr>
  </p:slideViewPr>
  <p:outlineViewPr>
    <p:cViewPr>
      <p:scale>
        <a:sx n="33" d="100"/>
        <a:sy n="33" d="100"/>
      </p:scale>
      <p:origin x="0" y="-338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6"/>
    </p:cViewPr>
  </p:sorterViewPr>
  <p:notesViewPr>
    <p:cSldViewPr snapToObjects="1">
      <p:cViewPr varScale="1">
        <p:scale>
          <a:sx n="79" d="100"/>
          <a:sy n="79" d="100"/>
        </p:scale>
        <p:origin x="-2148" y="-96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4C3EB3D-3C5F-4328-A4D6-9D3BF1DBCF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89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907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6" y="4689791"/>
            <a:ext cx="5439089" cy="44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958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907" y="937958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fld id="{0153BFBE-7F02-434C-88D1-5E1D744A261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410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8713" cy="37036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3BFBE-7F02-434C-88D1-5E1D744A2616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03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EAE143-64CC-4CDC-9D20-E39527C8241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750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  <p:sp>
        <p:nvSpPr>
          <p:cNvPr id="3" name="Line 1028"/>
          <p:cNvSpPr>
            <a:spLocks noChangeShapeType="1"/>
          </p:cNvSpPr>
          <p:nvPr userDrawn="1"/>
        </p:nvSpPr>
        <p:spPr bwMode="auto">
          <a:xfrm>
            <a:off x="284163" y="2884488"/>
            <a:ext cx="8575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785918" y="2285992"/>
            <a:ext cx="7072342" cy="5572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0000" indent="-180000" algn="r">
              <a:buNone/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785918" y="2928934"/>
            <a:ext cx="7072342" cy="4286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0000" indent="-180000" algn="r">
              <a:buNone/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Database Programming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5072066" y="1857364"/>
            <a:ext cx="3786194" cy="4143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0000" indent="-180000" algn="r">
              <a:buNone/>
              <a:defRPr sz="2000" baseline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/>
              <a:t>&lt;  </a:t>
            </a:r>
            <a:r>
              <a:rPr lang="ko-KR" altLang="en-US" dirty="0"/>
              <a:t>주차 수업 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86676" cy="511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557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 sz="2000">
                <a:latin typeface="HY견고딕" pitchFamily="18" charset="-127"/>
                <a:ea typeface="HY견고딕" pitchFamily="18" charset="-127"/>
              </a:defRPr>
            </a:lvl2pPr>
            <a:lvl3pPr>
              <a:buClr>
                <a:srgbClr val="FF0000"/>
              </a:buClr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2400">
                <a:latin typeface="HY견고딕" pitchFamily="18" charset="-127"/>
                <a:ea typeface="HY견고딕" pitchFamily="18" charset="-127"/>
              </a:defRPr>
            </a:lvl4pPr>
            <a:lvl5pPr>
              <a:defRPr sz="24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</a:t>
            </a:r>
          </a:p>
        </p:txBody>
      </p:sp>
      <p:sp>
        <p:nvSpPr>
          <p:cNvPr id="10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250825" y="836613"/>
            <a:ext cx="8642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7358082" y="285728"/>
            <a:ext cx="1500198" cy="511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ADEE9-354E-432E-AB07-D757F0CE965E}" type="slidenum"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/6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Web Programming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&lt;10</a:t>
            </a:r>
            <a:r>
              <a:rPr lang="ko-KR" altLang="en-US" dirty="0"/>
              <a:t>주차 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96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Q1&gt; String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try-catch</a:t>
            </a:r>
            <a:r>
              <a:rPr lang="ko-KR" altLang="en-US" dirty="0"/>
              <a:t>문을 사용하여 다음 그림과 같은 결과가 나오도록 </a:t>
            </a:r>
            <a:r>
              <a:rPr lang="en-US" altLang="ko-KR" dirty="0"/>
              <a:t>JSP </a:t>
            </a:r>
            <a:r>
              <a:rPr lang="ko-KR" altLang="en-US" dirty="0"/>
              <a:t>페이지를 작성하시오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try-catch</a:t>
            </a:r>
            <a:r>
              <a:rPr lang="ko-KR" altLang="en-US" dirty="0"/>
              <a:t>문은 아래쪽과 같은 </a:t>
            </a:r>
            <a:r>
              <a:rPr lang="ko-KR" altLang="en-US" dirty="0" err="1"/>
              <a:t>반복문을</a:t>
            </a:r>
            <a:r>
              <a:rPr lang="ko-KR" altLang="en-US" dirty="0"/>
              <a:t> 수행했을 때 발생하는 오류를 예외 처리하도록 하여라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7999" y="2228852"/>
            <a:ext cx="3060340" cy="1583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altLang="ko-KR" sz="1600" dirty="0">
                <a:solidFill>
                  <a:schemeClr val="tx1"/>
                </a:solidFill>
              </a:rPr>
              <a:t>for(i=5;i&gt;=0;i--){			num = 30/i;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chemeClr val="tx1"/>
                </a:solidFill>
              </a:rPr>
              <a:t>	out.println(num) 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36912"/>
            <a:ext cx="4770792" cy="3924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54A73-A5C3-4DEB-B786-E601195F43E1}"/>
              </a:ext>
            </a:extLst>
          </p:cNvPr>
          <p:cNvSpPr txBox="1"/>
          <p:nvPr/>
        </p:nvSpPr>
        <p:spPr>
          <a:xfrm>
            <a:off x="5385526" y="4509932"/>
            <a:ext cx="354295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String class method 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사용해서 </a:t>
            </a:r>
            <a:b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</a:b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문자열 반환 대체 제거 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아래 </a:t>
            </a: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try-catch, </a:t>
            </a:r>
            <a:r>
              <a:rPr lang="ko-KR" altLang="en-US" sz="1200" dirty="0" err="1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반복문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 코드는 </a:t>
            </a:r>
            <a:r>
              <a:rPr lang="ko-KR" altLang="en-US" sz="1200" dirty="0" err="1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빨간상자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 이용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82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96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Q2&gt; for </a:t>
            </a:r>
            <a:r>
              <a:rPr lang="ko-KR" altLang="en-US" dirty="0"/>
              <a:t>문과 </a:t>
            </a:r>
            <a:r>
              <a:rPr lang="en-US" altLang="ko-KR" dirty="0"/>
              <a:t>if-else</a:t>
            </a:r>
            <a:r>
              <a:rPr lang="ko-KR" altLang="en-US" dirty="0"/>
              <a:t>문을 이용하여 다음 그림과 같은 결과가 나오도록 </a:t>
            </a:r>
            <a:r>
              <a:rPr lang="en-US" altLang="ko-KR" dirty="0"/>
              <a:t>JSP </a:t>
            </a:r>
            <a:r>
              <a:rPr lang="ko-KR" altLang="en-US" dirty="0"/>
              <a:t>페이지를 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조건 </a:t>
            </a:r>
            <a:r>
              <a:rPr lang="en-US" altLang="ko-KR" sz="2000" dirty="0"/>
              <a:t>: 90</a:t>
            </a:r>
            <a:r>
              <a:rPr lang="ko-KR" altLang="en-US" sz="2000" dirty="0"/>
              <a:t>점 이상 </a:t>
            </a:r>
            <a:r>
              <a:rPr lang="en-US" altLang="ko-KR" sz="2000" dirty="0"/>
              <a:t>A, 80~89</a:t>
            </a:r>
            <a:r>
              <a:rPr lang="ko-KR" altLang="en-US" sz="2000" dirty="0"/>
              <a:t>점 </a:t>
            </a:r>
            <a:r>
              <a:rPr lang="en-US" altLang="ko-KR" sz="2000" dirty="0"/>
              <a:t>B, 70~79</a:t>
            </a:r>
            <a:r>
              <a:rPr lang="ko-KR" altLang="en-US" sz="2000" dirty="0"/>
              <a:t>점 </a:t>
            </a:r>
            <a:r>
              <a:rPr lang="en-US" altLang="ko-KR" sz="2000" dirty="0"/>
              <a:t>C, 60~69</a:t>
            </a:r>
            <a:r>
              <a:rPr lang="ko-KR" altLang="en-US" sz="2000" dirty="0"/>
              <a:t>점 </a:t>
            </a:r>
            <a:r>
              <a:rPr lang="en-US" altLang="ko-KR" sz="2000" dirty="0"/>
              <a:t>D, </a:t>
            </a:r>
            <a:r>
              <a:rPr lang="ko-KR" altLang="en-US" sz="2000" dirty="0"/>
              <a:t>그 외 </a:t>
            </a:r>
            <a:r>
              <a:rPr lang="en-US" altLang="ko-KR" sz="2000" dirty="0"/>
              <a:t>F)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71" y="2528900"/>
            <a:ext cx="3552825" cy="3262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514438"/>
            <a:ext cx="3643696" cy="3262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4247964" y="3717032"/>
            <a:ext cx="54006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9BA33-CCF2-4432-875F-78ADB7DCED56}"/>
              </a:ext>
            </a:extLst>
          </p:cNvPr>
          <p:cNvSpPr txBox="1"/>
          <p:nvPr/>
        </p:nvSpPr>
        <p:spPr>
          <a:xfrm>
            <a:off x="3347864" y="5805147"/>
            <a:ext cx="4132863" cy="1606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For / If-else, </a:t>
            </a:r>
          </a:p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Html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파일로 폼 </a:t>
            </a:r>
            <a:r>
              <a:rPr lang="ko-KR" altLang="en-US" sz="1200" dirty="0" err="1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작성후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 err="1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Jsp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를 통해 폼</a:t>
            </a: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점수 </a:t>
            </a:r>
            <a:r>
              <a:rPr lang="ko-KR" altLang="en-US" sz="1200" dirty="0" err="1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입력받으면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 별 출력하는 것 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FORM 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JSP 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사용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JSP 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파일로 작성 후 실행하면 </a:t>
            </a: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CLASS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파일이 생성된다</a:t>
            </a: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"/>
            </a:pP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ROOT-&gt; ORG -&gt; APACHE &gt; JSP 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62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96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Q3&gt; </a:t>
            </a:r>
            <a:r>
              <a:rPr lang="en-US" altLang="ko-KR" sz="2100" dirty="0"/>
              <a:t>include </a:t>
            </a:r>
            <a:r>
              <a:rPr lang="ko-KR" altLang="en-US" sz="2100" dirty="0"/>
              <a:t>액션 태그를 사용하여 아래의 코드로 작성된 </a:t>
            </a:r>
            <a:r>
              <a:rPr lang="en-US" altLang="ko-KR" sz="2100" dirty="0" err="1"/>
              <a:t>jsp</a:t>
            </a:r>
            <a:r>
              <a:rPr lang="en-US" altLang="ko-KR" sz="2100" dirty="0"/>
              <a:t> </a:t>
            </a:r>
            <a:r>
              <a:rPr lang="ko-KR" altLang="en-US" sz="2100" dirty="0"/>
              <a:t>파일을 불러와서 다음과 같은 화면을 출력하는 </a:t>
            </a:r>
            <a:r>
              <a:rPr lang="en-US" altLang="ko-KR" sz="2100" dirty="0" err="1"/>
              <a:t>jsp</a:t>
            </a:r>
            <a:r>
              <a:rPr lang="en-US" altLang="ko-KR" sz="2100" dirty="0"/>
              <a:t> </a:t>
            </a:r>
            <a:r>
              <a:rPr lang="ko-KR" altLang="en-US" sz="2100" dirty="0"/>
              <a:t>페이지를 작성하시오</a:t>
            </a:r>
            <a:r>
              <a:rPr lang="en-US" altLang="ko-KR" sz="21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7" y="1736812"/>
            <a:ext cx="8099384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4463988" y="3933056"/>
            <a:ext cx="4572000" cy="2769989"/>
            <a:chOff x="4326460" y="1772816"/>
            <a:chExt cx="4572000" cy="2769989"/>
          </a:xfrm>
        </p:grpSpPr>
        <p:sp>
          <p:nvSpPr>
            <p:cNvPr id="3" name="직사각형 2"/>
            <p:cNvSpPr/>
            <p:nvPr/>
          </p:nvSpPr>
          <p:spPr>
            <a:xfrm>
              <a:off x="4326460" y="1772816"/>
              <a:ext cx="4572000" cy="276998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b="0" dirty="0">
                  <a:latin typeface="+mj-lt"/>
                </a:rPr>
                <a:t>&lt;%@ page language="java" contentType="text/html; charset=UTF-8" pageEncoding="UTF-8"%&gt;</a:t>
              </a:r>
            </a:p>
            <a:p>
              <a:r>
                <a:rPr lang="ko-KR" altLang="en-US" b="0" dirty="0">
                  <a:latin typeface="+mj-lt"/>
                </a:rPr>
                <a:t>&lt;!DOCTYPE html PUBLIC "-//W3C//DTD HTML 4.01 Transitional//EN" "http://www.w3.org/TR/html4/loose.dtd"&gt;</a:t>
              </a:r>
            </a:p>
            <a:p>
              <a:r>
                <a:rPr lang="ko-KR" altLang="en-US" b="0" dirty="0">
                  <a:latin typeface="+mj-lt"/>
                </a:rPr>
                <a:t>&lt;html&gt;</a:t>
              </a:r>
            </a:p>
            <a:p>
              <a:r>
                <a:rPr lang="ko-KR" altLang="en-US" b="0" dirty="0">
                  <a:latin typeface="+mj-lt"/>
                </a:rPr>
                <a:t>&lt;head&gt;</a:t>
              </a:r>
            </a:p>
            <a:p>
              <a:r>
                <a:rPr lang="ko-KR" altLang="en-US" b="0" dirty="0">
                  <a:latin typeface="+mj-lt"/>
                </a:rPr>
                <a:t>&lt;meta http-equiv="Content-Type" content="text/html; charset=UTF-8"&gt;</a:t>
              </a:r>
            </a:p>
            <a:p>
              <a:r>
                <a:rPr lang="ko-KR" altLang="en-US" b="0" dirty="0">
                  <a:latin typeface="+mj-lt"/>
                </a:rPr>
                <a:t>&lt;title&gt;액션태그&lt;/title&gt;</a:t>
              </a:r>
            </a:p>
            <a:p>
              <a:r>
                <a:rPr lang="ko-KR" altLang="en-US" b="0" dirty="0">
                  <a:latin typeface="+mj-lt"/>
                </a:rPr>
                <a:t>&lt;/head&gt;</a:t>
              </a:r>
            </a:p>
            <a:p>
              <a:r>
                <a:rPr lang="ko-KR" altLang="en-US" b="0" dirty="0">
                  <a:latin typeface="+mj-lt"/>
                </a:rPr>
                <a:t>&lt;center&gt;</a:t>
              </a:r>
            </a:p>
            <a:p>
              <a:r>
                <a:rPr lang="ko-KR" altLang="en-US" b="0" dirty="0">
                  <a:latin typeface="+mj-lt"/>
                </a:rPr>
                <a:t>    &lt;h3&gt;jsp:include 액션 태그&lt;/h3&gt;</a:t>
              </a:r>
            </a:p>
            <a:p>
              <a:r>
                <a:rPr lang="ko-KR" altLang="en-US" b="0" dirty="0">
                  <a:latin typeface="+mj-lt"/>
                </a:rPr>
                <a:t>&lt;/center&gt;</a:t>
              </a:r>
            </a:p>
            <a:p>
              <a:r>
                <a:rPr lang="ko-KR" altLang="en-US" b="0" dirty="0">
                  <a:latin typeface="+mj-lt"/>
                </a:rPr>
                <a:t>&lt;hr/&gt;</a:t>
              </a:r>
            </a:p>
            <a:p>
              <a:r>
                <a:rPr lang="ko-KR" altLang="en-US" b="0" dirty="0">
                  <a:latin typeface="+mj-lt"/>
                </a:rPr>
                <a:t>&lt;/body&gt;</a:t>
              </a:r>
            </a:p>
            <a:p>
              <a:r>
                <a:rPr lang="ko-KR" altLang="en-US" b="0" dirty="0">
                  <a:latin typeface="+mj-lt"/>
                </a:rPr>
                <a:t>&lt;/html&gt;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26460" y="1772816"/>
              <a:ext cx="4572000" cy="2769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2A2D4D-18EE-48F9-A35D-5C536C55B9BD}"/>
              </a:ext>
            </a:extLst>
          </p:cNvPr>
          <p:cNvSpPr txBox="1"/>
          <p:nvPr/>
        </p:nvSpPr>
        <p:spPr>
          <a:xfrm>
            <a:off x="323528" y="4437112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"/>
            </a:pPr>
            <a:r>
              <a:rPr lang="ko-KR" altLang="en-US" sz="1200" dirty="0" err="1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ㅇ</a:t>
            </a: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7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96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Q4&gt; </a:t>
            </a:r>
            <a:r>
              <a:rPr lang="ko-KR" altLang="en-US" sz="2000" dirty="0"/>
              <a:t>아래</a:t>
            </a:r>
            <a:r>
              <a:rPr lang="en-US" altLang="ko-KR" sz="2000" dirty="0"/>
              <a:t> </a:t>
            </a:r>
            <a:r>
              <a:rPr lang="ko-KR" altLang="en-US" sz="2000" dirty="0"/>
              <a:t>코드를 이용하여 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작성하시오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param</a:t>
            </a:r>
            <a:r>
              <a:rPr lang="en-US" altLang="ko-KR" sz="2000" dirty="0"/>
              <a:t> </a:t>
            </a:r>
            <a:r>
              <a:rPr lang="ko-KR" altLang="en-US" sz="2000" dirty="0"/>
              <a:t>액션 태그를 사용하여 다음과 같은 화면을 출력하는 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페이지를 작성하시오</a:t>
            </a:r>
            <a:r>
              <a:rPr lang="en-US" altLang="ko-KR" sz="2000" dirty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463988" y="3933056"/>
            <a:ext cx="4572000" cy="2800767"/>
            <a:chOff x="4326460" y="1772816"/>
            <a:chExt cx="4572000" cy="2800767"/>
          </a:xfrm>
        </p:grpSpPr>
        <p:sp>
          <p:nvSpPr>
            <p:cNvPr id="3" name="직사각형 2"/>
            <p:cNvSpPr/>
            <p:nvPr/>
          </p:nvSpPr>
          <p:spPr>
            <a:xfrm>
              <a:off x="4326460" y="1772816"/>
              <a:ext cx="4572000" cy="28007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b="0" dirty="0">
                  <a:latin typeface="+mj-lt"/>
                </a:rPr>
                <a:t>&lt;title&gt;</a:t>
              </a:r>
              <a:r>
                <a:rPr lang="ko-KR" altLang="en-US" b="0" dirty="0">
                  <a:latin typeface="+mj-lt"/>
                </a:rPr>
                <a:t>액션 태그</a:t>
              </a:r>
              <a:r>
                <a:rPr lang="en-US" altLang="ko-KR" b="0" dirty="0">
                  <a:latin typeface="+mj-lt"/>
                </a:rPr>
                <a:t>&lt;/title&gt;</a:t>
              </a:r>
            </a:p>
            <a:p>
              <a:r>
                <a:rPr lang="en-US" altLang="ko-KR" b="0" dirty="0">
                  <a:latin typeface="+mj-lt"/>
                </a:rPr>
                <a:t>……</a:t>
              </a:r>
            </a:p>
            <a:p>
              <a:r>
                <a:rPr lang="en-US" altLang="ko-KR" b="0" dirty="0">
                  <a:latin typeface="+mj-lt"/>
                </a:rPr>
                <a:t>&lt;body&gt;</a:t>
              </a:r>
            </a:p>
            <a:p>
              <a:r>
                <a:rPr lang="en-US" altLang="ko-KR" b="0" dirty="0">
                  <a:latin typeface="+mj-lt"/>
                </a:rPr>
                <a:t>&lt;p&gt;</a:t>
              </a:r>
              <a:r>
                <a:rPr lang="ko-KR" altLang="en-US" b="0" dirty="0">
                  <a:latin typeface="+mj-lt"/>
                </a:rPr>
                <a:t>이 파일은 </a:t>
              </a:r>
              <a:r>
                <a:rPr lang="en-US" altLang="ko-KR" b="0" dirty="0">
                  <a:latin typeface="+mj-lt"/>
                </a:rPr>
                <a:t>q4_main.jsp </a:t>
              </a:r>
              <a:r>
                <a:rPr lang="ko-KR" altLang="en-US" b="0" dirty="0">
                  <a:latin typeface="+mj-lt"/>
                </a:rPr>
                <a:t>입니다</a:t>
              </a:r>
              <a:r>
                <a:rPr lang="en-US" altLang="ko-KR" b="0" dirty="0">
                  <a:latin typeface="+mj-lt"/>
                </a:rPr>
                <a:t>.&lt;</a:t>
              </a:r>
              <a:r>
                <a:rPr lang="en-US" altLang="ko-KR" b="0" dirty="0" err="1">
                  <a:latin typeface="+mj-lt"/>
                </a:rPr>
                <a:t>br</a:t>
              </a:r>
              <a:r>
                <a:rPr lang="en-US" altLang="ko-KR" b="0" dirty="0">
                  <a:latin typeface="+mj-lt"/>
                </a:rPr>
                <a:t>/&gt;</a:t>
              </a:r>
            </a:p>
            <a:p>
              <a:r>
                <a:rPr lang="ko-KR" altLang="en-US" b="0" dirty="0">
                  <a:latin typeface="+mj-lt"/>
                </a:rPr>
                <a:t>어떤 것으로 글이 적힐까요</a:t>
              </a:r>
              <a:r>
                <a:rPr lang="en-US" altLang="ko-KR" b="0" dirty="0">
                  <a:latin typeface="+mj-lt"/>
                </a:rPr>
                <a:t>?&lt;</a:t>
              </a:r>
              <a:r>
                <a:rPr lang="en-US" altLang="ko-KR" b="0" dirty="0" err="1">
                  <a:latin typeface="+mj-lt"/>
                </a:rPr>
                <a:t>br</a:t>
              </a:r>
              <a:r>
                <a:rPr lang="en-US" altLang="ko-KR" b="0" dirty="0">
                  <a:latin typeface="+mj-lt"/>
                </a:rPr>
                <a:t>&gt;</a:t>
              </a:r>
            </a:p>
            <a:p>
              <a:r>
                <a:rPr lang="en-US" altLang="ko-KR" b="0" dirty="0">
                  <a:latin typeface="+mj-lt"/>
                </a:rPr>
                <a:t>title</a:t>
              </a:r>
              <a:r>
                <a:rPr lang="ko-KR" altLang="en-US" b="0" dirty="0">
                  <a:latin typeface="+mj-lt"/>
                </a:rPr>
                <a:t>도 바뀌니까 참고하세요</a:t>
              </a:r>
              <a:r>
                <a:rPr lang="en-US" altLang="ko-KR" b="0" dirty="0">
                  <a:latin typeface="+mj-lt"/>
                </a:rPr>
                <a:t>.&lt;hr&gt;&lt;/p&gt;</a:t>
              </a:r>
            </a:p>
            <a:p>
              <a:r>
                <a:rPr lang="en-US" altLang="ko-KR" b="0" dirty="0">
                  <a:latin typeface="+mj-lt"/>
                </a:rPr>
                <a:t>&lt;h3&gt;</a:t>
              </a:r>
              <a:r>
                <a:rPr lang="en-US" altLang="ko-KR" b="0" dirty="0" err="1">
                  <a:latin typeface="+mj-lt"/>
                </a:rPr>
                <a:t>jsp:forward</a:t>
              </a:r>
              <a:r>
                <a:rPr lang="en-US" altLang="ko-KR" b="0" dirty="0">
                  <a:latin typeface="+mj-lt"/>
                </a:rPr>
                <a:t>&lt;/h3&gt;</a:t>
              </a:r>
            </a:p>
            <a:p>
              <a:r>
                <a:rPr lang="en-US" altLang="ko-KR" b="0" dirty="0">
                  <a:latin typeface="+mj-lt"/>
                </a:rPr>
                <a:t>&lt;q&gt;q4_main</a:t>
              </a:r>
              <a:r>
                <a:rPr lang="ko-KR" altLang="en-US" b="0" dirty="0">
                  <a:latin typeface="+mj-lt"/>
                </a:rPr>
                <a:t>일까요</a:t>
              </a:r>
              <a:r>
                <a:rPr lang="en-US" altLang="ko-KR" b="0" dirty="0">
                  <a:latin typeface="+mj-lt"/>
                </a:rPr>
                <a:t>?  q4_sub</a:t>
              </a:r>
              <a:r>
                <a:rPr lang="ko-KR" altLang="en-US" b="0" dirty="0">
                  <a:latin typeface="+mj-lt"/>
                </a:rPr>
                <a:t>일까요</a:t>
              </a:r>
              <a:r>
                <a:rPr lang="en-US" altLang="ko-KR" b="0" dirty="0">
                  <a:latin typeface="+mj-lt"/>
                </a:rPr>
                <a:t>?&lt;hr&gt;</a:t>
              </a:r>
            </a:p>
            <a:p>
              <a:r>
                <a:rPr lang="en-US" altLang="ko-KR" b="0" dirty="0">
                  <a:latin typeface="+mj-lt"/>
                </a:rPr>
                <a:t>&lt;</a:t>
              </a:r>
              <a:r>
                <a:rPr lang="en-US" altLang="ko-KR" b="0" dirty="0" err="1">
                  <a:latin typeface="+mj-lt"/>
                </a:rPr>
                <a:t>jsp:forward</a:t>
              </a:r>
              <a:r>
                <a:rPr lang="en-US" altLang="ko-KR" b="0" dirty="0">
                  <a:latin typeface="+mj-lt"/>
                </a:rPr>
                <a:t> page = "q4_sub.jsp"&gt;</a:t>
              </a:r>
            </a:p>
            <a:p>
              <a:r>
                <a:rPr lang="en-US" altLang="ko-KR" b="0" dirty="0">
                  <a:latin typeface="+mj-lt"/>
                </a:rPr>
                <a:t>&lt;</a:t>
              </a:r>
              <a:r>
                <a:rPr lang="en-US" altLang="ko-KR" b="0" dirty="0" err="1">
                  <a:latin typeface="+mj-lt"/>
                </a:rPr>
                <a:t>jsp:param</a:t>
              </a:r>
              <a:r>
                <a:rPr lang="en-US" altLang="ko-KR" b="0" dirty="0">
                  <a:latin typeface="+mj-lt"/>
                </a:rPr>
                <a:t> name = "</a:t>
              </a:r>
              <a:r>
                <a:rPr lang="en-US" altLang="ko-KR" b="0" dirty="0" err="1">
                  <a:latin typeface="+mj-lt"/>
                </a:rPr>
                <a:t>url</a:t>
              </a:r>
              <a:r>
                <a:rPr lang="en-US" altLang="ko-KR" b="0" dirty="0">
                  <a:latin typeface="+mj-lt"/>
                </a:rPr>
                <a:t>" value = "q4_main.jsp"/&gt;</a:t>
              </a:r>
            </a:p>
            <a:p>
              <a:r>
                <a:rPr lang="en-US" altLang="ko-KR" b="0" dirty="0">
                  <a:latin typeface="+mj-lt"/>
                </a:rPr>
                <a:t>&lt;</a:t>
              </a:r>
              <a:r>
                <a:rPr lang="en-US" altLang="ko-KR" b="0" dirty="0" err="1">
                  <a:latin typeface="+mj-lt"/>
                </a:rPr>
                <a:t>jsp:param</a:t>
              </a:r>
              <a:r>
                <a:rPr lang="en-US" altLang="ko-KR" b="0" dirty="0">
                  <a:latin typeface="+mj-lt"/>
                </a:rPr>
                <a:t> name = "news" value = "Good luck with your class assignment."/&gt;</a:t>
              </a:r>
            </a:p>
            <a:p>
              <a:r>
                <a:rPr lang="en-US" altLang="ko-KR" b="0" dirty="0">
                  <a:latin typeface="+mj-lt"/>
                </a:rPr>
                <a:t>&lt;/</a:t>
              </a:r>
              <a:r>
                <a:rPr lang="en-US" altLang="ko-KR" b="0" dirty="0" err="1">
                  <a:latin typeface="+mj-lt"/>
                </a:rPr>
                <a:t>jsp:forward</a:t>
              </a:r>
              <a:r>
                <a:rPr lang="en-US" altLang="ko-KR" b="0" dirty="0">
                  <a:latin typeface="+mj-lt"/>
                </a:rPr>
                <a:t>&gt;</a:t>
              </a:r>
            </a:p>
            <a:p>
              <a:r>
                <a:rPr lang="en-US" altLang="ko-KR" b="0" dirty="0">
                  <a:latin typeface="+mj-lt"/>
                </a:rPr>
                <a:t>&lt;/body&gt;</a:t>
              </a:r>
            </a:p>
            <a:p>
              <a:r>
                <a:rPr lang="en-US" altLang="ko-KR" b="0" dirty="0">
                  <a:latin typeface="+mj-lt"/>
                </a:rPr>
                <a:t>&lt;/html&gt;</a:t>
              </a:r>
              <a:endParaRPr lang="ko-KR" altLang="en-US" b="0" dirty="0"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26460" y="1772816"/>
              <a:ext cx="4572000" cy="2769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6882"/>
            <a:ext cx="74009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F3CC02-F5FD-49AC-940A-5B5F1B1DF954}"/>
              </a:ext>
            </a:extLst>
          </p:cNvPr>
          <p:cNvSpPr txBox="1"/>
          <p:nvPr/>
        </p:nvSpPr>
        <p:spPr>
          <a:xfrm>
            <a:off x="827584" y="411307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"/>
            </a:pPr>
            <a:r>
              <a:rPr lang="ko-KR" altLang="en-US" sz="120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ㅇ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58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196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Q5&gt; </a:t>
            </a:r>
            <a:r>
              <a:rPr lang="en-US" altLang="ko-KR" sz="2200" dirty="0" err="1"/>
              <a:t>taglib</a:t>
            </a:r>
            <a:r>
              <a:rPr lang="ko-KR" altLang="en-US" sz="2200" dirty="0"/>
              <a:t>를 사용하여 사용자 정의 태그를 작성하고</a:t>
            </a:r>
            <a:r>
              <a:rPr lang="en-US" altLang="ko-KR" sz="2200" dirty="0"/>
              <a:t>, JSP</a:t>
            </a:r>
            <a:r>
              <a:rPr lang="ko-KR" altLang="en-US" sz="2200" dirty="0"/>
              <a:t>파일을 작성하여 아래의 화면과 같이 출력하시오</a:t>
            </a:r>
            <a:r>
              <a:rPr lang="en-US" altLang="ko-KR" sz="2200" dirty="0"/>
              <a:t>. (</a:t>
            </a:r>
            <a:r>
              <a:rPr lang="ko-KR" altLang="en-US" sz="2200" dirty="0"/>
              <a:t>단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jsp</a:t>
            </a:r>
            <a:r>
              <a:rPr lang="en-US" altLang="ko-KR" sz="2200" dirty="0"/>
              <a:t>  </a:t>
            </a:r>
            <a:r>
              <a:rPr lang="ko-KR" altLang="en-US" sz="2200" dirty="0"/>
              <a:t>파일에는 화면에 출력되는 어떠한 문장도 작성되어 있지 않다</a:t>
            </a:r>
            <a:r>
              <a:rPr lang="en-US" altLang="ko-KR" sz="2200" dirty="0"/>
              <a:t>. </a:t>
            </a:r>
            <a:r>
              <a:rPr lang="en-US" altLang="ko-KR" sz="2200" dirty="0" err="1"/>
              <a:t>Now.tag</a:t>
            </a:r>
            <a:r>
              <a:rPr lang="ko-KR" altLang="en-US" sz="2200" dirty="0"/>
              <a:t>는 아래 코드 활용</a:t>
            </a:r>
            <a:r>
              <a:rPr lang="en-US" altLang="ko-KR" sz="2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21" y="2096852"/>
            <a:ext cx="5648351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308025" y="2204864"/>
            <a:ext cx="5524476" cy="13681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927845" y="2816932"/>
            <a:ext cx="34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99592" y="2564904"/>
            <a:ext cx="1020259" cy="5342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Intro.tag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08025" y="3609020"/>
            <a:ext cx="5524476" cy="612068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1927845" y="3933056"/>
            <a:ext cx="34417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99592" y="3681028"/>
            <a:ext cx="1020259" cy="534288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Start.tag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23888" y="4257092"/>
            <a:ext cx="5524476" cy="61206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1943708" y="4581128"/>
            <a:ext cx="34417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15455" y="4329100"/>
            <a:ext cx="1020259" cy="53428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Now.tag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3888" y="4885214"/>
            <a:ext cx="5524476" cy="66802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943708" y="5209251"/>
            <a:ext cx="34417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15455" y="4957223"/>
            <a:ext cx="1020259" cy="53428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End.tag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1608" y="5785314"/>
            <a:ext cx="6434808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dirty="0"/>
              <a:t>&lt;%@ tag import="</a:t>
            </a:r>
            <a:r>
              <a:rPr lang="en-US" altLang="ko-KR" sz="1300" b="0" dirty="0" err="1"/>
              <a:t>java.util.Calendar</a:t>
            </a:r>
            <a:r>
              <a:rPr lang="en-US" altLang="ko-KR" sz="1300" b="0" dirty="0"/>
              <a:t>"%&gt; </a:t>
            </a:r>
          </a:p>
          <a:p>
            <a:r>
              <a:rPr lang="en-US" altLang="ko-KR" sz="1300" b="0" dirty="0"/>
              <a:t>&lt;% Calendar c = </a:t>
            </a:r>
            <a:r>
              <a:rPr lang="en-US" altLang="ko-KR" sz="1300" b="0" dirty="0" err="1"/>
              <a:t>Calendar.getInstance</a:t>
            </a:r>
            <a:r>
              <a:rPr lang="en-US" altLang="ko-KR" sz="1300" b="0" dirty="0"/>
              <a:t>(); %&gt; </a:t>
            </a:r>
          </a:p>
          <a:p>
            <a:r>
              <a:rPr lang="en-US" altLang="ko-KR" sz="1300" b="0" dirty="0"/>
              <a:t>&lt;%= </a:t>
            </a:r>
            <a:r>
              <a:rPr lang="en-US" altLang="ko-KR" sz="1300" b="0" dirty="0" err="1"/>
              <a:t>c.get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Calendar.YEAR</a:t>
            </a:r>
            <a:r>
              <a:rPr lang="en-US" altLang="ko-KR" sz="1300" b="0" dirty="0"/>
              <a:t>) %&gt;</a:t>
            </a:r>
            <a:r>
              <a:rPr lang="ko-KR" altLang="en-US" sz="1300" b="0" dirty="0"/>
              <a:t>년 </a:t>
            </a:r>
            <a:r>
              <a:rPr lang="en-US" altLang="ko-KR" sz="1300" b="0" dirty="0"/>
              <a:t>&lt;%= </a:t>
            </a:r>
            <a:r>
              <a:rPr lang="en-US" altLang="ko-KR" sz="1300" b="0" dirty="0" err="1"/>
              <a:t>c.get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Calendar.MONTH</a:t>
            </a:r>
            <a:r>
              <a:rPr lang="en-US" altLang="ko-KR" sz="1300" b="0" dirty="0"/>
              <a:t>) %&gt;</a:t>
            </a:r>
            <a:r>
              <a:rPr lang="ko-KR" altLang="en-US" sz="1300" b="0" dirty="0"/>
              <a:t>월 </a:t>
            </a:r>
            <a:r>
              <a:rPr lang="en-US" altLang="ko-KR" sz="1300" b="0" dirty="0"/>
              <a:t>&lt;%= </a:t>
            </a:r>
            <a:r>
              <a:rPr lang="en-US" altLang="ko-KR" sz="1300" b="0" dirty="0" err="1"/>
              <a:t>c.get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Calendar.DATE</a:t>
            </a:r>
            <a:r>
              <a:rPr lang="en-US" altLang="ko-KR" sz="1300" b="0" dirty="0"/>
              <a:t>) %&gt;</a:t>
            </a:r>
            <a:r>
              <a:rPr lang="ko-KR" altLang="en-US" sz="1300" b="0" dirty="0"/>
              <a:t>일</a:t>
            </a:r>
            <a:r>
              <a:rPr lang="en-US" altLang="ko-KR" sz="1300" b="0" dirty="0"/>
              <a:t>&lt;</a:t>
            </a:r>
            <a:r>
              <a:rPr lang="en-US" altLang="ko-KR" sz="1300" b="0" dirty="0" err="1"/>
              <a:t>br</a:t>
            </a:r>
            <a:r>
              <a:rPr lang="en-US" altLang="ko-KR" sz="1300" b="0" dirty="0"/>
              <a:t>&gt;</a:t>
            </a:r>
            <a:endParaRPr lang="ko-KR" altLang="en-US" sz="13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9413" y="5879149"/>
            <a:ext cx="1020259" cy="53428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Now.tag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81608" y="5823263"/>
            <a:ext cx="5950893" cy="89238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B6270-704F-4BCD-A311-B4049C7F9615}"/>
              </a:ext>
            </a:extLst>
          </p:cNvPr>
          <p:cNvSpPr txBox="1"/>
          <p:nvPr/>
        </p:nvSpPr>
        <p:spPr>
          <a:xfrm>
            <a:off x="7850157" y="4509932"/>
            <a:ext cx="3357009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"/>
            </a:pP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사용자 정의 태그 사용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개정도 사용 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Now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태그에서는 시간</a:t>
            </a: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날짜 출력이기때문에</a:t>
            </a:r>
            <a:b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</a:br>
            <a:r>
              <a:rPr lang="ko-KR" altLang="en-US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맨 아래에 있는 소스 이용해서 태그 작성</a:t>
            </a: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endParaRPr lang="en-US" altLang="ko-KR" sz="1200" dirty="0">
              <a:highlight>
                <a:srgbClr val="FFFF00"/>
              </a:highlight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 typeface="Wingdings" pitchFamily="2" charset="2"/>
              <a:buChar char=""/>
            </a:pPr>
            <a:r>
              <a:rPr lang="en-US" altLang="ko-KR" sz="1200" dirty="0">
                <a:highlight>
                  <a:srgbClr val="FFFF00"/>
                </a:highlight>
                <a:latin typeface="굴림" pitchFamily="50" charset="-127"/>
                <a:ea typeface="굴림" pitchFamily="50" charset="-127"/>
              </a:rPr>
              <a:t>Work file -&gt; root -&gt; org -&gt; </a:t>
            </a:r>
          </a:p>
        </p:txBody>
      </p:sp>
    </p:spTree>
    <p:extLst>
      <p:ext uri="{BB962C8B-B14F-4D97-AF65-F5344CB8AC3E}">
        <p14:creationId xmlns:p14="http://schemas.microsoft.com/office/powerpoint/2010/main" val="246369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제출 방식 </a:t>
            </a:r>
            <a:r>
              <a:rPr lang="en-US" altLang="ko-KR" dirty="0"/>
              <a:t>: E-Class</a:t>
            </a:r>
            <a:r>
              <a:rPr lang="ko-KR" altLang="en-US" dirty="0"/>
              <a:t>를 통하여 제출</a:t>
            </a:r>
          </a:p>
          <a:p>
            <a:endParaRPr lang="ko-KR" altLang="en-US" dirty="0"/>
          </a:p>
          <a:p>
            <a:r>
              <a:rPr lang="ko-KR" altLang="en-US" dirty="0"/>
              <a:t>제출 내용 </a:t>
            </a:r>
            <a:r>
              <a:rPr lang="en-US" altLang="ko-KR" dirty="0"/>
              <a:t>: </a:t>
            </a:r>
            <a:r>
              <a:rPr lang="ko-KR" altLang="en-US" spc="-110" dirty="0"/>
              <a:t>소스 파일</a:t>
            </a:r>
            <a:r>
              <a:rPr lang="en-US" altLang="ko-KR" spc="-110" dirty="0"/>
              <a:t>, </a:t>
            </a:r>
            <a:r>
              <a:rPr lang="ko-KR" altLang="en-US" spc="-110" dirty="0"/>
              <a:t>실행이미지</a:t>
            </a:r>
            <a:endParaRPr lang="en-US" altLang="ko-KR" spc="-110" dirty="0"/>
          </a:p>
          <a:p>
            <a:endParaRPr lang="en-US" altLang="ko-KR" dirty="0"/>
          </a:p>
          <a:p>
            <a:r>
              <a:rPr lang="ko-KR" altLang="en-US" dirty="0"/>
              <a:t>제출 형식 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_10</a:t>
            </a:r>
            <a:r>
              <a:rPr lang="ko-KR" altLang="en-US" dirty="0"/>
              <a:t>주차</a:t>
            </a:r>
            <a:r>
              <a:rPr lang="en-US" altLang="ko-KR" dirty="0"/>
              <a:t>.zip</a:t>
            </a:r>
          </a:p>
          <a:p>
            <a:endParaRPr lang="en-US" altLang="ko-KR" dirty="0"/>
          </a:p>
          <a:p>
            <a:r>
              <a:rPr lang="ko-KR" altLang="en-US" dirty="0"/>
              <a:t>제출 기한 </a:t>
            </a:r>
            <a:r>
              <a:rPr lang="en-US" altLang="ko-KR" dirty="0"/>
              <a:t>: 11. 08(</a:t>
            </a:r>
            <a:r>
              <a:rPr lang="ko-KR" altLang="en-US" dirty="0"/>
              <a:t>수</a:t>
            </a:r>
            <a:r>
              <a:rPr lang="en-US" altLang="ko-KR" dirty="0"/>
              <a:t>) 24:00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기한 엄수 지각 제출 불허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1179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5750" indent="-285750">
          <a:buFont typeface="Wingdings" pitchFamily="2" charset="2"/>
          <a:buChar char=""/>
          <a:defRPr sz="1800" dirty="0" smtClean="0">
            <a:latin typeface="굴림" pitchFamily="50" charset="-127"/>
            <a:ea typeface="굴림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19381</TotalTime>
  <Words>550</Words>
  <Application>Microsoft Office PowerPoint</Application>
  <PresentationFormat>화면 슬라이드 쇼(4:3)</PresentationFormat>
  <Paragraphs>80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굴림</vt:lpstr>
      <vt:lpstr>맑은 고딕</vt:lpstr>
      <vt:lpstr>산돌고딕B</vt:lpstr>
      <vt:lpstr>Arial</vt:lpstr>
      <vt:lpstr>Wingdings</vt:lpstr>
      <vt:lpstr>디자인 사용자 지정</vt:lpstr>
      <vt:lpstr>PowerPoint 프레젠테이션</vt:lpstr>
      <vt:lpstr>실습 과제</vt:lpstr>
      <vt:lpstr>실습 과제</vt:lpstr>
      <vt:lpstr>실습 과제</vt:lpstr>
      <vt:lpstr>실습 과제</vt:lpstr>
      <vt:lpstr>실습 과제</vt:lpstr>
      <vt:lpstr>실습 과제 &lt;실험·실습 제출자료&gt;</vt:lpstr>
    </vt:vector>
  </TitlesOfParts>
  <Company>길벗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프로그래밍 실습 3주차</dc:title>
  <dc:creator>박재형</dc:creator>
  <cp:lastModifiedBy>ChungJaeyeop</cp:lastModifiedBy>
  <cp:revision>1377</cp:revision>
  <cp:lastPrinted>2014-11-26T06:39:13Z</cp:lastPrinted>
  <dcterms:created xsi:type="dcterms:W3CDTF">2004-02-27T02:48:51Z</dcterms:created>
  <dcterms:modified xsi:type="dcterms:W3CDTF">2017-11-02T03:58:10Z</dcterms:modified>
</cp:coreProperties>
</file>