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26"/>
  </p:notesMasterIdLst>
  <p:handoutMasterIdLst>
    <p:handoutMasterId r:id="rId27"/>
  </p:handoutMasterIdLst>
  <p:sldIdLst>
    <p:sldId id="370" r:id="rId2"/>
    <p:sldId id="609" r:id="rId3"/>
    <p:sldId id="517" r:id="rId4"/>
    <p:sldId id="590" r:id="rId5"/>
    <p:sldId id="591" r:id="rId6"/>
    <p:sldId id="592" r:id="rId7"/>
    <p:sldId id="593" r:id="rId8"/>
    <p:sldId id="594" r:id="rId9"/>
    <p:sldId id="595" r:id="rId10"/>
    <p:sldId id="600" r:id="rId11"/>
    <p:sldId id="601" r:id="rId12"/>
    <p:sldId id="596" r:id="rId13"/>
    <p:sldId id="597" r:id="rId14"/>
    <p:sldId id="599" r:id="rId15"/>
    <p:sldId id="602" r:id="rId16"/>
    <p:sldId id="603" r:id="rId17"/>
    <p:sldId id="604" r:id="rId18"/>
    <p:sldId id="605" r:id="rId19"/>
    <p:sldId id="606" r:id="rId20"/>
    <p:sldId id="608" r:id="rId21"/>
    <p:sldId id="529" r:id="rId22"/>
    <p:sldId id="580" r:id="rId23"/>
    <p:sldId id="581" r:id="rId24"/>
    <p:sldId id="528" r:id="rId2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13">
          <p15:clr>
            <a:srgbClr val="A4A3A4"/>
          </p15:clr>
        </p15:guide>
        <p15:guide id="3" orient="horz" pos="1230">
          <p15:clr>
            <a:srgbClr val="A4A3A4"/>
          </p15:clr>
        </p15:guide>
        <p15:guide id="4" orient="horz" pos="1457">
          <p15:clr>
            <a:srgbClr val="A4A3A4"/>
          </p15:clr>
        </p15:guide>
        <p15:guide id="5" pos="2880">
          <p15:clr>
            <a:srgbClr val="A4A3A4"/>
          </p15:clr>
        </p15:guide>
        <p15:guide id="6" pos="1224">
          <p15:clr>
            <a:srgbClr val="A4A3A4"/>
          </p15:clr>
        </p15:guide>
        <p15:guide id="7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0000"/>
    <a:srgbClr val="009999"/>
    <a:srgbClr val="4EAFB6"/>
    <a:srgbClr val="33CC33"/>
    <a:srgbClr val="CCFF66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585" autoAdjust="0"/>
  </p:normalViewPr>
  <p:slideViewPr>
    <p:cSldViewPr snapToObjects="1">
      <p:cViewPr>
        <p:scale>
          <a:sx n="75" d="100"/>
          <a:sy n="75" d="100"/>
        </p:scale>
        <p:origin x="-228" y="240"/>
      </p:cViewPr>
      <p:guideLst>
        <p:guide orient="horz" pos="2160"/>
        <p:guide orient="horz" pos="913"/>
        <p:guide orient="horz" pos="1230"/>
        <p:guide orient="horz" pos="1457"/>
        <p:guide pos="2880"/>
        <p:guide pos="1224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0" d="100"/>
          <a:sy n="80" d="100"/>
        </p:scale>
        <p:origin x="2568" y="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ko-KR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91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ko-KR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81178"/>
            <a:ext cx="2945184" cy="49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ko-KR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91" y="9381178"/>
            <a:ext cx="2945184" cy="49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4C3EB3D-3C5F-4328-A4D6-9D3BF1DBCF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2895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907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96" y="4689791"/>
            <a:ext cx="5439089" cy="444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958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28C1-2BCA-4766-979D-627A11B2B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10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8713" cy="37036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907" y="9379581"/>
            <a:ext cx="2945184" cy="493075"/>
          </a:xfrm>
          <a:prstGeom prst="rect">
            <a:avLst/>
          </a:prstGeom>
        </p:spPr>
        <p:txBody>
          <a:bodyPr/>
          <a:lstStyle/>
          <a:p>
            <a:fld id="{0153BFBE-7F02-434C-88D1-5E1D744A2616}" type="slidenum">
              <a:rPr lang="en-US" altLang="ko-KR" smtClean="0"/>
              <a:pPr/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782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528C1-2BCA-4766-979D-627A11B2BA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64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907" y="9379581"/>
            <a:ext cx="2945184" cy="4930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EAE143-64CC-4CDC-9D20-E39527C82415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261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>
            <a:spLocks noChangeArrowheads="1"/>
          </p:cNvSpPr>
          <p:nvPr userDrawn="1"/>
        </p:nvSpPr>
        <p:spPr bwMode="auto">
          <a:xfrm>
            <a:off x="87313" y="87313"/>
            <a:ext cx="8964612" cy="6684962"/>
          </a:xfrm>
          <a:prstGeom prst="rect">
            <a:avLst/>
          </a:prstGeom>
          <a:noFill/>
          <a:ln w="762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lIns="83464" tIns="41732" rIns="83464" bIns="41732" anchor="ctr"/>
          <a:lstStyle/>
          <a:p>
            <a:pPr algn="ctr" defTabSz="835025">
              <a:spcBef>
                <a:spcPct val="0"/>
              </a:spcBef>
              <a:defRPr/>
            </a:pPr>
            <a:r>
              <a:rPr lang="en-US" altLang="ko-KR" sz="1300" b="1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t>+</a:t>
            </a:r>
          </a:p>
        </p:txBody>
      </p:sp>
      <p:sp>
        <p:nvSpPr>
          <p:cNvPr id="3" name="Line 1028"/>
          <p:cNvSpPr>
            <a:spLocks noChangeShapeType="1"/>
          </p:cNvSpPr>
          <p:nvPr userDrawn="1"/>
        </p:nvSpPr>
        <p:spPr bwMode="auto">
          <a:xfrm>
            <a:off x="284163" y="2884488"/>
            <a:ext cx="85756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785918" y="2285992"/>
            <a:ext cx="7072342" cy="5572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0000" indent="-180000" algn="r">
              <a:buNone/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785918" y="2928934"/>
            <a:ext cx="7072342" cy="4286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0000" indent="-180000" algn="r">
              <a:buNone/>
              <a:defRPr sz="200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en-US" altLang="ko-KR" dirty="0"/>
              <a:t>Database Programming</a:t>
            </a:r>
            <a:endParaRPr lang="ko-KR" altLang="en-US" dirty="0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5072066" y="1857364"/>
            <a:ext cx="3786194" cy="4143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80000" indent="-180000" algn="r">
              <a:buNone/>
              <a:defRPr sz="2000" baseline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en-US" altLang="ko-KR" dirty="0"/>
              <a:t>&lt;  </a:t>
            </a:r>
            <a:r>
              <a:rPr lang="ko-KR" altLang="en-US" dirty="0"/>
              <a:t>주차 수업 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7286676" cy="511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557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>
                <a:latin typeface="HY견고딕" pitchFamily="18" charset="-127"/>
                <a:ea typeface="HY견고딕" pitchFamily="18" charset="-127"/>
              </a:defRPr>
            </a:lvl1pPr>
            <a:lvl2pPr>
              <a:buClr>
                <a:srgbClr val="FF0000"/>
              </a:buClr>
              <a:buFont typeface="Arial" pitchFamily="34" charset="0"/>
              <a:buChar char="•"/>
              <a:defRPr sz="2000">
                <a:latin typeface="HY견고딕" pitchFamily="18" charset="-127"/>
                <a:ea typeface="HY견고딕" pitchFamily="18" charset="-127"/>
              </a:defRPr>
            </a:lvl2pPr>
            <a:lvl3pPr>
              <a:buClr>
                <a:srgbClr val="FF0000"/>
              </a:buClr>
              <a:defRPr sz="1600">
                <a:latin typeface="HY견고딕" pitchFamily="18" charset="-127"/>
                <a:ea typeface="HY견고딕" pitchFamily="18" charset="-127"/>
              </a:defRPr>
            </a:lvl3pPr>
            <a:lvl4pPr>
              <a:defRPr sz="2400">
                <a:latin typeface="HY견고딕" pitchFamily="18" charset="-127"/>
                <a:ea typeface="HY견고딕" pitchFamily="18" charset="-127"/>
              </a:defRPr>
            </a:lvl4pPr>
            <a:lvl5pPr>
              <a:defRPr sz="24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</a:t>
            </a:r>
          </a:p>
        </p:txBody>
      </p:sp>
      <p:sp>
        <p:nvSpPr>
          <p:cNvPr id="10" name="Rectangle 1027"/>
          <p:cNvSpPr>
            <a:spLocks noChangeArrowheads="1"/>
          </p:cNvSpPr>
          <p:nvPr userDrawn="1"/>
        </p:nvSpPr>
        <p:spPr bwMode="auto">
          <a:xfrm>
            <a:off x="87313" y="87313"/>
            <a:ext cx="8964612" cy="6684962"/>
          </a:xfrm>
          <a:prstGeom prst="rect">
            <a:avLst/>
          </a:prstGeom>
          <a:noFill/>
          <a:ln w="762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lIns="83464" tIns="41732" rIns="83464" bIns="41732" anchor="ctr"/>
          <a:lstStyle/>
          <a:p>
            <a:pPr algn="ctr" defTabSz="835025">
              <a:spcBef>
                <a:spcPct val="0"/>
              </a:spcBef>
              <a:defRPr/>
            </a:pPr>
            <a:r>
              <a:rPr lang="en-US" altLang="ko-KR" sz="1300" b="1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250825" y="836613"/>
            <a:ext cx="8642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358082" y="285728"/>
            <a:ext cx="1500198" cy="5111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>
              <a:defRPr sz="2800">
                <a:latin typeface="HY견고딕" pitchFamily="18" charset="-127"/>
                <a:ea typeface="HY견고딕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ADEE9-354E-432E-AB07-D757F0CE965E}" type="slidenum"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/24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Web Programming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&lt;7</a:t>
            </a:r>
            <a:r>
              <a:rPr lang="ko-KR" altLang="en-US" dirty="0"/>
              <a:t>주차 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39CA93F-4A55-47F2-A6D3-E7D687A56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892015"/>
            <a:ext cx="4248472" cy="45344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Eclipse </a:t>
            </a:r>
            <a:r>
              <a:rPr lang="ko-KR" altLang="en-US" b="1" dirty="0"/>
              <a:t>설정 </a:t>
            </a:r>
            <a:r>
              <a:rPr lang="en-US" altLang="ko-KR" b="1" dirty="0"/>
              <a:t>(8/17)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834" y="963073"/>
            <a:ext cx="875665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 err="1">
                <a:latin typeface="+mn-ea"/>
                <a:ea typeface="+mn-ea"/>
              </a:rPr>
              <a:t>ServletTest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프로젝트에서 </a:t>
            </a:r>
            <a:r>
              <a:rPr lang="en-US" altLang="ko-KR" sz="1800" dirty="0" err="1">
                <a:latin typeface="+mn-ea"/>
                <a:ea typeface="+mn-ea"/>
              </a:rPr>
              <a:t>WebContent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폴더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오른쪽 마우스 클릭</a:t>
            </a:r>
            <a:endParaRPr lang="en-US" altLang="ko-KR" sz="1800" dirty="0">
              <a:latin typeface="+mn-ea"/>
              <a:ea typeface="+mn-ea"/>
            </a:endParaRPr>
          </a:p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>
                <a:latin typeface="+mn-ea"/>
                <a:ea typeface="+mn-ea"/>
              </a:rPr>
              <a:t>New -&gt; HTML File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7529B9-E91A-4A78-BFB4-311722794FB9}"/>
              </a:ext>
            </a:extLst>
          </p:cNvPr>
          <p:cNvSpPr/>
          <p:nvPr/>
        </p:nvSpPr>
        <p:spPr>
          <a:xfrm>
            <a:off x="3023828" y="2724974"/>
            <a:ext cx="2196244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FA46FA-5AE3-4539-B8FE-7CDAF069E234}"/>
              </a:ext>
            </a:extLst>
          </p:cNvPr>
          <p:cNvSpPr/>
          <p:nvPr/>
        </p:nvSpPr>
        <p:spPr>
          <a:xfrm>
            <a:off x="5202637" y="3343574"/>
            <a:ext cx="1044116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8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Eclipse </a:t>
            </a:r>
            <a:r>
              <a:rPr lang="ko-KR" altLang="en-US" b="1" dirty="0"/>
              <a:t>설정 </a:t>
            </a:r>
            <a:r>
              <a:rPr lang="en-US" altLang="ko-KR" b="1" dirty="0"/>
              <a:t>(9/17)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834" y="963073"/>
            <a:ext cx="8756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>
                <a:latin typeface="+mn-ea"/>
                <a:ea typeface="+mn-ea"/>
              </a:rPr>
              <a:t>File name </a:t>
            </a:r>
            <a:r>
              <a:rPr lang="ko-KR" altLang="en-US" sz="1800" dirty="0">
                <a:latin typeface="+mn-ea"/>
                <a:ea typeface="+mn-ea"/>
              </a:rPr>
              <a:t>에 </a:t>
            </a:r>
            <a:r>
              <a:rPr lang="en-US" altLang="ko-KR" sz="1800" dirty="0">
                <a:latin typeface="+mn-ea"/>
                <a:ea typeface="+mn-ea"/>
              </a:rPr>
              <a:t>login.html </a:t>
            </a:r>
            <a:r>
              <a:rPr lang="ko-KR" altLang="en-US" sz="1800" dirty="0">
                <a:latin typeface="+mn-ea"/>
                <a:ea typeface="+mn-ea"/>
              </a:rPr>
              <a:t>입력 </a:t>
            </a:r>
            <a:r>
              <a:rPr lang="en-US" altLang="ko-KR" sz="1800" dirty="0">
                <a:latin typeface="+mn-ea"/>
                <a:ea typeface="+mn-ea"/>
              </a:rPr>
              <a:t>-&gt; Finish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7309A8-B51C-43AD-8D71-342EF2D0B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1825731"/>
            <a:ext cx="4054157" cy="43556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074B58-9269-4203-BD56-EB633A00839E}"/>
              </a:ext>
            </a:extLst>
          </p:cNvPr>
          <p:cNvSpPr/>
          <p:nvPr/>
        </p:nvSpPr>
        <p:spPr>
          <a:xfrm>
            <a:off x="3059832" y="5193196"/>
            <a:ext cx="3456384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D1E6ED-4383-49C1-9AAD-8C31A92E794D}"/>
              </a:ext>
            </a:extLst>
          </p:cNvPr>
          <p:cNvSpPr/>
          <p:nvPr/>
        </p:nvSpPr>
        <p:spPr>
          <a:xfrm>
            <a:off x="4932040" y="5841268"/>
            <a:ext cx="79208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0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Eclipse </a:t>
            </a:r>
            <a:r>
              <a:rPr lang="ko-KR" altLang="en-US" b="1" dirty="0"/>
              <a:t>설정 </a:t>
            </a:r>
            <a:r>
              <a:rPr lang="en-US" altLang="ko-KR" b="1" dirty="0"/>
              <a:t>(10/17)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834" y="963073"/>
            <a:ext cx="8756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800" dirty="0">
                <a:latin typeface="+mn-ea"/>
                <a:ea typeface="+mn-ea"/>
              </a:rPr>
              <a:t>1) </a:t>
            </a:r>
            <a:r>
              <a:rPr lang="ko-KR" altLang="en-US" sz="1800" dirty="0">
                <a:latin typeface="+mn-ea"/>
                <a:ea typeface="+mn-ea"/>
              </a:rPr>
              <a:t>서버 추가 후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아래 쪽 </a:t>
            </a:r>
            <a:r>
              <a:rPr lang="en-US" altLang="ko-KR" sz="1800" dirty="0">
                <a:latin typeface="+mn-ea"/>
                <a:ea typeface="+mn-ea"/>
              </a:rPr>
              <a:t>Servers</a:t>
            </a:r>
            <a:r>
              <a:rPr lang="ko-KR" altLang="en-US" sz="1800" dirty="0">
                <a:latin typeface="+mn-ea"/>
                <a:ea typeface="+mn-ea"/>
              </a:rPr>
              <a:t>에서 파란 글씨 클릭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526D09-0679-4922-A0CB-FED8E41B1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38278"/>
            <a:ext cx="5848890" cy="32684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75B66F5-974F-4C30-B877-FE6C0EAE6BC5}"/>
              </a:ext>
            </a:extLst>
          </p:cNvPr>
          <p:cNvSpPr/>
          <p:nvPr/>
        </p:nvSpPr>
        <p:spPr>
          <a:xfrm>
            <a:off x="2699792" y="3537012"/>
            <a:ext cx="237626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5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Eclipse </a:t>
            </a:r>
            <a:r>
              <a:rPr lang="ko-KR" altLang="en-US" b="1" dirty="0"/>
              <a:t>설정 </a:t>
            </a:r>
            <a:r>
              <a:rPr lang="en-US" altLang="ko-KR" b="1" dirty="0"/>
              <a:t>(11/17)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834" y="963073"/>
            <a:ext cx="8756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800" dirty="0">
                <a:latin typeface="+mn-ea"/>
                <a:ea typeface="+mn-ea"/>
              </a:rPr>
              <a:t>1) Tomcat v8.5 Server </a:t>
            </a:r>
            <a:r>
              <a:rPr lang="ko-KR" altLang="en-US" sz="1800" dirty="0">
                <a:latin typeface="+mn-ea"/>
                <a:ea typeface="+mn-ea"/>
              </a:rPr>
              <a:t>선택 </a:t>
            </a:r>
            <a:r>
              <a:rPr lang="en-US" altLang="ko-KR" sz="1800" dirty="0">
                <a:latin typeface="+mn-ea"/>
                <a:ea typeface="+mn-ea"/>
              </a:rPr>
              <a:t>-&gt; Finish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B0B5F6-A960-4B55-B524-02A11F80E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1501005"/>
            <a:ext cx="4054157" cy="46174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0EF74FD-260C-4049-BC72-29FFC0E41A2D}"/>
              </a:ext>
            </a:extLst>
          </p:cNvPr>
          <p:cNvSpPr/>
          <p:nvPr/>
        </p:nvSpPr>
        <p:spPr>
          <a:xfrm>
            <a:off x="2879812" y="3645024"/>
            <a:ext cx="1116124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80B830-6F36-47B2-95E0-13F924B2E5A3}"/>
              </a:ext>
            </a:extLst>
          </p:cNvPr>
          <p:cNvSpPr/>
          <p:nvPr/>
        </p:nvSpPr>
        <p:spPr>
          <a:xfrm>
            <a:off x="4968044" y="5805264"/>
            <a:ext cx="72008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14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Eclipse </a:t>
            </a:r>
            <a:r>
              <a:rPr lang="ko-KR" altLang="en-US" b="1" dirty="0"/>
              <a:t>설정 </a:t>
            </a:r>
            <a:r>
              <a:rPr lang="en-US" altLang="ko-KR" b="1" dirty="0"/>
              <a:t>(12/17)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834" y="963073"/>
            <a:ext cx="875665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 err="1">
                <a:latin typeface="+mn-ea"/>
                <a:ea typeface="+mn-ea"/>
              </a:rPr>
              <a:t>ServletTest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프로젝트 선택 </a:t>
            </a:r>
            <a:r>
              <a:rPr lang="en-US" altLang="ko-KR" sz="1800" dirty="0">
                <a:latin typeface="+mn-ea"/>
                <a:ea typeface="+mn-ea"/>
              </a:rPr>
              <a:t>-&gt; Add</a:t>
            </a:r>
          </a:p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>
                <a:latin typeface="+mn-ea"/>
                <a:ea typeface="+mn-ea"/>
              </a:rPr>
              <a:t>Configured</a:t>
            </a:r>
            <a:r>
              <a:rPr lang="ko-KR" altLang="en-US" sz="1800" dirty="0">
                <a:latin typeface="+mn-ea"/>
                <a:ea typeface="+mn-ea"/>
              </a:rPr>
              <a:t>로 옮겨진 것을 확인 </a:t>
            </a:r>
            <a:r>
              <a:rPr lang="en-US" altLang="ko-KR" sz="1800" dirty="0">
                <a:latin typeface="+mn-ea"/>
                <a:ea typeface="+mn-ea"/>
              </a:rPr>
              <a:t>-&gt; Finish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5B0199-CC72-461E-A7DD-55C9D5087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38278"/>
            <a:ext cx="3874137" cy="44124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4A941D-9DDE-410D-8368-57A7FF1E6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28" y="1838278"/>
            <a:ext cx="3888432" cy="44287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1D2EC2-D31A-4AEE-8423-9C1A24F00A93}"/>
              </a:ext>
            </a:extLst>
          </p:cNvPr>
          <p:cNvSpPr/>
          <p:nvPr/>
        </p:nvSpPr>
        <p:spPr>
          <a:xfrm>
            <a:off x="683568" y="2996952"/>
            <a:ext cx="684076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9D2B7A-5595-41EF-B6D3-BD9328ED14C0}"/>
              </a:ext>
            </a:extLst>
          </p:cNvPr>
          <p:cNvSpPr/>
          <p:nvPr/>
        </p:nvSpPr>
        <p:spPr>
          <a:xfrm>
            <a:off x="2051720" y="3176972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465074-3697-48F5-A89D-FEB252913103}"/>
              </a:ext>
            </a:extLst>
          </p:cNvPr>
          <p:cNvSpPr/>
          <p:nvPr/>
        </p:nvSpPr>
        <p:spPr>
          <a:xfrm>
            <a:off x="7344308" y="2996952"/>
            <a:ext cx="72008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5D5E37-2C4E-48AE-B0D4-E380D74F19B1}"/>
              </a:ext>
            </a:extLst>
          </p:cNvPr>
          <p:cNvSpPr/>
          <p:nvPr/>
        </p:nvSpPr>
        <p:spPr>
          <a:xfrm>
            <a:off x="7164288" y="5949280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5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Eclipse </a:t>
            </a:r>
            <a:r>
              <a:rPr lang="ko-KR" altLang="en-US" b="1" dirty="0"/>
              <a:t>설정 </a:t>
            </a:r>
            <a:r>
              <a:rPr lang="en-US" altLang="ko-KR" b="1" dirty="0"/>
              <a:t>(13/17)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834" y="963073"/>
            <a:ext cx="875665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 err="1">
                <a:latin typeface="+mn-ea"/>
                <a:ea typeface="+mn-ea"/>
              </a:rPr>
              <a:t>ServletTest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프로젝트를 마우스 오른쪽 클릭</a:t>
            </a:r>
            <a:endParaRPr lang="en-US" altLang="ko-KR" sz="1800" dirty="0">
              <a:latin typeface="+mn-ea"/>
              <a:ea typeface="+mn-ea"/>
            </a:endParaRPr>
          </a:p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>
                <a:latin typeface="+mn-ea"/>
                <a:ea typeface="+mn-ea"/>
              </a:rPr>
              <a:t>New -&gt; Servlet</a:t>
            </a:r>
            <a:r>
              <a:rPr lang="ko-KR" altLang="en-US" sz="1800" dirty="0">
                <a:latin typeface="+mn-ea"/>
                <a:ea typeface="+mn-ea"/>
              </a:rPr>
              <a:t> 선택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C20F56-7FE0-4F63-A850-54B09149A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1833434"/>
            <a:ext cx="5223091" cy="44786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20DBDD-8048-4444-BE86-EFB56D3237EB}"/>
              </a:ext>
            </a:extLst>
          </p:cNvPr>
          <p:cNvSpPr/>
          <p:nvPr/>
        </p:nvSpPr>
        <p:spPr>
          <a:xfrm>
            <a:off x="2339752" y="2170677"/>
            <a:ext cx="2232248" cy="142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AE72B8-CA1E-48F2-975E-E893C93DA726}"/>
              </a:ext>
            </a:extLst>
          </p:cNvPr>
          <p:cNvSpPr/>
          <p:nvPr/>
        </p:nvSpPr>
        <p:spPr>
          <a:xfrm>
            <a:off x="4550159" y="4653136"/>
            <a:ext cx="1642021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7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Eclipse </a:t>
            </a:r>
            <a:r>
              <a:rPr lang="ko-KR" altLang="en-US" b="1" dirty="0"/>
              <a:t>설정 </a:t>
            </a:r>
            <a:r>
              <a:rPr lang="en-US" altLang="ko-KR" b="1" dirty="0"/>
              <a:t>(14/17)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834" y="963073"/>
            <a:ext cx="8756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>
                <a:latin typeface="+mn-ea"/>
                <a:ea typeface="+mn-ea"/>
              </a:rPr>
              <a:t>Class name </a:t>
            </a:r>
            <a:r>
              <a:rPr lang="ko-KR" altLang="en-US" sz="1800" dirty="0">
                <a:latin typeface="+mn-ea"/>
                <a:ea typeface="+mn-ea"/>
              </a:rPr>
              <a:t>부분에 </a:t>
            </a:r>
            <a:r>
              <a:rPr lang="en-US" altLang="ko-KR" sz="1800" dirty="0" err="1">
                <a:latin typeface="+mn-ea"/>
                <a:ea typeface="+mn-ea"/>
              </a:rPr>
              <a:t>LoginServlet</a:t>
            </a:r>
            <a:r>
              <a:rPr lang="ko-KR" altLang="en-US" sz="1800" dirty="0">
                <a:latin typeface="+mn-ea"/>
                <a:ea typeface="+mn-ea"/>
              </a:rPr>
              <a:t> 입력 </a:t>
            </a:r>
            <a:r>
              <a:rPr lang="en-US" altLang="ko-KR" sz="1800" dirty="0">
                <a:latin typeface="+mn-ea"/>
                <a:ea typeface="+mn-ea"/>
              </a:rPr>
              <a:t>-&gt; Next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8BA849-37B1-4D4C-B1E3-BF134FEEF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82" y="1952836"/>
            <a:ext cx="4867954" cy="360095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0D6897A-5808-4EB7-8979-110D2B471B05}"/>
              </a:ext>
            </a:extLst>
          </p:cNvPr>
          <p:cNvSpPr/>
          <p:nvPr/>
        </p:nvSpPr>
        <p:spPr>
          <a:xfrm>
            <a:off x="2951820" y="3861048"/>
            <a:ext cx="756084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019FE8-04DE-41D7-88E5-E42554DE7EDE}"/>
              </a:ext>
            </a:extLst>
          </p:cNvPr>
          <p:cNvSpPr/>
          <p:nvPr/>
        </p:nvSpPr>
        <p:spPr>
          <a:xfrm>
            <a:off x="4103948" y="5157192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29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Eclipse </a:t>
            </a:r>
            <a:r>
              <a:rPr lang="ko-KR" altLang="en-US" b="1" dirty="0"/>
              <a:t>설정 </a:t>
            </a:r>
            <a:r>
              <a:rPr lang="en-US" altLang="ko-KR" b="1" dirty="0"/>
              <a:t>(15/17)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834" y="963073"/>
            <a:ext cx="8756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>
                <a:latin typeface="+mn-ea"/>
                <a:ea typeface="+mn-ea"/>
              </a:rPr>
              <a:t>URL mappings: </a:t>
            </a:r>
            <a:r>
              <a:rPr lang="ko-KR" altLang="en-US" sz="1800" dirty="0">
                <a:latin typeface="+mn-ea"/>
                <a:ea typeface="+mn-ea"/>
              </a:rPr>
              <a:t>의 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en-US" altLang="ko-KR" sz="1800" dirty="0" err="1">
                <a:latin typeface="+mn-ea"/>
                <a:ea typeface="+mn-ea"/>
              </a:rPr>
              <a:t>LoginServlet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선택 </a:t>
            </a:r>
            <a:r>
              <a:rPr lang="en-US" altLang="ko-KR" sz="1800" dirty="0">
                <a:latin typeface="+mn-ea"/>
                <a:ea typeface="+mn-ea"/>
              </a:rPr>
              <a:t>-&gt; Edit…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2ED9B9-1E1B-4E9A-BDFC-E35709FAD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82" y="1498594"/>
            <a:ext cx="4867954" cy="46393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6AD638-A134-4AB0-99E0-0ED65CDC5BEE}"/>
              </a:ext>
            </a:extLst>
          </p:cNvPr>
          <p:cNvSpPr/>
          <p:nvPr/>
        </p:nvSpPr>
        <p:spPr>
          <a:xfrm>
            <a:off x="2195736" y="4473116"/>
            <a:ext cx="864096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AE5DC2-69A8-4383-855C-C34E1737B9C2}"/>
              </a:ext>
            </a:extLst>
          </p:cNvPr>
          <p:cNvSpPr/>
          <p:nvPr/>
        </p:nvSpPr>
        <p:spPr>
          <a:xfrm>
            <a:off x="6300192" y="4725144"/>
            <a:ext cx="540060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45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Eclipse </a:t>
            </a:r>
            <a:r>
              <a:rPr lang="ko-KR" altLang="en-US" b="1" dirty="0"/>
              <a:t>설정 </a:t>
            </a:r>
            <a:r>
              <a:rPr lang="en-US" altLang="ko-KR" b="1" dirty="0"/>
              <a:t>(16/17)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834" y="963073"/>
            <a:ext cx="875665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>
                <a:latin typeface="+mn-ea"/>
                <a:ea typeface="+mn-ea"/>
              </a:rPr>
              <a:t>Pattern: </a:t>
            </a:r>
            <a:r>
              <a:rPr lang="ko-KR" altLang="en-US" sz="1800" dirty="0">
                <a:latin typeface="+mn-ea"/>
                <a:ea typeface="+mn-ea"/>
              </a:rPr>
              <a:t>에 </a:t>
            </a:r>
            <a:r>
              <a:rPr lang="en-US" altLang="ko-KR" sz="1800" dirty="0">
                <a:latin typeface="+mn-ea"/>
                <a:ea typeface="+mn-ea"/>
              </a:rPr>
              <a:t>/login </a:t>
            </a:r>
            <a:r>
              <a:rPr lang="ko-KR" altLang="en-US" sz="1800" dirty="0">
                <a:latin typeface="+mn-ea"/>
                <a:ea typeface="+mn-ea"/>
              </a:rPr>
              <a:t>입력 </a:t>
            </a:r>
            <a:r>
              <a:rPr lang="en-US" altLang="ko-KR" sz="1800" dirty="0">
                <a:latin typeface="+mn-ea"/>
                <a:ea typeface="+mn-ea"/>
              </a:rPr>
              <a:t>-&gt; OK</a:t>
            </a:r>
          </a:p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>
                <a:latin typeface="+mn-ea"/>
                <a:ea typeface="+mn-ea"/>
              </a:rPr>
              <a:t>URL mappings:</a:t>
            </a:r>
            <a:r>
              <a:rPr lang="ko-KR" altLang="en-US" sz="1800" dirty="0">
                <a:latin typeface="+mn-ea"/>
                <a:ea typeface="+mn-ea"/>
              </a:rPr>
              <a:t>에 변경사항 확인 </a:t>
            </a:r>
            <a:r>
              <a:rPr lang="en-US" altLang="ko-KR" sz="1800" dirty="0">
                <a:latin typeface="+mn-ea"/>
                <a:ea typeface="+mn-ea"/>
              </a:rPr>
              <a:t>-&gt; Next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7A8B74-3A2D-46DA-91E3-B2A355B45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682169"/>
            <a:ext cx="4103092" cy="39103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4FE0C-5BAA-48D3-A01C-D2D1CB8AD340}"/>
              </a:ext>
            </a:extLst>
          </p:cNvPr>
          <p:cNvSpPr/>
          <p:nvPr/>
        </p:nvSpPr>
        <p:spPr>
          <a:xfrm>
            <a:off x="1677181" y="3320988"/>
            <a:ext cx="432455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86573B-463D-486F-9316-CEFB657D9F5D}"/>
              </a:ext>
            </a:extLst>
          </p:cNvPr>
          <p:cNvSpPr/>
          <p:nvPr/>
        </p:nvSpPr>
        <p:spPr>
          <a:xfrm>
            <a:off x="2109636" y="3636708"/>
            <a:ext cx="710462" cy="184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FE9274-1A45-4326-A48B-8D79D3D02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682169"/>
            <a:ext cx="4103092" cy="39103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AB009A-8F68-42AA-A44C-7369B5E7754D}"/>
              </a:ext>
            </a:extLst>
          </p:cNvPr>
          <p:cNvSpPr/>
          <p:nvPr/>
        </p:nvSpPr>
        <p:spPr>
          <a:xfrm>
            <a:off x="4824028" y="4200805"/>
            <a:ext cx="360040" cy="160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59B406-13E8-4BAE-8BF5-A131F68DAE24}"/>
              </a:ext>
            </a:extLst>
          </p:cNvPr>
          <p:cNvSpPr/>
          <p:nvPr/>
        </p:nvSpPr>
        <p:spPr>
          <a:xfrm>
            <a:off x="6408204" y="5265204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69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Eclipse </a:t>
            </a:r>
            <a:r>
              <a:rPr lang="ko-KR" altLang="en-US" b="1" dirty="0"/>
              <a:t>설정 </a:t>
            </a:r>
            <a:r>
              <a:rPr lang="en-US" altLang="ko-KR" b="1" dirty="0"/>
              <a:t>(17/17)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834" y="963073"/>
            <a:ext cx="8756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 err="1">
                <a:latin typeface="+mn-ea"/>
                <a:ea typeface="+mn-ea"/>
              </a:rPr>
              <a:t>doGet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체크 </a:t>
            </a:r>
            <a:r>
              <a:rPr lang="en-US" altLang="ko-KR" sz="1800" dirty="0">
                <a:latin typeface="+mn-ea"/>
                <a:ea typeface="+mn-ea"/>
              </a:rPr>
              <a:t>-&gt; Finish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141A1B-A364-462A-8348-4BAEE611A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19" y="1498594"/>
            <a:ext cx="4867954" cy="46393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81C70ED-CDAB-41B8-B03E-2EE35FB43518}"/>
              </a:ext>
            </a:extLst>
          </p:cNvPr>
          <p:cNvSpPr/>
          <p:nvPr/>
        </p:nvSpPr>
        <p:spPr>
          <a:xfrm>
            <a:off x="4572000" y="4869160"/>
            <a:ext cx="576064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93B2E-0549-4F03-947D-AFF2009FA40D}"/>
              </a:ext>
            </a:extLst>
          </p:cNvPr>
          <p:cNvSpPr/>
          <p:nvPr/>
        </p:nvSpPr>
        <p:spPr>
          <a:xfrm>
            <a:off x="5076056" y="5769260"/>
            <a:ext cx="90010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0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Tomcat </a:t>
            </a:r>
            <a:r>
              <a:rPr lang="ko-KR" altLang="en-US" b="1" dirty="0"/>
              <a:t>라이브러리 설치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834" y="963073"/>
            <a:ext cx="8756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800" dirty="0">
                <a:latin typeface="+mn-ea"/>
                <a:ea typeface="+mn-ea"/>
              </a:rPr>
              <a:t>1) </a:t>
            </a:r>
            <a:r>
              <a:rPr lang="en-US" altLang="ko-KR" sz="1800" dirty="0" err="1">
                <a:latin typeface="+mn-ea"/>
                <a:ea typeface="+mn-ea"/>
              </a:rPr>
              <a:t>Tocat</a:t>
            </a:r>
            <a:r>
              <a:rPr lang="ko-KR" altLang="en-US" sz="1800" dirty="0">
                <a:latin typeface="+mn-ea"/>
                <a:ea typeface="+mn-ea"/>
              </a:rPr>
              <a:t>이 설치된 폴더</a:t>
            </a:r>
            <a:r>
              <a:rPr lang="en-US" altLang="ko-KR" sz="1800" dirty="0">
                <a:latin typeface="+mn-ea"/>
                <a:ea typeface="+mn-ea"/>
              </a:rPr>
              <a:t>/lib </a:t>
            </a:r>
            <a:r>
              <a:rPr lang="ko-KR" altLang="en-US" sz="1800" dirty="0">
                <a:latin typeface="+mn-ea"/>
                <a:ea typeface="+mn-ea"/>
              </a:rPr>
              <a:t>안에 </a:t>
            </a:r>
            <a:r>
              <a:rPr lang="en-US" altLang="ko-KR" sz="1800" dirty="0">
                <a:latin typeface="+mn-ea"/>
                <a:ea typeface="+mn-ea"/>
              </a:rPr>
              <a:t>servlet-api.jar </a:t>
            </a:r>
            <a:r>
              <a:rPr lang="ko-KR" altLang="en-US" sz="1800" dirty="0">
                <a:latin typeface="+mn-ea"/>
                <a:ea typeface="+mn-ea"/>
              </a:rPr>
              <a:t>파일을 </a:t>
            </a:r>
            <a:r>
              <a:rPr lang="en-US" altLang="ko-KR" sz="1800" dirty="0" err="1">
                <a:latin typeface="+mn-ea"/>
                <a:ea typeface="+mn-ea"/>
              </a:rPr>
              <a:t>jdk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설치 폴더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en-US" altLang="ko-KR" sz="1800" dirty="0" err="1">
                <a:latin typeface="+mn-ea"/>
                <a:ea typeface="+mn-ea"/>
              </a:rPr>
              <a:t>jre</a:t>
            </a:r>
            <a:r>
              <a:rPr lang="en-US" altLang="ko-KR" sz="1800" dirty="0">
                <a:latin typeface="+mn-ea"/>
                <a:ea typeface="+mn-ea"/>
              </a:rPr>
              <a:t>/lib/</a:t>
            </a:r>
            <a:r>
              <a:rPr lang="en-US" altLang="ko-KR" sz="1800" dirty="0" err="1">
                <a:latin typeface="+mn-ea"/>
                <a:ea typeface="+mn-ea"/>
              </a:rPr>
              <a:t>ext</a:t>
            </a:r>
            <a:r>
              <a:rPr lang="en-US" altLang="ko-KR" sz="1800" dirty="0">
                <a:latin typeface="+mn-ea"/>
                <a:ea typeface="+mn-ea"/>
              </a:rPr>
              <a:t>         </a:t>
            </a:r>
            <a:r>
              <a:rPr lang="ko-KR" altLang="en-US" sz="1800" dirty="0">
                <a:latin typeface="+mn-ea"/>
                <a:ea typeface="+mn-ea"/>
              </a:rPr>
              <a:t>폴더 안으로 복사한다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9D94EE-BCB6-4C6E-88EC-57BC6FF84917}"/>
              </a:ext>
            </a:extLst>
          </p:cNvPr>
          <p:cNvGrpSpPr/>
          <p:nvPr/>
        </p:nvGrpSpPr>
        <p:grpSpPr>
          <a:xfrm>
            <a:off x="290318" y="1718810"/>
            <a:ext cx="4930053" cy="3780420"/>
            <a:chOff x="3923928" y="2780928"/>
            <a:chExt cx="4930053" cy="37804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BC41317-887F-4DBB-AB44-91961A446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2780928"/>
              <a:ext cx="4930053" cy="37804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25F85A-3EC6-40CF-B75E-EF5D7990C9CA}"/>
                </a:ext>
              </a:extLst>
            </p:cNvPr>
            <p:cNvSpPr/>
            <p:nvPr/>
          </p:nvSpPr>
          <p:spPr>
            <a:xfrm>
              <a:off x="4824028" y="4761148"/>
              <a:ext cx="540060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2C35243-B6D4-4C93-B27A-44F202115E5E}"/>
              </a:ext>
            </a:extLst>
          </p:cNvPr>
          <p:cNvGrpSpPr/>
          <p:nvPr/>
        </p:nvGrpSpPr>
        <p:grpSpPr>
          <a:xfrm>
            <a:off x="3671900" y="2600908"/>
            <a:ext cx="5177328" cy="3970033"/>
            <a:chOff x="285720" y="2015251"/>
            <a:chExt cx="5177328" cy="39700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B986B5A-391E-4E39-95B1-794ABF78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20" y="2015251"/>
              <a:ext cx="5177328" cy="397003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2D0FD0-1717-464D-B3F8-1FC831D1E003}"/>
                </a:ext>
              </a:extLst>
            </p:cNvPr>
            <p:cNvSpPr/>
            <p:nvPr/>
          </p:nvSpPr>
          <p:spPr>
            <a:xfrm>
              <a:off x="1223628" y="3609020"/>
              <a:ext cx="540060" cy="1800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7900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834" y="963073"/>
            <a:ext cx="8756650" cy="269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>
                <a:latin typeface="+mn-ea"/>
                <a:ea typeface="+mn-ea"/>
              </a:rPr>
              <a:t>HTML </a:t>
            </a:r>
            <a:r>
              <a:rPr lang="ko-KR" altLang="en-US" sz="1800" dirty="0">
                <a:latin typeface="+mn-ea"/>
                <a:ea typeface="+mn-ea"/>
              </a:rPr>
              <a:t>코드</a:t>
            </a:r>
            <a:endParaRPr lang="en-US" altLang="ko-KR" sz="1800" dirty="0">
              <a:latin typeface="+mn-ea"/>
              <a:ea typeface="+mn-ea"/>
            </a:endParaRPr>
          </a:p>
          <a:p>
            <a:pPr marL="342900" indent="-342900" eaLnBrk="1" latinLnBrk="1" hangingPunct="1">
              <a:buAutoNum type="arabicParenR"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marL="342900" indent="-342900" eaLnBrk="1" latinLnBrk="1" hangingPunct="1">
              <a:buAutoNum type="arabicParenR"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marL="342900" indent="-342900" eaLnBrk="1" latinLnBrk="1" hangingPunct="1">
              <a:buAutoNum type="arabicParenR"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marL="342900" indent="-342900" eaLnBrk="1" latinLnBrk="1" hangingPunct="1">
              <a:buAutoNum type="arabicParenR"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marL="342900" indent="-342900" eaLnBrk="1" latinLnBrk="1" hangingPunct="1">
              <a:buAutoNum type="arabicParenR"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marL="342900" indent="-342900" eaLnBrk="1" latinLnBrk="1" hangingPunct="1">
              <a:buAutoNum type="arabicParenR"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>
                <a:latin typeface="+mn-ea"/>
                <a:ea typeface="+mn-ea"/>
              </a:rPr>
              <a:t>JAVA </a:t>
            </a:r>
            <a:r>
              <a:rPr lang="ko-KR" altLang="en-US" sz="1800" dirty="0">
                <a:latin typeface="+mn-ea"/>
                <a:ea typeface="+mn-ea"/>
              </a:rPr>
              <a:t>코드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EDF2A-8ACD-491D-9407-643BF54EA7DE}"/>
              </a:ext>
            </a:extLst>
          </p:cNvPr>
          <p:cNvSpPr txBox="1"/>
          <p:nvPr/>
        </p:nvSpPr>
        <p:spPr>
          <a:xfrm>
            <a:off x="1174876" y="1557081"/>
            <a:ext cx="59546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&lt;form action=“example” method=“get”&gt;</a:t>
            </a:r>
          </a:p>
          <a:p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example1:&lt;input type=“text” data=“id”/&gt;</a:t>
            </a:r>
          </a:p>
          <a:p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&lt;input type=“submit” value=“submit”/&gt;</a:t>
            </a:r>
          </a:p>
          <a:p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&lt;/form&gt;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BF86B-F9A1-414D-BD0E-E0DAE2C0CEE7}"/>
              </a:ext>
            </a:extLst>
          </p:cNvPr>
          <p:cNvSpPr txBox="1"/>
          <p:nvPr/>
        </p:nvSpPr>
        <p:spPr>
          <a:xfrm>
            <a:off x="1174876" y="3669177"/>
            <a:ext cx="64354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2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java.io.PrintWriter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endParaRPr lang="en-US" altLang="ko-KR" sz="2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request.getParameter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(“id”);</a:t>
            </a:r>
          </a:p>
          <a:p>
            <a:r>
              <a:rPr lang="en-US" altLang="ko-KR" sz="2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response.setContentType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(“text/</a:t>
            </a:r>
            <a:r>
              <a:rPr lang="en-US" altLang="ko-KR" sz="2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html;charset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euc-kr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”);</a:t>
            </a:r>
          </a:p>
          <a:p>
            <a:r>
              <a:rPr lang="en-US" altLang="ko-KR" sz="2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PrintWriter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out = </a:t>
            </a:r>
            <a:r>
              <a:rPr lang="en-US" altLang="ko-KR" sz="2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response.getWriter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r>
              <a:rPr lang="en-US" altLang="ko-KR" sz="2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out.println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 ”+id+);</a:t>
            </a:r>
            <a:endParaRPr lang="ko-KR" altLang="en-US" sz="2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413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&lt;</a:t>
            </a:r>
            <a:r>
              <a:rPr lang="ko-KR" altLang="en-US" b="1" dirty="0"/>
              <a:t>실험</a:t>
            </a:r>
            <a:r>
              <a:rPr lang="en-US" altLang="ko-KR" b="1" dirty="0">
                <a:latin typeface="굴림" pitchFamily="50" charset="-127"/>
              </a:rPr>
              <a:t>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 (1/3)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152822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과제 </a:t>
            </a:r>
            <a:r>
              <a:rPr lang="en-US" altLang="ko-KR" dirty="0"/>
              <a:t>1) </a:t>
            </a:r>
            <a:r>
              <a:rPr lang="ko-KR" altLang="en-US" dirty="0"/>
              <a:t>아래와 같은 결과가 나오도록 </a:t>
            </a:r>
            <a:r>
              <a:rPr lang="en-US" altLang="ko-KR" dirty="0"/>
              <a:t>Servlet </a:t>
            </a:r>
            <a:r>
              <a:rPr lang="ko-KR" altLang="en-US" dirty="0"/>
              <a:t>클래스에서 </a:t>
            </a:r>
            <a:r>
              <a:rPr lang="en-US" altLang="ko-KR" dirty="0"/>
              <a:t>		  java </a:t>
            </a:r>
            <a:r>
              <a:rPr lang="ko-KR" altLang="en-US" dirty="0"/>
              <a:t>코드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DEC4FF-F6F0-4D96-A3CF-E42E2D851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682" y="2866946"/>
            <a:ext cx="3124636" cy="11241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620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&lt;</a:t>
            </a:r>
            <a:r>
              <a:rPr lang="ko-KR" altLang="en-US" b="1" dirty="0"/>
              <a:t>실험</a:t>
            </a:r>
            <a:r>
              <a:rPr lang="en-US" altLang="ko-KR" b="1" dirty="0">
                <a:latin typeface="굴림" pitchFamily="50" charset="-127"/>
              </a:rPr>
              <a:t>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 (2/3)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259333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과제 </a:t>
            </a:r>
            <a:r>
              <a:rPr lang="en-US" altLang="ko-KR" dirty="0"/>
              <a:t>2) </a:t>
            </a:r>
            <a:r>
              <a:rPr lang="ko-KR" altLang="en-US" dirty="0"/>
              <a:t>아래와 같은 </a:t>
            </a:r>
            <a:r>
              <a:rPr lang="en-US" altLang="ko-KR" dirty="0"/>
              <a:t>html </a:t>
            </a:r>
            <a:r>
              <a:rPr lang="ko-KR" altLang="en-US" dirty="0"/>
              <a:t>파일과 </a:t>
            </a:r>
            <a:r>
              <a:rPr lang="en-US" altLang="ko-KR" dirty="0"/>
              <a:t>java </a:t>
            </a:r>
            <a:r>
              <a:rPr lang="ko-KR" altLang="en-US" dirty="0"/>
              <a:t>코드를 작성하고</a:t>
            </a:r>
            <a:r>
              <a:rPr lang="en-US" altLang="ko-KR" dirty="0"/>
              <a:t>, 	       	  Servlet</a:t>
            </a:r>
            <a:r>
              <a:rPr lang="ko-KR" altLang="en-US" dirty="0"/>
              <a:t>으로 작동하도록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B69DA1-2262-4754-8F7C-3718C3AD9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42" y="4653136"/>
            <a:ext cx="5220429" cy="11050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F4C699-6CFD-45D1-A30A-31EA430C1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1" y="2081111"/>
            <a:ext cx="3296110" cy="21148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6477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&lt;</a:t>
            </a:r>
            <a:r>
              <a:rPr lang="ko-KR" altLang="en-US" b="1" dirty="0"/>
              <a:t>실험</a:t>
            </a:r>
            <a:r>
              <a:rPr lang="en-US" altLang="ko-KR" b="1" dirty="0">
                <a:latin typeface="굴림" pitchFamily="50" charset="-127"/>
              </a:rPr>
              <a:t>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 (3/3)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259333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과제 </a:t>
            </a:r>
            <a:r>
              <a:rPr lang="en-US" altLang="ko-KR" dirty="0"/>
              <a:t>3) html </a:t>
            </a:r>
            <a:r>
              <a:rPr lang="ko-KR" altLang="en-US" dirty="0"/>
              <a:t>파일로 두 개의 값을 입력 받아 사칙연산을 시</a:t>
            </a:r>
            <a:r>
              <a:rPr lang="en-US" altLang="ko-KR" dirty="0"/>
              <a:t>	  	  </a:t>
            </a:r>
            <a:r>
              <a:rPr lang="ko-KR" altLang="en-US" dirty="0"/>
              <a:t>행하여 결과 값이 나오도록 </a:t>
            </a:r>
            <a:r>
              <a:rPr lang="en-US" altLang="ko-KR" dirty="0" err="1"/>
              <a:t>Survlet</a:t>
            </a:r>
            <a:r>
              <a:rPr lang="ko-KR" altLang="en-US" dirty="0"/>
              <a:t>을 이용하여 작성</a:t>
            </a:r>
            <a:r>
              <a:rPr lang="en-US" altLang="ko-KR" dirty="0"/>
              <a:t>	 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자바와 같이 하면 된다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59A497-8096-494C-8B4B-BF2394D42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31361"/>
            <a:ext cx="3362794" cy="18766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64D82E-6DD5-4B6B-A18C-9FAB6C258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30" y="3140968"/>
            <a:ext cx="4267796" cy="12574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1475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&lt;</a:t>
            </a:r>
            <a:r>
              <a:rPr lang="ko-KR" altLang="en-US" b="1" dirty="0"/>
              <a:t>실험</a:t>
            </a:r>
            <a:r>
              <a:rPr lang="en-US" altLang="ko-KR" b="1" dirty="0">
                <a:latin typeface="굴림" pitchFamily="50" charset="-127"/>
              </a:rPr>
              <a:t>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제출 방식 </a:t>
            </a:r>
            <a:r>
              <a:rPr lang="en-US" altLang="ko-KR" dirty="0"/>
              <a:t>: E-Class</a:t>
            </a:r>
            <a:r>
              <a:rPr lang="ko-KR" altLang="en-US" dirty="0"/>
              <a:t>를 통하여 제출</a:t>
            </a:r>
          </a:p>
          <a:p>
            <a:endParaRPr lang="ko-KR" altLang="en-US" dirty="0"/>
          </a:p>
          <a:p>
            <a:r>
              <a:rPr lang="ko-KR" altLang="en-US" dirty="0"/>
              <a:t>제출 내용 </a:t>
            </a:r>
            <a:r>
              <a:rPr lang="en-US" altLang="ko-KR" dirty="0"/>
              <a:t>: </a:t>
            </a:r>
            <a:r>
              <a:rPr lang="ko-KR" altLang="en-US" spc="-110" dirty="0"/>
              <a:t>소스 파일</a:t>
            </a:r>
            <a:r>
              <a:rPr lang="en-US" altLang="ko-KR" spc="-110" dirty="0"/>
              <a:t>, </a:t>
            </a:r>
            <a:r>
              <a:rPr lang="ko-KR" altLang="en-US" spc="-110" dirty="0"/>
              <a:t>과제 보고서</a:t>
            </a:r>
            <a:endParaRPr lang="en-US" altLang="ko-KR" spc="-110" dirty="0"/>
          </a:p>
          <a:p>
            <a:pPr lvl="1"/>
            <a:r>
              <a:rPr lang="ko-KR" altLang="en-US" spc="-110" dirty="0">
                <a:solidFill>
                  <a:srgbClr val="FF0000"/>
                </a:solidFill>
              </a:rPr>
              <a:t>코드 작성 시 파일 주석 필수</a:t>
            </a:r>
            <a:endParaRPr lang="en-US" altLang="ko-KR" spc="-11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제출 형식 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_7</a:t>
            </a:r>
            <a:r>
              <a:rPr lang="ko-KR" altLang="en-US" dirty="0"/>
              <a:t>주차</a:t>
            </a:r>
            <a:r>
              <a:rPr lang="en-US" altLang="ko-KR" dirty="0"/>
              <a:t>.zip</a:t>
            </a:r>
          </a:p>
          <a:p>
            <a:endParaRPr lang="en-US" altLang="ko-KR" dirty="0"/>
          </a:p>
          <a:p>
            <a:r>
              <a:rPr lang="ko-KR" altLang="en-US" dirty="0"/>
              <a:t>제출 기한 </a:t>
            </a:r>
            <a:r>
              <a:rPr lang="en-US" altLang="ko-KR" dirty="0"/>
              <a:t>: 10. 18(</a:t>
            </a:r>
            <a:r>
              <a:rPr lang="ko-KR" altLang="en-US" dirty="0"/>
              <a:t>수</a:t>
            </a:r>
            <a:r>
              <a:rPr lang="en-US" altLang="ko-KR" dirty="0"/>
              <a:t>) 24:00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기한 엄수 지각 제출 불허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3301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Eclipse </a:t>
            </a:r>
            <a:r>
              <a:rPr lang="ko-KR" altLang="en-US" b="1" dirty="0"/>
              <a:t>설정 </a:t>
            </a:r>
            <a:r>
              <a:rPr lang="en-US" altLang="ko-KR" b="1" dirty="0"/>
              <a:t>(1/17)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834" y="963073"/>
            <a:ext cx="8756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800" dirty="0">
                <a:latin typeface="+mn-ea"/>
                <a:ea typeface="+mn-ea"/>
              </a:rPr>
              <a:t>1) Eclipse </a:t>
            </a:r>
            <a:r>
              <a:rPr lang="ko-KR" altLang="en-US" sz="1800" dirty="0">
                <a:latin typeface="+mn-ea"/>
                <a:ea typeface="+mn-ea"/>
              </a:rPr>
              <a:t>실행 </a:t>
            </a:r>
            <a:r>
              <a:rPr lang="en-US" altLang="ko-KR" sz="1800" dirty="0">
                <a:latin typeface="+mn-ea"/>
                <a:ea typeface="+mn-ea"/>
              </a:rPr>
              <a:t>-&gt; Window -&gt; Preferences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9286DFE-1E6F-4BCD-A005-17159CE62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6543" y="1952836"/>
            <a:ext cx="5707232" cy="303680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3E43B0-7AA7-42CC-A09D-4B4EB6E6FE80}"/>
              </a:ext>
            </a:extLst>
          </p:cNvPr>
          <p:cNvSpPr/>
          <p:nvPr/>
        </p:nvSpPr>
        <p:spPr>
          <a:xfrm>
            <a:off x="3815916" y="2132856"/>
            <a:ext cx="504056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800B66-2F1F-4838-92B5-2611783C1687}"/>
              </a:ext>
            </a:extLst>
          </p:cNvPr>
          <p:cNvSpPr/>
          <p:nvPr/>
        </p:nvSpPr>
        <p:spPr>
          <a:xfrm>
            <a:off x="3878490" y="3753036"/>
            <a:ext cx="130104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6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Eclipse </a:t>
            </a:r>
            <a:r>
              <a:rPr lang="ko-KR" altLang="en-US" b="1" dirty="0"/>
              <a:t>설정 </a:t>
            </a:r>
            <a:r>
              <a:rPr lang="en-US" altLang="ko-KR" b="1" dirty="0"/>
              <a:t>(2/17)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834" y="963073"/>
            <a:ext cx="8756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800" dirty="0">
                <a:latin typeface="+mn-ea"/>
                <a:ea typeface="+mn-ea"/>
              </a:rPr>
              <a:t>1) Server -&gt; Runtime Environments -&gt; Add…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734B9D-9058-4B42-A0A2-57FDF6468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38278"/>
            <a:ext cx="4335603" cy="38345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C9030E-8EB5-4FE8-9CB5-F53D47336025}"/>
              </a:ext>
            </a:extLst>
          </p:cNvPr>
          <p:cNvSpPr/>
          <p:nvPr/>
        </p:nvSpPr>
        <p:spPr>
          <a:xfrm>
            <a:off x="2519772" y="3897052"/>
            <a:ext cx="32403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461C0C-710A-4E20-A947-734DEF52ABC7}"/>
              </a:ext>
            </a:extLst>
          </p:cNvPr>
          <p:cNvSpPr/>
          <p:nvPr/>
        </p:nvSpPr>
        <p:spPr>
          <a:xfrm>
            <a:off x="2681790" y="4509120"/>
            <a:ext cx="84609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D0894D-B8AE-4D05-8FAA-86928BAE84F7}"/>
              </a:ext>
            </a:extLst>
          </p:cNvPr>
          <p:cNvSpPr/>
          <p:nvPr/>
        </p:nvSpPr>
        <p:spPr>
          <a:xfrm>
            <a:off x="5976156" y="2682999"/>
            <a:ext cx="648072" cy="172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4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Eclipse </a:t>
            </a:r>
            <a:r>
              <a:rPr lang="ko-KR" altLang="en-US" b="1" dirty="0"/>
              <a:t>설정 </a:t>
            </a:r>
            <a:r>
              <a:rPr lang="en-US" altLang="ko-KR" b="1" dirty="0"/>
              <a:t>(3/17)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834" y="963073"/>
            <a:ext cx="8756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800" dirty="0">
                <a:latin typeface="+mn-ea"/>
                <a:ea typeface="+mn-ea"/>
              </a:rPr>
              <a:t>1) Apache Tomcat v8.5 -&gt; Next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5CC51F-F584-47F2-92ED-A09477439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838278"/>
            <a:ext cx="3883663" cy="414863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09B584-F9B3-4C36-8A2C-B2D61751976F}"/>
              </a:ext>
            </a:extLst>
          </p:cNvPr>
          <p:cNvSpPr/>
          <p:nvPr/>
        </p:nvSpPr>
        <p:spPr>
          <a:xfrm>
            <a:off x="2987824" y="4293096"/>
            <a:ext cx="1116124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ECC471-AD35-45B3-8E82-E9929E47580A}"/>
              </a:ext>
            </a:extLst>
          </p:cNvPr>
          <p:cNvSpPr/>
          <p:nvPr/>
        </p:nvSpPr>
        <p:spPr>
          <a:xfrm>
            <a:off x="4211960" y="5697252"/>
            <a:ext cx="720080" cy="18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4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Eclipse </a:t>
            </a:r>
            <a:r>
              <a:rPr lang="ko-KR" altLang="en-US" b="1" dirty="0"/>
              <a:t>설정 </a:t>
            </a:r>
            <a:r>
              <a:rPr lang="en-US" altLang="ko-KR" b="1" dirty="0"/>
              <a:t>(4/17)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834" y="963073"/>
            <a:ext cx="8756650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>
                <a:latin typeface="+mn-ea"/>
                <a:ea typeface="+mn-ea"/>
              </a:rPr>
              <a:t>Browse… </a:t>
            </a:r>
            <a:r>
              <a:rPr lang="ko-KR" altLang="en-US" sz="1800" dirty="0">
                <a:latin typeface="+mn-ea"/>
                <a:ea typeface="+mn-ea"/>
              </a:rPr>
              <a:t>를 눌러 </a:t>
            </a:r>
            <a:r>
              <a:rPr lang="en-US" altLang="ko-KR" sz="1800" dirty="0">
                <a:latin typeface="+mn-ea"/>
                <a:ea typeface="+mn-ea"/>
              </a:rPr>
              <a:t>Tomcat </a:t>
            </a:r>
            <a:r>
              <a:rPr lang="ko-KR" altLang="en-US" sz="1800" dirty="0">
                <a:latin typeface="+mn-ea"/>
                <a:ea typeface="+mn-ea"/>
              </a:rPr>
              <a:t>설치 폴더를 선택</a:t>
            </a:r>
            <a:endParaRPr lang="en-US" altLang="ko-KR" sz="1800" dirty="0">
              <a:latin typeface="+mn-ea"/>
              <a:ea typeface="+mn-ea"/>
            </a:endParaRPr>
          </a:p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>
                <a:latin typeface="+mn-ea"/>
                <a:ea typeface="+mn-ea"/>
              </a:rPr>
              <a:t>JRE:</a:t>
            </a:r>
            <a:r>
              <a:rPr lang="ko-KR" altLang="en-US" sz="1800" dirty="0">
                <a:latin typeface="+mn-ea"/>
                <a:ea typeface="+mn-ea"/>
              </a:rPr>
              <a:t>에서 </a:t>
            </a:r>
            <a:r>
              <a:rPr lang="en-US" altLang="ko-KR" sz="1800" dirty="0">
                <a:latin typeface="+mn-ea"/>
                <a:ea typeface="+mn-ea"/>
              </a:rPr>
              <a:t>PC</a:t>
            </a:r>
            <a:r>
              <a:rPr lang="ko-KR" altLang="en-US" sz="1800" dirty="0">
                <a:latin typeface="+mn-ea"/>
                <a:ea typeface="+mn-ea"/>
              </a:rPr>
              <a:t>에 설치된 </a:t>
            </a:r>
            <a:r>
              <a:rPr lang="en-US" altLang="ko-KR" sz="1800" dirty="0">
                <a:latin typeface="+mn-ea"/>
                <a:ea typeface="+mn-ea"/>
              </a:rPr>
              <a:t>JRE </a:t>
            </a:r>
            <a:r>
              <a:rPr lang="ko-KR" altLang="en-US" sz="1800" dirty="0">
                <a:latin typeface="+mn-ea"/>
                <a:ea typeface="+mn-ea"/>
              </a:rPr>
              <a:t>선택</a:t>
            </a:r>
            <a:endParaRPr lang="en-US" altLang="ko-KR" sz="1800" dirty="0">
              <a:latin typeface="+mn-ea"/>
              <a:ea typeface="+mn-ea"/>
            </a:endParaRPr>
          </a:p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>
                <a:latin typeface="+mn-ea"/>
                <a:ea typeface="+mn-ea"/>
              </a:rPr>
              <a:t>Finish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C7441-7001-4439-AED7-DE2B3EB7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63391"/>
            <a:ext cx="3672402" cy="3922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B94D66-0699-4F5C-878D-755A7F839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5" y="2163391"/>
            <a:ext cx="3671946" cy="3922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AD85ABD-89DB-437A-8FAA-EE055B9612EF}"/>
              </a:ext>
            </a:extLst>
          </p:cNvPr>
          <p:cNvSpPr/>
          <p:nvPr/>
        </p:nvSpPr>
        <p:spPr>
          <a:xfrm>
            <a:off x="3275856" y="3427278"/>
            <a:ext cx="1008112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C8E6C4-1319-4C04-AD8E-0AC219B3BF1F}"/>
              </a:ext>
            </a:extLst>
          </p:cNvPr>
          <p:cNvSpPr/>
          <p:nvPr/>
        </p:nvSpPr>
        <p:spPr>
          <a:xfrm>
            <a:off x="755576" y="3967338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BB13B6-9EAC-4C72-BAB9-03DEFB95B86D}"/>
              </a:ext>
            </a:extLst>
          </p:cNvPr>
          <p:cNvSpPr/>
          <p:nvPr/>
        </p:nvSpPr>
        <p:spPr>
          <a:xfrm>
            <a:off x="6984268" y="5767538"/>
            <a:ext cx="6840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12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Eclipse </a:t>
            </a:r>
            <a:r>
              <a:rPr lang="ko-KR" altLang="en-US" b="1" dirty="0"/>
              <a:t>설정 </a:t>
            </a:r>
            <a:r>
              <a:rPr lang="en-US" altLang="ko-KR" b="1" dirty="0"/>
              <a:t>(5/17)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834" y="963073"/>
            <a:ext cx="8756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800" dirty="0">
                <a:latin typeface="+mn-ea"/>
                <a:ea typeface="+mn-ea"/>
              </a:rPr>
              <a:t>1) Tomcat</a:t>
            </a:r>
            <a:r>
              <a:rPr lang="ko-KR" altLang="en-US" sz="1800" dirty="0">
                <a:latin typeface="+mn-ea"/>
                <a:ea typeface="+mn-ea"/>
              </a:rPr>
              <a:t>이 서버로 추가 된 것을 확인 </a:t>
            </a:r>
            <a:r>
              <a:rPr lang="en-US" altLang="ko-KR" sz="1800" dirty="0">
                <a:latin typeface="+mn-ea"/>
                <a:ea typeface="+mn-ea"/>
              </a:rPr>
              <a:t>-&gt;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Apply and Close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5D14DA-BB9B-4DC3-BC35-A7536219E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64" y="1838278"/>
            <a:ext cx="4237118" cy="37490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120BF8-35FF-48E7-88CB-C5AB5A654E3E}"/>
              </a:ext>
            </a:extLst>
          </p:cNvPr>
          <p:cNvSpPr/>
          <p:nvPr/>
        </p:nvSpPr>
        <p:spPr>
          <a:xfrm>
            <a:off x="3815916" y="2816932"/>
            <a:ext cx="212423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C24B2-D57C-444D-8139-6242D6650F88}"/>
              </a:ext>
            </a:extLst>
          </p:cNvPr>
          <p:cNvSpPr/>
          <p:nvPr/>
        </p:nvSpPr>
        <p:spPr>
          <a:xfrm>
            <a:off x="5184068" y="5301208"/>
            <a:ext cx="684076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6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Eclipse </a:t>
            </a:r>
            <a:r>
              <a:rPr lang="ko-KR" altLang="en-US" b="1" dirty="0"/>
              <a:t>설정 </a:t>
            </a:r>
            <a:r>
              <a:rPr lang="en-US" altLang="ko-KR" b="1" dirty="0"/>
              <a:t>(6/17)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834" y="963073"/>
            <a:ext cx="875665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>
                <a:latin typeface="+mn-ea"/>
                <a:ea typeface="+mn-ea"/>
              </a:rPr>
              <a:t>Project Explorer </a:t>
            </a:r>
            <a:r>
              <a:rPr lang="ko-KR" altLang="en-US" sz="1800" dirty="0">
                <a:latin typeface="+mn-ea"/>
                <a:ea typeface="+mn-ea"/>
              </a:rPr>
              <a:t>창에서 마우스 오른쪽 클릭</a:t>
            </a:r>
            <a:endParaRPr lang="en-US" altLang="ko-KR" sz="1800" dirty="0">
              <a:latin typeface="+mn-ea"/>
              <a:ea typeface="+mn-ea"/>
            </a:endParaRPr>
          </a:p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>
                <a:latin typeface="+mn-ea"/>
                <a:ea typeface="+mn-ea"/>
              </a:rPr>
              <a:t>New -&gt; Dynamic Web Project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658DC2-E42A-4C24-93D1-11E8EA8B0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568" y="1952836"/>
            <a:ext cx="5879872" cy="41044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52D1D9-D2D0-4436-8883-BA87139F64E8}"/>
              </a:ext>
            </a:extLst>
          </p:cNvPr>
          <p:cNvSpPr/>
          <p:nvPr/>
        </p:nvSpPr>
        <p:spPr>
          <a:xfrm>
            <a:off x="2562015" y="2978950"/>
            <a:ext cx="1728192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F106DC-2210-48C6-93FD-3984C170EEBC}"/>
              </a:ext>
            </a:extLst>
          </p:cNvPr>
          <p:cNvSpPr/>
          <p:nvPr/>
        </p:nvSpPr>
        <p:spPr>
          <a:xfrm>
            <a:off x="4226320" y="3447002"/>
            <a:ext cx="18002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8E0C89-B232-4A97-860F-84EFFBE71FB2}"/>
              </a:ext>
            </a:extLst>
          </p:cNvPr>
          <p:cNvSpPr/>
          <p:nvPr/>
        </p:nvSpPr>
        <p:spPr>
          <a:xfrm>
            <a:off x="1685568" y="2420888"/>
            <a:ext cx="876447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Eclipse </a:t>
            </a:r>
            <a:r>
              <a:rPr lang="ko-KR" altLang="en-US" b="1" dirty="0"/>
              <a:t>설정 </a:t>
            </a:r>
            <a:r>
              <a:rPr lang="en-US" altLang="ko-KR" b="1" dirty="0"/>
              <a:t>(7/17)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834" y="963073"/>
            <a:ext cx="8756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latinLnBrk="1" hangingPunct="1">
              <a:buAutoNum type="arabicParenR"/>
              <a:defRPr/>
            </a:pPr>
            <a:r>
              <a:rPr lang="en-US" altLang="ko-KR" sz="1800" dirty="0">
                <a:latin typeface="+mn-ea"/>
                <a:ea typeface="+mn-ea"/>
              </a:rPr>
              <a:t>Project name </a:t>
            </a:r>
            <a:r>
              <a:rPr lang="ko-KR" altLang="en-US" sz="1800" dirty="0">
                <a:latin typeface="+mn-ea"/>
                <a:ea typeface="+mn-ea"/>
              </a:rPr>
              <a:t>설정 </a:t>
            </a:r>
            <a:r>
              <a:rPr lang="en-US" altLang="ko-KR" sz="1800" dirty="0">
                <a:latin typeface="+mn-ea"/>
                <a:ea typeface="+mn-ea"/>
              </a:rPr>
              <a:t>-&gt; Finish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A67929-1D7A-4294-AAC4-65682062A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498594"/>
            <a:ext cx="4169443" cy="49318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41DA3FE-F251-4893-B756-EF9500DAD36C}"/>
              </a:ext>
            </a:extLst>
          </p:cNvPr>
          <p:cNvSpPr/>
          <p:nvPr/>
        </p:nvSpPr>
        <p:spPr>
          <a:xfrm>
            <a:off x="3131840" y="2276872"/>
            <a:ext cx="342038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9D9702-CC08-4D4F-AC01-105A4D09FF51}"/>
              </a:ext>
            </a:extLst>
          </p:cNvPr>
          <p:cNvSpPr/>
          <p:nvPr/>
        </p:nvSpPr>
        <p:spPr>
          <a:xfrm>
            <a:off x="5256076" y="6165304"/>
            <a:ext cx="6120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53101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5750" indent="-285750">
          <a:buFont typeface="Wingdings" pitchFamily="2" charset="2"/>
          <a:buChar char=""/>
          <a:defRPr sz="1800" dirty="0" smtClean="0">
            <a:latin typeface="굴림" pitchFamily="50" charset="-127"/>
            <a:ea typeface="굴림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20915</TotalTime>
  <Words>479</Words>
  <Application>Microsoft Office PowerPoint</Application>
  <PresentationFormat>화면 슬라이드 쇼(4:3)</PresentationFormat>
  <Paragraphs>85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HY견고딕</vt:lpstr>
      <vt:lpstr>굴림</vt:lpstr>
      <vt:lpstr>맑은 고딕</vt:lpstr>
      <vt:lpstr>산돌고딕B</vt:lpstr>
      <vt:lpstr>Arial</vt:lpstr>
      <vt:lpstr>디자인 사용자 지정</vt:lpstr>
      <vt:lpstr>PowerPoint 프레젠테이션</vt:lpstr>
      <vt:lpstr>Tomcat 라이브러리 설치</vt:lpstr>
      <vt:lpstr>Eclipse 설정 (1/17)</vt:lpstr>
      <vt:lpstr>Eclipse 설정 (2/17)</vt:lpstr>
      <vt:lpstr>Eclipse 설정 (3/17)</vt:lpstr>
      <vt:lpstr>Eclipse 설정 (4/17)</vt:lpstr>
      <vt:lpstr>Eclipse 설정 (5/17)</vt:lpstr>
      <vt:lpstr>Eclipse 설정 (6/17)</vt:lpstr>
      <vt:lpstr>Eclipse 설정 (7/17)</vt:lpstr>
      <vt:lpstr>Eclipse 설정 (8/17)</vt:lpstr>
      <vt:lpstr>Eclipse 설정 (9/17)</vt:lpstr>
      <vt:lpstr>Eclipse 설정 (10/17)</vt:lpstr>
      <vt:lpstr>Eclipse 설정 (11/17)</vt:lpstr>
      <vt:lpstr>Eclipse 설정 (12/17)</vt:lpstr>
      <vt:lpstr>Eclipse 설정 (13/17)</vt:lpstr>
      <vt:lpstr>Eclipse 설정 (14/17)</vt:lpstr>
      <vt:lpstr>Eclipse 설정 (15/17)</vt:lpstr>
      <vt:lpstr>Eclipse 설정 (16/17)</vt:lpstr>
      <vt:lpstr>Eclipse 설정 (17/17)</vt:lpstr>
      <vt:lpstr>예제</vt:lpstr>
      <vt:lpstr>실습 과제 &lt;실험·실습 제출자료&gt; (1/3)</vt:lpstr>
      <vt:lpstr>실습 과제 &lt;실험·실습 제출자료&gt; (2/3)</vt:lpstr>
      <vt:lpstr>실습 과제 &lt;실험·실습 제출자료&gt; (3/3)</vt:lpstr>
      <vt:lpstr>실습 과제 &lt;실험·실습 제출자료&gt;</vt:lpstr>
    </vt:vector>
  </TitlesOfParts>
  <Company>길벗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프로그래밍 실습 3주차</dc:title>
  <dc:creator>박재형</dc:creator>
  <cp:lastModifiedBy>Jaeyeop Chung</cp:lastModifiedBy>
  <cp:revision>1536</cp:revision>
  <cp:lastPrinted>2014-10-15T04:19:16Z</cp:lastPrinted>
  <dcterms:created xsi:type="dcterms:W3CDTF">2004-02-27T02:48:51Z</dcterms:created>
  <dcterms:modified xsi:type="dcterms:W3CDTF">2017-10-12T01:46:12Z</dcterms:modified>
</cp:coreProperties>
</file>