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370" r:id="rId2"/>
    <p:sldId id="529" r:id="rId3"/>
    <p:sldId id="613" r:id="rId4"/>
    <p:sldId id="614" r:id="rId5"/>
    <p:sldId id="612" r:id="rId6"/>
    <p:sldId id="617" r:id="rId7"/>
    <p:sldId id="619" r:id="rId8"/>
    <p:sldId id="618" r:id="rId9"/>
    <p:sldId id="528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1230">
          <p15:clr>
            <a:srgbClr val="A4A3A4"/>
          </p15:clr>
        </p15:guide>
        <p15:guide id="4" orient="horz" pos="1457">
          <p15:clr>
            <a:srgbClr val="A4A3A4"/>
          </p15:clr>
        </p15:guide>
        <p15:guide id="5" pos="2880">
          <p15:clr>
            <a:srgbClr val="A4A3A4"/>
          </p15:clr>
        </p15:guide>
        <p15:guide id="6" pos="1224">
          <p15:clr>
            <a:srgbClr val="A4A3A4"/>
          </p15:clr>
        </p15:guide>
        <p15:guide id="7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4EAFB6"/>
    <a:srgbClr val="33CC33"/>
    <a:srgbClr val="CCFF66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585" autoAdjust="0"/>
  </p:normalViewPr>
  <p:slideViewPr>
    <p:cSldViewPr snapToObjects="1">
      <p:cViewPr varScale="1">
        <p:scale>
          <a:sx n="87" d="100"/>
          <a:sy n="87" d="100"/>
        </p:scale>
        <p:origin x="444" y="-57"/>
      </p:cViewPr>
      <p:guideLst>
        <p:guide orient="horz" pos="2160"/>
        <p:guide orient="horz" pos="913"/>
        <p:guide orient="horz" pos="1230"/>
        <p:guide orient="horz" pos="1457"/>
        <p:guide pos="2880"/>
        <p:guide pos="1224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2568" y="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C3EB3D-3C5F-4328-A4D6-9D3BF1DBC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07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89791"/>
            <a:ext cx="5439089" cy="44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28C1-2BCA-4766-979D-627A11B2B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8713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2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EAE143-64CC-4CDC-9D20-E39527C8241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6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  <p:sp>
        <p:nvSpPr>
          <p:cNvPr id="3" name="Line 1028"/>
          <p:cNvSpPr>
            <a:spLocks noChangeShapeType="1"/>
          </p:cNvSpPr>
          <p:nvPr userDrawn="1"/>
        </p:nvSpPr>
        <p:spPr bwMode="auto">
          <a:xfrm>
            <a:off x="284163" y="2884488"/>
            <a:ext cx="8575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85918" y="2285992"/>
            <a:ext cx="7072342" cy="557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0000" indent="-180000" algn="r">
              <a:buNone/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85918" y="2928934"/>
            <a:ext cx="7072342" cy="4286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 algn="r">
              <a:buNone/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Database Programming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2066" y="1857364"/>
            <a:ext cx="3786194" cy="4143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 indent="-180000" algn="r">
              <a:buNone/>
              <a:defRPr sz="2000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&lt;  </a:t>
            </a:r>
            <a:r>
              <a:rPr lang="ko-KR" altLang="en-US" dirty="0"/>
              <a:t>주차 수업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000">
                <a:latin typeface="HY견고딕" pitchFamily="18" charset="-127"/>
                <a:ea typeface="HY견고딕" pitchFamily="18" charset="-127"/>
              </a:defRPr>
            </a:lvl2pPr>
            <a:lvl3pPr>
              <a:buClr>
                <a:srgbClr val="FF0000"/>
              </a:buClr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2400">
                <a:latin typeface="HY견고딕" pitchFamily="18" charset="-127"/>
                <a:ea typeface="HY견고딕" pitchFamily="18" charset="-127"/>
              </a:defRPr>
            </a:lvl4pPr>
            <a:lvl5pPr>
              <a:defRPr sz="2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</a:p>
        </p:txBody>
      </p:sp>
      <p:sp>
        <p:nvSpPr>
          <p:cNvPr id="10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358082" y="285728"/>
            <a:ext cx="1500198" cy="511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ADEE9-354E-432E-AB07-D757F0CE965E}" type="slidenum"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/8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Web Programming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&lt;8</a:t>
            </a:r>
            <a:r>
              <a:rPr lang="ko-KR" altLang="en-US" dirty="0"/>
              <a:t>주차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(1/7)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1) Dispatcher </a:t>
            </a:r>
            <a:r>
              <a:rPr lang="ko-KR" altLang="en-US" dirty="0"/>
              <a:t>방식을 이용해 </a:t>
            </a:r>
            <a:r>
              <a:rPr lang="en-US" altLang="ko-KR" dirty="0"/>
              <a:t>java</a:t>
            </a:r>
            <a:r>
              <a:rPr lang="ko-KR" altLang="en-US" dirty="0"/>
              <a:t>코드를 작성하고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 err="1"/>
              <a:t>jsp</a:t>
            </a:r>
            <a:r>
              <a:rPr lang="ko-KR" altLang="en-US" dirty="0"/>
              <a:t>코드를 작성하여 아래와 같은 결과를 출력하시오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87350" y="3887306"/>
            <a:ext cx="8756650" cy="1721176"/>
            <a:chOff x="377375" y="3292815"/>
            <a:chExt cx="8756650" cy="1721176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77375" y="3292815"/>
              <a:ext cx="8756650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0" dirty="0" err="1">
                  <a:latin typeface="+mn-ea"/>
                  <a:ea typeface="+mn-ea"/>
                </a:rPr>
                <a:t>Jsp</a:t>
              </a:r>
              <a:r>
                <a:rPr lang="ko-KR" altLang="en-US" sz="1800" dirty="0">
                  <a:latin typeface="+mn-ea"/>
                  <a:ea typeface="+mn-ea"/>
                </a:rPr>
                <a:t>파일</a:t>
              </a:r>
              <a:r>
                <a:rPr lang="en-US" altLang="ko-KR" sz="1800" dirty="0">
                  <a:latin typeface="+mn-ea"/>
                  <a:ea typeface="+mn-ea"/>
                </a:rPr>
                <a:t> </a:t>
              </a:r>
              <a:r>
                <a:rPr lang="ko-KR" altLang="en-US" sz="1800" dirty="0">
                  <a:latin typeface="+mn-ea"/>
                  <a:ea typeface="+mn-ea"/>
                </a:rPr>
                <a:t>코드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CEDF2A-8ACD-491D-9407-643BF54EA7DE}"/>
                </a:ext>
              </a:extLst>
            </p:cNvPr>
            <p:cNvSpPr txBox="1"/>
            <p:nvPr/>
          </p:nvSpPr>
          <p:spPr>
            <a:xfrm>
              <a:off x="951749" y="3789040"/>
              <a:ext cx="6610671" cy="1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/>
                <a:t>&lt;body&gt;</a:t>
              </a:r>
            </a:p>
            <a:p>
              <a:r>
                <a:rPr lang="en-US" altLang="ko-KR" sz="1600" b="0" dirty="0"/>
                <a:t>    request </a:t>
              </a:r>
              <a:r>
                <a:rPr lang="ko-KR" altLang="en-US" sz="1600" b="0" dirty="0"/>
                <a:t>속성 값 </a:t>
              </a:r>
              <a:r>
                <a:rPr lang="en-US" altLang="ko-KR" sz="1600" b="0" dirty="0"/>
                <a:t>: &lt;%=</a:t>
              </a:r>
              <a:r>
                <a:rPr lang="en-US" altLang="ko-KR" sz="1600" b="0" dirty="0" err="1"/>
                <a:t>request.getAttribute</a:t>
              </a:r>
              <a:r>
                <a:rPr lang="en-US" altLang="ko-KR" sz="1600" b="0" dirty="0"/>
                <a:t>("request")%&gt;</a:t>
              </a:r>
            </a:p>
            <a:p>
              <a:r>
                <a:rPr lang="en-US" altLang="ko-KR" sz="1600" b="0" dirty="0"/>
                <a:t>    request </a:t>
              </a:r>
              <a:r>
                <a:rPr lang="ko-KR" altLang="en-US" sz="1600" b="0" dirty="0"/>
                <a:t>이름 값 </a:t>
              </a:r>
              <a:r>
                <a:rPr lang="en-US" altLang="ko-KR" sz="1600" b="0" dirty="0"/>
                <a:t>: &lt;%=</a:t>
              </a:r>
              <a:r>
                <a:rPr lang="en-US" altLang="ko-KR" sz="1600" b="0" dirty="0" err="1"/>
                <a:t>request.getAttribute</a:t>
              </a:r>
              <a:r>
                <a:rPr lang="en-US" altLang="ko-KR" sz="1600" b="0" dirty="0"/>
                <a:t>("</a:t>
              </a:r>
              <a:r>
                <a:rPr lang="en-US" altLang="ko-KR" sz="1600" b="0" dirty="0" err="1"/>
                <a:t>requestName</a:t>
              </a:r>
              <a:r>
                <a:rPr lang="en-US" altLang="ko-KR" sz="1600" b="0" dirty="0"/>
                <a:t>")%&gt;</a:t>
              </a:r>
            </a:p>
            <a:p>
              <a:r>
                <a:rPr lang="en-US" altLang="ko-KR" sz="1600" b="0" dirty="0"/>
                <a:t>&lt;/body&gt;</a:t>
              </a:r>
              <a:endPara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84" y="2161932"/>
            <a:ext cx="4268581" cy="1283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20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(2/7)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2) </a:t>
            </a:r>
            <a:r>
              <a:rPr lang="ko-KR" altLang="en-US" dirty="0"/>
              <a:t>다음과 같은 화면을 가지는 </a:t>
            </a:r>
            <a:r>
              <a:rPr lang="en-US" altLang="ko-KR" dirty="0"/>
              <a:t>html </a:t>
            </a:r>
            <a:r>
              <a:rPr lang="ko-KR" altLang="en-US" dirty="0"/>
              <a:t>파일을 작성하시오</a:t>
            </a:r>
            <a:r>
              <a:rPr lang="en-US" altLang="ko-KR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096852"/>
            <a:ext cx="6476198" cy="2598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9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(3/7)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3) </a:t>
            </a:r>
            <a:r>
              <a:rPr lang="ko-KR" altLang="en-US" dirty="0"/>
              <a:t>다음 </a:t>
            </a:r>
            <a:r>
              <a:rPr lang="en-US" altLang="ko-KR" dirty="0"/>
              <a:t>java </a:t>
            </a:r>
            <a:r>
              <a:rPr lang="ko-KR" altLang="en-US" dirty="0"/>
              <a:t>코드를 이용하여 모델 클래스를 작성하시오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3169" y="1675046"/>
            <a:ext cx="8756650" cy="5199051"/>
            <a:chOff x="953194" y="3480026"/>
            <a:chExt cx="8756650" cy="519905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953194" y="3480026"/>
              <a:ext cx="8756650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0" dirty="0">
                  <a:latin typeface="+mn-ea"/>
                  <a:ea typeface="+mn-ea"/>
                </a:rPr>
                <a:t>Java</a:t>
              </a:r>
              <a:r>
                <a:rPr lang="ko-KR" altLang="en-US" sz="1800" dirty="0">
                  <a:latin typeface="+mn-ea"/>
                  <a:ea typeface="+mn-ea"/>
                </a:rPr>
                <a:t>파일</a:t>
              </a:r>
              <a:r>
                <a:rPr lang="en-US" altLang="ko-KR" sz="1800" dirty="0">
                  <a:latin typeface="+mn-ea"/>
                  <a:ea typeface="+mn-ea"/>
                </a:rPr>
                <a:t> </a:t>
              </a:r>
              <a:r>
                <a:rPr lang="ko-KR" altLang="en-US" sz="1800" dirty="0">
                  <a:latin typeface="+mn-ea"/>
                  <a:ea typeface="+mn-ea"/>
                </a:rPr>
                <a:t>코드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CEDF2A-8ACD-491D-9407-643BF54EA7DE}"/>
                </a:ext>
              </a:extLst>
            </p:cNvPr>
            <p:cNvSpPr txBox="1"/>
            <p:nvPr/>
          </p:nvSpPr>
          <p:spPr>
            <a:xfrm>
              <a:off x="1527568" y="3976251"/>
              <a:ext cx="6610671" cy="470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/>
                <a:t>package </a:t>
              </a:r>
              <a:r>
                <a:rPr lang="en-US" altLang="ko-KR" sz="1400" b="0" dirty="0" err="1"/>
                <a:t>com.example.model</a:t>
              </a:r>
              <a:r>
                <a:rPr lang="en-US" altLang="ko-KR" sz="1400" b="0" dirty="0"/>
                <a:t>;</a:t>
              </a:r>
            </a:p>
            <a:p>
              <a:r>
                <a:rPr lang="en-US" altLang="ko-KR" sz="1400" b="0" dirty="0"/>
                <a:t>import </a:t>
              </a:r>
              <a:r>
                <a:rPr lang="en-US" altLang="ko-KR" sz="1400" b="0" dirty="0" err="1"/>
                <a:t>java.util</a:t>
              </a:r>
              <a:r>
                <a:rPr lang="en-US" altLang="ko-KR" sz="1400" b="0" dirty="0"/>
                <a:t>.*;</a:t>
              </a:r>
            </a:p>
            <a:p>
              <a:endParaRPr lang="en-US" altLang="ko-KR" sz="1400" b="0" dirty="0"/>
            </a:p>
            <a:p>
              <a:r>
                <a:rPr lang="en-US" altLang="ko-KR" sz="1400" b="0" dirty="0"/>
                <a:t>public class </a:t>
              </a:r>
              <a:r>
                <a:rPr lang="en-US" altLang="ko-KR" sz="1400" b="0" dirty="0" err="1"/>
                <a:t>BeerExpert</a:t>
              </a:r>
              <a:r>
                <a:rPr lang="en-US" altLang="ko-KR" sz="1400" b="0" dirty="0"/>
                <a:t> {</a:t>
              </a:r>
            </a:p>
            <a:p>
              <a:r>
                <a:rPr lang="en-US" altLang="ko-KR" sz="1400" b="0" dirty="0"/>
                <a:t>	public List </a:t>
              </a:r>
              <a:r>
                <a:rPr lang="en-US" altLang="ko-KR" sz="1400" b="0" dirty="0" err="1"/>
                <a:t>getBrands</a:t>
              </a:r>
              <a:r>
                <a:rPr lang="en-US" altLang="ko-KR" sz="1400" b="0" dirty="0"/>
                <a:t>(String color) {</a:t>
              </a:r>
            </a:p>
            <a:p>
              <a:r>
                <a:rPr lang="en-US" altLang="ko-KR" sz="1400" b="0" dirty="0"/>
                <a:t>		List brands = new </a:t>
              </a:r>
              <a:r>
                <a:rPr lang="en-US" altLang="ko-KR" sz="1400" b="0" dirty="0" err="1"/>
                <a:t>ArrayList</a:t>
              </a:r>
              <a:r>
                <a:rPr lang="en-US" altLang="ko-KR" sz="1400" b="0" dirty="0"/>
                <a:t>();</a:t>
              </a:r>
            </a:p>
            <a:p>
              <a:r>
                <a:rPr lang="en-US" altLang="ko-KR" sz="1400" b="0" dirty="0"/>
                <a:t>		if(</a:t>
              </a:r>
              <a:r>
                <a:rPr lang="en-US" altLang="ko-KR" sz="1400" b="0" dirty="0" err="1"/>
                <a:t>color.equals</a:t>
              </a:r>
              <a:r>
                <a:rPr lang="en-US" altLang="ko-KR" sz="1400" b="0" dirty="0"/>
                <a:t>("amber")) {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brands.add</a:t>
              </a:r>
              <a:r>
                <a:rPr lang="en-US" altLang="ko-KR" sz="1400" b="0" dirty="0"/>
                <a:t>("Jack");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brands.add</a:t>
              </a:r>
              <a:r>
                <a:rPr lang="en-US" altLang="ko-KR" sz="1400" b="0" dirty="0"/>
                <a:t>(“Red");</a:t>
              </a:r>
            </a:p>
            <a:p>
              <a:r>
                <a:rPr lang="en-US" altLang="ko-KR" sz="1400" b="0" dirty="0"/>
                <a:t>		}</a:t>
              </a:r>
            </a:p>
            <a:p>
              <a:r>
                <a:rPr lang="en-US" altLang="ko-KR" sz="1400" b="0" dirty="0"/>
                <a:t>		else {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brands.add</a:t>
              </a:r>
              <a:r>
                <a:rPr lang="en-US" altLang="ko-KR" sz="1400" b="0" dirty="0"/>
                <a:t>("Jail");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brands.add</a:t>
              </a:r>
              <a:r>
                <a:rPr lang="en-US" altLang="ko-KR" sz="1400" b="0" dirty="0"/>
                <a:t>(“Gout");</a:t>
              </a:r>
            </a:p>
            <a:p>
              <a:r>
                <a:rPr lang="en-US" altLang="ko-KR" sz="1400" b="0" dirty="0"/>
                <a:t>		}</a:t>
              </a:r>
            </a:p>
            <a:p>
              <a:r>
                <a:rPr lang="en-US" altLang="ko-KR" sz="1400" b="0" dirty="0"/>
                <a:t>		return(brands);</a:t>
              </a:r>
            </a:p>
            <a:p>
              <a:r>
                <a:rPr lang="en-US" altLang="ko-KR" sz="1400" b="0" dirty="0"/>
                <a:t>	}</a:t>
              </a:r>
            </a:p>
            <a:p>
              <a:r>
                <a:rPr lang="en-US" altLang="ko-KR" sz="1400" b="0" dirty="0"/>
                <a:t>}&lt;body&gt;</a:t>
              </a:r>
            </a:p>
            <a:p>
              <a:r>
                <a:rPr lang="en-US" altLang="ko-KR" sz="1400" b="0" dirty="0"/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5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(4/7)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4) </a:t>
            </a:r>
            <a:r>
              <a:rPr lang="ko-KR" altLang="en-US" dirty="0"/>
              <a:t>다음과 코드를 이용하여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err="1"/>
              <a:t>뷰를</a:t>
            </a:r>
            <a:r>
              <a:rPr lang="ko-KR" altLang="en-US" dirty="0"/>
              <a:t> 작성하시오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87350" y="1487835"/>
            <a:ext cx="8756650" cy="4940519"/>
            <a:chOff x="377375" y="3292815"/>
            <a:chExt cx="8756650" cy="4940519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7375" y="3292815"/>
              <a:ext cx="8756650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0" dirty="0" err="1">
                  <a:latin typeface="+mn-ea"/>
                  <a:ea typeface="+mn-ea"/>
                </a:rPr>
                <a:t>Jsp</a:t>
              </a:r>
              <a:r>
                <a:rPr lang="ko-KR" altLang="en-US" sz="1800" dirty="0">
                  <a:latin typeface="+mn-ea"/>
                  <a:ea typeface="+mn-ea"/>
                </a:rPr>
                <a:t>파일</a:t>
              </a:r>
              <a:r>
                <a:rPr lang="en-US" altLang="ko-KR" sz="1800" dirty="0">
                  <a:latin typeface="+mn-ea"/>
                  <a:ea typeface="+mn-ea"/>
                </a:rPr>
                <a:t> </a:t>
              </a:r>
              <a:r>
                <a:rPr lang="ko-KR" altLang="en-US" sz="1800" dirty="0">
                  <a:latin typeface="+mn-ea"/>
                  <a:ea typeface="+mn-ea"/>
                </a:rPr>
                <a:t>코드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CEDF2A-8ACD-491D-9407-643BF54EA7DE}"/>
                </a:ext>
              </a:extLst>
            </p:cNvPr>
            <p:cNvSpPr txBox="1"/>
            <p:nvPr/>
          </p:nvSpPr>
          <p:spPr>
            <a:xfrm>
              <a:off x="951749" y="3789040"/>
              <a:ext cx="6610671" cy="44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/>
                <a:t>&lt;%@ page import="</a:t>
              </a:r>
              <a:r>
                <a:rPr lang="en-US" altLang="ko-KR" sz="1400" b="0" dirty="0" err="1"/>
                <a:t>java.util</a:t>
              </a:r>
              <a:r>
                <a:rPr lang="en-US" altLang="ko-KR" sz="1400" b="0" dirty="0"/>
                <a:t>.*" %&gt;</a:t>
              </a:r>
            </a:p>
            <a:p>
              <a:r>
                <a:rPr lang="en-US" altLang="ko-KR" sz="1400" b="0" dirty="0"/>
                <a:t>.</a:t>
              </a:r>
            </a:p>
            <a:p>
              <a:r>
                <a:rPr lang="en-US" altLang="ko-KR" sz="1400" b="0" dirty="0"/>
                <a:t>.</a:t>
              </a:r>
            </a:p>
            <a:p>
              <a:r>
                <a:rPr lang="en-US" altLang="ko-KR" sz="1400" b="0" dirty="0"/>
                <a:t>.</a:t>
              </a:r>
            </a:p>
            <a:p>
              <a:endParaRPr lang="en-US" altLang="ko-KR" sz="1400" b="0" dirty="0"/>
            </a:p>
            <a:p>
              <a:r>
                <a:rPr lang="en-US" altLang="ko-KR" sz="1400" b="0" dirty="0"/>
                <a:t>&lt;body&gt;</a:t>
              </a:r>
            </a:p>
            <a:p>
              <a:r>
                <a:rPr lang="en-US" altLang="ko-KR" sz="1400" b="0" dirty="0"/>
                <a:t>	&lt;h1 align="center"&gt;Book Recommendation JSP&lt;/h1&gt;</a:t>
              </a:r>
            </a:p>
            <a:p>
              <a:r>
                <a:rPr lang="en-US" altLang="ko-KR" sz="1400" b="0" dirty="0"/>
                <a:t>	&lt;p&gt;</a:t>
              </a:r>
            </a:p>
            <a:p>
              <a:r>
                <a:rPr lang="en-US" altLang="ko-KR" sz="1400" b="0" dirty="0"/>
                <a:t>		&lt;%</a:t>
              </a:r>
            </a:p>
            <a:p>
              <a:r>
                <a:rPr lang="en-US" altLang="ko-KR" sz="1400" b="0" dirty="0"/>
                <a:t>		List styles = (List)</a:t>
              </a:r>
              <a:r>
                <a:rPr lang="en-US" altLang="ko-KR" sz="1400" b="0" dirty="0" err="1"/>
                <a:t>request.getAttribute</a:t>
              </a:r>
              <a:r>
                <a:rPr lang="en-US" altLang="ko-KR" sz="1400" b="0" dirty="0"/>
                <a:t>(“styles");</a:t>
              </a:r>
            </a:p>
            <a:p>
              <a:r>
                <a:rPr lang="en-US" altLang="ko-KR" sz="1400" b="0" dirty="0"/>
                <a:t>		Iterator it = </a:t>
              </a:r>
              <a:r>
                <a:rPr lang="en-US" altLang="ko-KR" sz="1400" b="0" dirty="0" err="1"/>
                <a:t>styles.iterator</a:t>
              </a:r>
              <a:r>
                <a:rPr lang="en-US" altLang="ko-KR" sz="1400" b="0" dirty="0"/>
                <a:t>();</a:t>
              </a:r>
            </a:p>
            <a:p>
              <a:r>
                <a:rPr lang="en-US" altLang="ko-KR" sz="1400" b="0" dirty="0"/>
                <a:t>		while(</a:t>
              </a:r>
              <a:r>
                <a:rPr lang="en-US" altLang="ko-KR" sz="1400" b="0" dirty="0" err="1"/>
                <a:t>it.hasNext</a:t>
              </a:r>
              <a:r>
                <a:rPr lang="en-US" altLang="ko-KR" sz="1400" b="0" dirty="0"/>
                <a:t>()){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out.print</a:t>
              </a:r>
              <a:r>
                <a:rPr lang="en-US" altLang="ko-KR" sz="1400" b="0" dirty="0"/>
                <a:t>("&lt;</a:t>
              </a:r>
              <a:r>
                <a:rPr lang="en-US" altLang="ko-KR" sz="1400" b="0" dirty="0" err="1"/>
                <a:t>br</a:t>
              </a:r>
              <a:r>
                <a:rPr lang="en-US" altLang="ko-KR" sz="1400" b="0" dirty="0"/>
                <a:t>&gt;try: " + </a:t>
              </a:r>
              <a:r>
                <a:rPr lang="en-US" altLang="ko-KR" sz="1400" b="0" dirty="0" err="1"/>
                <a:t>it.next</a:t>
              </a:r>
              <a:r>
                <a:rPr lang="en-US" altLang="ko-KR" sz="1400" b="0" dirty="0"/>
                <a:t>());</a:t>
              </a:r>
            </a:p>
            <a:p>
              <a:r>
                <a:rPr lang="en-US" altLang="ko-KR" sz="1400" b="0" dirty="0"/>
                <a:t>		}</a:t>
              </a:r>
            </a:p>
            <a:p>
              <a:r>
                <a:rPr lang="en-US" altLang="ko-KR" sz="1400" b="0" dirty="0"/>
                <a:t>		%&gt;</a:t>
              </a:r>
            </a:p>
            <a:p>
              <a:r>
                <a:rPr lang="en-US" altLang="ko-KR" sz="1400" b="0" dirty="0"/>
                <a:t>	&lt;/p&gt;</a:t>
              </a:r>
            </a:p>
            <a:p>
              <a:r>
                <a:rPr lang="en-US" altLang="ko-KR" sz="1400" b="0" dirty="0"/>
                <a:t>&lt;/body&gt;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0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(5/7)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5) </a:t>
            </a:r>
            <a:r>
              <a:rPr lang="ko-KR" altLang="en-US" dirty="0"/>
              <a:t>다음 </a:t>
            </a:r>
            <a:r>
              <a:rPr lang="en-US" altLang="ko-KR" dirty="0"/>
              <a:t>java </a:t>
            </a:r>
            <a:r>
              <a:rPr lang="ko-KR" altLang="en-US" dirty="0"/>
              <a:t>코드를 이용하여 </a:t>
            </a:r>
            <a:r>
              <a:rPr lang="ko-KR" altLang="en-US" dirty="0" err="1"/>
              <a:t>서블릿을</a:t>
            </a:r>
            <a:r>
              <a:rPr lang="ko-KR" altLang="en-US" dirty="0"/>
              <a:t> 작성하시오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87350" y="1487835"/>
            <a:ext cx="8756650" cy="5176802"/>
            <a:chOff x="377375" y="3292815"/>
            <a:chExt cx="8756650" cy="5176802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7375" y="3292815"/>
              <a:ext cx="8756650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0" dirty="0">
                  <a:latin typeface="+mn-ea"/>
                  <a:ea typeface="+mn-ea"/>
                </a:rPr>
                <a:t>Java</a:t>
              </a:r>
              <a:r>
                <a:rPr lang="ko-KR" altLang="en-US" sz="1800" dirty="0">
                  <a:latin typeface="+mn-ea"/>
                  <a:ea typeface="+mn-ea"/>
                </a:rPr>
                <a:t>파일</a:t>
              </a:r>
              <a:r>
                <a:rPr lang="en-US" altLang="ko-KR" sz="1800" dirty="0">
                  <a:latin typeface="+mn-ea"/>
                  <a:ea typeface="+mn-ea"/>
                </a:rPr>
                <a:t> </a:t>
              </a:r>
              <a:r>
                <a:rPr lang="ko-KR" altLang="en-US" sz="1800" dirty="0">
                  <a:latin typeface="+mn-ea"/>
                  <a:ea typeface="+mn-ea"/>
                </a:rPr>
                <a:t>코드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CEDF2A-8ACD-491D-9407-643BF54EA7DE}"/>
                </a:ext>
              </a:extLst>
            </p:cNvPr>
            <p:cNvSpPr txBox="1"/>
            <p:nvPr/>
          </p:nvSpPr>
          <p:spPr>
            <a:xfrm>
              <a:off x="2149757" y="3292815"/>
              <a:ext cx="6610671" cy="517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/>
                <a:t>package </a:t>
              </a:r>
              <a:r>
                <a:rPr lang="en-US" altLang="ko-KR" sz="1400" b="0" dirty="0" err="1"/>
                <a:t>com.example.web</a:t>
              </a:r>
              <a:r>
                <a:rPr lang="en-US" altLang="ko-KR" sz="1400" b="0" dirty="0"/>
                <a:t>;</a:t>
              </a:r>
            </a:p>
            <a:p>
              <a:r>
                <a:rPr lang="en-US" altLang="ko-KR" sz="1400" b="0" dirty="0"/>
                <a:t>import </a:t>
              </a:r>
              <a:r>
                <a:rPr lang="en-US" altLang="ko-KR" sz="1400" b="0" dirty="0" err="1"/>
                <a:t>com.example.model</a:t>
              </a:r>
              <a:r>
                <a:rPr lang="en-US" altLang="ko-KR" sz="1400" b="0" dirty="0"/>
                <a:t>.*;</a:t>
              </a:r>
            </a:p>
            <a:p>
              <a:r>
                <a:rPr lang="en-US" altLang="ko-KR" sz="1400" b="0" dirty="0"/>
                <a:t>import </a:t>
              </a:r>
              <a:r>
                <a:rPr lang="en-US" altLang="ko-KR" sz="1400" b="0" dirty="0" err="1"/>
                <a:t>javax.servlet</a:t>
              </a:r>
              <a:r>
                <a:rPr lang="en-US" altLang="ko-KR" sz="1400" b="0" dirty="0"/>
                <a:t>.*;</a:t>
              </a:r>
            </a:p>
            <a:p>
              <a:r>
                <a:rPr lang="en-US" altLang="ko-KR" sz="1400" b="0" dirty="0"/>
                <a:t>import </a:t>
              </a:r>
              <a:r>
                <a:rPr lang="en-US" altLang="ko-KR" sz="1400" b="0" dirty="0" err="1"/>
                <a:t>javax.servlet.http</a:t>
              </a:r>
              <a:r>
                <a:rPr lang="en-US" altLang="ko-KR" sz="1400" b="0" dirty="0"/>
                <a:t>.*;</a:t>
              </a:r>
            </a:p>
            <a:p>
              <a:r>
                <a:rPr lang="en-US" altLang="ko-KR" sz="1400" b="0" dirty="0"/>
                <a:t>import java.io.*;</a:t>
              </a:r>
            </a:p>
            <a:p>
              <a:r>
                <a:rPr lang="en-US" altLang="ko-KR" sz="1400" b="0" dirty="0"/>
                <a:t>import </a:t>
              </a:r>
              <a:r>
                <a:rPr lang="en-US" altLang="ko-KR" sz="1400" b="0" dirty="0" err="1"/>
                <a:t>java.util</a:t>
              </a:r>
              <a:r>
                <a:rPr lang="en-US" altLang="ko-KR" sz="1400" b="0" dirty="0"/>
                <a:t>.*;</a:t>
              </a:r>
            </a:p>
            <a:p>
              <a:r>
                <a:rPr lang="en-US" altLang="ko-KR" sz="1400" b="0" dirty="0"/>
                <a:t>public class </a:t>
              </a:r>
              <a:r>
                <a:rPr lang="en-US" altLang="ko-KR" sz="1400" b="0" dirty="0" err="1"/>
                <a:t>BeerSelect</a:t>
              </a:r>
              <a:r>
                <a:rPr lang="en-US" altLang="ko-KR" sz="1400" b="0" dirty="0"/>
                <a:t> extends </a:t>
              </a:r>
              <a:r>
                <a:rPr lang="en-US" altLang="ko-KR" sz="1400" b="0" dirty="0" err="1"/>
                <a:t>HttpServlet</a:t>
              </a:r>
              <a:r>
                <a:rPr lang="en-US" altLang="ko-KR" sz="1400" b="0" dirty="0"/>
                <a:t> {</a:t>
              </a:r>
            </a:p>
            <a:p>
              <a:r>
                <a:rPr lang="en-US" altLang="ko-KR" sz="1400" b="0" dirty="0"/>
                <a:t> 	public void </a:t>
              </a:r>
              <a:r>
                <a:rPr lang="en-US" altLang="ko-KR" sz="1400" b="0" dirty="0" err="1"/>
                <a:t>doPost</a:t>
              </a:r>
              <a:r>
                <a:rPr lang="en-US" altLang="ko-KR" sz="1400" b="0" dirty="0"/>
                <a:t>(</a:t>
              </a:r>
              <a:r>
                <a:rPr lang="en-US" altLang="ko-KR" sz="1400" b="0" dirty="0" err="1"/>
                <a:t>HttpServletRequest</a:t>
              </a:r>
              <a:r>
                <a:rPr lang="en-US" altLang="ko-KR" sz="1400" b="0" dirty="0"/>
                <a:t> request, </a:t>
              </a:r>
              <a:r>
                <a:rPr lang="en-US" altLang="ko-KR" sz="1400" b="0" dirty="0" err="1"/>
                <a:t>HttpServletResponse</a:t>
              </a:r>
              <a:r>
                <a:rPr lang="en-US" altLang="ko-KR" sz="1400" b="0" dirty="0"/>
                <a:t> response) throws </a:t>
              </a:r>
              <a:r>
                <a:rPr lang="en-US" altLang="ko-KR" sz="1400" b="0" dirty="0" err="1"/>
                <a:t>ServletException</a:t>
              </a:r>
              <a:r>
                <a:rPr lang="en-US" altLang="ko-KR" sz="1400" b="0" dirty="0"/>
                <a:t>, </a:t>
              </a:r>
              <a:r>
                <a:rPr lang="en-US" altLang="ko-KR" sz="1400" b="0" dirty="0" err="1"/>
                <a:t>IOException</a:t>
              </a:r>
              <a:r>
                <a:rPr lang="en-US" altLang="ko-KR" sz="1400" b="0" dirty="0"/>
                <a:t> {</a:t>
              </a:r>
            </a:p>
            <a:p>
              <a:r>
                <a:rPr lang="en-US" altLang="ko-KR" sz="1400" b="0" dirty="0"/>
                <a:t>		</a:t>
              </a:r>
              <a:r>
                <a:rPr lang="en-US" altLang="ko-KR" sz="1400" b="0" dirty="0" err="1"/>
                <a:t>response.setContentType</a:t>
              </a:r>
              <a:r>
                <a:rPr lang="en-US" altLang="ko-KR" sz="1400" b="0" dirty="0"/>
                <a:t>("text/html");</a:t>
              </a:r>
            </a:p>
            <a:p>
              <a:r>
                <a:rPr lang="en-US" altLang="ko-KR" sz="1400" b="0" dirty="0"/>
                <a:t>		</a:t>
              </a:r>
              <a:r>
                <a:rPr lang="en-US" altLang="ko-KR" sz="1400" b="0" dirty="0" err="1"/>
                <a:t>PrintWriter</a:t>
              </a:r>
              <a:r>
                <a:rPr lang="en-US" altLang="ko-KR" sz="1400" b="0" dirty="0"/>
                <a:t> out = </a:t>
              </a:r>
              <a:r>
                <a:rPr lang="en-US" altLang="ko-KR" sz="1400" b="0" dirty="0" err="1"/>
                <a:t>response.getWriter</a:t>
              </a:r>
              <a:r>
                <a:rPr lang="en-US" altLang="ko-KR" sz="1400" b="0" dirty="0"/>
                <a:t>();</a:t>
              </a:r>
            </a:p>
            <a:p>
              <a:r>
                <a:rPr lang="en-US" altLang="ko-KR" sz="1400" b="0" dirty="0"/>
                <a:t>		</a:t>
              </a:r>
              <a:r>
                <a:rPr lang="en-US" altLang="ko-KR" sz="1400" b="0" dirty="0" err="1"/>
                <a:t>out.println</a:t>
              </a:r>
              <a:r>
                <a:rPr lang="en-US" altLang="ko-KR" sz="1400" b="0" dirty="0"/>
                <a:t>("Beer Color&lt;</a:t>
              </a:r>
              <a:r>
                <a:rPr lang="en-US" altLang="ko-KR" sz="1400" b="0" dirty="0" err="1"/>
                <a:t>br</a:t>
              </a:r>
              <a:r>
                <a:rPr lang="en-US" altLang="ko-KR" sz="1400" b="0" dirty="0"/>
                <a:t>&gt;");</a:t>
              </a:r>
            </a:p>
            <a:p>
              <a:r>
                <a:rPr lang="en-US" altLang="ko-KR" sz="1400" b="0" dirty="0"/>
                <a:t>		String c = </a:t>
              </a:r>
              <a:r>
                <a:rPr lang="en-US" altLang="ko-KR" sz="1400" b="0" dirty="0" err="1"/>
                <a:t>request.getParameter</a:t>
              </a:r>
              <a:r>
                <a:rPr lang="en-US" altLang="ko-KR" sz="1400" b="0" dirty="0"/>
                <a:t>("color");</a:t>
              </a:r>
            </a:p>
            <a:p>
              <a:r>
                <a:rPr lang="en-US" altLang="ko-KR" sz="1400" b="0" dirty="0"/>
                <a:t>		</a:t>
              </a:r>
              <a:r>
                <a:rPr lang="en-US" altLang="ko-KR" sz="1400" b="0" dirty="0" err="1"/>
                <a:t>BeerExpert</a:t>
              </a:r>
              <a:r>
                <a:rPr lang="en-US" altLang="ko-KR" sz="1400" b="0" dirty="0"/>
                <a:t> be = new </a:t>
              </a:r>
              <a:r>
                <a:rPr lang="en-US" altLang="ko-KR" sz="1400" b="0" dirty="0" err="1"/>
                <a:t>BeerExpert</a:t>
              </a:r>
              <a:r>
                <a:rPr lang="en-US" altLang="ko-KR" sz="1400" b="0" dirty="0"/>
                <a:t>();</a:t>
              </a:r>
            </a:p>
            <a:p>
              <a:r>
                <a:rPr lang="en-US" altLang="ko-KR" sz="1400" b="0" dirty="0"/>
                <a:t>		List result = </a:t>
              </a:r>
              <a:r>
                <a:rPr lang="en-US" altLang="ko-KR" sz="1400" b="0" dirty="0" err="1"/>
                <a:t>be.getBrands</a:t>
              </a:r>
              <a:r>
                <a:rPr lang="en-US" altLang="ko-KR" sz="1400" b="0" dirty="0"/>
                <a:t>(c);</a:t>
              </a:r>
            </a:p>
            <a:p>
              <a:r>
                <a:rPr lang="en-US" altLang="ko-KR" sz="1400" b="0" dirty="0"/>
                <a:t>		Iterator it = </a:t>
              </a:r>
              <a:r>
                <a:rPr lang="en-US" altLang="ko-KR" sz="1400" b="0" dirty="0" err="1"/>
                <a:t>result.iterator</a:t>
              </a:r>
              <a:r>
                <a:rPr lang="en-US" altLang="ko-KR" sz="1400" b="0" dirty="0"/>
                <a:t>();</a:t>
              </a:r>
            </a:p>
            <a:p>
              <a:r>
                <a:rPr lang="en-US" altLang="ko-KR" sz="1400" b="0" dirty="0"/>
                <a:t>		while(</a:t>
              </a:r>
              <a:r>
                <a:rPr lang="en-US" altLang="ko-KR" sz="1400" b="0" dirty="0" err="1"/>
                <a:t>it.hasNext</a:t>
              </a:r>
              <a:r>
                <a:rPr lang="en-US" altLang="ko-KR" sz="1400" b="0" dirty="0"/>
                <a:t>()){</a:t>
              </a:r>
            </a:p>
            <a:p>
              <a:r>
                <a:rPr lang="en-US" altLang="ko-KR" sz="1400" b="0" dirty="0"/>
                <a:t>			</a:t>
              </a:r>
              <a:r>
                <a:rPr lang="en-US" altLang="ko-KR" sz="1400" b="0" dirty="0" err="1"/>
                <a:t>out.print</a:t>
              </a:r>
              <a:r>
                <a:rPr lang="en-US" altLang="ko-KR" sz="1400" b="0" dirty="0"/>
                <a:t>("&lt;</a:t>
              </a:r>
              <a:r>
                <a:rPr lang="en-US" altLang="ko-KR" sz="1400" b="0" dirty="0" err="1"/>
                <a:t>br</a:t>
              </a:r>
              <a:r>
                <a:rPr lang="en-US" altLang="ko-KR" sz="1400" b="0" dirty="0"/>
                <a:t>&gt;"try :  " + </a:t>
              </a:r>
              <a:r>
                <a:rPr lang="en-US" altLang="ko-KR" sz="1400" b="0" dirty="0" err="1"/>
                <a:t>it.next</a:t>
              </a:r>
              <a:r>
                <a:rPr lang="en-US" altLang="ko-KR" sz="1400" b="0" dirty="0"/>
                <a:t>());</a:t>
              </a:r>
            </a:p>
            <a:p>
              <a:r>
                <a:rPr lang="en-US" altLang="ko-KR" sz="1400" b="0" dirty="0"/>
                <a:t>		}</a:t>
              </a:r>
            </a:p>
            <a:p>
              <a:r>
                <a:rPr lang="en-US" altLang="ko-KR" sz="1400" b="0" dirty="0"/>
                <a:t>	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4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(6/7)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6) </a:t>
            </a:r>
            <a:r>
              <a:rPr lang="ko-KR" altLang="en-US" dirty="0"/>
              <a:t>다음 코드를 이용하여 </a:t>
            </a:r>
            <a:r>
              <a:rPr lang="en-US" altLang="ko-KR" dirty="0"/>
              <a:t>web.xml </a:t>
            </a:r>
            <a:r>
              <a:rPr lang="ko-KR" altLang="en-US" dirty="0"/>
              <a:t>파일을 작성하시오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7350" y="1487835"/>
            <a:ext cx="8756650" cy="4185761"/>
            <a:chOff x="377375" y="3292815"/>
            <a:chExt cx="8756650" cy="418576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7375" y="3292815"/>
              <a:ext cx="8756650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0" dirty="0">
                  <a:latin typeface="+mn-ea"/>
                  <a:ea typeface="+mn-ea"/>
                </a:rPr>
                <a:t>xml</a:t>
              </a:r>
              <a:r>
                <a:rPr lang="ko-KR" altLang="en-US" sz="1800" dirty="0">
                  <a:latin typeface="+mn-ea"/>
                  <a:ea typeface="+mn-ea"/>
                </a:rPr>
                <a:t>파일</a:t>
              </a:r>
              <a:r>
                <a:rPr lang="en-US" altLang="ko-KR" sz="1800" dirty="0">
                  <a:latin typeface="+mn-ea"/>
                  <a:ea typeface="+mn-ea"/>
                </a:rPr>
                <a:t> </a:t>
              </a:r>
              <a:r>
                <a:rPr lang="ko-KR" altLang="en-US" sz="1800" dirty="0">
                  <a:latin typeface="+mn-ea"/>
                  <a:ea typeface="+mn-ea"/>
                </a:rPr>
                <a:t>코드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342900" indent="-342900" eaLnBrk="1" latinLnBrk="1" hangingPunct="1">
                <a:buAutoNum type="arabicParenR"/>
                <a:defRPr/>
              </a:pP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CEDF2A-8ACD-491D-9407-643BF54EA7DE}"/>
                </a:ext>
              </a:extLst>
            </p:cNvPr>
            <p:cNvSpPr txBox="1"/>
            <p:nvPr/>
          </p:nvSpPr>
          <p:spPr>
            <a:xfrm>
              <a:off x="2149757" y="3292815"/>
              <a:ext cx="6610671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/>
                <a:t>&lt;web-app </a:t>
              </a:r>
              <a:r>
                <a:rPr lang="en-US" altLang="ko-KR" sz="1400" b="0" dirty="0" err="1"/>
                <a:t>xmlns</a:t>
              </a:r>
              <a:r>
                <a:rPr lang="en-US" altLang="ko-KR" sz="1400" b="0" dirty="0"/>
                <a:t>="http://java.sun.com/xml/ns/j2ee"</a:t>
              </a:r>
            </a:p>
            <a:p>
              <a:r>
                <a:rPr lang="en-US" altLang="ko-KR" sz="1400" b="0" dirty="0" err="1"/>
                <a:t>xmlns:xsi</a:t>
              </a:r>
              <a:r>
                <a:rPr lang="en-US" altLang="ko-KR" sz="1400" b="0" dirty="0"/>
                <a:t>="http://www.w3.org/2001/XMLSchema-instance"</a:t>
              </a:r>
            </a:p>
            <a:p>
              <a:r>
                <a:rPr lang="en-US" altLang="ko-KR" sz="1400" b="0" dirty="0" err="1"/>
                <a:t>xsi:schemaLocation</a:t>
              </a:r>
              <a:r>
                <a:rPr lang="en-US" altLang="ko-KR" sz="1400" b="0" dirty="0"/>
                <a:t>="http://java.sun.com/xml/ns/j2ee/web-app_2_4.xsd"</a:t>
              </a:r>
            </a:p>
            <a:p>
              <a:r>
                <a:rPr lang="en-US" altLang="ko-KR" sz="1400" b="0" dirty="0"/>
                <a:t>version="2.4"&gt;</a:t>
              </a:r>
            </a:p>
            <a:p>
              <a:endParaRPr lang="en-US" altLang="ko-KR" sz="1400" b="0" dirty="0"/>
            </a:p>
            <a:p>
              <a:r>
                <a:rPr lang="en-US" altLang="ko-KR" sz="1400" b="0" dirty="0"/>
                <a:t>&lt;servlet&gt;</a:t>
              </a:r>
            </a:p>
            <a:p>
              <a:r>
                <a:rPr lang="en-US" altLang="ko-KR" sz="1400" b="0" dirty="0"/>
                <a:t>	&lt;servlet-name&gt;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ko-KR" altLang="en-US" sz="1400" b="0" dirty="0">
                  <a:solidFill>
                    <a:srgbClr val="FF0000"/>
                  </a:solidFill>
                </a:rPr>
                <a:t>임의 이름 작성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en-US" altLang="ko-KR" sz="1400" b="0" dirty="0"/>
                <a:t>&lt;/servlet-name&gt;</a:t>
              </a:r>
            </a:p>
            <a:p>
              <a:r>
                <a:rPr lang="en-US" altLang="ko-KR" sz="1400" b="0" dirty="0"/>
                <a:t>	&lt;servlet-class&gt;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ko-KR" altLang="en-US" sz="1400" b="0" dirty="0" err="1">
                  <a:solidFill>
                    <a:srgbClr val="FF0000"/>
                  </a:solidFill>
                </a:rPr>
                <a:t>서블릿</a:t>
              </a:r>
              <a:r>
                <a:rPr lang="ko-KR" altLang="en-US" sz="1400" b="0" dirty="0">
                  <a:solidFill>
                    <a:srgbClr val="FF0000"/>
                  </a:solidFill>
                </a:rPr>
                <a:t> 클래스의 이름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en-US" altLang="ko-KR" sz="1400" b="0" dirty="0"/>
                <a:t>&lt;/servlet-class&gt;</a:t>
              </a:r>
            </a:p>
            <a:p>
              <a:r>
                <a:rPr lang="en-US" altLang="ko-KR" sz="1400" b="0" dirty="0"/>
                <a:t>&lt;/servlet&gt;</a:t>
              </a:r>
            </a:p>
            <a:p>
              <a:endParaRPr lang="en-US" altLang="ko-KR" sz="1400" b="0" dirty="0"/>
            </a:p>
            <a:p>
              <a:r>
                <a:rPr lang="en-US" altLang="ko-KR" sz="1400" b="0" dirty="0"/>
                <a:t>&lt;servlet-mapping&gt;</a:t>
              </a:r>
            </a:p>
            <a:p>
              <a:r>
                <a:rPr lang="en-US" altLang="ko-KR" sz="1400" b="0" dirty="0"/>
                <a:t>	&lt;servlet-name&gt;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ko-KR" altLang="en-US" sz="1400" b="0" dirty="0">
                  <a:solidFill>
                    <a:srgbClr val="FF0000"/>
                  </a:solidFill>
                </a:rPr>
                <a:t>임의 이름 작성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en-US" altLang="ko-KR" sz="1400" b="0" dirty="0"/>
                <a:t>&lt;/servlet-name&gt;</a:t>
              </a:r>
            </a:p>
            <a:p>
              <a:r>
                <a:rPr lang="en-US" altLang="ko-KR" sz="1400" b="0" dirty="0"/>
                <a:t>	&lt;</a:t>
              </a:r>
              <a:r>
                <a:rPr lang="en-US" altLang="ko-KR" sz="1400" b="0" dirty="0" err="1"/>
                <a:t>url</a:t>
              </a:r>
              <a:r>
                <a:rPr lang="en-US" altLang="ko-KR" sz="1400" b="0" dirty="0"/>
                <a:t>-pattern&gt;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ko-KR" altLang="en-US" sz="1400" b="0" dirty="0">
                  <a:solidFill>
                    <a:srgbClr val="FF0000"/>
                  </a:solidFill>
                </a:rPr>
                <a:t>클라이언트가 사용할 이름</a:t>
              </a:r>
              <a:r>
                <a:rPr lang="en-US" altLang="ko-KR" sz="1400" b="0" dirty="0">
                  <a:solidFill>
                    <a:srgbClr val="FF0000"/>
                  </a:solidFill>
                </a:rPr>
                <a:t>"</a:t>
              </a:r>
              <a:r>
                <a:rPr lang="en-US" altLang="ko-KR" sz="1400" b="0" dirty="0"/>
                <a:t>&lt;/</a:t>
              </a:r>
              <a:r>
                <a:rPr lang="en-US" altLang="ko-KR" sz="1400" b="0" dirty="0" err="1"/>
                <a:t>url</a:t>
              </a:r>
              <a:r>
                <a:rPr lang="en-US" altLang="ko-KR" sz="1400" b="0" dirty="0"/>
                <a:t>-pattern&gt;</a:t>
              </a:r>
            </a:p>
            <a:p>
              <a:r>
                <a:rPr lang="en-US" altLang="ko-KR" sz="1400" b="0" dirty="0"/>
                <a:t>&lt;/servlet-mapping&gt;</a:t>
              </a:r>
            </a:p>
            <a:p>
              <a:endParaRPr lang="en-US" altLang="ko-KR" sz="1400" b="0" dirty="0"/>
            </a:p>
            <a:p>
              <a:r>
                <a:rPr lang="en-US" altLang="ko-KR" sz="1400" b="0" dirty="0"/>
                <a:t>&lt;/web-app&gt;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6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40" y="1763323"/>
            <a:ext cx="4968552" cy="1593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(7/7)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7) MVC </a:t>
            </a:r>
            <a:r>
              <a:rPr lang="ko-KR" altLang="en-US" dirty="0"/>
              <a:t>모델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54" r="21924" b="13674"/>
          <a:stretch/>
        </p:blipFill>
        <p:spPr>
          <a:xfrm>
            <a:off x="2092040" y="4329100"/>
            <a:ext cx="5076564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아래쪽 화살표 14"/>
          <p:cNvSpPr/>
          <p:nvPr/>
        </p:nvSpPr>
        <p:spPr>
          <a:xfrm>
            <a:off x="4360292" y="3645024"/>
            <a:ext cx="9721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제출 방식 </a:t>
            </a:r>
            <a:r>
              <a:rPr lang="en-US" altLang="ko-KR" dirty="0"/>
              <a:t>: E-Class</a:t>
            </a:r>
            <a:r>
              <a:rPr lang="ko-KR" altLang="en-US" dirty="0"/>
              <a:t>를 통하여 제출</a:t>
            </a:r>
          </a:p>
          <a:p>
            <a:endParaRPr lang="ko-KR" altLang="en-US" dirty="0"/>
          </a:p>
          <a:p>
            <a:r>
              <a:rPr lang="ko-KR" altLang="en-US" dirty="0"/>
              <a:t>제출 내용 </a:t>
            </a:r>
            <a:r>
              <a:rPr lang="en-US" altLang="ko-KR" dirty="0"/>
              <a:t>: </a:t>
            </a:r>
            <a:r>
              <a:rPr lang="ko-KR" altLang="en-US" spc="-110" dirty="0"/>
              <a:t>소스 파일</a:t>
            </a:r>
            <a:r>
              <a:rPr lang="en-US" altLang="ko-KR" spc="-110" dirty="0"/>
              <a:t>, </a:t>
            </a:r>
            <a:r>
              <a:rPr lang="ko-KR" altLang="en-US" spc="-110" dirty="0"/>
              <a:t>배포 파일</a:t>
            </a:r>
            <a:r>
              <a:rPr lang="en-US" altLang="ko-KR" spc="-110" dirty="0"/>
              <a:t>, </a:t>
            </a:r>
            <a:r>
              <a:rPr lang="ko-KR" altLang="en-US" spc="-110" dirty="0"/>
              <a:t>실행 이미지</a:t>
            </a:r>
            <a:endParaRPr lang="en-US" altLang="ko-KR" spc="-110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소스 코드 주석 작성 필수</a:t>
            </a:r>
            <a:endParaRPr lang="en-US" altLang="ko-KR" spc="-11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제출 형식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_8</a:t>
            </a:r>
            <a:r>
              <a:rPr lang="ko-KR" altLang="en-US" dirty="0"/>
              <a:t>주차</a:t>
            </a:r>
            <a:r>
              <a:rPr lang="en-US" altLang="ko-KR" dirty="0"/>
              <a:t>.zip</a:t>
            </a:r>
          </a:p>
          <a:p>
            <a:endParaRPr lang="en-US" altLang="ko-KR" dirty="0"/>
          </a:p>
          <a:p>
            <a:r>
              <a:rPr lang="ko-KR" altLang="en-US" dirty="0"/>
              <a:t>제출 기한 </a:t>
            </a:r>
            <a:r>
              <a:rPr lang="en-US" altLang="ko-KR" dirty="0"/>
              <a:t>: 10. 25(</a:t>
            </a:r>
            <a:r>
              <a:rPr lang="ko-KR" altLang="en-US" dirty="0"/>
              <a:t>수</a:t>
            </a:r>
            <a:r>
              <a:rPr lang="en-US" altLang="ko-KR" dirty="0"/>
              <a:t>) 24:00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기한 엄수 지각 제출 불허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B44B0-2797-4A4A-BAFD-8732315864E1}"/>
              </a:ext>
            </a:extLst>
          </p:cNvPr>
          <p:cNvSpPr txBox="1"/>
          <p:nvPr/>
        </p:nvSpPr>
        <p:spPr>
          <a:xfrm>
            <a:off x="179512" y="5337212"/>
            <a:ext cx="6421951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배포 디렉터리 및 </a:t>
            </a:r>
            <a:r>
              <a:rPr lang="ko-KR" altLang="en-US" sz="1800" dirty="0" err="1">
                <a:latin typeface="굴림" pitchFamily="50" charset="-127"/>
                <a:ea typeface="굴림" pitchFamily="50" charset="-127"/>
              </a:rPr>
              <a:t>실행이미지</a:t>
            </a:r>
            <a:endParaRPr lang="ko-KR" altLang="en-US" sz="1800" dirty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경로 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디렉토리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dirty="0" err="1">
                <a:latin typeface="굴림" pitchFamily="50" charset="-127"/>
                <a:ea typeface="굴림" pitchFamily="50" charset="-127"/>
              </a:rPr>
              <a:t>클래스따로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dirty="0" err="1">
                <a:latin typeface="굴림" pitchFamily="50" charset="-127"/>
                <a:ea typeface="굴림" pitchFamily="50" charset="-127"/>
              </a:rPr>
              <a:t>안들어가니까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 자바 소스 파일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85750" indent="-285750">
              <a:buFont typeface="Wingdings" pitchFamily="2" charset="2"/>
              <a:buChar char=""/>
            </a:pP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이어지는 문제들 다 같이 </a:t>
            </a:r>
            <a:r>
              <a:rPr lang="ko-KR" altLang="en-US" sz="1800" dirty="0" err="1">
                <a:latin typeface="굴림" pitchFamily="50" charset="-127"/>
                <a:ea typeface="굴림" pitchFamily="50" charset="-127"/>
              </a:rPr>
              <a:t>디텍토리에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 넣어서 제출</a:t>
            </a: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XML 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파일도 본인의 파일명에 맞게 수정하여 사용해야한다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"/>
            </a:pPr>
            <a:endParaRPr lang="en-US" altLang="ko-KR" sz="1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330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>
          <a:buFont typeface="Wingdings" pitchFamily="2" charset="2"/>
          <a:buChar char=""/>
          <a:defRPr sz="1800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21458</TotalTime>
  <Words>443</Words>
  <Application>Microsoft Office PowerPoint</Application>
  <PresentationFormat>화면 슬라이드 쇼(4:3)</PresentationFormat>
  <Paragraphs>118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굴림</vt:lpstr>
      <vt:lpstr>맑은 고딕</vt:lpstr>
      <vt:lpstr>산돌고딕B</vt:lpstr>
      <vt:lpstr>Arial</vt:lpstr>
      <vt:lpstr>Wingdings</vt:lpstr>
      <vt:lpstr>디자인 사용자 지정</vt:lpstr>
      <vt:lpstr>PowerPoint 프레젠테이션</vt:lpstr>
      <vt:lpstr>실습 과제 &lt;실험·실습 제출자료&gt; (1/7)</vt:lpstr>
      <vt:lpstr>실습 과제 &lt;실험·실습 제출자료&gt; (2/7)</vt:lpstr>
      <vt:lpstr>실습 과제 &lt;실험·실습 제출자료&gt; (3/7)</vt:lpstr>
      <vt:lpstr>실습 과제 &lt;실험·실습 제출자료&gt; (4/7)</vt:lpstr>
      <vt:lpstr>실습 과제 &lt;실험·실습 제출자료&gt; (5/7)</vt:lpstr>
      <vt:lpstr>실습 과제 &lt;실험·실습 제출자료&gt; (6/7)</vt:lpstr>
      <vt:lpstr>실습 과제 &lt;실험·실습 제출자료&gt; (7/7)</vt:lpstr>
      <vt:lpstr>실습 과제 &lt;실험·실습 제출자료&gt;</vt:lpstr>
    </vt:vector>
  </TitlesOfParts>
  <Company>길벗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프로그래밍 실습 3주차</dc:title>
  <dc:creator>박재형</dc:creator>
  <cp:lastModifiedBy>Jaeyeop Chung</cp:lastModifiedBy>
  <cp:revision>1565</cp:revision>
  <cp:lastPrinted>2014-10-15T04:19:16Z</cp:lastPrinted>
  <dcterms:created xsi:type="dcterms:W3CDTF">2004-02-27T02:48:51Z</dcterms:created>
  <dcterms:modified xsi:type="dcterms:W3CDTF">2017-10-19T01:36:24Z</dcterms:modified>
</cp:coreProperties>
</file>