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3" r:id="rId7"/>
    <p:sldId id="264" r:id="rId8"/>
    <p:sldId id="260" r:id="rId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hyperlink" Target="https://github.com/Salim-Yigit/Computer-Vision/tree/main/Neural%20Style%20Transfer" TargetMode="External"/><Relationship Id="rId1" Type="http://schemas.openxmlformats.org/officeDocument/2006/relationships/hyperlink" Target="https://www.youtube.com/watch?v=6KGtaXR7yMU" TargetMode="Externa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image" Target="../media/image14.sv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3.png"/><Relationship Id="rId5" Type="http://schemas.openxmlformats.org/officeDocument/2006/relationships/hyperlink" Target="https://www.youtube.com/watch?v=6KGtaXR7yMU" TargetMode="External"/><Relationship Id="rId10" Type="http://schemas.openxmlformats.org/officeDocument/2006/relationships/hyperlink" Target="https://github.com/Salim-Yigit/Computer-Vision/tree/main/Neural%20Style%20Transfer" TargetMode="External"/><Relationship Id="rId4" Type="http://schemas.openxmlformats.org/officeDocument/2006/relationships/image" Target="../media/image12.svg"/><Relationship Id="rId9"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4C3C4E-3DAB-4EFF-ADFC-71AFB3787E01}" type="doc">
      <dgm:prSet loTypeId="urn:microsoft.com/office/officeart/2018/5/layout/IconCircleLabelList" loCatId="icon" qsTypeId="urn:microsoft.com/office/officeart/2005/8/quickstyle/3d1" qsCatId="3D" csTypeId="urn:microsoft.com/office/officeart/2005/8/colors/accent1_2" csCatId="accent1" phldr="1"/>
      <dgm:spPr/>
      <dgm:t>
        <a:bodyPr/>
        <a:lstStyle/>
        <a:p>
          <a:endParaRPr lang="en-US"/>
        </a:p>
      </dgm:t>
    </dgm:pt>
    <dgm:pt modelId="{F8EC47C9-DCD9-4568-9F96-BA196C40FFC4}">
      <dgm:prSet/>
      <dgm:spPr/>
      <dgm:t>
        <a:bodyPr/>
        <a:lstStyle/>
        <a:p>
          <a:pPr>
            <a:lnSpc>
              <a:spcPct val="100000"/>
            </a:lnSpc>
            <a:defRPr cap="all"/>
          </a:pPr>
          <a:r>
            <a:rPr lang="tr-TR"/>
            <a:t>[1].</a:t>
          </a:r>
          <a:r>
            <a:rPr lang="tr-TR" b="0" i="0"/>
            <a:t> Gatys, Leon A., Alexander S. Ecker, and Matthias Bethge. "Image style transfer using convolutional neural networks." </a:t>
          </a:r>
          <a:r>
            <a:rPr lang="tr-TR" b="0" i="1"/>
            <a:t>Proceedings of the IEEE conference on computer vision and pattern recognition</a:t>
          </a:r>
          <a:r>
            <a:rPr lang="tr-TR" b="0" i="0"/>
            <a:t>. 2016</a:t>
          </a:r>
          <a:endParaRPr lang="en-US"/>
        </a:p>
      </dgm:t>
    </dgm:pt>
    <dgm:pt modelId="{3CC7E9EC-15F8-4C4D-AD85-5DB7E440CA58}" type="parTrans" cxnId="{8776EFE9-E7F1-4D5D-A311-916D8BF30025}">
      <dgm:prSet/>
      <dgm:spPr/>
      <dgm:t>
        <a:bodyPr/>
        <a:lstStyle/>
        <a:p>
          <a:endParaRPr lang="en-US"/>
        </a:p>
      </dgm:t>
    </dgm:pt>
    <dgm:pt modelId="{2A5B3234-FDDE-4AB5-A4B3-6D225CCD05EE}" type="sibTrans" cxnId="{8776EFE9-E7F1-4D5D-A311-916D8BF30025}">
      <dgm:prSet/>
      <dgm:spPr/>
      <dgm:t>
        <a:bodyPr/>
        <a:lstStyle/>
        <a:p>
          <a:endParaRPr lang="en-US"/>
        </a:p>
      </dgm:t>
    </dgm:pt>
    <dgm:pt modelId="{2830A038-BC5E-4572-B9F9-FF77F935CE20}">
      <dgm:prSet/>
      <dgm:spPr/>
      <dgm:t>
        <a:bodyPr/>
        <a:lstStyle/>
        <a:p>
          <a:pPr>
            <a:lnSpc>
              <a:spcPct val="100000"/>
            </a:lnSpc>
            <a:defRPr cap="all"/>
          </a:pPr>
          <a:r>
            <a:rPr lang="tr-TR"/>
            <a:t>[2]. </a:t>
          </a:r>
          <a:r>
            <a:rPr lang="tr-TR">
              <a:hlinkClick xmlns:r="http://schemas.openxmlformats.org/officeDocument/2006/relationships" r:id="rId1"/>
            </a:rPr>
            <a:t>https://www.youtube.com/watch?v=6KGtaXR7yMU</a:t>
          </a:r>
          <a:r>
            <a:rPr lang="tr-TR"/>
            <a:t> </a:t>
          </a:r>
          <a:endParaRPr lang="en-US"/>
        </a:p>
      </dgm:t>
    </dgm:pt>
    <dgm:pt modelId="{7C9FE8CB-1706-4112-90CB-7F32FCCE3766}" type="parTrans" cxnId="{7A314EEA-C072-40D2-89E9-5D3EE14416EF}">
      <dgm:prSet/>
      <dgm:spPr/>
      <dgm:t>
        <a:bodyPr/>
        <a:lstStyle/>
        <a:p>
          <a:endParaRPr lang="en-US"/>
        </a:p>
      </dgm:t>
    </dgm:pt>
    <dgm:pt modelId="{0941B8CC-5A7B-4869-A3DA-03843100435D}" type="sibTrans" cxnId="{7A314EEA-C072-40D2-89E9-5D3EE14416EF}">
      <dgm:prSet/>
      <dgm:spPr/>
      <dgm:t>
        <a:bodyPr/>
        <a:lstStyle/>
        <a:p>
          <a:endParaRPr lang="en-US"/>
        </a:p>
      </dgm:t>
    </dgm:pt>
    <dgm:pt modelId="{5FF5D7D2-2C0E-43CE-9386-BE68297C73D8}">
      <dgm:prSet/>
      <dgm:spPr/>
      <dgm:t>
        <a:bodyPr/>
        <a:lstStyle/>
        <a:p>
          <a:pPr>
            <a:lnSpc>
              <a:spcPct val="100000"/>
            </a:lnSpc>
            <a:defRPr cap="all"/>
          </a:pPr>
          <a:r>
            <a:rPr lang="tr-TR"/>
            <a:t>[3]. </a:t>
          </a:r>
          <a:r>
            <a:rPr lang="en-US" b="0" i="0"/>
            <a:t>Jing, Yongcheng, et al. "Neural style transfer: A review." </a:t>
          </a:r>
          <a:r>
            <a:rPr lang="en-US" b="0" i="1"/>
            <a:t>IEEE transactions on visualization and computer graphics</a:t>
          </a:r>
          <a:r>
            <a:rPr lang="en-US" b="0" i="0"/>
            <a:t> 26.11 (2019): 3365-3385.</a:t>
          </a:r>
          <a:r>
            <a:rPr lang="tr-TR" b="0" i="0"/>
            <a:t> </a:t>
          </a:r>
          <a:endParaRPr lang="en-US"/>
        </a:p>
      </dgm:t>
    </dgm:pt>
    <dgm:pt modelId="{BE0F5D59-1E99-45E3-8FBE-11D282FFDB38}" type="parTrans" cxnId="{08508D07-DA46-433B-AF72-A64B670CC287}">
      <dgm:prSet/>
      <dgm:spPr/>
      <dgm:t>
        <a:bodyPr/>
        <a:lstStyle/>
        <a:p>
          <a:endParaRPr lang="en-US"/>
        </a:p>
      </dgm:t>
    </dgm:pt>
    <dgm:pt modelId="{AA77C8C3-E9C0-4479-BC5C-2C11161079DC}" type="sibTrans" cxnId="{08508D07-DA46-433B-AF72-A64B670CC287}">
      <dgm:prSet/>
      <dgm:spPr/>
      <dgm:t>
        <a:bodyPr/>
        <a:lstStyle/>
        <a:p>
          <a:endParaRPr lang="en-US"/>
        </a:p>
      </dgm:t>
    </dgm:pt>
    <dgm:pt modelId="{E9948F34-B8CB-4C70-9BF6-80BA48FAB3F4}">
      <dgm:prSet/>
      <dgm:spPr/>
      <dgm:t>
        <a:bodyPr/>
        <a:lstStyle/>
        <a:p>
          <a:pPr>
            <a:lnSpc>
              <a:spcPct val="100000"/>
            </a:lnSpc>
            <a:defRPr cap="all"/>
          </a:pPr>
          <a:r>
            <a:rPr lang="tr-TR"/>
            <a:t>KAYNAK KOD :</a:t>
          </a:r>
          <a:r>
            <a:rPr lang="tr-TR">
              <a:hlinkClick xmlns:r="http://schemas.openxmlformats.org/officeDocument/2006/relationships" r:id="rId2"/>
            </a:rPr>
            <a:t>https://github.com/Salim-Yigit/Computer-Vision/tree/main/Neural%20Style%20Transfer</a:t>
          </a:r>
          <a:r>
            <a:rPr lang="tr-TR"/>
            <a:t> </a:t>
          </a:r>
          <a:endParaRPr lang="en-US"/>
        </a:p>
      </dgm:t>
    </dgm:pt>
    <dgm:pt modelId="{7457D54B-F8A0-44BE-B867-DB658D42FB87}" type="parTrans" cxnId="{5504E6FD-9389-4D80-B0DC-125DE5CFBE2B}">
      <dgm:prSet/>
      <dgm:spPr/>
      <dgm:t>
        <a:bodyPr/>
        <a:lstStyle/>
        <a:p>
          <a:endParaRPr lang="en-US"/>
        </a:p>
      </dgm:t>
    </dgm:pt>
    <dgm:pt modelId="{2B5CCB80-8D9E-4F29-AE77-EA639D7C4756}" type="sibTrans" cxnId="{5504E6FD-9389-4D80-B0DC-125DE5CFBE2B}">
      <dgm:prSet/>
      <dgm:spPr/>
      <dgm:t>
        <a:bodyPr/>
        <a:lstStyle/>
        <a:p>
          <a:endParaRPr lang="en-US"/>
        </a:p>
      </dgm:t>
    </dgm:pt>
    <dgm:pt modelId="{2B362F9D-1A7F-4680-8985-41EC8EBF7E29}" type="pres">
      <dgm:prSet presAssocID="{494C3C4E-3DAB-4EFF-ADFC-71AFB3787E01}" presName="root" presStyleCnt="0">
        <dgm:presLayoutVars>
          <dgm:dir/>
          <dgm:resizeHandles val="exact"/>
        </dgm:presLayoutVars>
      </dgm:prSet>
      <dgm:spPr/>
    </dgm:pt>
    <dgm:pt modelId="{D90E37AB-4DB6-4C7A-B044-105C012950F0}" type="pres">
      <dgm:prSet presAssocID="{F8EC47C9-DCD9-4568-9F96-BA196C40FFC4}" presName="compNode" presStyleCnt="0"/>
      <dgm:spPr/>
    </dgm:pt>
    <dgm:pt modelId="{2266C4D3-9739-4002-BCD5-FA7253396DCA}" type="pres">
      <dgm:prSet presAssocID="{F8EC47C9-DCD9-4568-9F96-BA196C40FFC4}" presName="iconBgRect" presStyleLbl="bgShp" presStyleIdx="0" presStyleCnt="4"/>
      <dgm:spPr/>
    </dgm:pt>
    <dgm:pt modelId="{A68846AE-6BD9-4795-B6BC-45235A64CC1B}" type="pres">
      <dgm:prSet presAssocID="{F8EC47C9-DCD9-4568-9F96-BA196C40FFC4}" presName="iconRect" presStyleLbl="node1" presStyleIdx="0"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Açık kitap ana hat"/>
        </a:ext>
      </dgm:extLst>
    </dgm:pt>
    <dgm:pt modelId="{5E556418-1914-49D3-8F3D-84F1A0052FD8}" type="pres">
      <dgm:prSet presAssocID="{F8EC47C9-DCD9-4568-9F96-BA196C40FFC4}" presName="spaceRect" presStyleCnt="0"/>
      <dgm:spPr/>
    </dgm:pt>
    <dgm:pt modelId="{693B6E52-55B5-423C-9CDE-64645F4E739F}" type="pres">
      <dgm:prSet presAssocID="{F8EC47C9-DCD9-4568-9F96-BA196C40FFC4}" presName="textRect" presStyleLbl="revTx" presStyleIdx="0" presStyleCnt="4">
        <dgm:presLayoutVars>
          <dgm:chMax val="1"/>
          <dgm:chPref val="1"/>
        </dgm:presLayoutVars>
      </dgm:prSet>
      <dgm:spPr/>
    </dgm:pt>
    <dgm:pt modelId="{2C813742-5CC9-4023-9F3E-419F77D24895}" type="pres">
      <dgm:prSet presAssocID="{2A5B3234-FDDE-4AB5-A4B3-6D225CCD05EE}" presName="sibTrans" presStyleCnt="0"/>
      <dgm:spPr/>
    </dgm:pt>
    <dgm:pt modelId="{B7262283-AE7A-4C62-9AF7-142717A75CF4}" type="pres">
      <dgm:prSet presAssocID="{2830A038-BC5E-4572-B9F9-FF77F935CE20}" presName="compNode" presStyleCnt="0"/>
      <dgm:spPr/>
    </dgm:pt>
    <dgm:pt modelId="{019C7FBC-B644-4447-A0BE-47D440D72497}" type="pres">
      <dgm:prSet presAssocID="{2830A038-BC5E-4572-B9F9-FF77F935CE20}" presName="iconBgRect" presStyleLbl="bgShp" presStyleIdx="1" presStyleCnt="4"/>
      <dgm:spPr/>
    </dgm:pt>
    <dgm:pt modelId="{362A8975-C218-41AB-A2AD-1D97772E06F9}" type="pres">
      <dgm:prSet presAssocID="{2830A038-BC5E-4572-B9F9-FF77F935CE20}" presName="iconRect" presStyleLbl="node1" presStyleIdx="1"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ohbet"/>
        </a:ext>
      </dgm:extLst>
    </dgm:pt>
    <dgm:pt modelId="{983CF7FD-F598-4509-9B02-2F8CEA73F15E}" type="pres">
      <dgm:prSet presAssocID="{2830A038-BC5E-4572-B9F9-FF77F935CE20}" presName="spaceRect" presStyleCnt="0"/>
      <dgm:spPr/>
    </dgm:pt>
    <dgm:pt modelId="{F5937375-901A-4C89-B3AE-B1E8544EE4BE}" type="pres">
      <dgm:prSet presAssocID="{2830A038-BC5E-4572-B9F9-FF77F935CE20}" presName="textRect" presStyleLbl="revTx" presStyleIdx="1" presStyleCnt="4">
        <dgm:presLayoutVars>
          <dgm:chMax val="1"/>
          <dgm:chPref val="1"/>
        </dgm:presLayoutVars>
      </dgm:prSet>
      <dgm:spPr/>
    </dgm:pt>
    <dgm:pt modelId="{C13DD313-5128-479F-A3AD-EFE2F496F3CB}" type="pres">
      <dgm:prSet presAssocID="{0941B8CC-5A7B-4869-A3DA-03843100435D}" presName="sibTrans" presStyleCnt="0"/>
      <dgm:spPr/>
    </dgm:pt>
    <dgm:pt modelId="{0AFD8EED-A6CC-4A83-B0C5-48BD5D1626F4}" type="pres">
      <dgm:prSet presAssocID="{5FF5D7D2-2C0E-43CE-9386-BE68297C73D8}" presName="compNode" presStyleCnt="0"/>
      <dgm:spPr/>
    </dgm:pt>
    <dgm:pt modelId="{8D493FA3-9A3F-4E17-8BFD-7C8F95D3BB05}" type="pres">
      <dgm:prSet presAssocID="{5FF5D7D2-2C0E-43CE-9386-BE68297C73D8}" presName="iconBgRect" presStyleLbl="bgShp" presStyleIdx="2" presStyleCnt="4"/>
      <dgm:spPr/>
    </dgm:pt>
    <dgm:pt modelId="{0918B655-53CF-45E1-97F2-31AA4074A6E8}" type="pres">
      <dgm:prSet presAssocID="{5FF5D7D2-2C0E-43CE-9386-BE68297C73D8}" presName="iconRect" presStyleLbl="node1" presStyleIdx="2"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aperclip"/>
        </a:ext>
      </dgm:extLst>
    </dgm:pt>
    <dgm:pt modelId="{932F128A-5D62-4E1C-8CB9-68937A3182D6}" type="pres">
      <dgm:prSet presAssocID="{5FF5D7D2-2C0E-43CE-9386-BE68297C73D8}" presName="spaceRect" presStyleCnt="0"/>
      <dgm:spPr/>
    </dgm:pt>
    <dgm:pt modelId="{2A7E3AC4-5EEF-4B97-A841-D1350643E970}" type="pres">
      <dgm:prSet presAssocID="{5FF5D7D2-2C0E-43CE-9386-BE68297C73D8}" presName="textRect" presStyleLbl="revTx" presStyleIdx="2" presStyleCnt="4">
        <dgm:presLayoutVars>
          <dgm:chMax val="1"/>
          <dgm:chPref val="1"/>
        </dgm:presLayoutVars>
      </dgm:prSet>
      <dgm:spPr/>
    </dgm:pt>
    <dgm:pt modelId="{F51F5469-AEC2-4D05-A96F-5FAAF3B789BE}" type="pres">
      <dgm:prSet presAssocID="{AA77C8C3-E9C0-4479-BC5C-2C11161079DC}" presName="sibTrans" presStyleCnt="0"/>
      <dgm:spPr/>
    </dgm:pt>
    <dgm:pt modelId="{2EC3752C-8E02-4172-AF73-88D1D5DAA9CD}" type="pres">
      <dgm:prSet presAssocID="{E9948F34-B8CB-4C70-9BF6-80BA48FAB3F4}" presName="compNode" presStyleCnt="0"/>
      <dgm:spPr/>
    </dgm:pt>
    <dgm:pt modelId="{539B9F22-8369-46CE-B02C-1FD831B7B8D3}" type="pres">
      <dgm:prSet presAssocID="{E9948F34-B8CB-4C70-9BF6-80BA48FAB3F4}" presName="iconBgRect" presStyleLbl="bgShp" presStyleIdx="3" presStyleCnt="4"/>
      <dgm:spPr/>
    </dgm:pt>
    <dgm:pt modelId="{9BA65CEC-254F-442E-8FAE-AB49D4F3DF0D}" type="pres">
      <dgm:prSet presAssocID="{E9948F34-B8CB-4C70-9BF6-80BA48FAB3F4}" presName="iconRect" presStyleLbl="node1" presStyleIdx="3" presStyleCnt="4"/>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İnternet ana hat"/>
        </a:ext>
      </dgm:extLst>
    </dgm:pt>
    <dgm:pt modelId="{B2672825-F384-4162-B19E-ACCDF605322A}" type="pres">
      <dgm:prSet presAssocID="{E9948F34-B8CB-4C70-9BF6-80BA48FAB3F4}" presName="spaceRect" presStyleCnt="0"/>
      <dgm:spPr/>
    </dgm:pt>
    <dgm:pt modelId="{4590A5F8-D3C0-45F5-9C8D-E8D9B249C4E1}" type="pres">
      <dgm:prSet presAssocID="{E9948F34-B8CB-4C70-9BF6-80BA48FAB3F4}" presName="textRect" presStyleLbl="revTx" presStyleIdx="3" presStyleCnt="4">
        <dgm:presLayoutVars>
          <dgm:chMax val="1"/>
          <dgm:chPref val="1"/>
        </dgm:presLayoutVars>
      </dgm:prSet>
      <dgm:spPr/>
    </dgm:pt>
  </dgm:ptLst>
  <dgm:cxnLst>
    <dgm:cxn modelId="{08508D07-DA46-433B-AF72-A64B670CC287}" srcId="{494C3C4E-3DAB-4EFF-ADFC-71AFB3787E01}" destId="{5FF5D7D2-2C0E-43CE-9386-BE68297C73D8}" srcOrd="2" destOrd="0" parTransId="{BE0F5D59-1E99-45E3-8FBE-11D282FFDB38}" sibTransId="{AA77C8C3-E9C0-4479-BC5C-2C11161079DC}"/>
    <dgm:cxn modelId="{D7AAE80A-881E-460A-8F76-3E475CE54FFC}" type="presOf" srcId="{2830A038-BC5E-4572-B9F9-FF77F935CE20}" destId="{F5937375-901A-4C89-B3AE-B1E8544EE4BE}" srcOrd="0" destOrd="0" presId="urn:microsoft.com/office/officeart/2018/5/layout/IconCircleLabelList"/>
    <dgm:cxn modelId="{3AE88B13-BDEC-4AA5-B6F6-D25E3B1AA748}" type="presOf" srcId="{E9948F34-B8CB-4C70-9BF6-80BA48FAB3F4}" destId="{4590A5F8-D3C0-45F5-9C8D-E8D9B249C4E1}" srcOrd="0" destOrd="0" presId="urn:microsoft.com/office/officeart/2018/5/layout/IconCircleLabelList"/>
    <dgm:cxn modelId="{AB10B8B3-5EE7-4BEB-82AC-1060C3C1FA68}" type="presOf" srcId="{5FF5D7D2-2C0E-43CE-9386-BE68297C73D8}" destId="{2A7E3AC4-5EEF-4B97-A841-D1350643E970}" srcOrd="0" destOrd="0" presId="urn:microsoft.com/office/officeart/2018/5/layout/IconCircleLabelList"/>
    <dgm:cxn modelId="{A7FDF9B3-C48E-4425-8FAD-CC65E7C8E71C}" type="presOf" srcId="{F8EC47C9-DCD9-4568-9F96-BA196C40FFC4}" destId="{693B6E52-55B5-423C-9CDE-64645F4E739F}" srcOrd="0" destOrd="0" presId="urn:microsoft.com/office/officeart/2018/5/layout/IconCircleLabelList"/>
    <dgm:cxn modelId="{0746BED8-1BA8-4125-8F0C-DFBA3B1886AF}" type="presOf" srcId="{494C3C4E-3DAB-4EFF-ADFC-71AFB3787E01}" destId="{2B362F9D-1A7F-4680-8985-41EC8EBF7E29}" srcOrd="0" destOrd="0" presId="urn:microsoft.com/office/officeart/2018/5/layout/IconCircleLabelList"/>
    <dgm:cxn modelId="{8776EFE9-E7F1-4D5D-A311-916D8BF30025}" srcId="{494C3C4E-3DAB-4EFF-ADFC-71AFB3787E01}" destId="{F8EC47C9-DCD9-4568-9F96-BA196C40FFC4}" srcOrd="0" destOrd="0" parTransId="{3CC7E9EC-15F8-4C4D-AD85-5DB7E440CA58}" sibTransId="{2A5B3234-FDDE-4AB5-A4B3-6D225CCD05EE}"/>
    <dgm:cxn modelId="{7A314EEA-C072-40D2-89E9-5D3EE14416EF}" srcId="{494C3C4E-3DAB-4EFF-ADFC-71AFB3787E01}" destId="{2830A038-BC5E-4572-B9F9-FF77F935CE20}" srcOrd="1" destOrd="0" parTransId="{7C9FE8CB-1706-4112-90CB-7F32FCCE3766}" sibTransId="{0941B8CC-5A7B-4869-A3DA-03843100435D}"/>
    <dgm:cxn modelId="{5504E6FD-9389-4D80-B0DC-125DE5CFBE2B}" srcId="{494C3C4E-3DAB-4EFF-ADFC-71AFB3787E01}" destId="{E9948F34-B8CB-4C70-9BF6-80BA48FAB3F4}" srcOrd="3" destOrd="0" parTransId="{7457D54B-F8A0-44BE-B867-DB658D42FB87}" sibTransId="{2B5CCB80-8D9E-4F29-AE77-EA639D7C4756}"/>
    <dgm:cxn modelId="{707240C4-36F4-4FAA-9AE8-97DE6446B4FF}" type="presParOf" srcId="{2B362F9D-1A7F-4680-8985-41EC8EBF7E29}" destId="{D90E37AB-4DB6-4C7A-B044-105C012950F0}" srcOrd="0" destOrd="0" presId="urn:microsoft.com/office/officeart/2018/5/layout/IconCircleLabelList"/>
    <dgm:cxn modelId="{52262F65-7430-431C-9E91-358F581FB4F7}" type="presParOf" srcId="{D90E37AB-4DB6-4C7A-B044-105C012950F0}" destId="{2266C4D3-9739-4002-BCD5-FA7253396DCA}" srcOrd="0" destOrd="0" presId="urn:microsoft.com/office/officeart/2018/5/layout/IconCircleLabelList"/>
    <dgm:cxn modelId="{E70B8089-0825-4EC9-9487-2308F4A55E7D}" type="presParOf" srcId="{D90E37AB-4DB6-4C7A-B044-105C012950F0}" destId="{A68846AE-6BD9-4795-B6BC-45235A64CC1B}" srcOrd="1" destOrd="0" presId="urn:microsoft.com/office/officeart/2018/5/layout/IconCircleLabelList"/>
    <dgm:cxn modelId="{8355BE8C-A596-49D7-9BEF-A4FBF487A312}" type="presParOf" srcId="{D90E37AB-4DB6-4C7A-B044-105C012950F0}" destId="{5E556418-1914-49D3-8F3D-84F1A0052FD8}" srcOrd="2" destOrd="0" presId="urn:microsoft.com/office/officeart/2018/5/layout/IconCircleLabelList"/>
    <dgm:cxn modelId="{ECD5FC4A-D4DA-4D8D-9549-1DFA6D155C4B}" type="presParOf" srcId="{D90E37AB-4DB6-4C7A-B044-105C012950F0}" destId="{693B6E52-55B5-423C-9CDE-64645F4E739F}" srcOrd="3" destOrd="0" presId="urn:microsoft.com/office/officeart/2018/5/layout/IconCircleLabelList"/>
    <dgm:cxn modelId="{289EBCA7-B7A2-412D-8951-CA4B113C45F6}" type="presParOf" srcId="{2B362F9D-1A7F-4680-8985-41EC8EBF7E29}" destId="{2C813742-5CC9-4023-9F3E-419F77D24895}" srcOrd="1" destOrd="0" presId="urn:microsoft.com/office/officeart/2018/5/layout/IconCircleLabelList"/>
    <dgm:cxn modelId="{177BD69B-888C-4747-9230-0386278A168A}" type="presParOf" srcId="{2B362F9D-1A7F-4680-8985-41EC8EBF7E29}" destId="{B7262283-AE7A-4C62-9AF7-142717A75CF4}" srcOrd="2" destOrd="0" presId="urn:microsoft.com/office/officeart/2018/5/layout/IconCircleLabelList"/>
    <dgm:cxn modelId="{002504B2-BE38-4B10-B1B0-020ACD5132CC}" type="presParOf" srcId="{B7262283-AE7A-4C62-9AF7-142717A75CF4}" destId="{019C7FBC-B644-4447-A0BE-47D440D72497}" srcOrd="0" destOrd="0" presId="urn:microsoft.com/office/officeart/2018/5/layout/IconCircleLabelList"/>
    <dgm:cxn modelId="{B9FA0321-629D-41DD-94C1-D1A7C97D2921}" type="presParOf" srcId="{B7262283-AE7A-4C62-9AF7-142717A75CF4}" destId="{362A8975-C218-41AB-A2AD-1D97772E06F9}" srcOrd="1" destOrd="0" presId="urn:microsoft.com/office/officeart/2018/5/layout/IconCircleLabelList"/>
    <dgm:cxn modelId="{856283A1-613A-4075-9968-689DF284BE61}" type="presParOf" srcId="{B7262283-AE7A-4C62-9AF7-142717A75CF4}" destId="{983CF7FD-F598-4509-9B02-2F8CEA73F15E}" srcOrd="2" destOrd="0" presId="urn:microsoft.com/office/officeart/2018/5/layout/IconCircleLabelList"/>
    <dgm:cxn modelId="{96B70BC6-4AE7-4CB4-A5B6-802100D4B95F}" type="presParOf" srcId="{B7262283-AE7A-4C62-9AF7-142717A75CF4}" destId="{F5937375-901A-4C89-B3AE-B1E8544EE4BE}" srcOrd="3" destOrd="0" presId="urn:microsoft.com/office/officeart/2018/5/layout/IconCircleLabelList"/>
    <dgm:cxn modelId="{4025006B-785C-4170-8A32-B1969D49BFF6}" type="presParOf" srcId="{2B362F9D-1A7F-4680-8985-41EC8EBF7E29}" destId="{C13DD313-5128-479F-A3AD-EFE2F496F3CB}" srcOrd="3" destOrd="0" presId="urn:microsoft.com/office/officeart/2018/5/layout/IconCircleLabelList"/>
    <dgm:cxn modelId="{624357E2-5DE1-4BF1-81DE-56660E2AEDDF}" type="presParOf" srcId="{2B362F9D-1A7F-4680-8985-41EC8EBF7E29}" destId="{0AFD8EED-A6CC-4A83-B0C5-48BD5D1626F4}" srcOrd="4" destOrd="0" presId="urn:microsoft.com/office/officeart/2018/5/layout/IconCircleLabelList"/>
    <dgm:cxn modelId="{E5CFE6C3-80B2-4A79-8310-9A4A08B6E2BD}" type="presParOf" srcId="{0AFD8EED-A6CC-4A83-B0C5-48BD5D1626F4}" destId="{8D493FA3-9A3F-4E17-8BFD-7C8F95D3BB05}" srcOrd="0" destOrd="0" presId="urn:microsoft.com/office/officeart/2018/5/layout/IconCircleLabelList"/>
    <dgm:cxn modelId="{3963B130-4FD4-49F5-B316-B274C758DBA9}" type="presParOf" srcId="{0AFD8EED-A6CC-4A83-B0C5-48BD5D1626F4}" destId="{0918B655-53CF-45E1-97F2-31AA4074A6E8}" srcOrd="1" destOrd="0" presId="urn:microsoft.com/office/officeart/2018/5/layout/IconCircleLabelList"/>
    <dgm:cxn modelId="{C4357A4A-3E75-435F-BCF4-24440D54500C}" type="presParOf" srcId="{0AFD8EED-A6CC-4A83-B0C5-48BD5D1626F4}" destId="{932F128A-5D62-4E1C-8CB9-68937A3182D6}" srcOrd="2" destOrd="0" presId="urn:microsoft.com/office/officeart/2018/5/layout/IconCircleLabelList"/>
    <dgm:cxn modelId="{DCADB3C2-3F2C-4062-8DA7-B90F3576B09D}" type="presParOf" srcId="{0AFD8EED-A6CC-4A83-B0C5-48BD5D1626F4}" destId="{2A7E3AC4-5EEF-4B97-A841-D1350643E970}" srcOrd="3" destOrd="0" presId="urn:microsoft.com/office/officeart/2018/5/layout/IconCircleLabelList"/>
    <dgm:cxn modelId="{ACBC1951-54C7-42CE-A491-3D1CADC585FA}" type="presParOf" srcId="{2B362F9D-1A7F-4680-8985-41EC8EBF7E29}" destId="{F51F5469-AEC2-4D05-A96F-5FAAF3B789BE}" srcOrd="5" destOrd="0" presId="urn:microsoft.com/office/officeart/2018/5/layout/IconCircleLabelList"/>
    <dgm:cxn modelId="{6C47B2B5-DB54-4A03-B4D7-14A2277EF26F}" type="presParOf" srcId="{2B362F9D-1A7F-4680-8985-41EC8EBF7E29}" destId="{2EC3752C-8E02-4172-AF73-88D1D5DAA9CD}" srcOrd="6" destOrd="0" presId="urn:microsoft.com/office/officeart/2018/5/layout/IconCircleLabelList"/>
    <dgm:cxn modelId="{DC0E97CB-7E8B-4792-8ED3-FDCFDB848019}" type="presParOf" srcId="{2EC3752C-8E02-4172-AF73-88D1D5DAA9CD}" destId="{539B9F22-8369-46CE-B02C-1FD831B7B8D3}" srcOrd="0" destOrd="0" presId="urn:microsoft.com/office/officeart/2018/5/layout/IconCircleLabelList"/>
    <dgm:cxn modelId="{B9813972-FE32-465F-B09D-B2CCDB63924B}" type="presParOf" srcId="{2EC3752C-8E02-4172-AF73-88D1D5DAA9CD}" destId="{9BA65CEC-254F-442E-8FAE-AB49D4F3DF0D}" srcOrd="1" destOrd="0" presId="urn:microsoft.com/office/officeart/2018/5/layout/IconCircleLabelList"/>
    <dgm:cxn modelId="{72B5D237-BFC4-45D7-9C0B-AF30F9DCB20D}" type="presParOf" srcId="{2EC3752C-8E02-4172-AF73-88D1D5DAA9CD}" destId="{B2672825-F384-4162-B19E-ACCDF605322A}" srcOrd="2" destOrd="0" presId="urn:microsoft.com/office/officeart/2018/5/layout/IconCircleLabelList"/>
    <dgm:cxn modelId="{4EA43515-6699-481D-99C7-F72680E80486}" type="presParOf" srcId="{2EC3752C-8E02-4172-AF73-88D1D5DAA9CD}" destId="{4590A5F8-D3C0-45F5-9C8D-E8D9B249C4E1}"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66C4D3-9739-4002-BCD5-FA7253396DCA}">
      <dsp:nvSpPr>
        <dsp:cNvPr id="0" name=""/>
        <dsp:cNvSpPr/>
      </dsp:nvSpPr>
      <dsp:spPr>
        <a:xfrm>
          <a:off x="973190" y="660474"/>
          <a:ext cx="1264141" cy="1264141"/>
        </a:xfrm>
        <a:prstGeom prst="ellipse">
          <a:avLst/>
        </a:prstGeom>
        <a:gradFill rotWithShape="0">
          <a:gsLst>
            <a:gs pos="0">
              <a:schemeClr val="accent1">
                <a:tint val="40000"/>
                <a:hueOff val="0"/>
                <a:satOff val="0"/>
                <a:lumOff val="0"/>
                <a:alphaOff val="0"/>
                <a:satMod val="103000"/>
                <a:lumMod val="102000"/>
                <a:tint val="94000"/>
              </a:schemeClr>
            </a:gs>
            <a:gs pos="50000">
              <a:schemeClr val="accent1">
                <a:tint val="40000"/>
                <a:hueOff val="0"/>
                <a:satOff val="0"/>
                <a:lumOff val="0"/>
                <a:alphaOff val="0"/>
                <a:satMod val="110000"/>
                <a:lumMod val="100000"/>
                <a:shade val="100000"/>
              </a:schemeClr>
            </a:gs>
            <a:gs pos="100000">
              <a:schemeClr val="accent1">
                <a:tint val="40000"/>
                <a:hueOff val="0"/>
                <a:satOff val="0"/>
                <a:lumOff val="0"/>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A68846AE-6BD9-4795-B6BC-45235A64CC1B}">
      <dsp:nvSpPr>
        <dsp:cNvPr id="0" name=""/>
        <dsp:cNvSpPr/>
      </dsp:nvSpPr>
      <dsp:spPr>
        <a:xfrm>
          <a:off x="1242597" y="929881"/>
          <a:ext cx="725326" cy="725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693B6E52-55B5-423C-9CDE-64645F4E739F}">
      <dsp:nvSpPr>
        <dsp:cNvPr id="0" name=""/>
        <dsp:cNvSpPr/>
      </dsp:nvSpPr>
      <dsp:spPr>
        <a:xfrm>
          <a:off x="569079" y="2318364"/>
          <a:ext cx="2072362" cy="137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tr-TR" sz="1100" kern="1200"/>
            <a:t>[1].</a:t>
          </a:r>
          <a:r>
            <a:rPr lang="tr-TR" sz="1100" b="0" i="0" kern="1200"/>
            <a:t> Gatys, Leon A., Alexander S. Ecker, and Matthias Bethge. "Image style transfer using convolutional neural networks." </a:t>
          </a:r>
          <a:r>
            <a:rPr lang="tr-TR" sz="1100" b="0" i="1" kern="1200"/>
            <a:t>Proceedings of the IEEE conference on computer vision and pattern recognition</a:t>
          </a:r>
          <a:r>
            <a:rPr lang="tr-TR" sz="1100" b="0" i="0" kern="1200"/>
            <a:t>. 2016</a:t>
          </a:r>
          <a:endParaRPr lang="en-US" sz="1100" kern="1200"/>
        </a:p>
      </dsp:txBody>
      <dsp:txXfrm>
        <a:off x="569079" y="2318364"/>
        <a:ext cx="2072362" cy="1372500"/>
      </dsp:txXfrm>
    </dsp:sp>
    <dsp:sp modelId="{019C7FBC-B644-4447-A0BE-47D440D72497}">
      <dsp:nvSpPr>
        <dsp:cNvPr id="0" name=""/>
        <dsp:cNvSpPr/>
      </dsp:nvSpPr>
      <dsp:spPr>
        <a:xfrm>
          <a:off x="3408216" y="660474"/>
          <a:ext cx="1264141" cy="1264141"/>
        </a:xfrm>
        <a:prstGeom prst="ellipse">
          <a:avLst/>
        </a:prstGeom>
        <a:gradFill rotWithShape="0">
          <a:gsLst>
            <a:gs pos="0">
              <a:schemeClr val="accent1">
                <a:tint val="40000"/>
                <a:hueOff val="0"/>
                <a:satOff val="0"/>
                <a:lumOff val="0"/>
                <a:alphaOff val="0"/>
                <a:satMod val="103000"/>
                <a:lumMod val="102000"/>
                <a:tint val="94000"/>
              </a:schemeClr>
            </a:gs>
            <a:gs pos="50000">
              <a:schemeClr val="accent1">
                <a:tint val="40000"/>
                <a:hueOff val="0"/>
                <a:satOff val="0"/>
                <a:lumOff val="0"/>
                <a:alphaOff val="0"/>
                <a:satMod val="110000"/>
                <a:lumMod val="100000"/>
                <a:shade val="100000"/>
              </a:schemeClr>
            </a:gs>
            <a:gs pos="100000">
              <a:schemeClr val="accent1">
                <a:tint val="40000"/>
                <a:hueOff val="0"/>
                <a:satOff val="0"/>
                <a:lumOff val="0"/>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362A8975-C218-41AB-A2AD-1D97772E06F9}">
      <dsp:nvSpPr>
        <dsp:cNvPr id="0" name=""/>
        <dsp:cNvSpPr/>
      </dsp:nvSpPr>
      <dsp:spPr>
        <a:xfrm>
          <a:off x="3677623" y="929881"/>
          <a:ext cx="725326" cy="7253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F5937375-901A-4C89-B3AE-B1E8544EE4BE}">
      <dsp:nvSpPr>
        <dsp:cNvPr id="0" name=""/>
        <dsp:cNvSpPr/>
      </dsp:nvSpPr>
      <dsp:spPr>
        <a:xfrm>
          <a:off x="3004105" y="2318364"/>
          <a:ext cx="2072362" cy="137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tr-TR" sz="1100" kern="1200"/>
            <a:t>[2]. </a:t>
          </a:r>
          <a:r>
            <a:rPr lang="tr-TR" sz="1100" kern="1200">
              <a:hlinkClick xmlns:r="http://schemas.openxmlformats.org/officeDocument/2006/relationships" r:id="rId5"/>
            </a:rPr>
            <a:t>https://www.youtube.com/watch?v=6KGtaXR7yMU</a:t>
          </a:r>
          <a:r>
            <a:rPr lang="tr-TR" sz="1100" kern="1200"/>
            <a:t> </a:t>
          </a:r>
          <a:endParaRPr lang="en-US" sz="1100" kern="1200"/>
        </a:p>
      </dsp:txBody>
      <dsp:txXfrm>
        <a:off x="3004105" y="2318364"/>
        <a:ext cx="2072362" cy="1372500"/>
      </dsp:txXfrm>
    </dsp:sp>
    <dsp:sp modelId="{8D493FA3-9A3F-4E17-8BFD-7C8F95D3BB05}">
      <dsp:nvSpPr>
        <dsp:cNvPr id="0" name=""/>
        <dsp:cNvSpPr/>
      </dsp:nvSpPr>
      <dsp:spPr>
        <a:xfrm>
          <a:off x="5843242" y="660474"/>
          <a:ext cx="1264141" cy="1264141"/>
        </a:xfrm>
        <a:prstGeom prst="ellipse">
          <a:avLst/>
        </a:prstGeom>
        <a:gradFill rotWithShape="0">
          <a:gsLst>
            <a:gs pos="0">
              <a:schemeClr val="accent1">
                <a:tint val="40000"/>
                <a:hueOff val="0"/>
                <a:satOff val="0"/>
                <a:lumOff val="0"/>
                <a:alphaOff val="0"/>
                <a:satMod val="103000"/>
                <a:lumMod val="102000"/>
                <a:tint val="94000"/>
              </a:schemeClr>
            </a:gs>
            <a:gs pos="50000">
              <a:schemeClr val="accent1">
                <a:tint val="40000"/>
                <a:hueOff val="0"/>
                <a:satOff val="0"/>
                <a:lumOff val="0"/>
                <a:alphaOff val="0"/>
                <a:satMod val="110000"/>
                <a:lumMod val="100000"/>
                <a:shade val="100000"/>
              </a:schemeClr>
            </a:gs>
            <a:gs pos="100000">
              <a:schemeClr val="accent1">
                <a:tint val="40000"/>
                <a:hueOff val="0"/>
                <a:satOff val="0"/>
                <a:lumOff val="0"/>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0918B655-53CF-45E1-97F2-31AA4074A6E8}">
      <dsp:nvSpPr>
        <dsp:cNvPr id="0" name=""/>
        <dsp:cNvSpPr/>
      </dsp:nvSpPr>
      <dsp:spPr>
        <a:xfrm>
          <a:off x="6112649" y="929881"/>
          <a:ext cx="725326" cy="725326"/>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2A7E3AC4-5EEF-4B97-A841-D1350643E970}">
      <dsp:nvSpPr>
        <dsp:cNvPr id="0" name=""/>
        <dsp:cNvSpPr/>
      </dsp:nvSpPr>
      <dsp:spPr>
        <a:xfrm>
          <a:off x="5439131" y="2318364"/>
          <a:ext cx="2072362" cy="137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tr-TR" sz="1100" kern="1200"/>
            <a:t>[3]. </a:t>
          </a:r>
          <a:r>
            <a:rPr lang="en-US" sz="1100" b="0" i="0" kern="1200"/>
            <a:t>Jing, Yongcheng, et al. "Neural style transfer: A review." </a:t>
          </a:r>
          <a:r>
            <a:rPr lang="en-US" sz="1100" b="0" i="1" kern="1200"/>
            <a:t>IEEE transactions on visualization and computer graphics</a:t>
          </a:r>
          <a:r>
            <a:rPr lang="en-US" sz="1100" b="0" i="0" kern="1200"/>
            <a:t> 26.11 (2019): 3365-3385.</a:t>
          </a:r>
          <a:r>
            <a:rPr lang="tr-TR" sz="1100" b="0" i="0" kern="1200"/>
            <a:t> </a:t>
          </a:r>
          <a:endParaRPr lang="en-US" sz="1100" kern="1200"/>
        </a:p>
      </dsp:txBody>
      <dsp:txXfrm>
        <a:off x="5439131" y="2318364"/>
        <a:ext cx="2072362" cy="1372500"/>
      </dsp:txXfrm>
    </dsp:sp>
    <dsp:sp modelId="{539B9F22-8369-46CE-B02C-1FD831B7B8D3}">
      <dsp:nvSpPr>
        <dsp:cNvPr id="0" name=""/>
        <dsp:cNvSpPr/>
      </dsp:nvSpPr>
      <dsp:spPr>
        <a:xfrm>
          <a:off x="8278268" y="660474"/>
          <a:ext cx="1264141" cy="1264141"/>
        </a:xfrm>
        <a:prstGeom prst="ellipse">
          <a:avLst/>
        </a:prstGeom>
        <a:gradFill rotWithShape="0">
          <a:gsLst>
            <a:gs pos="0">
              <a:schemeClr val="accent1">
                <a:tint val="40000"/>
                <a:hueOff val="0"/>
                <a:satOff val="0"/>
                <a:lumOff val="0"/>
                <a:alphaOff val="0"/>
                <a:satMod val="103000"/>
                <a:lumMod val="102000"/>
                <a:tint val="94000"/>
              </a:schemeClr>
            </a:gs>
            <a:gs pos="50000">
              <a:schemeClr val="accent1">
                <a:tint val="40000"/>
                <a:hueOff val="0"/>
                <a:satOff val="0"/>
                <a:lumOff val="0"/>
                <a:alphaOff val="0"/>
                <a:satMod val="110000"/>
                <a:lumMod val="100000"/>
                <a:shade val="100000"/>
              </a:schemeClr>
            </a:gs>
            <a:gs pos="100000">
              <a:schemeClr val="accent1">
                <a:tint val="40000"/>
                <a:hueOff val="0"/>
                <a:satOff val="0"/>
                <a:lumOff val="0"/>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9BA65CEC-254F-442E-8FAE-AB49D4F3DF0D}">
      <dsp:nvSpPr>
        <dsp:cNvPr id="0" name=""/>
        <dsp:cNvSpPr/>
      </dsp:nvSpPr>
      <dsp:spPr>
        <a:xfrm>
          <a:off x="8547675" y="929881"/>
          <a:ext cx="725326" cy="725326"/>
        </a:xfrm>
        <a:prstGeom prst="rect">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a:blip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4590A5F8-D3C0-45F5-9C8D-E8D9B249C4E1}">
      <dsp:nvSpPr>
        <dsp:cNvPr id="0" name=""/>
        <dsp:cNvSpPr/>
      </dsp:nvSpPr>
      <dsp:spPr>
        <a:xfrm>
          <a:off x="7874157" y="2318364"/>
          <a:ext cx="2072362" cy="137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tr-TR" sz="1100" kern="1200"/>
            <a:t>KAYNAK KOD :</a:t>
          </a:r>
          <a:r>
            <a:rPr lang="tr-TR" sz="1100" kern="1200">
              <a:hlinkClick xmlns:r="http://schemas.openxmlformats.org/officeDocument/2006/relationships" r:id="rId10"/>
            </a:rPr>
            <a:t>https://github.com/Salim-Yigit/Computer-Vision/tree/main/Neural%20Style%20Transfer</a:t>
          </a:r>
          <a:r>
            <a:rPr lang="tr-TR" sz="1100" kern="1200"/>
            <a:t> </a:t>
          </a:r>
          <a:endParaRPr lang="en-US" sz="1100" kern="1200"/>
        </a:p>
      </dsp:txBody>
      <dsp:txXfrm>
        <a:off x="7874157" y="2318364"/>
        <a:ext cx="2072362" cy="13725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0D2575C-B5C3-E078-1528-B6151219AD0E}"/>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DBBBB3EB-BD5F-E0DB-3E82-9BF2F784B7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AE468FE3-3F17-70C8-1113-6C9E0FDF3B19}"/>
              </a:ext>
            </a:extLst>
          </p:cNvPr>
          <p:cNvSpPr>
            <a:spLocks noGrp="1"/>
          </p:cNvSpPr>
          <p:nvPr>
            <p:ph type="dt" sz="half" idx="10"/>
          </p:nvPr>
        </p:nvSpPr>
        <p:spPr/>
        <p:txBody>
          <a:bodyPr/>
          <a:lstStyle/>
          <a:p>
            <a:fld id="{7FC81D79-1AEA-4A4E-AF8C-98D3E10EEFAA}" type="datetimeFigureOut">
              <a:rPr lang="tr-TR" smtClean="0"/>
              <a:t>2.06.2023</a:t>
            </a:fld>
            <a:endParaRPr lang="tr-TR"/>
          </a:p>
        </p:txBody>
      </p:sp>
      <p:sp>
        <p:nvSpPr>
          <p:cNvPr id="5" name="Alt Bilgi Yer Tutucusu 4">
            <a:extLst>
              <a:ext uri="{FF2B5EF4-FFF2-40B4-BE49-F238E27FC236}">
                <a16:creationId xmlns:a16="http://schemas.microsoft.com/office/drawing/2014/main" id="{300C2087-E687-D3C4-EA28-8628C2D1FE5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E3A0BC7-61B5-DF3D-3B08-93A948FA9C7A}"/>
              </a:ext>
            </a:extLst>
          </p:cNvPr>
          <p:cNvSpPr>
            <a:spLocks noGrp="1"/>
          </p:cNvSpPr>
          <p:nvPr>
            <p:ph type="sldNum" sz="quarter" idx="12"/>
          </p:nvPr>
        </p:nvSpPr>
        <p:spPr/>
        <p:txBody>
          <a:bodyPr/>
          <a:lstStyle/>
          <a:p>
            <a:fld id="{68C60526-703C-49A8-AE10-8FC0F7BE52C3}" type="slidenum">
              <a:rPr lang="tr-TR" smtClean="0"/>
              <a:t>‹#›</a:t>
            </a:fld>
            <a:endParaRPr lang="tr-TR"/>
          </a:p>
        </p:txBody>
      </p:sp>
    </p:spTree>
    <p:extLst>
      <p:ext uri="{BB962C8B-B14F-4D97-AF65-F5344CB8AC3E}">
        <p14:creationId xmlns:p14="http://schemas.microsoft.com/office/powerpoint/2010/main" val="1131499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3648BDF-35EB-FF17-EEBF-BC4BC821AE9B}"/>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D57A7BC4-224B-E0AD-5E67-1F1782E78937}"/>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6B5B6491-F844-EA9E-EB35-1F25D0C964EB}"/>
              </a:ext>
            </a:extLst>
          </p:cNvPr>
          <p:cNvSpPr>
            <a:spLocks noGrp="1"/>
          </p:cNvSpPr>
          <p:nvPr>
            <p:ph type="dt" sz="half" idx="10"/>
          </p:nvPr>
        </p:nvSpPr>
        <p:spPr/>
        <p:txBody>
          <a:bodyPr/>
          <a:lstStyle/>
          <a:p>
            <a:fld id="{7FC81D79-1AEA-4A4E-AF8C-98D3E10EEFAA}" type="datetimeFigureOut">
              <a:rPr lang="tr-TR" smtClean="0"/>
              <a:t>2.06.2023</a:t>
            </a:fld>
            <a:endParaRPr lang="tr-TR"/>
          </a:p>
        </p:txBody>
      </p:sp>
      <p:sp>
        <p:nvSpPr>
          <p:cNvPr id="5" name="Alt Bilgi Yer Tutucusu 4">
            <a:extLst>
              <a:ext uri="{FF2B5EF4-FFF2-40B4-BE49-F238E27FC236}">
                <a16:creationId xmlns:a16="http://schemas.microsoft.com/office/drawing/2014/main" id="{1AB7C2B5-7A18-4663-B1AA-B1C7FCEA84E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78990AE-99A3-F315-A72D-256A0B8E1709}"/>
              </a:ext>
            </a:extLst>
          </p:cNvPr>
          <p:cNvSpPr>
            <a:spLocks noGrp="1"/>
          </p:cNvSpPr>
          <p:nvPr>
            <p:ph type="sldNum" sz="quarter" idx="12"/>
          </p:nvPr>
        </p:nvSpPr>
        <p:spPr/>
        <p:txBody>
          <a:bodyPr/>
          <a:lstStyle/>
          <a:p>
            <a:fld id="{68C60526-703C-49A8-AE10-8FC0F7BE52C3}" type="slidenum">
              <a:rPr lang="tr-TR" smtClean="0"/>
              <a:t>‹#›</a:t>
            </a:fld>
            <a:endParaRPr lang="tr-TR"/>
          </a:p>
        </p:txBody>
      </p:sp>
    </p:spTree>
    <p:extLst>
      <p:ext uri="{BB962C8B-B14F-4D97-AF65-F5344CB8AC3E}">
        <p14:creationId xmlns:p14="http://schemas.microsoft.com/office/powerpoint/2010/main" val="3987999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21E46231-D740-3D4F-F8D1-EAB6716C8592}"/>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6B6A2804-3752-7E33-470A-A7B1303E7B32}"/>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0B4FC982-DC85-E92C-ED14-E8AAFB8C1704}"/>
              </a:ext>
            </a:extLst>
          </p:cNvPr>
          <p:cNvSpPr>
            <a:spLocks noGrp="1"/>
          </p:cNvSpPr>
          <p:nvPr>
            <p:ph type="dt" sz="half" idx="10"/>
          </p:nvPr>
        </p:nvSpPr>
        <p:spPr/>
        <p:txBody>
          <a:bodyPr/>
          <a:lstStyle/>
          <a:p>
            <a:fld id="{7FC81D79-1AEA-4A4E-AF8C-98D3E10EEFAA}" type="datetimeFigureOut">
              <a:rPr lang="tr-TR" smtClean="0"/>
              <a:t>2.06.2023</a:t>
            </a:fld>
            <a:endParaRPr lang="tr-TR"/>
          </a:p>
        </p:txBody>
      </p:sp>
      <p:sp>
        <p:nvSpPr>
          <p:cNvPr id="5" name="Alt Bilgi Yer Tutucusu 4">
            <a:extLst>
              <a:ext uri="{FF2B5EF4-FFF2-40B4-BE49-F238E27FC236}">
                <a16:creationId xmlns:a16="http://schemas.microsoft.com/office/drawing/2014/main" id="{B94F1A7C-CED6-B27B-45B1-E2F4808B8A4C}"/>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A967695-833A-4142-F50D-0BA86B6D72A3}"/>
              </a:ext>
            </a:extLst>
          </p:cNvPr>
          <p:cNvSpPr>
            <a:spLocks noGrp="1"/>
          </p:cNvSpPr>
          <p:nvPr>
            <p:ph type="sldNum" sz="quarter" idx="12"/>
          </p:nvPr>
        </p:nvSpPr>
        <p:spPr/>
        <p:txBody>
          <a:bodyPr/>
          <a:lstStyle/>
          <a:p>
            <a:fld id="{68C60526-703C-49A8-AE10-8FC0F7BE52C3}" type="slidenum">
              <a:rPr lang="tr-TR" smtClean="0"/>
              <a:t>‹#›</a:t>
            </a:fld>
            <a:endParaRPr lang="tr-TR"/>
          </a:p>
        </p:txBody>
      </p:sp>
    </p:spTree>
    <p:extLst>
      <p:ext uri="{BB962C8B-B14F-4D97-AF65-F5344CB8AC3E}">
        <p14:creationId xmlns:p14="http://schemas.microsoft.com/office/powerpoint/2010/main" val="3532214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F91040C-6FA8-52C2-8614-F1E836B05610}"/>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08D9412E-4295-40F4-3098-FBD086352B21}"/>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D984831A-5FCD-AEF7-85CD-A1D8126E84E7}"/>
              </a:ext>
            </a:extLst>
          </p:cNvPr>
          <p:cNvSpPr>
            <a:spLocks noGrp="1"/>
          </p:cNvSpPr>
          <p:nvPr>
            <p:ph type="dt" sz="half" idx="10"/>
          </p:nvPr>
        </p:nvSpPr>
        <p:spPr/>
        <p:txBody>
          <a:bodyPr/>
          <a:lstStyle/>
          <a:p>
            <a:fld id="{7FC81D79-1AEA-4A4E-AF8C-98D3E10EEFAA}" type="datetimeFigureOut">
              <a:rPr lang="tr-TR" smtClean="0"/>
              <a:t>2.06.2023</a:t>
            </a:fld>
            <a:endParaRPr lang="tr-TR"/>
          </a:p>
        </p:txBody>
      </p:sp>
      <p:sp>
        <p:nvSpPr>
          <p:cNvPr id="5" name="Alt Bilgi Yer Tutucusu 4">
            <a:extLst>
              <a:ext uri="{FF2B5EF4-FFF2-40B4-BE49-F238E27FC236}">
                <a16:creationId xmlns:a16="http://schemas.microsoft.com/office/drawing/2014/main" id="{99F84183-1155-3BFE-F015-1613D7FC7BC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BDFA4D6-7A9F-238C-7448-03E7F905E3CD}"/>
              </a:ext>
            </a:extLst>
          </p:cNvPr>
          <p:cNvSpPr>
            <a:spLocks noGrp="1"/>
          </p:cNvSpPr>
          <p:nvPr>
            <p:ph type="sldNum" sz="quarter" idx="12"/>
          </p:nvPr>
        </p:nvSpPr>
        <p:spPr/>
        <p:txBody>
          <a:bodyPr/>
          <a:lstStyle/>
          <a:p>
            <a:fld id="{68C60526-703C-49A8-AE10-8FC0F7BE52C3}" type="slidenum">
              <a:rPr lang="tr-TR" smtClean="0"/>
              <a:t>‹#›</a:t>
            </a:fld>
            <a:endParaRPr lang="tr-TR"/>
          </a:p>
        </p:txBody>
      </p:sp>
    </p:spTree>
    <p:extLst>
      <p:ext uri="{BB962C8B-B14F-4D97-AF65-F5344CB8AC3E}">
        <p14:creationId xmlns:p14="http://schemas.microsoft.com/office/powerpoint/2010/main" val="3621693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DB9A5F2-621D-A8BD-6D7D-A98147BA8F3E}"/>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A12A3678-34D1-0BBA-EDAC-562ABD2071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752D989B-3DD7-9E82-A24C-99915788ABB2}"/>
              </a:ext>
            </a:extLst>
          </p:cNvPr>
          <p:cNvSpPr>
            <a:spLocks noGrp="1"/>
          </p:cNvSpPr>
          <p:nvPr>
            <p:ph type="dt" sz="half" idx="10"/>
          </p:nvPr>
        </p:nvSpPr>
        <p:spPr/>
        <p:txBody>
          <a:bodyPr/>
          <a:lstStyle/>
          <a:p>
            <a:fld id="{7FC81D79-1AEA-4A4E-AF8C-98D3E10EEFAA}" type="datetimeFigureOut">
              <a:rPr lang="tr-TR" smtClean="0"/>
              <a:t>2.06.2023</a:t>
            </a:fld>
            <a:endParaRPr lang="tr-TR"/>
          </a:p>
        </p:txBody>
      </p:sp>
      <p:sp>
        <p:nvSpPr>
          <p:cNvPr id="5" name="Alt Bilgi Yer Tutucusu 4">
            <a:extLst>
              <a:ext uri="{FF2B5EF4-FFF2-40B4-BE49-F238E27FC236}">
                <a16:creationId xmlns:a16="http://schemas.microsoft.com/office/drawing/2014/main" id="{1064BECA-FA8C-3E12-1FF7-570F5EF6A26F}"/>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26D8C80-76E2-62E5-9E2F-D9959908F461}"/>
              </a:ext>
            </a:extLst>
          </p:cNvPr>
          <p:cNvSpPr>
            <a:spLocks noGrp="1"/>
          </p:cNvSpPr>
          <p:nvPr>
            <p:ph type="sldNum" sz="quarter" idx="12"/>
          </p:nvPr>
        </p:nvSpPr>
        <p:spPr/>
        <p:txBody>
          <a:bodyPr/>
          <a:lstStyle/>
          <a:p>
            <a:fld id="{68C60526-703C-49A8-AE10-8FC0F7BE52C3}" type="slidenum">
              <a:rPr lang="tr-TR" smtClean="0"/>
              <a:t>‹#›</a:t>
            </a:fld>
            <a:endParaRPr lang="tr-TR"/>
          </a:p>
        </p:txBody>
      </p:sp>
    </p:spTree>
    <p:extLst>
      <p:ext uri="{BB962C8B-B14F-4D97-AF65-F5344CB8AC3E}">
        <p14:creationId xmlns:p14="http://schemas.microsoft.com/office/powerpoint/2010/main" val="3215189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2BAD0AD-C073-0531-08F6-2F1D0405CDF7}"/>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2C3562D7-3816-1CC5-AC36-0C7630D02D40}"/>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E2F45B90-133A-7FFA-F9E5-76C8C44F5D61}"/>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B9B20ECF-DDE9-52F1-EC34-EA8E76B3A905}"/>
              </a:ext>
            </a:extLst>
          </p:cNvPr>
          <p:cNvSpPr>
            <a:spLocks noGrp="1"/>
          </p:cNvSpPr>
          <p:nvPr>
            <p:ph type="dt" sz="half" idx="10"/>
          </p:nvPr>
        </p:nvSpPr>
        <p:spPr/>
        <p:txBody>
          <a:bodyPr/>
          <a:lstStyle/>
          <a:p>
            <a:fld id="{7FC81D79-1AEA-4A4E-AF8C-98D3E10EEFAA}" type="datetimeFigureOut">
              <a:rPr lang="tr-TR" smtClean="0"/>
              <a:t>2.06.2023</a:t>
            </a:fld>
            <a:endParaRPr lang="tr-TR"/>
          </a:p>
        </p:txBody>
      </p:sp>
      <p:sp>
        <p:nvSpPr>
          <p:cNvPr id="6" name="Alt Bilgi Yer Tutucusu 5">
            <a:extLst>
              <a:ext uri="{FF2B5EF4-FFF2-40B4-BE49-F238E27FC236}">
                <a16:creationId xmlns:a16="http://schemas.microsoft.com/office/drawing/2014/main" id="{8B01112F-B3E9-2C54-51C3-E86948643594}"/>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3FC08D63-8314-FC51-0D81-D875274D25E4}"/>
              </a:ext>
            </a:extLst>
          </p:cNvPr>
          <p:cNvSpPr>
            <a:spLocks noGrp="1"/>
          </p:cNvSpPr>
          <p:nvPr>
            <p:ph type="sldNum" sz="quarter" idx="12"/>
          </p:nvPr>
        </p:nvSpPr>
        <p:spPr/>
        <p:txBody>
          <a:bodyPr/>
          <a:lstStyle/>
          <a:p>
            <a:fld id="{68C60526-703C-49A8-AE10-8FC0F7BE52C3}" type="slidenum">
              <a:rPr lang="tr-TR" smtClean="0"/>
              <a:t>‹#›</a:t>
            </a:fld>
            <a:endParaRPr lang="tr-TR"/>
          </a:p>
        </p:txBody>
      </p:sp>
    </p:spTree>
    <p:extLst>
      <p:ext uri="{BB962C8B-B14F-4D97-AF65-F5344CB8AC3E}">
        <p14:creationId xmlns:p14="http://schemas.microsoft.com/office/powerpoint/2010/main" val="860557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BDA9CBC-2D03-6372-9944-3377DD1D0284}"/>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FE23E98A-D7D3-937E-0F05-F056FA8761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5A15B517-BFFC-243B-6E78-420AD337AFBB}"/>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2C7C3780-C909-AFB3-CCEE-B5F4ED7562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7FA3D3DB-120D-C7A2-915E-A809CB4A1708}"/>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BEF4C903-49B8-FF66-38BA-3F7E6D0D0029}"/>
              </a:ext>
            </a:extLst>
          </p:cNvPr>
          <p:cNvSpPr>
            <a:spLocks noGrp="1"/>
          </p:cNvSpPr>
          <p:nvPr>
            <p:ph type="dt" sz="half" idx="10"/>
          </p:nvPr>
        </p:nvSpPr>
        <p:spPr/>
        <p:txBody>
          <a:bodyPr/>
          <a:lstStyle/>
          <a:p>
            <a:fld id="{7FC81D79-1AEA-4A4E-AF8C-98D3E10EEFAA}" type="datetimeFigureOut">
              <a:rPr lang="tr-TR" smtClean="0"/>
              <a:t>2.06.2023</a:t>
            </a:fld>
            <a:endParaRPr lang="tr-TR"/>
          </a:p>
        </p:txBody>
      </p:sp>
      <p:sp>
        <p:nvSpPr>
          <p:cNvPr id="8" name="Alt Bilgi Yer Tutucusu 7">
            <a:extLst>
              <a:ext uri="{FF2B5EF4-FFF2-40B4-BE49-F238E27FC236}">
                <a16:creationId xmlns:a16="http://schemas.microsoft.com/office/drawing/2014/main" id="{51604415-07DD-2D7D-F355-310FAED2E41E}"/>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71D63AE3-A448-7CCD-77B5-0E8CD1117684}"/>
              </a:ext>
            </a:extLst>
          </p:cNvPr>
          <p:cNvSpPr>
            <a:spLocks noGrp="1"/>
          </p:cNvSpPr>
          <p:nvPr>
            <p:ph type="sldNum" sz="quarter" idx="12"/>
          </p:nvPr>
        </p:nvSpPr>
        <p:spPr/>
        <p:txBody>
          <a:bodyPr/>
          <a:lstStyle/>
          <a:p>
            <a:fld id="{68C60526-703C-49A8-AE10-8FC0F7BE52C3}" type="slidenum">
              <a:rPr lang="tr-TR" smtClean="0"/>
              <a:t>‹#›</a:t>
            </a:fld>
            <a:endParaRPr lang="tr-TR"/>
          </a:p>
        </p:txBody>
      </p:sp>
    </p:spTree>
    <p:extLst>
      <p:ext uri="{BB962C8B-B14F-4D97-AF65-F5344CB8AC3E}">
        <p14:creationId xmlns:p14="http://schemas.microsoft.com/office/powerpoint/2010/main" val="3928318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4C7688B-2B3B-B240-1445-7A12CA30A4EC}"/>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ABFD76AB-CD76-9574-FAD4-E5B1A49AA23D}"/>
              </a:ext>
            </a:extLst>
          </p:cNvPr>
          <p:cNvSpPr>
            <a:spLocks noGrp="1"/>
          </p:cNvSpPr>
          <p:nvPr>
            <p:ph type="dt" sz="half" idx="10"/>
          </p:nvPr>
        </p:nvSpPr>
        <p:spPr/>
        <p:txBody>
          <a:bodyPr/>
          <a:lstStyle/>
          <a:p>
            <a:fld id="{7FC81D79-1AEA-4A4E-AF8C-98D3E10EEFAA}" type="datetimeFigureOut">
              <a:rPr lang="tr-TR" smtClean="0"/>
              <a:t>2.06.2023</a:t>
            </a:fld>
            <a:endParaRPr lang="tr-TR"/>
          </a:p>
        </p:txBody>
      </p:sp>
      <p:sp>
        <p:nvSpPr>
          <p:cNvPr id="4" name="Alt Bilgi Yer Tutucusu 3">
            <a:extLst>
              <a:ext uri="{FF2B5EF4-FFF2-40B4-BE49-F238E27FC236}">
                <a16:creationId xmlns:a16="http://schemas.microsoft.com/office/drawing/2014/main" id="{BA0E7FED-199E-8FF6-5E33-93BEE3BB86C8}"/>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1BDEF749-D63E-9CDD-3EEB-39C8BF344C09}"/>
              </a:ext>
            </a:extLst>
          </p:cNvPr>
          <p:cNvSpPr>
            <a:spLocks noGrp="1"/>
          </p:cNvSpPr>
          <p:nvPr>
            <p:ph type="sldNum" sz="quarter" idx="12"/>
          </p:nvPr>
        </p:nvSpPr>
        <p:spPr/>
        <p:txBody>
          <a:bodyPr/>
          <a:lstStyle/>
          <a:p>
            <a:fld id="{68C60526-703C-49A8-AE10-8FC0F7BE52C3}" type="slidenum">
              <a:rPr lang="tr-TR" smtClean="0"/>
              <a:t>‹#›</a:t>
            </a:fld>
            <a:endParaRPr lang="tr-TR"/>
          </a:p>
        </p:txBody>
      </p:sp>
    </p:spTree>
    <p:extLst>
      <p:ext uri="{BB962C8B-B14F-4D97-AF65-F5344CB8AC3E}">
        <p14:creationId xmlns:p14="http://schemas.microsoft.com/office/powerpoint/2010/main" val="3897952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E1DC09EF-581A-1FF4-E297-86B2816A2E4E}"/>
              </a:ext>
            </a:extLst>
          </p:cNvPr>
          <p:cNvSpPr>
            <a:spLocks noGrp="1"/>
          </p:cNvSpPr>
          <p:nvPr>
            <p:ph type="dt" sz="half" idx="10"/>
          </p:nvPr>
        </p:nvSpPr>
        <p:spPr/>
        <p:txBody>
          <a:bodyPr/>
          <a:lstStyle/>
          <a:p>
            <a:fld id="{7FC81D79-1AEA-4A4E-AF8C-98D3E10EEFAA}" type="datetimeFigureOut">
              <a:rPr lang="tr-TR" smtClean="0"/>
              <a:t>2.06.2023</a:t>
            </a:fld>
            <a:endParaRPr lang="tr-TR"/>
          </a:p>
        </p:txBody>
      </p:sp>
      <p:sp>
        <p:nvSpPr>
          <p:cNvPr id="3" name="Alt Bilgi Yer Tutucusu 2">
            <a:extLst>
              <a:ext uri="{FF2B5EF4-FFF2-40B4-BE49-F238E27FC236}">
                <a16:creationId xmlns:a16="http://schemas.microsoft.com/office/drawing/2014/main" id="{DB8816A9-FA85-76E0-0D74-E1C547DC24BF}"/>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FF21D1B5-9E8B-9BE2-FDDD-C21DF003C7DA}"/>
              </a:ext>
            </a:extLst>
          </p:cNvPr>
          <p:cNvSpPr>
            <a:spLocks noGrp="1"/>
          </p:cNvSpPr>
          <p:nvPr>
            <p:ph type="sldNum" sz="quarter" idx="12"/>
          </p:nvPr>
        </p:nvSpPr>
        <p:spPr/>
        <p:txBody>
          <a:bodyPr/>
          <a:lstStyle/>
          <a:p>
            <a:fld id="{68C60526-703C-49A8-AE10-8FC0F7BE52C3}" type="slidenum">
              <a:rPr lang="tr-TR" smtClean="0"/>
              <a:t>‹#›</a:t>
            </a:fld>
            <a:endParaRPr lang="tr-TR"/>
          </a:p>
        </p:txBody>
      </p:sp>
    </p:spTree>
    <p:extLst>
      <p:ext uri="{BB962C8B-B14F-4D97-AF65-F5344CB8AC3E}">
        <p14:creationId xmlns:p14="http://schemas.microsoft.com/office/powerpoint/2010/main" val="754168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C29B314-9274-98ED-D0DC-2A56B142E13D}"/>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E5260FA3-F070-D15D-06AA-691120DD5E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C1A9D2F1-14E7-0B03-3583-03B1DFD749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D10B7038-C0ED-117B-7E49-8EF6369EF404}"/>
              </a:ext>
            </a:extLst>
          </p:cNvPr>
          <p:cNvSpPr>
            <a:spLocks noGrp="1"/>
          </p:cNvSpPr>
          <p:nvPr>
            <p:ph type="dt" sz="half" idx="10"/>
          </p:nvPr>
        </p:nvSpPr>
        <p:spPr/>
        <p:txBody>
          <a:bodyPr/>
          <a:lstStyle/>
          <a:p>
            <a:fld id="{7FC81D79-1AEA-4A4E-AF8C-98D3E10EEFAA}" type="datetimeFigureOut">
              <a:rPr lang="tr-TR" smtClean="0"/>
              <a:t>2.06.2023</a:t>
            </a:fld>
            <a:endParaRPr lang="tr-TR"/>
          </a:p>
        </p:txBody>
      </p:sp>
      <p:sp>
        <p:nvSpPr>
          <p:cNvPr id="6" name="Alt Bilgi Yer Tutucusu 5">
            <a:extLst>
              <a:ext uri="{FF2B5EF4-FFF2-40B4-BE49-F238E27FC236}">
                <a16:creationId xmlns:a16="http://schemas.microsoft.com/office/drawing/2014/main" id="{0A751B19-7416-6258-843E-B1FC5B0F0432}"/>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483F7359-E508-BDDC-B2EF-9D69A47273B1}"/>
              </a:ext>
            </a:extLst>
          </p:cNvPr>
          <p:cNvSpPr>
            <a:spLocks noGrp="1"/>
          </p:cNvSpPr>
          <p:nvPr>
            <p:ph type="sldNum" sz="quarter" idx="12"/>
          </p:nvPr>
        </p:nvSpPr>
        <p:spPr/>
        <p:txBody>
          <a:bodyPr/>
          <a:lstStyle/>
          <a:p>
            <a:fld id="{68C60526-703C-49A8-AE10-8FC0F7BE52C3}" type="slidenum">
              <a:rPr lang="tr-TR" smtClean="0"/>
              <a:t>‹#›</a:t>
            </a:fld>
            <a:endParaRPr lang="tr-TR"/>
          </a:p>
        </p:txBody>
      </p:sp>
    </p:spTree>
    <p:extLst>
      <p:ext uri="{BB962C8B-B14F-4D97-AF65-F5344CB8AC3E}">
        <p14:creationId xmlns:p14="http://schemas.microsoft.com/office/powerpoint/2010/main" val="2576847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8EC682C-59DD-2127-CE05-EC950FD88B5B}"/>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9C312D09-AC70-C38D-9B62-408F9E6224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F2E8EFAF-16A1-6F66-1423-18279A86B4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B1841D79-A0C2-A21A-0F1E-757249929CB2}"/>
              </a:ext>
            </a:extLst>
          </p:cNvPr>
          <p:cNvSpPr>
            <a:spLocks noGrp="1"/>
          </p:cNvSpPr>
          <p:nvPr>
            <p:ph type="dt" sz="half" idx="10"/>
          </p:nvPr>
        </p:nvSpPr>
        <p:spPr/>
        <p:txBody>
          <a:bodyPr/>
          <a:lstStyle/>
          <a:p>
            <a:fld id="{7FC81D79-1AEA-4A4E-AF8C-98D3E10EEFAA}" type="datetimeFigureOut">
              <a:rPr lang="tr-TR" smtClean="0"/>
              <a:t>2.06.2023</a:t>
            </a:fld>
            <a:endParaRPr lang="tr-TR"/>
          </a:p>
        </p:txBody>
      </p:sp>
      <p:sp>
        <p:nvSpPr>
          <p:cNvPr id="6" name="Alt Bilgi Yer Tutucusu 5">
            <a:extLst>
              <a:ext uri="{FF2B5EF4-FFF2-40B4-BE49-F238E27FC236}">
                <a16:creationId xmlns:a16="http://schemas.microsoft.com/office/drawing/2014/main" id="{DAC99516-5579-114A-1FDF-9B0DF68E18B0}"/>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6783E8EC-A544-67F9-3540-4E72496E58F9}"/>
              </a:ext>
            </a:extLst>
          </p:cNvPr>
          <p:cNvSpPr>
            <a:spLocks noGrp="1"/>
          </p:cNvSpPr>
          <p:nvPr>
            <p:ph type="sldNum" sz="quarter" idx="12"/>
          </p:nvPr>
        </p:nvSpPr>
        <p:spPr/>
        <p:txBody>
          <a:bodyPr/>
          <a:lstStyle/>
          <a:p>
            <a:fld id="{68C60526-703C-49A8-AE10-8FC0F7BE52C3}" type="slidenum">
              <a:rPr lang="tr-TR" smtClean="0"/>
              <a:t>‹#›</a:t>
            </a:fld>
            <a:endParaRPr lang="tr-TR"/>
          </a:p>
        </p:txBody>
      </p:sp>
    </p:spTree>
    <p:extLst>
      <p:ext uri="{BB962C8B-B14F-4D97-AF65-F5344CB8AC3E}">
        <p14:creationId xmlns:p14="http://schemas.microsoft.com/office/powerpoint/2010/main" val="2200050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92C75BA0-1277-ECAA-4564-C5DDC39B28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BCA16311-368B-CCF6-7DD8-B5E7E7374F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DF86023A-24CA-5F96-E02B-5721C2DBB8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C81D79-1AEA-4A4E-AF8C-98D3E10EEFAA}" type="datetimeFigureOut">
              <a:rPr lang="tr-TR" smtClean="0"/>
              <a:t>2.06.2023</a:t>
            </a:fld>
            <a:endParaRPr lang="tr-TR"/>
          </a:p>
        </p:txBody>
      </p:sp>
      <p:sp>
        <p:nvSpPr>
          <p:cNvPr id="5" name="Alt Bilgi Yer Tutucusu 4">
            <a:extLst>
              <a:ext uri="{FF2B5EF4-FFF2-40B4-BE49-F238E27FC236}">
                <a16:creationId xmlns:a16="http://schemas.microsoft.com/office/drawing/2014/main" id="{F0DA1388-75F5-06CD-2BAF-7ADE080D22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C369964C-0F9A-1EB5-FB68-AA73C0B7D6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C60526-703C-49A8-AE10-8FC0F7BE52C3}" type="slidenum">
              <a:rPr lang="tr-TR" smtClean="0"/>
              <a:t>‹#›</a:t>
            </a:fld>
            <a:endParaRPr lang="tr-TR"/>
          </a:p>
        </p:txBody>
      </p:sp>
    </p:spTree>
    <p:extLst>
      <p:ext uri="{BB962C8B-B14F-4D97-AF65-F5344CB8AC3E}">
        <p14:creationId xmlns:p14="http://schemas.microsoft.com/office/powerpoint/2010/main" val="780622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ieeexplore.ieee.org/abstract/document/8732370?casa_token=BNtRmeIWkb8AAAAA:PwXhDlsWkHXClg-z-P1rH2akS2p2wDzsLWbwHg3CZdos5Sekzpz2uhQgBbZkLUw_HhJh1mrT3g"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6AAF1BB9-0EC5-7D94-D4CB-C15E2714E373}"/>
              </a:ext>
            </a:extLst>
          </p:cNvPr>
          <p:cNvSpPr>
            <a:spLocks noGrp="1"/>
          </p:cNvSpPr>
          <p:nvPr>
            <p:ph type="ctrTitle"/>
          </p:nvPr>
        </p:nvSpPr>
        <p:spPr>
          <a:xfrm>
            <a:off x="6590662" y="4267832"/>
            <a:ext cx="4805996" cy="1297115"/>
          </a:xfrm>
        </p:spPr>
        <p:txBody>
          <a:bodyPr anchor="t">
            <a:normAutofit/>
          </a:bodyPr>
          <a:lstStyle/>
          <a:p>
            <a:pPr algn="l"/>
            <a:r>
              <a:rPr lang="tr-TR" sz="4000">
                <a:solidFill>
                  <a:schemeClr val="tx2"/>
                </a:solidFill>
              </a:rPr>
              <a:t>NEURAL STYLE TRANSFER</a:t>
            </a:r>
          </a:p>
        </p:txBody>
      </p:sp>
      <p:sp>
        <p:nvSpPr>
          <p:cNvPr id="3" name="Alt Başlık 2">
            <a:extLst>
              <a:ext uri="{FF2B5EF4-FFF2-40B4-BE49-F238E27FC236}">
                <a16:creationId xmlns:a16="http://schemas.microsoft.com/office/drawing/2014/main" id="{19AA37FA-D0E4-93DA-7817-D7AE052DDC4C}"/>
              </a:ext>
            </a:extLst>
          </p:cNvPr>
          <p:cNvSpPr>
            <a:spLocks noGrp="1"/>
          </p:cNvSpPr>
          <p:nvPr>
            <p:ph type="subTitle" idx="1"/>
          </p:nvPr>
        </p:nvSpPr>
        <p:spPr>
          <a:xfrm>
            <a:off x="6590966" y="3428999"/>
            <a:ext cx="4805691" cy="838831"/>
          </a:xfrm>
        </p:spPr>
        <p:txBody>
          <a:bodyPr anchor="b">
            <a:normAutofit/>
          </a:bodyPr>
          <a:lstStyle/>
          <a:p>
            <a:pPr algn="l"/>
            <a:r>
              <a:rPr lang="tr-TR" sz="2000">
                <a:solidFill>
                  <a:schemeClr val="tx2"/>
                </a:solidFill>
              </a:rPr>
              <a:t>SKY Lab AIR(Artifical Intelligence Research)</a:t>
            </a:r>
          </a:p>
        </p:txBody>
      </p:sp>
      <p:pic>
        <p:nvPicPr>
          <p:cNvPr id="7" name="Graphic 6" descr="Beyin">
            <a:extLst>
              <a:ext uri="{FF2B5EF4-FFF2-40B4-BE49-F238E27FC236}">
                <a16:creationId xmlns:a16="http://schemas.microsoft.com/office/drawing/2014/main" id="{CB56E04F-0A27-87F8-CB2C-0BB00555860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80118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95990"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BA5CCEE-05B5-0429-1224-FE65673BA680}"/>
              </a:ext>
            </a:extLst>
          </p:cNvPr>
          <p:cNvSpPr>
            <a:spLocks noGrp="1"/>
          </p:cNvSpPr>
          <p:nvPr>
            <p:ph type="title"/>
          </p:nvPr>
        </p:nvSpPr>
        <p:spPr>
          <a:xfrm>
            <a:off x="1155557" y="4551036"/>
            <a:ext cx="4284420" cy="1687143"/>
          </a:xfrm>
        </p:spPr>
        <p:txBody>
          <a:bodyPr anchor="t">
            <a:normAutofit/>
          </a:bodyPr>
          <a:lstStyle/>
          <a:p>
            <a:r>
              <a:rPr lang="tr-TR">
                <a:solidFill>
                  <a:schemeClr val="bg1"/>
                </a:solidFill>
              </a:rPr>
              <a:t>Neural Style Transfer Nedir? </a:t>
            </a:r>
          </a:p>
        </p:txBody>
      </p:sp>
      <p:sp>
        <p:nvSpPr>
          <p:cNvPr id="12" name="Rectangle 11">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a:extLst>
              <a:ext uri="{FF2B5EF4-FFF2-40B4-BE49-F238E27FC236}">
                <a16:creationId xmlns:a16="http://schemas.microsoft.com/office/drawing/2014/main" id="{779FD796-B953-2482-D206-8ACA09C59194}"/>
              </a:ext>
            </a:extLst>
          </p:cNvPr>
          <p:cNvPicPr>
            <a:picLocks noChangeAspect="1"/>
          </p:cNvPicPr>
          <p:nvPr/>
        </p:nvPicPr>
        <p:blipFill rotWithShape="1">
          <a:blip r:embed="rId2"/>
          <a:srcRect r="-2" b="4125"/>
          <a:stretch/>
        </p:blipFill>
        <p:spPr>
          <a:xfrm>
            <a:off x="1155556" y="637762"/>
            <a:ext cx="9889765" cy="3579308"/>
          </a:xfrm>
          <a:prstGeom prst="rect">
            <a:avLst/>
          </a:prstGeom>
        </p:spPr>
      </p:pic>
      <p:sp>
        <p:nvSpPr>
          <p:cNvPr id="14" name="Rectangle 13">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4650" y="4544112"/>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D9C4A29A-29E5-31DF-6F78-D03A0FE5ECE6}"/>
              </a:ext>
            </a:extLst>
          </p:cNvPr>
          <p:cNvSpPr>
            <a:spLocks noGrp="1"/>
          </p:cNvSpPr>
          <p:nvPr>
            <p:ph idx="1"/>
          </p:nvPr>
        </p:nvSpPr>
        <p:spPr>
          <a:xfrm>
            <a:off x="6734649" y="4750698"/>
            <a:ext cx="4310672" cy="1463834"/>
          </a:xfrm>
        </p:spPr>
        <p:txBody>
          <a:bodyPr>
            <a:normAutofit/>
          </a:bodyPr>
          <a:lstStyle/>
          <a:p>
            <a:r>
              <a:rPr lang="tr-TR" sz="1600"/>
              <a:t>Neural Style Transfer bir fotoğrafın(içerik resmi) belirli bir stil resmiyle veya eğitilmiş stil modelleriyle güncellenmesidir. Çıktı olarak içerik resminin sanki belirlenen stille yeniden çizilmiş halidir. </a:t>
            </a:r>
          </a:p>
          <a:p>
            <a:endParaRPr lang="tr-TR" sz="1600"/>
          </a:p>
        </p:txBody>
      </p:sp>
    </p:spTree>
    <p:extLst>
      <p:ext uri="{BB962C8B-B14F-4D97-AF65-F5344CB8AC3E}">
        <p14:creationId xmlns:p14="http://schemas.microsoft.com/office/powerpoint/2010/main" val="343524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130B89D-FE0E-8951-7E2A-762ADDB0D5C1}"/>
              </a:ext>
            </a:extLst>
          </p:cNvPr>
          <p:cNvSpPr>
            <a:spLocks noGrp="1"/>
          </p:cNvSpPr>
          <p:nvPr>
            <p:ph type="title"/>
          </p:nvPr>
        </p:nvSpPr>
        <p:spPr>
          <a:xfrm>
            <a:off x="6513788" y="365125"/>
            <a:ext cx="4840010" cy="1807305"/>
          </a:xfrm>
        </p:spPr>
        <p:txBody>
          <a:bodyPr>
            <a:normAutofit/>
          </a:bodyPr>
          <a:lstStyle/>
          <a:p>
            <a:r>
              <a:rPr lang="tr-TR"/>
              <a:t>Neural Style Transfer Çeşitleri </a:t>
            </a:r>
            <a:endParaRPr lang="tr-TR" dirty="0"/>
          </a:p>
        </p:txBody>
      </p:sp>
      <p:pic>
        <p:nvPicPr>
          <p:cNvPr id="5" name="Picture 4" descr="Batımı renkli petrol boyaması">
            <a:extLst>
              <a:ext uri="{FF2B5EF4-FFF2-40B4-BE49-F238E27FC236}">
                <a16:creationId xmlns:a16="http://schemas.microsoft.com/office/drawing/2014/main" id="{D7C0B99D-C46D-B5A3-1CB8-5104CEF15581}"/>
              </a:ext>
            </a:extLst>
          </p:cNvPr>
          <p:cNvPicPr>
            <a:picLocks noChangeAspect="1"/>
          </p:cNvPicPr>
          <p:nvPr/>
        </p:nvPicPr>
        <p:blipFill rotWithShape="1">
          <a:blip r:embed="rId2"/>
          <a:srcRect l="28532" r="11934"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İçerik Yer Tutucusu 2">
            <a:extLst>
              <a:ext uri="{FF2B5EF4-FFF2-40B4-BE49-F238E27FC236}">
                <a16:creationId xmlns:a16="http://schemas.microsoft.com/office/drawing/2014/main" id="{EBD1594D-83FF-C1F7-4204-F6171ECDBD96}"/>
              </a:ext>
            </a:extLst>
          </p:cNvPr>
          <p:cNvSpPr>
            <a:spLocks noGrp="1"/>
          </p:cNvSpPr>
          <p:nvPr>
            <p:ph idx="1"/>
          </p:nvPr>
        </p:nvSpPr>
        <p:spPr>
          <a:xfrm>
            <a:off x="6513788" y="2333297"/>
            <a:ext cx="4840010" cy="3843666"/>
          </a:xfrm>
        </p:spPr>
        <p:txBody>
          <a:bodyPr>
            <a:normAutofit/>
          </a:bodyPr>
          <a:lstStyle/>
          <a:p>
            <a:r>
              <a:rPr lang="tr-TR" sz="1400"/>
              <a:t>Neural Style Transfer temelde resim optimizasyonu(image optimization) ve model optimizasyonu olarak ikiye ayrılır. Resim optimizasyonlu türde ünlü ressamların çizim tekniğiyle modeller oluşturulur ve kaydedilir. Sonradan kullanması kolaydır ve resim üretmek kısa sürer ancak ünlü ressamların stilleri dışında içerik resmine stil aktarılamaz. Resim optimizasyon neural style transferde ise stil resmi herhangi bir resim olabileceğinden içerik resmi istenilen her stilde manipüle edilebilir. </a:t>
            </a:r>
          </a:p>
          <a:p>
            <a:r>
              <a:rPr lang="tr-TR" sz="1400"/>
              <a:t>Makale Linki: </a:t>
            </a:r>
            <a:r>
              <a:rPr lang="tr-TR" sz="1400">
                <a:hlinkClick r:id="rId3"/>
              </a:rPr>
              <a:t>https://ieeexplore.ieee.org/abstract/document/8732370?casa_token=BNtRmeIWkb8AAAAA:PwXhDlsWkHXClg-z-P1rH2akS2p2wDzsLWbwHg3CZdos5Sekzpz2uhQgBbZkLUw_HhJh1mrT3g</a:t>
            </a:r>
            <a:r>
              <a:rPr lang="tr-TR" sz="1400"/>
              <a:t> </a:t>
            </a:r>
          </a:p>
        </p:txBody>
      </p:sp>
    </p:spTree>
    <p:extLst>
      <p:ext uri="{BB962C8B-B14F-4D97-AF65-F5344CB8AC3E}">
        <p14:creationId xmlns:p14="http://schemas.microsoft.com/office/powerpoint/2010/main" val="3000078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CB22F9D-8303-D181-EE32-027C973C02FA}"/>
              </a:ext>
            </a:extLst>
          </p:cNvPr>
          <p:cNvSpPr>
            <a:spLocks noGrp="1"/>
          </p:cNvSpPr>
          <p:nvPr>
            <p:ph type="title"/>
          </p:nvPr>
        </p:nvSpPr>
        <p:spPr>
          <a:xfrm>
            <a:off x="1179576" y="1261423"/>
            <a:ext cx="9829800" cy="1325880"/>
          </a:xfrm>
        </p:spPr>
        <p:txBody>
          <a:bodyPr anchor="b">
            <a:normAutofit/>
          </a:bodyPr>
          <a:lstStyle/>
          <a:p>
            <a:pPr algn="ctr"/>
            <a:r>
              <a:rPr lang="tr-TR" sz="3600">
                <a:solidFill>
                  <a:schemeClr val="tx2"/>
                </a:solidFill>
              </a:rPr>
              <a:t>RESIM OPTIMIZASYONU</a:t>
            </a:r>
          </a:p>
        </p:txBody>
      </p:sp>
      <p:grpSp>
        <p:nvGrpSpPr>
          <p:cNvPr id="13" name="Group 12">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14" name="Freeform: Shape 13">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İçerik Yer Tutucusu 2">
            <a:extLst>
              <a:ext uri="{FF2B5EF4-FFF2-40B4-BE49-F238E27FC236}">
                <a16:creationId xmlns:a16="http://schemas.microsoft.com/office/drawing/2014/main" id="{93B6FE13-C0D7-A823-46E7-65DE92756484}"/>
              </a:ext>
            </a:extLst>
          </p:cNvPr>
          <p:cNvSpPr>
            <a:spLocks noGrp="1"/>
          </p:cNvSpPr>
          <p:nvPr>
            <p:ph idx="1"/>
          </p:nvPr>
        </p:nvSpPr>
        <p:spPr>
          <a:xfrm>
            <a:off x="804672" y="2827419"/>
            <a:ext cx="5126896" cy="3227626"/>
          </a:xfrm>
        </p:spPr>
        <p:txBody>
          <a:bodyPr anchor="ctr">
            <a:normAutofit/>
          </a:bodyPr>
          <a:lstStyle/>
          <a:p>
            <a:r>
              <a:rPr lang="tr-TR" sz="1800">
                <a:solidFill>
                  <a:schemeClr val="tx2"/>
                </a:solidFill>
              </a:rPr>
              <a:t>Resimleri optimize ederek neural style transfer gerçekleştiren en önemli yöntem Gatys et. ‘tir[1]. Gatys yöntemi bir içerik resmi ve bir stil resminin girdi olarak alıp bir kombin resmi elde etmeyi amaçlar. Bu kombin resmini güncellerken bir kayıp(loss) fonksiyonu kullanır ve kayıp fonksiyonunu hesaplarken </a:t>
            </a:r>
            <a:r>
              <a:rPr lang="el-GR" sz="1800">
                <a:solidFill>
                  <a:schemeClr val="tx2"/>
                </a:solidFill>
              </a:rPr>
              <a:t>α</a:t>
            </a:r>
            <a:r>
              <a:rPr lang="tr-TR" sz="1800">
                <a:solidFill>
                  <a:schemeClr val="tx2"/>
                </a:solidFill>
              </a:rPr>
              <a:t>,</a:t>
            </a:r>
            <a:r>
              <a:rPr lang="el-GR" sz="1800">
                <a:solidFill>
                  <a:schemeClr val="tx2"/>
                </a:solidFill>
              </a:rPr>
              <a:t> β</a:t>
            </a:r>
            <a:r>
              <a:rPr lang="tr-TR" sz="1800">
                <a:solidFill>
                  <a:schemeClr val="tx2"/>
                </a:solidFill>
              </a:rPr>
              <a:t> olmak üzere iki tane hiper parametre kullanılır. Bu parametreler son kombin resmin içerik ve stil resmine ne kadar benzeyeceğini belirler. </a:t>
            </a:r>
          </a:p>
          <a:p>
            <a:endParaRPr lang="tr-TR" sz="1800">
              <a:solidFill>
                <a:schemeClr val="tx2"/>
              </a:solidFill>
            </a:endParaRPr>
          </a:p>
        </p:txBody>
      </p:sp>
      <p:grpSp>
        <p:nvGrpSpPr>
          <p:cNvPr id="19" name="Group 18">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20" name="Freeform: Shape 19">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3" name="Freeform: Shape 22">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2" descr="Exploring Neural Style Transfer with Weights &amp; Biases on Weights &amp; Biases">
            <a:extLst>
              <a:ext uri="{FF2B5EF4-FFF2-40B4-BE49-F238E27FC236}">
                <a16:creationId xmlns:a16="http://schemas.microsoft.com/office/drawing/2014/main" id="{DD4009C2-EB66-C842-5222-DF6E5C5ECA3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29378" y="3707820"/>
            <a:ext cx="4954693" cy="1477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6808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ADAB8370-C0AB-FCA0-5EB2-302E0E6932B8}"/>
              </a:ext>
            </a:extLst>
          </p:cNvPr>
          <p:cNvSpPr>
            <a:spLocks noGrp="1"/>
          </p:cNvSpPr>
          <p:nvPr>
            <p:ph type="title"/>
          </p:nvPr>
        </p:nvSpPr>
        <p:spPr>
          <a:xfrm>
            <a:off x="838200" y="609600"/>
            <a:ext cx="3739341" cy="1330839"/>
          </a:xfrm>
        </p:spPr>
        <p:txBody>
          <a:bodyPr>
            <a:normAutofit/>
          </a:bodyPr>
          <a:lstStyle/>
          <a:p>
            <a:r>
              <a:rPr lang="tr-TR" dirty="0"/>
              <a:t>CNN’lerin Kullanılması </a:t>
            </a:r>
          </a:p>
        </p:txBody>
      </p:sp>
      <p:sp>
        <p:nvSpPr>
          <p:cNvPr id="4" name="İçerik Yer Tutucusu 3">
            <a:extLst>
              <a:ext uri="{FF2B5EF4-FFF2-40B4-BE49-F238E27FC236}">
                <a16:creationId xmlns:a16="http://schemas.microsoft.com/office/drawing/2014/main" id="{C47315A4-F96E-D926-FE04-BEF12AFCD540}"/>
              </a:ext>
            </a:extLst>
          </p:cNvPr>
          <p:cNvSpPr>
            <a:spLocks noGrp="1"/>
          </p:cNvSpPr>
          <p:nvPr>
            <p:ph idx="1"/>
          </p:nvPr>
        </p:nvSpPr>
        <p:spPr>
          <a:xfrm>
            <a:off x="862366" y="2194102"/>
            <a:ext cx="3427001" cy="3908586"/>
          </a:xfrm>
        </p:spPr>
        <p:txBody>
          <a:bodyPr>
            <a:normAutofit/>
          </a:bodyPr>
          <a:lstStyle/>
          <a:p>
            <a:r>
              <a:rPr lang="tr-TR" sz="1900"/>
              <a:t>Gatsy el yönteminde nesne tespiti için CNN yapıları kullanılır, bunun sebebi ise resimdeki şekillerin yapısını korumak istememizdir. Eğer pixel pixel güncelleme yapsaydık resimdeki nesnelerin yapısını bozabilirdik. Genelde pretrained VGG-19 mimarisinin ağırlıkları kullanılır ancak AlexNet, ResNet gibi diğer mimarilerde kullanabilir. </a:t>
            </a:r>
          </a:p>
          <a:p>
            <a:endParaRPr lang="tr-TR" sz="1900"/>
          </a:p>
        </p:txBody>
      </p:sp>
      <p:pic>
        <p:nvPicPr>
          <p:cNvPr id="5" name="Picture 2" descr="Illustration of the network architecture of VGG-19 model: conv means... |  Download Scientific Diagram">
            <a:extLst>
              <a:ext uri="{FF2B5EF4-FFF2-40B4-BE49-F238E27FC236}">
                <a16:creationId xmlns:a16="http://schemas.microsoft.com/office/drawing/2014/main" id="{CCF21672-FF04-1193-F721-A31E61B53A4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45457" y="1678961"/>
            <a:ext cx="6155141" cy="3523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2940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95990"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F23C178-DF9E-20D7-3F8F-D620290802B5}"/>
              </a:ext>
            </a:extLst>
          </p:cNvPr>
          <p:cNvSpPr>
            <a:spLocks noGrp="1"/>
          </p:cNvSpPr>
          <p:nvPr>
            <p:ph type="title"/>
          </p:nvPr>
        </p:nvSpPr>
        <p:spPr>
          <a:xfrm>
            <a:off x="1155557" y="4551036"/>
            <a:ext cx="4284420" cy="1687143"/>
          </a:xfrm>
        </p:spPr>
        <p:txBody>
          <a:bodyPr anchor="t">
            <a:normAutofit/>
          </a:bodyPr>
          <a:lstStyle/>
          <a:p>
            <a:r>
              <a:rPr lang="tr-TR">
                <a:solidFill>
                  <a:schemeClr val="bg1"/>
                </a:solidFill>
              </a:rPr>
              <a:t>GRAM MATRIX </a:t>
            </a: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Neural Style Transfer Using PyTorch | by Aman Kumar Mallik | Towards Data  Science">
            <a:extLst>
              <a:ext uri="{FF2B5EF4-FFF2-40B4-BE49-F238E27FC236}">
                <a16:creationId xmlns:a16="http://schemas.microsoft.com/office/drawing/2014/main" id="{3E863C1C-50FB-E3B4-6E8C-52E8C8E1FF4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158"/>
          <a:stretch/>
        </p:blipFill>
        <p:spPr bwMode="auto">
          <a:xfrm>
            <a:off x="1155556" y="637762"/>
            <a:ext cx="9889765" cy="3579308"/>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4650" y="4544112"/>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E29268A5-EA53-A04A-67EA-F60594C2CFEA}"/>
              </a:ext>
            </a:extLst>
          </p:cNvPr>
          <p:cNvSpPr>
            <a:spLocks noGrp="1"/>
          </p:cNvSpPr>
          <p:nvPr>
            <p:ph idx="1"/>
          </p:nvPr>
        </p:nvSpPr>
        <p:spPr>
          <a:xfrm>
            <a:off x="6734649" y="4750698"/>
            <a:ext cx="4310672" cy="1463834"/>
          </a:xfrm>
        </p:spPr>
        <p:txBody>
          <a:bodyPr>
            <a:normAutofit/>
          </a:bodyPr>
          <a:lstStyle/>
          <a:p>
            <a:r>
              <a:rPr lang="tr-TR" sz="1400"/>
              <a:t>Pretrained modelden gelen tüm katmanlar kullanılmaz. İlk katman ve max poolingten sonraki katmanlar kullanılır. Kombin resmin neural ağdan geçerken bu katmanlardan gelen özellikler saklanır, çünkü resim kesinlikle en sondaki katmanda en optimum halde olacaktır diye bir şey söylenemez.Bu yüzden gram matrix oluşturulur.  </a:t>
            </a:r>
          </a:p>
          <a:p>
            <a:endParaRPr lang="tr-TR" sz="1400"/>
          </a:p>
        </p:txBody>
      </p:sp>
    </p:spTree>
    <p:extLst>
      <p:ext uri="{BB962C8B-B14F-4D97-AF65-F5344CB8AC3E}">
        <p14:creationId xmlns:p14="http://schemas.microsoft.com/office/powerpoint/2010/main" val="1879462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B1595A09-E336-4D1B-9B3A-06A2287A5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66412510-6B3B-027C-9972-B72BFE7AB082}"/>
              </a:ext>
            </a:extLst>
          </p:cNvPr>
          <p:cNvSpPr>
            <a:spLocks noGrp="1"/>
          </p:cNvSpPr>
          <p:nvPr>
            <p:ph type="title"/>
          </p:nvPr>
        </p:nvSpPr>
        <p:spPr>
          <a:xfrm>
            <a:off x="640080" y="4777739"/>
            <a:ext cx="3418990" cy="1412119"/>
          </a:xfrm>
        </p:spPr>
        <p:txBody>
          <a:bodyPr>
            <a:normAutofit/>
          </a:bodyPr>
          <a:lstStyle/>
          <a:p>
            <a:r>
              <a:rPr lang="tr-TR" sz="4800"/>
              <a:t>Sonuç </a:t>
            </a:r>
          </a:p>
        </p:txBody>
      </p:sp>
      <p:pic>
        <p:nvPicPr>
          <p:cNvPr id="4" name="Picture 2" descr="Hands-On guide To Neural Style Transfer using TensorFlow Hub Module">
            <a:extLst>
              <a:ext uri="{FF2B5EF4-FFF2-40B4-BE49-F238E27FC236}">
                <a16:creationId xmlns:a16="http://schemas.microsoft.com/office/drawing/2014/main" id="{BF087A22-466F-73E0-3008-7C800E8A163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7682"/>
          <a:stretch/>
        </p:blipFill>
        <p:spPr bwMode="auto">
          <a:xfrm>
            <a:off x="20" y="10"/>
            <a:ext cx="12191980" cy="4558420"/>
          </a:xfrm>
          <a:custGeom>
            <a:avLst/>
            <a:gdLst/>
            <a:ahLst/>
            <a:cxnLst/>
            <a:rect l="l" t="t" r="r" b="b"/>
            <a:pathLst>
              <a:path w="12188952" h="4558430">
                <a:moveTo>
                  <a:pt x="6789701" y="4490221"/>
                </a:moveTo>
                <a:lnTo>
                  <a:pt x="6788702" y="4490299"/>
                </a:lnTo>
                <a:lnTo>
                  <a:pt x="6788476" y="4490833"/>
                </a:lnTo>
                <a:close/>
                <a:moveTo>
                  <a:pt x="0" y="0"/>
                </a:moveTo>
                <a:lnTo>
                  <a:pt x="12188952" y="0"/>
                </a:lnTo>
                <a:lnTo>
                  <a:pt x="12188952" y="3596895"/>
                </a:lnTo>
                <a:lnTo>
                  <a:pt x="12061096" y="3635026"/>
                </a:lnTo>
                <a:cubicBezTo>
                  <a:pt x="11933500" y="3671240"/>
                  <a:pt x="11805390" y="3705769"/>
                  <a:pt x="11676800" y="3738601"/>
                </a:cubicBezTo>
                <a:cubicBezTo>
                  <a:pt x="11262789" y="3846108"/>
                  <a:pt x="10845343" y="3939710"/>
                  <a:pt x="10425355" y="4022140"/>
                </a:cubicBezTo>
                <a:cubicBezTo>
                  <a:pt x="10092810" y="4087351"/>
                  <a:pt x="9759033" y="4145748"/>
                  <a:pt x="9424022" y="4197302"/>
                </a:cubicBezTo>
                <a:cubicBezTo>
                  <a:pt x="9102997" y="4246959"/>
                  <a:pt x="8781133" y="4291526"/>
                  <a:pt x="8458419" y="4331003"/>
                </a:cubicBezTo>
                <a:cubicBezTo>
                  <a:pt x="8211360" y="4361169"/>
                  <a:pt x="7963792" y="4386742"/>
                  <a:pt x="7715970" y="4410950"/>
                </a:cubicBezTo>
                <a:lnTo>
                  <a:pt x="6951716" y="4476730"/>
                </a:lnTo>
                <a:lnTo>
                  <a:pt x="6936303" y="4478801"/>
                </a:lnTo>
                <a:lnTo>
                  <a:pt x="6790448" y="4490162"/>
                </a:lnTo>
                <a:lnTo>
                  <a:pt x="6799941" y="4491982"/>
                </a:lnTo>
                <a:cubicBezTo>
                  <a:pt x="6811623" y="4492448"/>
                  <a:pt x="6823734" y="4490275"/>
                  <a:pt x="6835432" y="4490275"/>
                </a:cubicBezTo>
                <a:cubicBezTo>
                  <a:pt x="6851580" y="4490275"/>
                  <a:pt x="6867729" y="4487668"/>
                  <a:pt x="6884003" y="4487297"/>
                </a:cubicBezTo>
                <a:cubicBezTo>
                  <a:pt x="7115805" y="4481835"/>
                  <a:pt x="7347351" y="4469668"/>
                  <a:pt x="7578771" y="4454770"/>
                </a:cubicBezTo>
                <a:cubicBezTo>
                  <a:pt x="7927552" y="4432302"/>
                  <a:pt x="8276080" y="4404123"/>
                  <a:pt x="8623845" y="4367873"/>
                </a:cubicBezTo>
                <a:cubicBezTo>
                  <a:pt x="8909939" y="4338575"/>
                  <a:pt x="9195310" y="4303940"/>
                  <a:pt x="9479970" y="4263967"/>
                </a:cubicBezTo>
                <a:cubicBezTo>
                  <a:pt x="9864901" y="4209593"/>
                  <a:pt x="10248014" y="4144879"/>
                  <a:pt x="10629308" y="4069810"/>
                </a:cubicBezTo>
                <a:cubicBezTo>
                  <a:pt x="11090114" y="3978690"/>
                  <a:pt x="11546975" y="3871184"/>
                  <a:pt x="11998498" y="3743816"/>
                </a:cubicBezTo>
                <a:lnTo>
                  <a:pt x="12188952" y="3687715"/>
                </a:lnTo>
                <a:lnTo>
                  <a:pt x="12188952" y="3742439"/>
                </a:lnTo>
                <a:lnTo>
                  <a:pt x="11829257" y="3846853"/>
                </a:lnTo>
                <a:cubicBezTo>
                  <a:pt x="11534769" y="3926550"/>
                  <a:pt x="11238120" y="3997436"/>
                  <a:pt x="10939183" y="4061368"/>
                </a:cubicBezTo>
                <a:cubicBezTo>
                  <a:pt x="10622824" y="4129150"/>
                  <a:pt x="10304941" y="4189147"/>
                  <a:pt x="9985530" y="4241373"/>
                </a:cubicBezTo>
                <a:cubicBezTo>
                  <a:pt x="9720036" y="4284822"/>
                  <a:pt x="9453814" y="4323467"/>
                  <a:pt x="9186882" y="4357320"/>
                </a:cubicBezTo>
                <a:cubicBezTo>
                  <a:pt x="8984197" y="4382894"/>
                  <a:pt x="8781514" y="4406977"/>
                  <a:pt x="8578198" y="4426839"/>
                </a:cubicBezTo>
                <a:cubicBezTo>
                  <a:pt x="8340547" y="4449559"/>
                  <a:pt x="8102644" y="4471034"/>
                  <a:pt x="7864358" y="4488290"/>
                </a:cubicBezTo>
                <a:cubicBezTo>
                  <a:pt x="7554994" y="4510634"/>
                  <a:pt x="7245502" y="4528512"/>
                  <a:pt x="6935502" y="4539684"/>
                </a:cubicBezTo>
                <a:cubicBezTo>
                  <a:pt x="6782917" y="4545147"/>
                  <a:pt x="6630334" y="4548995"/>
                  <a:pt x="6477750" y="4553587"/>
                </a:cubicBezTo>
                <a:cubicBezTo>
                  <a:pt x="6439195" y="4551503"/>
                  <a:pt x="6400529" y="4553128"/>
                  <a:pt x="6362294" y="4558430"/>
                </a:cubicBezTo>
                <a:lnTo>
                  <a:pt x="6057129" y="4558430"/>
                </a:lnTo>
                <a:lnTo>
                  <a:pt x="5977784" y="4553836"/>
                </a:lnTo>
                <a:cubicBezTo>
                  <a:pt x="5740261" y="4541423"/>
                  <a:pt x="5502739" y="4527644"/>
                  <a:pt x="5265087" y="4517587"/>
                </a:cubicBezTo>
                <a:cubicBezTo>
                  <a:pt x="4958267" y="4505171"/>
                  <a:pt x="4651826" y="4484691"/>
                  <a:pt x="4346277" y="4455517"/>
                </a:cubicBezTo>
                <a:cubicBezTo>
                  <a:pt x="4021654" y="4424605"/>
                  <a:pt x="3697795" y="4389970"/>
                  <a:pt x="3373045" y="4356948"/>
                </a:cubicBezTo>
                <a:cubicBezTo>
                  <a:pt x="3035412" y="4322686"/>
                  <a:pt x="2698456" y="4283047"/>
                  <a:pt x="2362173" y="4238021"/>
                </a:cubicBezTo>
                <a:cubicBezTo>
                  <a:pt x="1984692" y="4187868"/>
                  <a:pt x="1608364" y="4130142"/>
                  <a:pt x="1233177" y="4064845"/>
                </a:cubicBezTo>
                <a:cubicBezTo>
                  <a:pt x="842181" y="3996132"/>
                  <a:pt x="453758" y="3917644"/>
                  <a:pt x="68500" y="3825138"/>
                </a:cubicBezTo>
                <a:lnTo>
                  <a:pt x="0" y="3807783"/>
                </a:lnTo>
                <a:lnTo>
                  <a:pt x="0" y="3751294"/>
                </a:lnTo>
                <a:lnTo>
                  <a:pt x="72441" y="3770071"/>
                </a:lnTo>
                <a:cubicBezTo>
                  <a:pt x="247961" y="3812249"/>
                  <a:pt x="424164" y="3851509"/>
                  <a:pt x="600716" y="3888441"/>
                </a:cubicBezTo>
                <a:cubicBezTo>
                  <a:pt x="988279" y="3969255"/>
                  <a:pt x="1378133" y="4038153"/>
                  <a:pt x="1769512" y="4098609"/>
                </a:cubicBezTo>
                <a:cubicBezTo>
                  <a:pt x="2052426" y="4142185"/>
                  <a:pt x="2335725" y="4182282"/>
                  <a:pt x="2613554" y="4215551"/>
                </a:cubicBezTo>
                <a:cubicBezTo>
                  <a:pt x="2605544" y="4218158"/>
                  <a:pt x="2594611" y="4208102"/>
                  <a:pt x="2581134" y="4205620"/>
                </a:cubicBezTo>
                <a:cubicBezTo>
                  <a:pt x="2087178" y="4113668"/>
                  <a:pt x="1597684" y="4002775"/>
                  <a:pt x="1112635" y="3872923"/>
                </a:cubicBezTo>
                <a:cubicBezTo>
                  <a:pt x="880453" y="3810852"/>
                  <a:pt x="649713" y="3744374"/>
                  <a:pt x="420412" y="3673490"/>
                </a:cubicBezTo>
                <a:lnTo>
                  <a:pt x="0" y="3534573"/>
                </a:lnTo>
                <a:close/>
              </a:path>
            </a:pathLst>
          </a:custGeom>
          <a:noFill/>
          <a:extLst>
            <a:ext uri="{909E8E84-426E-40DD-AFC4-6F175D3DCCD1}">
              <a14:hiddenFill xmlns:a14="http://schemas.microsoft.com/office/drawing/2010/main">
                <a:solidFill>
                  <a:srgbClr val="FFFFFF"/>
                </a:solidFill>
              </a14:hiddenFill>
            </a:ext>
          </a:extLst>
        </p:spPr>
      </p:pic>
      <p:sp>
        <p:nvSpPr>
          <p:cNvPr id="14" name="sketch line">
            <a:extLst>
              <a:ext uri="{FF2B5EF4-FFF2-40B4-BE49-F238E27FC236}">
                <a16:creationId xmlns:a16="http://schemas.microsoft.com/office/drawing/2014/main" id="{3540989C-C7B8-473B-BF87-6F2DA6A90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61305" y="5468206"/>
            <a:ext cx="1371600" cy="18288"/>
          </a:xfrm>
          <a:custGeom>
            <a:avLst/>
            <a:gdLst>
              <a:gd name="connsiteX0" fmla="*/ 0 w 1371600"/>
              <a:gd name="connsiteY0" fmla="*/ 0 h 18288"/>
              <a:gd name="connsiteX1" fmla="*/ 685800 w 1371600"/>
              <a:gd name="connsiteY1" fmla="*/ 0 h 18288"/>
              <a:gd name="connsiteX2" fmla="*/ 1371600 w 1371600"/>
              <a:gd name="connsiteY2" fmla="*/ 0 h 18288"/>
              <a:gd name="connsiteX3" fmla="*/ 1371600 w 1371600"/>
              <a:gd name="connsiteY3" fmla="*/ 18288 h 18288"/>
              <a:gd name="connsiteX4" fmla="*/ 713232 w 1371600"/>
              <a:gd name="connsiteY4" fmla="*/ 18288 h 18288"/>
              <a:gd name="connsiteX5" fmla="*/ 0 w 1371600"/>
              <a:gd name="connsiteY5" fmla="*/ 18288 h 18288"/>
              <a:gd name="connsiteX6" fmla="*/ 0 w 1371600"/>
              <a:gd name="connsiteY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600" h="18288" fill="none" extrusionOk="0">
                <a:moveTo>
                  <a:pt x="0" y="0"/>
                </a:moveTo>
                <a:cubicBezTo>
                  <a:pt x="247303" y="31625"/>
                  <a:pt x="422310" y="-25629"/>
                  <a:pt x="685800" y="0"/>
                </a:cubicBezTo>
                <a:cubicBezTo>
                  <a:pt x="949290" y="25629"/>
                  <a:pt x="1192357" y="6696"/>
                  <a:pt x="1371600" y="0"/>
                </a:cubicBezTo>
                <a:cubicBezTo>
                  <a:pt x="1371355" y="6649"/>
                  <a:pt x="1371915" y="11310"/>
                  <a:pt x="1371600" y="18288"/>
                </a:cubicBezTo>
                <a:cubicBezTo>
                  <a:pt x="1107995" y="26464"/>
                  <a:pt x="1033361" y="32942"/>
                  <a:pt x="713232" y="18288"/>
                </a:cubicBezTo>
                <a:cubicBezTo>
                  <a:pt x="393103" y="3634"/>
                  <a:pt x="289343" y="43221"/>
                  <a:pt x="0" y="18288"/>
                </a:cubicBezTo>
                <a:cubicBezTo>
                  <a:pt x="-459" y="11562"/>
                  <a:pt x="-31" y="5093"/>
                  <a:pt x="0" y="0"/>
                </a:cubicBezTo>
                <a:close/>
              </a:path>
              <a:path w="1371600" h="18288" stroke="0" extrusionOk="0">
                <a:moveTo>
                  <a:pt x="0" y="0"/>
                </a:moveTo>
                <a:cubicBezTo>
                  <a:pt x="170249" y="-24099"/>
                  <a:pt x="504634" y="14338"/>
                  <a:pt x="644652" y="0"/>
                </a:cubicBezTo>
                <a:cubicBezTo>
                  <a:pt x="784670" y="-14338"/>
                  <a:pt x="1087773" y="8679"/>
                  <a:pt x="1371600" y="0"/>
                </a:cubicBezTo>
                <a:cubicBezTo>
                  <a:pt x="1372456" y="3662"/>
                  <a:pt x="1371030" y="13946"/>
                  <a:pt x="1371600" y="18288"/>
                </a:cubicBezTo>
                <a:cubicBezTo>
                  <a:pt x="1176823" y="-1409"/>
                  <a:pt x="900830" y="9989"/>
                  <a:pt x="713232" y="18288"/>
                </a:cubicBezTo>
                <a:cubicBezTo>
                  <a:pt x="525634" y="26587"/>
                  <a:pt x="282837" y="5724"/>
                  <a:pt x="0" y="18288"/>
                </a:cubicBezTo>
                <a:cubicBezTo>
                  <a:pt x="367" y="13143"/>
                  <a:pt x="-823" y="5844"/>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61569767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F56CA9C5-BDAB-FBA6-1B1E-769322CAAE93}"/>
              </a:ext>
            </a:extLst>
          </p:cNvPr>
          <p:cNvSpPr>
            <a:spLocks noGrp="1"/>
          </p:cNvSpPr>
          <p:nvPr>
            <p:ph idx="1"/>
          </p:nvPr>
        </p:nvSpPr>
        <p:spPr>
          <a:xfrm>
            <a:off x="4654294" y="4777739"/>
            <a:ext cx="6897626" cy="1399223"/>
          </a:xfrm>
        </p:spPr>
        <p:txBody>
          <a:bodyPr anchor="ctr">
            <a:normAutofit/>
          </a:bodyPr>
          <a:lstStyle/>
          <a:p>
            <a:r>
              <a:rPr lang="tr-TR" sz="2200"/>
              <a:t>Kombin resmin optimize edilme süreci tamamlandığında çıktı resmimizi elde etmiş oluruz. Bu resmin ne kadar sanatsal değer taşıdığı ayrı bir tartışma konusu </a:t>
            </a:r>
          </a:p>
          <a:p>
            <a:endParaRPr lang="tr-TR" sz="2200"/>
          </a:p>
        </p:txBody>
      </p:sp>
    </p:spTree>
    <p:extLst>
      <p:ext uri="{BB962C8B-B14F-4D97-AF65-F5344CB8AC3E}">
        <p14:creationId xmlns:p14="http://schemas.microsoft.com/office/powerpoint/2010/main" val="3575024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F7CAC25-9F3A-8552-F6D9-F636824FA8DD}"/>
              </a:ext>
            </a:extLst>
          </p:cNvPr>
          <p:cNvSpPr>
            <a:spLocks noGrp="1"/>
          </p:cNvSpPr>
          <p:nvPr>
            <p:ph type="title"/>
          </p:nvPr>
        </p:nvSpPr>
        <p:spPr/>
        <p:txBody>
          <a:bodyPr/>
          <a:lstStyle/>
          <a:p>
            <a:r>
              <a:rPr lang="tr-TR"/>
              <a:t>Kaynaklar </a:t>
            </a:r>
            <a:endParaRPr lang="tr-TR" dirty="0"/>
          </a:p>
        </p:txBody>
      </p:sp>
      <p:graphicFrame>
        <p:nvGraphicFramePr>
          <p:cNvPr id="5" name="İçerik Yer Tutucusu 2">
            <a:extLst>
              <a:ext uri="{FF2B5EF4-FFF2-40B4-BE49-F238E27FC236}">
                <a16:creationId xmlns:a16="http://schemas.microsoft.com/office/drawing/2014/main" id="{B7A31EF4-BD9D-1598-D002-F26B75102913}"/>
              </a:ext>
            </a:extLst>
          </p:cNvPr>
          <p:cNvGraphicFramePr>
            <a:graphicFrameLocks noGrp="1"/>
          </p:cNvGraphicFramePr>
          <p:nvPr>
            <p:ph idx="1"/>
            <p:extLst>
              <p:ext uri="{D42A27DB-BD31-4B8C-83A1-F6EECF244321}">
                <p14:modId xmlns:p14="http://schemas.microsoft.com/office/powerpoint/2010/main" val="383997090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29466"/>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451</Words>
  <Application>Microsoft Office PowerPoint</Application>
  <PresentationFormat>Geniş ekran</PresentationFormat>
  <Paragraphs>20</Paragraphs>
  <Slides>8</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8</vt:i4>
      </vt:variant>
    </vt:vector>
  </HeadingPairs>
  <TitlesOfParts>
    <vt:vector size="12" baseType="lpstr">
      <vt:lpstr>Arial</vt:lpstr>
      <vt:lpstr>Calibri</vt:lpstr>
      <vt:lpstr>Calibri Light</vt:lpstr>
      <vt:lpstr>Office Teması</vt:lpstr>
      <vt:lpstr>NEURAL STYLE TRANSFER</vt:lpstr>
      <vt:lpstr>Neural Style Transfer Nedir? </vt:lpstr>
      <vt:lpstr>Neural Style Transfer Çeşitleri </vt:lpstr>
      <vt:lpstr>RESIM OPTIMIZASYONU</vt:lpstr>
      <vt:lpstr>CNN’lerin Kullanılması </vt:lpstr>
      <vt:lpstr>GRAM MATRIX </vt:lpstr>
      <vt:lpstr>Sonuç </vt:lpstr>
      <vt:lpstr>Kaynaklar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STYLE TRANSFER</dc:title>
  <dc:creator>SALİM YİĞİT KOCA</dc:creator>
  <cp:lastModifiedBy>SALİM YİĞİT KOCA</cp:lastModifiedBy>
  <cp:revision>2</cp:revision>
  <dcterms:created xsi:type="dcterms:W3CDTF">2023-06-02T15:20:35Z</dcterms:created>
  <dcterms:modified xsi:type="dcterms:W3CDTF">2023-06-02T16:30:06Z</dcterms:modified>
</cp:coreProperties>
</file>