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2" r:id="rId6"/>
    <p:sldId id="258" r:id="rId7"/>
    <p:sldId id="260" r:id="rId8"/>
    <p:sldId id="261" r:id="rId9"/>
    <p:sldId id="259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5.1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24575,'22'13'0,"1"1"0,-2 0 0,32 29 0,-31-24 0,286 265-43,-213-191-181,120 117-846,39 56 331,552 633-1613,-349-385 1872,-77-87-1507,625 680 1596,-535-609 386,581 600-200,-816-866-635,161 137 1326,-121-115 5315,-217-202-4776,81 58-1,206 158-1024,-330-255 0,83 71 0,110 73 0,-8-4 0,-165-120 0,-24-22 0,0 0 0,1-1 0,22 14 0,-33-23 5,0 0-1,1 0 0,-1 0 0,1 0 1,0 0-1,-1-1 0,1 1 0,0-1 1,-1 1-1,1-1 0,0 0 1,-1 0-1,1 1 0,0-1 0,0 0 1,-1-1-1,1 1 0,0 0 0,0 0 1,-1-1-1,1 1 0,0-1 0,1-1 1,-1 1-82,0 0-1,-1-1 1,0 1 0,1-1-1,-1 1 1,0-1 0,0 0 0,0 1-1,0-1 1,0 0 0,0 0 0,0 0-1,-1 0 1,1 0 0,-1 0 0,1 0-1,-1 0 1,0-3 0,1-32-6749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6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7554 1 24575,'-179'111'0,"-35"20"0,-85 53-546,-83 53-2184,-90 50-276,-97 53 1359,-91 36 825,-1594 841-2392,1565-857 3132,104-65-244,126-70 245,129-60 81,296-147 0,-49 24 0,-139 94 0,211-129 292,1 1 1,1 0 0,0 1-1,0 0 1,0 0 0,-12 19-1,18-23-70,0 0 1,0 1-1,1 0 0,0-1 0,0 1 0,0 0 0,1 0 0,0 0 1,0 1-1,0-1 0,1 0 0,0 0 0,0 0 0,2 10 1,-1-7 295,2 4 814,-2 0 0,0 0 0,-1 20-1,0-30-1338,0 0 0,-1 1 0,1-1-1,-1 0 1,0 1 0,0-1 0,-1 0-1,1 0 1,0 0 0,-1 0 0,0 0 0,0 0-1,0 0 1,0-1 0,0 1 0,0-1-1,-1 1 1,-4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8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2322 24575,'9'11'0,"0"-1"0,-1 1 0,13 22 0,-8-12 0,153 290 19,-22 20-264,-140-323 228,215 539-1252,188 415 1322,-374-892-53,227 417-16,-252-474 12,-1-1-5,0-1 0,1 0-1,1 0 1,-1-1 0,13 11-1,-18-19 20,-1 0 0,0 0 0,1 0-1,-1-1 1,1 1 0,-1-1 0,1 0 0,0 0-1,-1 0 1,1 0 0,0 0 0,0-1-1,0 1 1,0-1 0,0 0 0,0 0-1,0 0 1,-1 0 0,1 0 0,0-1-1,0 1 1,0-1 0,0 0 0,0 0-1,-1 0 1,1 0 0,0 0 0,-1-1-1,1 1 1,2-2 0,9-9 184,0 0 1,0-1-1,-1 0 0,14-19 1,94-126 48,42-67-575,441-542-1983,38 17 498,230-198 1817,-331 370 0,-38-3-709,89-95-204,-263 341 565,-209 218-1392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0B397-6334-4DAB-8DA3-A419571B0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8B6C741-72D0-4F60-B1BF-283BC4731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2B5C0E-A9F8-47B2-9878-FE13BEF6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610888-BCBE-49F4-B6A5-3894FC80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635921-F6D3-44E2-AC0D-0F864735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4F85D-C5CA-4BD0-8A41-AA570D0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F05520-D434-409A-B462-E9FD83DF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724562-A767-4D61-AA35-CCD9F9C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C4FAD8-64F7-4B75-8453-0A9F60A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B9C508-C965-445A-B3A9-51EC6351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B365A2-D455-4776-A456-5F2BC18C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30E573-7D70-4C80-8A7C-C3B165D1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9129A4-A0CC-4AC3-AED4-A3AF55DE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C3E8D9-AF43-4A0B-9D92-B8421AC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99ED87-B977-4585-8E29-AA19287A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BDC9F8-AE96-4C27-BB83-BE9DB9B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F6E84-11F8-4F70-80C2-04D1BE98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9CCC51-96AF-4E32-B6CE-C9A586F2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7EEBD-CA11-41C5-AD8E-C3B1FD4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F7457F-809C-40AE-A023-EA9FFD5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04C89-03A4-4FB9-9FC7-7DBC422E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320503-9932-427E-A044-4DB96C2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E58CA5-FA90-4C84-AAA9-12603FFC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F602A-66E0-4BAD-BC37-9BF1F58B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B5C68C-79F4-4EC7-BEC7-15FA0D9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89069-40A7-490D-AD6C-6CEE741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FFCDC0-259C-444D-B9C4-48118C2EB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8EBD23-C29F-4280-BC74-8D7B0AE9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F6700E-59A1-4C9B-BD3B-357FB2D5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0C3CD9-8054-47C3-B377-EC20B59C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066CD7-5EE0-476D-8B6A-0A006DC2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057E4E-E176-4729-95AD-2A726D0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5DAF85-EB3B-47A6-81EF-7A7C0A93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BB0AE-4496-44FE-96E6-A8929FE5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F11C7F7-3E06-4709-973E-5E471D92C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FB319F7-6154-4A2E-BF3F-DB5849905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41319D-9EB2-45E6-B929-6FF7C8DA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5F9D2C7-41DA-4CFF-B5EA-DEA589A8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5F6DDEE-53EB-4C37-9BE3-FEE9E05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24D474-73BD-4499-94DA-05E4A87D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C4A7EC1-297E-4969-AC6B-4200E8E6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F2A7EB2-9314-4CB4-B60C-F6A5F4F1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6AB911-E68B-437A-A4F1-B78F4EE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5698567-25FA-45F2-A84A-7848F3B5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7EBFA57-874B-41CA-8EFB-F5A3305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B2CD93-7639-46A4-B9D1-81A6C763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F138A-C616-465F-924D-8532BC6D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6B4CA-DA3C-40C9-AD1A-409F1582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64EAB6F-4F84-451F-9AF4-0C9D9BEE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9A7BAD-85EC-4DEF-9C9A-83C206B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F513B5-B029-429A-83DE-91920879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C79388-B706-4386-B666-70C459A7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A4712-2D39-45A2-B6D2-F28B2688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D2E82F-E19B-4009-9DFD-B677F6370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5158C0-2473-4946-BCF4-559F1448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E84600-08DF-4968-9371-7FA37A54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E65BFB-466F-4372-9553-814E154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9AFBC0-7907-4D59-9908-40B30C5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3CF8D52-E1F5-44C1-A291-35432CF6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83575A-2D7A-456C-AEFA-E1294CB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134A1-A879-450B-A84D-28F34437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AEF2-9820-49B5-BBD7-668BCAB6D32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C463FE-C23F-443B-984F-C443C6E1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19FF68-607C-4FCB-83A7-F1BB15445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5.png"/><Relationship Id="rId7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76511D-AE47-468E-8838-72FDABC3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tr-TR" sz="5000" dirty="0"/>
              <a:t>C ile Yapısal Programlama Hafta 4</a:t>
            </a:r>
            <a:endParaRPr lang="en-US" sz="5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389290-BEE8-47AE-86C4-61834895F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106" y="3692486"/>
            <a:ext cx="3676129" cy="162902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tr-TR" sz="3200" dirty="0"/>
              <a:t>-</a:t>
            </a:r>
            <a:r>
              <a:rPr lang="tr-TR" sz="3200" dirty="0" err="1"/>
              <a:t>String</a:t>
            </a:r>
            <a:endParaRPr lang="tr-TR" sz="3200" dirty="0"/>
          </a:p>
          <a:p>
            <a:pPr algn="l"/>
            <a:r>
              <a:rPr lang="tr-TR" sz="3200" dirty="0"/>
              <a:t>-</a:t>
            </a:r>
            <a:r>
              <a:rPr lang="tr-TR" sz="3200" dirty="0" err="1"/>
              <a:t>enum</a:t>
            </a:r>
            <a:r>
              <a:rPr lang="tr-TR" sz="3200" dirty="0"/>
              <a:t> ve </a:t>
            </a:r>
            <a:r>
              <a:rPr lang="tr-TR" sz="3200" dirty="0" err="1"/>
              <a:t>union</a:t>
            </a:r>
            <a:endParaRPr lang="tr-TR" sz="3200" dirty="0"/>
          </a:p>
          <a:p>
            <a:pPr algn="l"/>
            <a:r>
              <a:rPr lang="tr-TR" sz="3200" dirty="0"/>
              <a:t>-</a:t>
            </a:r>
            <a:r>
              <a:rPr lang="tr-TR" sz="3200" dirty="0" err="1"/>
              <a:t>Structure</a:t>
            </a:r>
            <a:r>
              <a:rPr lang="tr-TR" sz="3200" dirty="0"/>
              <a:t> Giriş</a:t>
            </a:r>
            <a:endParaRPr lang="en-US" sz="3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5EE447-E43E-45A7-8434-AC7538C8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10" y="329822"/>
            <a:ext cx="2883485" cy="3362664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91944ED-CEEF-400C-A2A4-0AAE4827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22" y="1802894"/>
            <a:ext cx="5953780" cy="59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6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D95819-EE7F-42F2-82D2-870C7720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Structure nedir?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DD8C7-FEB7-4E60-BC5F-AA813E3F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Bir grup veriyi içerisinde barındıran kullanıcı tanımlı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FFFFFF"/>
                </a:solidFill>
              </a:rPr>
              <a:t>bir değişken türüdür.</a:t>
            </a:r>
          </a:p>
          <a:p>
            <a:r>
              <a:rPr lang="tr-TR" sz="2000" dirty="0">
                <a:solidFill>
                  <a:srgbClr val="FFFFFF"/>
                </a:solidFill>
              </a:rPr>
              <a:t>İçerisine veri koyarken </a:t>
            </a:r>
            <a:r>
              <a:rPr lang="tr-TR" sz="2000" dirty="0" err="1">
                <a:solidFill>
                  <a:srgbClr val="FFFFFF"/>
                </a:solidFill>
              </a:rPr>
              <a:t>ilklendirme</a:t>
            </a:r>
            <a:r>
              <a:rPr lang="tr-TR" sz="2000" dirty="0">
                <a:solidFill>
                  <a:srgbClr val="FFFFFF"/>
                </a:solidFill>
              </a:rPr>
              <a:t> yapılmaz.</a:t>
            </a:r>
          </a:p>
          <a:p>
            <a:r>
              <a:rPr lang="tr-TR" sz="2000" dirty="0">
                <a:solidFill>
                  <a:srgbClr val="FFFFFF"/>
                </a:solidFill>
              </a:rPr>
              <a:t>!!</a:t>
            </a:r>
            <a:r>
              <a:rPr lang="tr-TR" sz="2000" dirty="0" err="1">
                <a:solidFill>
                  <a:srgbClr val="FFFFFF"/>
                </a:solidFill>
              </a:rPr>
              <a:t>Array</a:t>
            </a:r>
            <a:r>
              <a:rPr lang="tr-TR" sz="2000" dirty="0">
                <a:solidFill>
                  <a:srgbClr val="FFFFFF"/>
                </a:solidFill>
              </a:rPr>
              <a:t>, </a:t>
            </a:r>
            <a:r>
              <a:rPr lang="tr-TR" sz="2000" dirty="0" err="1">
                <a:solidFill>
                  <a:srgbClr val="FFFFFF"/>
                </a:solidFill>
              </a:rPr>
              <a:t>String</a:t>
            </a:r>
            <a:r>
              <a:rPr lang="tr-TR" sz="2000" dirty="0">
                <a:solidFill>
                  <a:srgbClr val="FFFFFF"/>
                </a:solidFill>
              </a:rPr>
              <a:t> gibi esnek elemanlar statik boyutlu değilse üyeler arasında alt sıralarda yer almalıdır.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F4BCB67-49E3-4B61-B16C-689BDE82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2971"/>
            <a:ext cx="2476916" cy="217566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89C915F-DD11-42F9-BB4E-112257E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1" y="3934657"/>
            <a:ext cx="5982535" cy="2648320"/>
          </a:xfrm>
          <a:prstGeom prst="rect">
            <a:avLst/>
          </a:prstGeom>
        </p:spPr>
      </p:pic>
      <p:grpSp>
        <p:nvGrpSpPr>
          <p:cNvPr id="20" name="Grup 19">
            <a:extLst>
              <a:ext uri="{FF2B5EF4-FFF2-40B4-BE49-F238E27FC236}">
                <a16:creationId xmlns:a16="http://schemas.microsoft.com/office/drawing/2014/main" id="{18A26FBD-F9BB-4FF1-87A0-8511939A4BBF}"/>
              </a:ext>
            </a:extLst>
          </p:cNvPr>
          <p:cNvGrpSpPr/>
          <p:nvPr/>
        </p:nvGrpSpPr>
        <p:grpSpPr>
          <a:xfrm>
            <a:off x="599294" y="3896959"/>
            <a:ext cx="2893680" cy="2624040"/>
            <a:chOff x="599294" y="3896959"/>
            <a:chExt cx="2893680" cy="26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D89DC43D-AF64-47B8-BF36-858F4AA69EAA}"/>
                    </a:ext>
                  </a:extLst>
                </p14:cNvPr>
                <p14:cNvContentPartPr/>
                <p14:nvPr/>
              </p14:nvContentPartPr>
              <p14:xfrm>
                <a:off x="599294" y="3896959"/>
                <a:ext cx="2633400" cy="262404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D89DC43D-AF64-47B8-BF36-858F4AA69E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654" y="3860959"/>
                  <a:ext cx="2705040" cy="26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D5066710-E0CC-49DD-B38F-6C1A768C6625}"/>
                    </a:ext>
                  </a:extLst>
                </p14:cNvPr>
                <p14:cNvContentPartPr/>
                <p14:nvPr/>
              </p14:nvContentPartPr>
              <p14:xfrm>
                <a:off x="773174" y="4001719"/>
                <a:ext cx="2719800" cy="159912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D5066710-E0CC-49DD-B38F-6C1A768C66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174" y="3966079"/>
                  <a:ext cx="2791440" cy="167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7F06B8C3-CE04-440C-B297-5B1836132623}"/>
                  </a:ext>
                </a:extLst>
              </p14:cNvPr>
              <p14:cNvContentPartPr/>
              <p14:nvPr/>
            </p14:nvContentPartPr>
            <p14:xfrm>
              <a:off x="6384312" y="3811013"/>
              <a:ext cx="2166480" cy="1883520"/>
            </p14:xfrm>
          </p:contentPart>
        </mc:Choice>
        <mc:Fallback xmlns=""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7F06B8C3-CE04-440C-B297-5B1836132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8312" y="3775373"/>
                <a:ext cx="2238120" cy="19551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Resim 22">
            <a:extLst>
              <a:ext uri="{FF2B5EF4-FFF2-40B4-BE49-F238E27FC236}">
                <a16:creationId xmlns:a16="http://schemas.microsoft.com/office/drawing/2014/main" id="{D59C95F9-713D-4B4F-9589-039B70A02C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425" y="1386519"/>
            <a:ext cx="363905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1E89E1-A4A6-403C-A435-C7191048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61585"/>
            <a:ext cx="4378881" cy="1325563"/>
          </a:xfrm>
        </p:spPr>
        <p:txBody>
          <a:bodyPr>
            <a:normAutofit/>
          </a:bodyPr>
          <a:lstStyle/>
          <a:p>
            <a:r>
              <a:rPr lang="tr-TR" sz="4100" dirty="0" err="1"/>
              <a:t>Struct</a:t>
            </a:r>
            <a:r>
              <a:rPr lang="tr-TR" sz="4100" dirty="0"/>
              <a:t> Elemanlarına Erişme(. ve -&gt;)</a:t>
            </a:r>
            <a:endParaRPr lang="en-US" sz="4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A7579B-534D-4F47-96FC-872E4A6D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764" y="561585"/>
            <a:ext cx="6363077" cy="1552067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bg1"/>
                </a:solidFill>
              </a:rPr>
              <a:t>Struct’ın</a:t>
            </a:r>
            <a:r>
              <a:rPr lang="tr-TR" sz="2000" dirty="0">
                <a:solidFill>
                  <a:schemeClr val="bg1"/>
                </a:solidFill>
              </a:rPr>
              <a:t> bir elemanına ulaşmak istiyorsak ‘. ‘ operatörünü(</a:t>
            </a:r>
            <a:r>
              <a:rPr lang="tr-TR" sz="2000" dirty="0" err="1">
                <a:solidFill>
                  <a:schemeClr val="bg1"/>
                </a:solidFill>
              </a:rPr>
              <a:t>member</a:t>
            </a:r>
            <a:r>
              <a:rPr lang="tr-TR" sz="2000" dirty="0">
                <a:solidFill>
                  <a:schemeClr val="bg1"/>
                </a:solidFill>
              </a:rPr>
              <a:t> Access </a:t>
            </a:r>
            <a:r>
              <a:rPr lang="tr-TR" sz="2000" dirty="0" err="1">
                <a:solidFill>
                  <a:schemeClr val="bg1"/>
                </a:solidFill>
              </a:rPr>
              <a:t>operator</a:t>
            </a:r>
            <a:r>
              <a:rPr lang="tr-TR" sz="2000" dirty="0">
                <a:solidFill>
                  <a:schemeClr val="bg1"/>
                </a:solidFill>
              </a:rPr>
              <a:t>) kullanırız.</a:t>
            </a:r>
          </a:p>
          <a:p>
            <a:r>
              <a:rPr lang="tr-TR" sz="2000" dirty="0">
                <a:solidFill>
                  <a:schemeClr val="bg1"/>
                </a:solidFill>
              </a:rPr>
              <a:t>Kullanımı: 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«</a:t>
            </a:r>
            <a:r>
              <a:rPr lang="tr-TR" sz="2000" dirty="0" err="1">
                <a:solidFill>
                  <a:schemeClr val="bg1"/>
                </a:solidFill>
              </a:rPr>
              <a:t>Struct</a:t>
            </a:r>
            <a:r>
              <a:rPr lang="tr-TR" sz="2000" dirty="0">
                <a:solidFill>
                  <a:schemeClr val="bg1"/>
                </a:solidFill>
              </a:rPr>
              <a:t> değişkeninin </a:t>
            </a:r>
            <a:r>
              <a:rPr lang="tr-TR" sz="2000" dirty="0" err="1">
                <a:solidFill>
                  <a:schemeClr val="bg1"/>
                </a:solidFill>
              </a:rPr>
              <a:t>adı».«erişilmek</a:t>
            </a:r>
            <a:r>
              <a:rPr lang="tr-TR" sz="2000" dirty="0">
                <a:solidFill>
                  <a:schemeClr val="bg1"/>
                </a:solidFill>
              </a:rPr>
              <a:t> istenen eleman»</a:t>
            </a:r>
          </a:p>
          <a:p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6AB686-B4B5-447B-92AF-76E1B068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892"/>
            <a:ext cx="12188952" cy="47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2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F930C-959C-4ED7-9A2E-DCDE78B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tr-TR" dirty="0"/>
              <a:t>Fonksiyon parametresi olarak </a:t>
            </a:r>
            <a:r>
              <a:rPr lang="tr-TR" dirty="0" err="1"/>
              <a:t>Struct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4363E6-17C5-4403-AF38-620264F9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err="1"/>
              <a:t>structure’ı</a:t>
            </a:r>
            <a:r>
              <a:rPr lang="tr-TR" dirty="0"/>
              <a:t> bir fonksiyona parametre olarak yollamak, bir değişkeni yollamak ile aynı mantıktadır.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340F5A-576A-4DE6-8426-DC074CF2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55" y="3688679"/>
            <a:ext cx="7606726" cy="29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9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13DD00-1546-4EFD-B31C-ABCC7F46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tr-TR" dirty="0" err="1"/>
              <a:t>Struct</a:t>
            </a:r>
            <a:r>
              <a:rPr lang="tr-TR" dirty="0"/>
              <a:t> ve </a:t>
            </a:r>
            <a:r>
              <a:rPr lang="tr-TR" dirty="0" err="1"/>
              <a:t>typedef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F610B4-D5D6-47E8-8ECD-588E59F9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89" y="2191807"/>
            <a:ext cx="4936067" cy="3985155"/>
          </a:xfrm>
        </p:spPr>
        <p:txBody>
          <a:bodyPr>
            <a:normAutofit/>
          </a:bodyPr>
          <a:lstStyle/>
          <a:p>
            <a:r>
              <a:rPr lang="tr-TR" sz="2000" dirty="0"/>
              <a:t>Önceki haftalardan da hatırlayacağımız gibi «</a:t>
            </a:r>
            <a:r>
              <a:rPr lang="tr-TR" sz="2000" dirty="0" err="1"/>
              <a:t>typedef</a:t>
            </a:r>
            <a:r>
              <a:rPr lang="tr-TR" sz="2000" dirty="0"/>
              <a:t>» bize değişkenleri yeniden isimlendirmemiz için imkan sunuyordu.</a:t>
            </a:r>
          </a:p>
          <a:p>
            <a:r>
              <a:rPr lang="tr-TR" sz="2000" dirty="0" err="1"/>
              <a:t>Struct</a:t>
            </a:r>
            <a:r>
              <a:rPr lang="tr-TR" sz="2000" dirty="0"/>
              <a:t> tanımlarında da </a:t>
            </a:r>
            <a:r>
              <a:rPr lang="tr-TR" sz="2000" dirty="0" err="1"/>
              <a:t>typedef</a:t>
            </a:r>
            <a:r>
              <a:rPr lang="tr-TR" sz="2000" dirty="0"/>
              <a:t> terimi sıklıkla kullanılır.</a:t>
            </a:r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5278D8-DB80-4D45-B81E-8915B9F1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45" y="2049231"/>
            <a:ext cx="6053334" cy="37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7FD79D-C5ED-418D-9D0E-0047B2FF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64695"/>
            <a:ext cx="5422242" cy="1520543"/>
          </a:xfrm>
        </p:spPr>
        <p:txBody>
          <a:bodyPr>
            <a:normAutofit/>
          </a:bodyPr>
          <a:lstStyle/>
          <a:p>
            <a:r>
              <a:rPr lang="tr-TR" sz="4800" dirty="0" err="1"/>
              <a:t>Struct</a:t>
            </a:r>
            <a:r>
              <a:rPr lang="tr-TR" sz="4800" dirty="0"/>
              <a:t> </a:t>
            </a:r>
            <a:r>
              <a:rPr lang="tr-TR" sz="4800" dirty="0" err="1"/>
              <a:t>pointer</a:t>
            </a:r>
            <a:r>
              <a:rPr lang="tr-TR" sz="4800" dirty="0"/>
              <a:t> ve</a:t>
            </a:r>
            <a:br>
              <a:rPr lang="tr-TR" sz="4800" dirty="0"/>
            </a:br>
            <a:r>
              <a:rPr lang="tr-TR" sz="4800" dirty="0"/>
              <a:t> -&gt; Operatörü</a:t>
            </a:r>
            <a:endParaRPr lang="en-US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E08F56-5EC6-4898-B47E-200A598E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121763"/>
            <a:ext cx="5422242" cy="3773010"/>
          </a:xfrm>
        </p:spPr>
        <p:txBody>
          <a:bodyPr>
            <a:normAutofit/>
          </a:bodyPr>
          <a:lstStyle/>
          <a:p>
            <a:r>
              <a:rPr lang="tr-TR" sz="2400" dirty="0"/>
              <a:t>C’nin her değişkeninde olduğu gibi </a:t>
            </a:r>
            <a:r>
              <a:rPr lang="tr-TR" sz="2400" dirty="0" err="1"/>
              <a:t>struct’ın</a:t>
            </a:r>
            <a:r>
              <a:rPr lang="tr-TR" sz="2400" dirty="0"/>
              <a:t> da </a:t>
            </a:r>
            <a:r>
              <a:rPr lang="tr-TR" sz="2400" dirty="0" err="1"/>
              <a:t>pointeri</a:t>
            </a:r>
            <a:r>
              <a:rPr lang="tr-TR" sz="2400" dirty="0"/>
              <a:t> vardır. </a:t>
            </a:r>
          </a:p>
          <a:p>
            <a:r>
              <a:rPr lang="tr-TR" sz="2400" dirty="0" err="1"/>
              <a:t>Pointer</a:t>
            </a:r>
            <a:r>
              <a:rPr lang="tr-TR" sz="2400" dirty="0"/>
              <a:t> ile tanımlanışı ve çalışma mantığı aynıdır. </a:t>
            </a:r>
          </a:p>
          <a:p>
            <a:r>
              <a:rPr lang="tr-TR" sz="2400" dirty="0"/>
              <a:t>Tek fark, </a:t>
            </a:r>
            <a:r>
              <a:rPr lang="tr-TR" sz="2400" dirty="0" err="1"/>
              <a:t>struct</a:t>
            </a:r>
            <a:r>
              <a:rPr lang="tr-TR" sz="2400" dirty="0"/>
              <a:t> elemanlarına erişirken -&gt; operatörü kullanılır.</a:t>
            </a:r>
          </a:p>
          <a:p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306F59-B9C0-4C85-82FE-B69FD3E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58" y="0"/>
            <a:ext cx="616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3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DBED94-8238-4701-8500-674D9B4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288" y="394308"/>
            <a:ext cx="7164493" cy="1325563"/>
          </a:xfrm>
        </p:spPr>
        <p:txBody>
          <a:bodyPr>
            <a:normAutofit/>
          </a:bodyPr>
          <a:lstStyle/>
          <a:p>
            <a:r>
              <a:rPr lang="tr-TR" dirty="0" err="1"/>
              <a:t>Nested</a:t>
            </a:r>
            <a:r>
              <a:rPr lang="tr-TR" dirty="0"/>
              <a:t>(iç içe) </a:t>
            </a:r>
            <a:r>
              <a:rPr lang="tr-TR" dirty="0" err="1"/>
              <a:t>struct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CC7B57-A28D-44E5-9170-1909891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698795"/>
            <a:ext cx="4956649" cy="533792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10F8E3-20E8-4D8B-9D2B-530777A4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64" y="1954507"/>
            <a:ext cx="7161017" cy="4154361"/>
          </a:xfrm>
        </p:spPr>
        <p:txBody>
          <a:bodyPr>
            <a:normAutofit/>
          </a:bodyPr>
          <a:lstStyle/>
          <a:p>
            <a:r>
              <a:rPr lang="tr-TR" sz="2000" dirty="0"/>
              <a:t>Bir </a:t>
            </a:r>
            <a:r>
              <a:rPr lang="tr-TR" sz="2000" dirty="0" err="1"/>
              <a:t>struct</a:t>
            </a:r>
            <a:r>
              <a:rPr lang="tr-TR" sz="2000" dirty="0"/>
              <a:t>, başka bir </a:t>
            </a:r>
            <a:r>
              <a:rPr lang="tr-TR" sz="2000" dirty="0" err="1"/>
              <a:t>structın</a:t>
            </a:r>
            <a:r>
              <a:rPr lang="tr-TR" sz="2000" dirty="0"/>
              <a:t> elemanı olabilir.</a:t>
            </a:r>
          </a:p>
          <a:p>
            <a:r>
              <a:rPr lang="tr-TR" sz="2000" dirty="0"/>
              <a:t>Erişim: «struct1_name».«struct2_name».«struct2_member» veya «struct1_name»-&gt;«struct2_name»-&gt;«struct2_member»</a:t>
            </a:r>
          </a:p>
          <a:p>
            <a:endParaRPr lang="tr-TR" sz="2000" dirty="0"/>
          </a:p>
          <a:p>
            <a:r>
              <a:rPr lang="tr-TR" sz="2000" dirty="0" err="1"/>
              <a:t>Structın</a:t>
            </a:r>
            <a:r>
              <a:rPr lang="tr-TR" sz="2000" dirty="0"/>
              <a:t> kendisi de kendi elemanı olarak tanımlanabilir</a:t>
            </a:r>
          </a:p>
          <a:p>
            <a:pPr marL="2743200" lvl="6" indent="0">
              <a:buNone/>
            </a:pPr>
            <a:r>
              <a:rPr lang="tr-TR" sz="1200" dirty="0"/>
              <a:t>			</a:t>
            </a:r>
            <a:r>
              <a:rPr lang="tr-TR" sz="1200" dirty="0" err="1"/>
              <a:t>Next</a:t>
            </a:r>
            <a:r>
              <a:rPr lang="tr-TR" sz="1200" dirty="0"/>
              <a:t>  </a:t>
            </a:r>
            <a:r>
              <a:rPr lang="tr-TR" sz="1200" dirty="0" err="1"/>
              <a:t>Page</a:t>
            </a:r>
            <a:r>
              <a:rPr lang="tr-TR" sz="1200" dirty="0"/>
              <a:t>-&gt;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29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32D8D-6F79-4D33-A435-ADC30170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600">
                <a:solidFill>
                  <a:srgbClr val="FFFFFF"/>
                </a:solidFill>
              </a:rPr>
              <a:t>Uygulama: Linked List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38BBC8-1FCF-4965-8AE3-014B960D2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0" r="1" b="1"/>
          <a:stretch/>
        </p:blipFill>
        <p:spPr>
          <a:xfrm>
            <a:off x="4038599" y="701188"/>
            <a:ext cx="7188199" cy="147982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580FBB-36F4-4B0C-9621-C0740E4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2655651"/>
            <a:ext cx="8754290" cy="3456714"/>
          </a:xfrm>
        </p:spPr>
        <p:txBody>
          <a:bodyPr>
            <a:normAutofit/>
          </a:bodyPr>
          <a:lstStyle/>
          <a:p>
            <a:r>
              <a:rPr lang="tr-TR" sz="1800" dirty="0" err="1"/>
              <a:t>Linked</a:t>
            </a:r>
            <a:r>
              <a:rPr lang="tr-TR" sz="1800" dirty="0"/>
              <a:t> </a:t>
            </a:r>
            <a:r>
              <a:rPr lang="tr-TR" sz="1800" dirty="0" err="1"/>
              <a:t>List</a:t>
            </a:r>
            <a:r>
              <a:rPr lang="tr-TR" sz="1800" dirty="0"/>
              <a:t>, Bir dizinin elemanlarının belleğin ayrı yerlerinde tutulması olarak tanımlanabilir.</a:t>
            </a:r>
          </a:p>
          <a:p>
            <a:r>
              <a:rPr lang="tr-TR" sz="1800" dirty="0"/>
              <a:t>Faydaları: -Eleman eklemek ve silmek çok hızlıdır.</a:t>
            </a:r>
          </a:p>
          <a:p>
            <a:pPr marL="0" indent="0">
              <a:buNone/>
            </a:pPr>
            <a:r>
              <a:rPr lang="tr-TR" sz="1800" dirty="0"/>
              <a:t>	     -Hafızada tek parça halinde yeterli yer yoksa ayrı yerlerde tutulabilir.</a:t>
            </a:r>
          </a:p>
          <a:p>
            <a:r>
              <a:rPr lang="tr-TR" sz="1800" dirty="0"/>
              <a:t>Dezavantajları: -Bir sonraki elemanın adresini de tuttuğumuzdan daha çok alan kullanılır.</a:t>
            </a:r>
          </a:p>
          <a:p>
            <a:pPr marL="0" indent="0">
              <a:buNone/>
            </a:pPr>
            <a:r>
              <a:rPr lang="tr-TR" sz="1800" dirty="0"/>
              <a:t>                                -Bellekte ayrı yerlerde bulunduğundan </a:t>
            </a:r>
            <a:r>
              <a:rPr lang="tr-TR" sz="1800" dirty="0" err="1"/>
              <a:t>caching</a:t>
            </a:r>
            <a:r>
              <a:rPr lang="tr-TR" sz="1800" dirty="0"/>
              <a:t> kullanılamaz.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645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07E60C-D1D3-44B2-886D-2CE4EA99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05" y="202141"/>
            <a:ext cx="4545541" cy="30906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Katılımınız</a:t>
            </a:r>
            <a:r>
              <a:rPr lang="en-US" sz="6000" dirty="0"/>
              <a:t> </a:t>
            </a:r>
            <a:r>
              <a:rPr lang="en-US" sz="6000" dirty="0" err="1"/>
              <a:t>İçin</a:t>
            </a:r>
            <a:r>
              <a:rPr lang="en-US" sz="6000" dirty="0"/>
              <a:t> </a:t>
            </a:r>
            <a:r>
              <a:rPr lang="en-US" sz="6000" dirty="0" err="1"/>
              <a:t>Teşekkür</a:t>
            </a:r>
            <a:r>
              <a:rPr lang="en-US" sz="6000" dirty="0"/>
              <a:t> </a:t>
            </a:r>
            <a:r>
              <a:rPr lang="en-US" sz="6000" dirty="0" err="1"/>
              <a:t>Ederiz</a:t>
            </a:r>
            <a:endParaRPr lang="en-US" sz="6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37F9D9-6940-4430-A72D-8D64129D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983" y="329822"/>
            <a:ext cx="2939912" cy="3428468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5423991-BDFF-4526-B4D7-2C80E025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29" y="2572525"/>
            <a:ext cx="5005763" cy="50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E6C10B-FA27-45B7-9E5E-F094D51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1: String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7FA0D5-6568-4961-988F-905C35F5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99" y="1211981"/>
            <a:ext cx="2025614" cy="236223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048D5B7-FA82-4755-B879-1CE133B5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29" y="3427338"/>
            <a:ext cx="4182461" cy="41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3F78D2-BF38-4E19-B8D8-0393495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String Nedir?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32C1A-0217-458C-B4CE-B4A10A43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En basit tanımı ile </a:t>
            </a:r>
            <a:r>
              <a:rPr lang="tr-TR" sz="2400" dirty="0" err="1">
                <a:solidFill>
                  <a:srgbClr val="FFFFFF"/>
                </a:solidFill>
              </a:rPr>
              <a:t>String</a:t>
            </a:r>
            <a:r>
              <a:rPr lang="tr-TR" sz="2400" dirty="0">
                <a:solidFill>
                  <a:srgbClr val="FFFFFF"/>
                </a:solidFill>
              </a:rPr>
              <a:t>, bir </a:t>
            </a:r>
            <a:r>
              <a:rPr lang="tr-TR" sz="2400" dirty="0" err="1">
                <a:solidFill>
                  <a:srgbClr val="FFFFFF"/>
                </a:solidFill>
              </a:rPr>
              <a:t>char</a:t>
            </a:r>
            <a:r>
              <a:rPr lang="tr-TR" sz="2400" dirty="0">
                <a:solidFill>
                  <a:srgbClr val="FFFFFF"/>
                </a:solidFill>
              </a:rPr>
              <a:t> dizisidir.</a:t>
            </a:r>
          </a:p>
          <a:p>
            <a:endParaRPr lang="tr-TR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rgbClr val="FFFFFF"/>
              </a:solidFill>
            </a:endParaRPr>
          </a:p>
          <a:p>
            <a:r>
              <a:rPr lang="tr-TR" sz="2400" dirty="0">
                <a:solidFill>
                  <a:srgbClr val="FFFFFF"/>
                </a:solidFill>
              </a:rPr>
              <a:t>Bir </a:t>
            </a:r>
            <a:r>
              <a:rPr lang="tr-TR" sz="2400" dirty="0" err="1">
                <a:solidFill>
                  <a:srgbClr val="FFFFFF"/>
                </a:solidFill>
              </a:rPr>
              <a:t>String</a:t>
            </a:r>
            <a:r>
              <a:rPr lang="tr-TR" sz="2400" dirty="0">
                <a:solidFill>
                  <a:srgbClr val="FFFFFF"/>
                </a:solidFill>
              </a:rPr>
              <a:t> ‘\0’ ile biter.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88F4A4-D9CD-425C-801B-CC2E9EC4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767"/>
            <a:ext cx="4313663" cy="15529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3D28E4-3106-4EFE-BE05-F17D48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5" y="2485608"/>
            <a:ext cx="7841373" cy="6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862F1F-7BBC-4AD0-A3C3-6DDE555B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8" y="1122363"/>
            <a:ext cx="431904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Bazı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fonksiyonlari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#include &lt;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string.h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A37163-68C2-4C0A-A988-3AA959B2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276" y="463832"/>
            <a:ext cx="6997446" cy="5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862F1F-7BBC-4AD0-A3C3-6DDE555B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8" y="1122363"/>
            <a:ext cx="431904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>
                <a:solidFill>
                  <a:srgbClr val="FFFFFF"/>
                </a:solidFill>
              </a:rPr>
              <a:t>Stringlerde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>
                <a:solidFill>
                  <a:srgbClr val="FFFFFF"/>
                </a:solidFill>
              </a:rPr>
              <a:t>scanf</a:t>
            </a:r>
            <a:r>
              <a:rPr lang="en-US" sz="3800" dirty="0">
                <a:solidFill>
                  <a:srgbClr val="FFFFFF"/>
                </a:solidFill>
              </a:rPr>
              <a:t>() </a:t>
            </a:r>
            <a:r>
              <a:rPr lang="en-US" sz="3800" dirty="0" err="1">
                <a:solidFill>
                  <a:srgbClr val="FFFFFF"/>
                </a:solidFill>
              </a:rPr>
              <a:t>ve</a:t>
            </a:r>
            <a:r>
              <a:rPr lang="en-US" sz="3800" dirty="0">
                <a:solidFill>
                  <a:srgbClr val="FFFFFF"/>
                </a:solidFill>
              </a:rPr>
              <a:t> gets() </a:t>
            </a:r>
            <a:r>
              <a:rPr lang="en-US" sz="3800" dirty="0" err="1">
                <a:solidFill>
                  <a:srgbClr val="FFFFFF"/>
                </a:solidFill>
              </a:rPr>
              <a:t>farkı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7F7DC41-2453-5F48-B12B-5E15A722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9" y="500062"/>
            <a:ext cx="2400051" cy="2451481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18FC64B-A724-8841-B44C-54FD0FFB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8" y="1389865"/>
            <a:ext cx="1752714" cy="67187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2475F3F-1116-E54E-8D14-4116E0DA5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9" y="3263578"/>
            <a:ext cx="2400051" cy="268662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229599B-1868-8942-B633-8EA34736D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8" y="3743562"/>
            <a:ext cx="175271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35372F-F009-4343-A738-07B149B1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69" y="2545030"/>
            <a:ext cx="7170096" cy="2371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2: Enum </a:t>
            </a:r>
            <a:r>
              <a:rPr lang="en-US" sz="7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48E986-2218-4A14-9C34-AB47F895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3" y="3004928"/>
            <a:ext cx="1899541" cy="2215208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3A613FAA-8DCA-48CC-B87B-9909BFA4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99" y="-782015"/>
            <a:ext cx="3922147" cy="39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CF2257-E4E7-4448-83D8-F0E59C3C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4" y="1149658"/>
            <a:ext cx="3973667" cy="1035336"/>
          </a:xfrm>
        </p:spPr>
        <p:txBody>
          <a:bodyPr>
            <a:normAutofit/>
          </a:bodyPr>
          <a:lstStyle/>
          <a:p>
            <a:r>
              <a:rPr lang="tr-TR" sz="3400" dirty="0" err="1">
                <a:solidFill>
                  <a:srgbClr val="FFFFFF"/>
                </a:solidFill>
              </a:rPr>
              <a:t>Enum</a:t>
            </a:r>
            <a:r>
              <a:rPr lang="tr-TR" sz="3400" dirty="0">
                <a:solidFill>
                  <a:srgbClr val="FFFFFF"/>
                </a:solidFill>
              </a:rPr>
              <a:t>(</a:t>
            </a:r>
            <a:r>
              <a:rPr lang="tr-TR" sz="3400" dirty="0" err="1">
                <a:solidFill>
                  <a:srgbClr val="FFFFFF"/>
                </a:solidFill>
              </a:rPr>
              <a:t>Enumeration</a:t>
            </a:r>
            <a:r>
              <a:rPr lang="tr-TR" sz="3400" dirty="0">
                <a:solidFill>
                  <a:srgbClr val="FFFFFF"/>
                </a:solidFill>
              </a:rPr>
              <a:t>)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D94C52-9670-4199-A753-BD780EBB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883" y="629586"/>
            <a:ext cx="5996871" cy="4812857"/>
          </a:xfrm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Kullanıcı tanımlı veri tiplerinden bir tanesidir.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Bir değişkenin alabileceği değerler belli olduğunda kullanılır ve programı okunaklı hale getirir.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Her </a:t>
            </a:r>
            <a:r>
              <a:rPr lang="tr-TR" sz="2400" dirty="0" err="1">
                <a:solidFill>
                  <a:srgbClr val="FFFFFF"/>
                </a:solidFill>
              </a:rPr>
              <a:t>enum</a:t>
            </a:r>
            <a:r>
              <a:rPr lang="tr-TR" sz="2400" dirty="0">
                <a:solidFill>
                  <a:srgbClr val="FFFFFF"/>
                </a:solidFill>
              </a:rPr>
              <a:t> değişkeni tek bir değer alır. Yani hafızada fazlaca yer kaplamaz. //</a:t>
            </a:r>
            <a:r>
              <a:rPr lang="tr-TR" sz="2400" dirty="0" err="1">
                <a:solidFill>
                  <a:srgbClr val="FFFFFF"/>
                </a:solidFill>
              </a:rPr>
              <a:t>Sizeof</a:t>
            </a:r>
            <a:r>
              <a:rPr lang="tr-TR" sz="2400" dirty="0">
                <a:solidFill>
                  <a:srgbClr val="FFFFFF"/>
                </a:solidFill>
              </a:rPr>
              <a:t>(</a:t>
            </a:r>
            <a:r>
              <a:rPr lang="tr-TR" sz="2400" dirty="0" err="1">
                <a:solidFill>
                  <a:srgbClr val="FFFFFF"/>
                </a:solidFill>
              </a:rPr>
              <a:t>enum</a:t>
            </a:r>
            <a:r>
              <a:rPr lang="tr-TR" sz="2400" dirty="0">
                <a:solidFill>
                  <a:srgbClr val="FFFFFF"/>
                </a:solidFill>
              </a:rPr>
              <a:t>)= 4byte=</a:t>
            </a:r>
            <a:r>
              <a:rPr lang="tr-TR" sz="2400" dirty="0" err="1">
                <a:solidFill>
                  <a:srgbClr val="FFFFFF"/>
                </a:solidFill>
              </a:rPr>
              <a:t>sizeof</a:t>
            </a:r>
            <a:r>
              <a:rPr lang="tr-TR" sz="2400" dirty="0">
                <a:solidFill>
                  <a:srgbClr val="FFFFFF"/>
                </a:solidFill>
              </a:rPr>
              <a:t>(</a:t>
            </a:r>
            <a:r>
              <a:rPr lang="tr-TR" sz="2400" dirty="0" err="1">
                <a:solidFill>
                  <a:srgbClr val="FFFFFF"/>
                </a:solidFill>
              </a:rPr>
              <a:t>integer</a:t>
            </a:r>
            <a:r>
              <a:rPr lang="tr-TR" sz="2400" dirty="0">
                <a:solidFill>
                  <a:srgbClr val="FFFFFF"/>
                </a:solidFill>
              </a:rPr>
              <a:t>)</a:t>
            </a:r>
          </a:p>
          <a:p>
            <a:r>
              <a:rPr lang="tr-TR" sz="2400" dirty="0">
                <a:solidFill>
                  <a:srgbClr val="FFFFFF"/>
                </a:solidFill>
              </a:rPr>
              <a:t>Genellikle bir dizi </a:t>
            </a:r>
            <a:r>
              <a:rPr lang="tr-TR" sz="2400" dirty="0" err="1">
                <a:solidFill>
                  <a:srgbClr val="FFFFFF"/>
                </a:solidFill>
              </a:rPr>
              <a:t>stringe</a:t>
            </a:r>
            <a:r>
              <a:rPr lang="tr-TR" sz="2400" dirty="0">
                <a:solidFill>
                  <a:srgbClr val="FFFFFF"/>
                </a:solidFill>
              </a:rPr>
              <a:t> atanan </a:t>
            </a:r>
            <a:r>
              <a:rPr lang="tr-TR" sz="2400" dirty="0" err="1">
                <a:solidFill>
                  <a:srgbClr val="FFFFFF"/>
                </a:solidFill>
              </a:rPr>
              <a:t>integer</a:t>
            </a:r>
            <a:r>
              <a:rPr lang="tr-TR" sz="2400" dirty="0">
                <a:solidFill>
                  <a:srgbClr val="FFFFFF"/>
                </a:solidFill>
              </a:rPr>
              <a:t> değerlerden oluşur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2824B5E-22B1-41D3-9865-47719294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429" y="3144356"/>
            <a:ext cx="4952192" cy="5659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943BCCF-34D2-49B7-A029-038AA4C1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8" y="4215938"/>
            <a:ext cx="5340999" cy="187553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8758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C09F2F-DF31-454C-AAA3-FD88CE2F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Union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9D1464-15D6-4A97-AA4E-6872311F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Farklı data tiplerini aynı adreste içeren özel bir veri tipidir.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Kullanıcı tanımlı veri tiplerinden bir tanesidir.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Bir </a:t>
            </a:r>
            <a:r>
              <a:rPr lang="tr-TR" sz="2400" dirty="0" err="1">
                <a:solidFill>
                  <a:srgbClr val="FFFFFF"/>
                </a:solidFill>
              </a:rPr>
              <a:t>union</a:t>
            </a:r>
            <a:r>
              <a:rPr lang="tr-TR" sz="2400" dirty="0">
                <a:solidFill>
                  <a:srgbClr val="FFFFFF"/>
                </a:solidFill>
              </a:rPr>
              <a:t> birden fazla veri tipini barındırır ancak bunlardan sadece bir tanesi değer alabilir. Yani içerisindeki tüm veri tipleri için bellekte alan ayırmaz.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Bellekte kapladığı alan, atama yapıldığı zaman oluşturulur.</a:t>
            </a:r>
          </a:p>
          <a:p>
            <a:pPr marL="0" indent="0">
              <a:buNone/>
            </a:pPr>
            <a:endParaRPr lang="tr-TR" sz="2000" dirty="0">
              <a:solidFill>
                <a:srgbClr val="FFFFFF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DB5029E-5ECF-47F6-A1DF-86638639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1851555"/>
            <a:ext cx="3431219" cy="210105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9C6FCF-E746-40F1-9316-79526B4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4425987"/>
            <a:ext cx="4313663" cy="17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601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5284" y="-3324"/>
            <a:ext cx="96367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9CE8CC-9317-4111-AC8D-8CECD608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1823107"/>
            <a:ext cx="653935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3: Struct</a:t>
            </a:r>
            <a:r>
              <a:rPr lang="tr-TR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ure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D95F5D-5F8F-4659-B185-FB77D907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9" y="3148715"/>
            <a:ext cx="2228453" cy="259877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7D29E16-9E29-4166-A217-D1BBD9D0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440" y="-1248672"/>
            <a:ext cx="5295378" cy="52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453</Words>
  <Application>Microsoft Macintosh PowerPoint</Application>
  <PresentationFormat>Geniş ekran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C ile Yapısal Programlama Hafta 4</vt:lpstr>
      <vt:lpstr>Bölüm 1: String</vt:lpstr>
      <vt:lpstr>String Nedir?</vt:lpstr>
      <vt:lpstr>Bazı String fonksiyonlari #include &lt;string.h&gt;</vt:lpstr>
      <vt:lpstr>Stringlerde scanf() ve gets() farkı</vt:lpstr>
      <vt:lpstr>Bölüm 2: Enum ve Union</vt:lpstr>
      <vt:lpstr>Enum(Enumeration)</vt:lpstr>
      <vt:lpstr>Union</vt:lpstr>
      <vt:lpstr>Bölüm 3: Structure</vt:lpstr>
      <vt:lpstr>Structure nedir?</vt:lpstr>
      <vt:lpstr>Struct Elemanlarına Erişme(. ve -&gt;)</vt:lpstr>
      <vt:lpstr>Fonksiyon parametresi olarak Struct</vt:lpstr>
      <vt:lpstr>Struct ve typedef</vt:lpstr>
      <vt:lpstr>Struct pointer ve  -&gt; Operatörü</vt:lpstr>
      <vt:lpstr>Nested(iç içe) struct</vt:lpstr>
      <vt:lpstr>Uygulama: Linked List</vt:lpstr>
      <vt:lpstr>Katılımınız İçin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ile Yapısal Programlama Hafta 4</dc:title>
  <dc:creator>UMUT GÜZEL</dc:creator>
  <cp:lastModifiedBy>Burcu Tas</cp:lastModifiedBy>
  <cp:revision>9</cp:revision>
  <dcterms:created xsi:type="dcterms:W3CDTF">2022-04-10T21:50:16Z</dcterms:created>
  <dcterms:modified xsi:type="dcterms:W3CDTF">2022-04-12T20:53:00Z</dcterms:modified>
</cp:coreProperties>
</file>