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1653" autoAdjust="0"/>
  </p:normalViewPr>
  <p:slideViewPr>
    <p:cSldViewPr snapToGrid="0">
      <p:cViewPr varScale="1">
        <p:scale>
          <a:sx n="144" d="100"/>
          <a:sy n="144" d="100"/>
        </p:scale>
        <p:origin x="15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73C4F-74E2-4F03-BAC5-6FC46CCDFE6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680F4-ED72-4C0B-964B-2ADB778FE0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1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AD, there is a protein called amyloid beta that misfolds, becomes sticky, aggregates together, and forms “plaques”. </a:t>
            </a:r>
          </a:p>
          <a:p>
            <a:r>
              <a:rPr lang="en-US" dirty="0"/>
              <a:t>The plaques deposit themselves in neural tissue and interfere with normal function, eventually leading to the dementia and memory loss characteristic of AD.</a:t>
            </a:r>
          </a:p>
          <a:p>
            <a:endParaRPr lang="en-US" dirty="0"/>
          </a:p>
          <a:p>
            <a:r>
              <a:rPr lang="en-US" dirty="0"/>
              <a:t>My job is to come up with a way to image these plaques without any external dyes or stains.</a:t>
            </a:r>
          </a:p>
          <a:p>
            <a:r>
              <a:rPr lang="en-US" dirty="0"/>
              <a:t>I was moderately successful by using excitation of near-UV wavelengths.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4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images were taken on a confocal microscope using a DAP excitation and emission filter (ex 405 </a:t>
            </a:r>
            <a:r>
              <a:rPr lang="en-US" dirty="0" err="1"/>
              <a:t>em</a:t>
            </a:r>
            <a:r>
              <a:rPr lang="en-US" dirty="0"/>
              <a:t> 425-475). They are part of a proof-of-concept project I worked on last year.</a:t>
            </a:r>
          </a:p>
          <a:p>
            <a:r>
              <a:rPr lang="en-US" dirty="0"/>
              <a:t>These are slices of hippocampus brain tissue from 5xFAD transgenic mice – they get plaques starting at 5 months old. </a:t>
            </a:r>
          </a:p>
          <a:p>
            <a:r>
              <a:rPr lang="en-US" dirty="0"/>
              <a:t>The “blobs” you see are allegedly AB plaques. They may be hard to see at times, but they are there. I have a collection of ~40 of these images, all from various slices from 3 different mice.</a:t>
            </a:r>
          </a:p>
          <a:p>
            <a:r>
              <a:rPr lang="en-US" dirty="0"/>
              <a:t>THE GOAL: to classify the images between AD and not 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516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8C33A-0645-C3C4-9CD2-66CAE1EEF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7C9B01-15BC-C993-3C34-557E12582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82D29-4547-66B4-A5D3-A956BAF7D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image is an example of our control: the same hippocampus region, but of a C57 wildtype mouse without AD, taken with the same microscope and under the same conditions as the AB images from before. </a:t>
            </a:r>
          </a:p>
          <a:p>
            <a:r>
              <a:rPr lang="en-US" dirty="0"/>
              <a:t>No blobs. </a:t>
            </a:r>
          </a:p>
          <a:p>
            <a:endParaRPr lang="en-US" dirty="0"/>
          </a:p>
          <a:p>
            <a:r>
              <a:rPr lang="en-US" dirty="0"/>
              <a:t>Both AD and control images have noise in the form of speckling. This speckling comes from some proteins that we cannot really avoid because they </a:t>
            </a:r>
            <a:r>
              <a:rPr lang="en-US" dirty="0" err="1"/>
              <a:t>autofluoresce</a:t>
            </a:r>
            <a:r>
              <a:rPr lang="en-US" dirty="0"/>
              <a:t> when imaging using certain wavelengths of light. </a:t>
            </a:r>
          </a:p>
          <a:p>
            <a:r>
              <a:rPr lang="en-US" dirty="0"/>
              <a:t>Also, the images are all different sizes.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2D18B-12E9-9410-A793-19DC9401E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680F4-ED72-4C0B-964B-2ADB778FE04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84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9FEBD-7CF9-0974-5115-7783B00634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22AAE-BC4C-F93A-EB78-B94951F211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15721-9C69-9310-DAFA-8236488EF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2A205-D76F-D2CC-A4B9-65F0DD15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829B-2774-89BF-FF6C-469CD9BE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9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D1AA-33FB-31D6-81C0-9D8B5A8B9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93565-3499-0532-4EB9-7D8851AF3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1B683-6C1E-0259-B0AE-2FDE904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41042-8363-7C0E-2B8E-A1689EDB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74725-6A83-437C-A039-D68AA413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538D42-3B97-3B5E-5465-2C16080E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3954E-D5C8-22AE-BF9E-48A5001A1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1C07E-9230-E6EC-DB75-62B438DDE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5317-DEF6-2754-9C0A-6815DB15B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64965-812F-FB87-FB49-496C2F756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6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5FEA-39C0-387D-3878-F1E91388B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B68EF-A157-B7E1-9A63-3401B44A9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D6251-7130-F21B-B0AF-6046C8F2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57DD3-1992-F8EE-4E18-1E31A23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154EC-FAF8-92DB-3A34-0114E440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3B4FE-4811-2246-33BC-808ECCA92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40DDC-681D-EC21-D369-A05174ACE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3577-66DD-1D43-3AFC-EE980F5D4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58851-3D94-29B5-C58B-445E1D44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0ECE-5F7E-22CC-A593-90001FB6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3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AFE9-9747-872E-96CC-DC7C90D1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B5382-160A-A3E9-0CC2-5217364A0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48B6-8CF7-C41B-A4CD-23B427BCE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67004-3B57-B323-761C-52BF5AC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F0D54-10D5-7B02-C54B-863D1531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80CF0-CC53-227B-53DE-AF441C95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9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CDC32-4AC2-36A7-8BF4-ACDA0CF0C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D4784-A8C2-BBC3-B6C8-5EB76B6EF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2DAC1-B5AF-26F8-57EA-3ECD8BBF1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8713-25AA-CAC3-45A9-943C1103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B2EB3-7444-29AE-C52C-761CE14AF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C745E-ED97-2106-D8FC-17F15814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FB632-2A74-6CB1-0F0F-CA39D14D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A376D-E8DE-AC1B-FF99-D2984BC4B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4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56CF9-25D7-DF5C-880D-FE53DA0D4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53949A-3A6B-27BC-AEFF-E2605825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AE838-87B5-26A5-CE2B-484697C61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5ABAF-827A-285F-FB60-469EE333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52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E061A6-1B47-0EDF-5415-9C3CBD293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BE07E9-9187-7E8F-0115-A2871CC9D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CF82-4320-BCBA-8313-3D1D666D9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16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E459D-41B1-75E7-DADC-09F7011A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5BF1-8FC0-5F0D-3E39-66206BE4C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843E9-F0F6-6147-5C3C-30D373095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7DA8B-2EBD-CFFF-94AF-5B0BB15C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3AF37-E6D4-DA1F-0E1B-36FE63ED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75355-98F4-C59F-4233-24D35D803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7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0A33C-7ACE-3C74-3445-D92C3728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20749-FB59-2ED1-BEA4-515B82CFD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7786E-4FAF-A075-BD4B-C4F32BCE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2B83D-BC3B-7511-53ED-3499AEF9D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5534E-D8C8-2F68-9271-9A2DA5E9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51B68A-7BCE-BF97-1382-E3A3C008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1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23D5F3-D4A8-CDA1-4067-3C966A52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02F9E-92E3-A4B6-AB9C-92DF3F8E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F0545-7031-16CA-4579-AEFC156194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D140B-85F4-40B5-BAFD-9DC89B4241A6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B29D-724F-27C6-D82F-81C51AC8D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4DFBA-9B9E-DDEE-E093-BE2990A2CB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52C62-0795-4C36-AA84-7A9469BCE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06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4CCE5-13C4-B0C4-AA4C-08A88F241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7748" y="1413912"/>
            <a:ext cx="11456504" cy="1123880"/>
          </a:xfrm>
        </p:spPr>
        <p:txBody>
          <a:bodyPr/>
          <a:lstStyle/>
          <a:p>
            <a:r>
              <a:rPr lang="en-US" dirty="0"/>
              <a:t>A</a:t>
            </a:r>
            <a:r>
              <a:rPr lang="el-GR" dirty="0"/>
              <a:t>β</a:t>
            </a:r>
            <a:r>
              <a:rPr lang="en-US" dirty="0"/>
              <a:t> or not A</a:t>
            </a:r>
            <a:r>
              <a:rPr lang="el-GR" dirty="0"/>
              <a:t>β</a:t>
            </a:r>
            <a:r>
              <a:rPr lang="en-US" dirty="0"/>
              <a:t>?… That is the Question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9FF8-E407-CA7B-BA2E-338AD39A8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Skylar Suarez &amp; Larry Baker</a:t>
            </a:r>
          </a:p>
          <a:p>
            <a:r>
              <a:rPr lang="en-US" dirty="0"/>
              <a:t>BIOE 5100 Spring 2025</a:t>
            </a:r>
          </a:p>
        </p:txBody>
      </p:sp>
    </p:spTree>
    <p:extLst>
      <p:ext uri="{BB962C8B-B14F-4D97-AF65-F5344CB8AC3E}">
        <p14:creationId xmlns:p14="http://schemas.microsoft.com/office/powerpoint/2010/main" val="726445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4350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CA21-3C05-4082-4E7F-BC1C2ECD4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005301"/>
          </a:xfrm>
        </p:spPr>
        <p:txBody>
          <a:bodyPr/>
          <a:lstStyle/>
          <a:p>
            <a:r>
              <a:rPr lang="en-US" dirty="0"/>
              <a:t>The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ECEABD-3BCC-462C-413A-B309FD02C588}"/>
              </a:ext>
            </a:extLst>
          </p:cNvPr>
          <p:cNvGrpSpPr/>
          <p:nvPr/>
        </p:nvGrpSpPr>
        <p:grpSpPr>
          <a:xfrm>
            <a:off x="667462" y="2009914"/>
            <a:ext cx="4854153" cy="2274348"/>
            <a:chOff x="362662" y="1493080"/>
            <a:chExt cx="4854153" cy="22743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D0C38FD-198C-452F-F857-F350A2AEF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62662" y="1493080"/>
              <a:ext cx="2297990" cy="227434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1D11DCF-0F88-8E2F-39E3-A9B654704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918825" y="1493080"/>
              <a:ext cx="2297990" cy="2274348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E326DE1-E788-F253-C494-C5D8F6C867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70387" y="2009914"/>
            <a:ext cx="2434773" cy="2272706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EC34C89E-E44A-A434-4721-452C13BC266C}"/>
              </a:ext>
            </a:extLst>
          </p:cNvPr>
          <p:cNvSpPr txBox="1">
            <a:spLocks/>
          </p:cNvSpPr>
          <p:nvPr/>
        </p:nvSpPr>
        <p:spPr>
          <a:xfrm>
            <a:off x="667462" y="1543878"/>
            <a:ext cx="4854151" cy="48596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5xFAD (AD mouse  model) Hippocampus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04C9354-F14B-C53D-99DE-8997F45FF80F}"/>
              </a:ext>
            </a:extLst>
          </p:cNvPr>
          <p:cNvSpPr txBox="1">
            <a:spLocks/>
          </p:cNvSpPr>
          <p:nvPr/>
        </p:nvSpPr>
        <p:spPr>
          <a:xfrm>
            <a:off x="5779786" y="1543878"/>
            <a:ext cx="4724400" cy="49484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/>
              <a:t>C57 (control, no AD) Hippocampus</a:t>
            </a:r>
          </a:p>
        </p:txBody>
      </p:sp>
    </p:spTree>
    <p:extLst>
      <p:ext uri="{BB962C8B-B14F-4D97-AF65-F5344CB8AC3E}">
        <p14:creationId xmlns:p14="http://schemas.microsoft.com/office/powerpoint/2010/main" val="362539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80CF1-622C-5585-865A-1AF103385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12C7-8758-AD53-BD19-C056114AE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660" y="167516"/>
            <a:ext cx="10515600" cy="1325563"/>
          </a:xfrm>
        </p:spPr>
        <p:txBody>
          <a:bodyPr/>
          <a:lstStyle/>
          <a:p>
            <a:r>
              <a:rPr lang="en-US" dirty="0"/>
              <a:t>Roadblocks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F4FDF-BC1C-F07D-CBDC-278D80FFFD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662" y="1493080"/>
            <a:ext cx="2297990" cy="22743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9FCC07-63CF-821C-2C38-1C40368534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2661" y="4081661"/>
            <a:ext cx="2297990" cy="2274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6E0DD41-6AB5-FAD0-033C-C7F06DE04E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47547" y="1450507"/>
            <a:ext cx="5150546" cy="48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094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321</Words>
  <Application>Microsoft Office PowerPoint</Application>
  <PresentationFormat>Widescreen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Aβ or not Aβ?… That is the Question</vt:lpstr>
      <vt:lpstr>PowerPoint Presentation</vt:lpstr>
      <vt:lpstr>The Problem</vt:lpstr>
      <vt:lpstr>Roadblocks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Suarez, Skylar</dc:creator>
  <cp:lastModifiedBy>Suarez, Skylar</cp:lastModifiedBy>
  <cp:revision>1</cp:revision>
  <dcterms:created xsi:type="dcterms:W3CDTF">2025-05-01T16:16:12Z</dcterms:created>
  <dcterms:modified xsi:type="dcterms:W3CDTF">2025-05-01T16:41:36Z</dcterms:modified>
</cp:coreProperties>
</file>