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7" r:id="rId9"/>
    <p:sldId id="260" r:id="rId10"/>
    <p:sldId id="268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lian Quan" initials="HQ" lastIdx="1" clrIdx="0">
    <p:extLst>
      <p:ext uri="{19B8F6BF-5375-455C-9EA6-DF929625EA0E}">
        <p15:presenceInfo xmlns:p15="http://schemas.microsoft.com/office/powerpoint/2012/main" userId="Haolian Q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8" autoAdjust="0"/>
    <p:restoredTop sz="94429" autoAdjust="0"/>
  </p:normalViewPr>
  <p:slideViewPr>
    <p:cSldViewPr snapToGrid="0">
      <p:cViewPr varScale="1">
        <p:scale>
          <a:sx n="81" d="100"/>
          <a:sy n="81" d="100"/>
        </p:scale>
        <p:origin x="1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lian Quan" userId="20663af5-c202-4ad8-b1a7-74724dab3df8" providerId="ADAL" clId="{95E23A05-8B48-4D32-9518-E6112F21601A}"/>
    <pc:docChg chg="modSld">
      <pc:chgData name="Haolian Quan" userId="20663af5-c202-4ad8-b1a7-74724dab3df8" providerId="ADAL" clId="{95E23A05-8B48-4D32-9518-E6112F21601A}" dt="2019-09-06T03:29:45.265" v="14" actId="20577"/>
      <pc:docMkLst>
        <pc:docMk/>
      </pc:docMkLst>
      <pc:sldChg chg="modSp">
        <pc:chgData name="Haolian Quan" userId="20663af5-c202-4ad8-b1a7-74724dab3df8" providerId="ADAL" clId="{95E23A05-8B48-4D32-9518-E6112F21601A}" dt="2019-09-06T03:28:49.770" v="1" actId="20577"/>
        <pc:sldMkLst>
          <pc:docMk/>
          <pc:sldMk cId="299524409" sldId="257"/>
        </pc:sldMkLst>
        <pc:spChg chg="mod">
          <ac:chgData name="Haolian Quan" userId="20663af5-c202-4ad8-b1a7-74724dab3df8" providerId="ADAL" clId="{95E23A05-8B48-4D32-9518-E6112F21601A}" dt="2019-09-06T03:28:49.770" v="1" actId="20577"/>
          <ac:spMkLst>
            <pc:docMk/>
            <pc:sldMk cId="299524409" sldId="257"/>
            <ac:spMk id="3" creationId="{D270C0FA-066F-4F7A-97F3-79953C62F3DB}"/>
          </ac:spMkLst>
        </pc:spChg>
      </pc:sldChg>
      <pc:sldChg chg="modSp">
        <pc:chgData name="Haolian Quan" userId="20663af5-c202-4ad8-b1a7-74724dab3df8" providerId="ADAL" clId="{95E23A05-8B48-4D32-9518-E6112F21601A}" dt="2019-09-06T03:29:45.265" v="14" actId="20577"/>
        <pc:sldMkLst>
          <pc:docMk/>
          <pc:sldMk cId="656597705" sldId="258"/>
        </pc:sldMkLst>
        <pc:spChg chg="mod">
          <ac:chgData name="Haolian Quan" userId="20663af5-c202-4ad8-b1a7-74724dab3df8" providerId="ADAL" clId="{95E23A05-8B48-4D32-9518-E6112F21601A}" dt="2019-09-06T03:29:45.265" v="14" actId="20577"/>
          <ac:spMkLst>
            <pc:docMk/>
            <pc:sldMk cId="656597705" sldId="258"/>
            <ac:spMk id="3" creationId="{13517B79-019A-4F6D-9878-59910BC93C12}"/>
          </ac:spMkLst>
        </pc:spChg>
      </pc:sldChg>
    </pc:docChg>
  </pc:docChgLst>
  <pc:docChgLst>
    <pc:chgData name="Haolian Quan" userId="20663af5-c202-4ad8-b1a7-74724dab3df8" providerId="ADAL" clId="{E1C23C0D-50C2-449C-950D-B8A6516A72C3}"/>
    <pc:docChg chg="modSld">
      <pc:chgData name="Haolian Quan" userId="20663af5-c202-4ad8-b1a7-74724dab3df8" providerId="ADAL" clId="{E1C23C0D-50C2-449C-950D-B8A6516A72C3}" dt="2019-09-06T02:38:33.923" v="7" actId="5793"/>
      <pc:docMkLst>
        <pc:docMk/>
      </pc:docMkLst>
      <pc:sldChg chg="modNotesTx">
        <pc:chgData name="Haolian Quan" userId="20663af5-c202-4ad8-b1a7-74724dab3df8" providerId="ADAL" clId="{E1C23C0D-50C2-449C-950D-B8A6516A72C3}" dt="2019-09-06T02:38:20.943" v="4" actId="20577"/>
        <pc:sldMkLst>
          <pc:docMk/>
          <pc:sldMk cId="3261833768" sldId="260"/>
        </pc:sldMkLst>
      </pc:sldChg>
      <pc:sldChg chg="modNotesTx">
        <pc:chgData name="Haolian Quan" userId="20663af5-c202-4ad8-b1a7-74724dab3df8" providerId="ADAL" clId="{E1C23C0D-50C2-449C-950D-B8A6516A72C3}" dt="2019-09-06T02:38:05.318" v="3" actId="5793"/>
        <pc:sldMkLst>
          <pc:docMk/>
          <pc:sldMk cId="673062651" sldId="263"/>
        </pc:sldMkLst>
      </pc:sldChg>
      <pc:sldChg chg="modSp">
        <pc:chgData name="Haolian Quan" userId="20663af5-c202-4ad8-b1a7-74724dab3df8" providerId="ADAL" clId="{E1C23C0D-50C2-449C-950D-B8A6516A72C3}" dt="2019-09-06T02:37:34.996" v="1" actId="20577"/>
        <pc:sldMkLst>
          <pc:docMk/>
          <pc:sldMk cId="2223487956" sldId="264"/>
        </pc:sldMkLst>
        <pc:spChg chg="mod">
          <ac:chgData name="Haolian Quan" userId="20663af5-c202-4ad8-b1a7-74724dab3df8" providerId="ADAL" clId="{E1C23C0D-50C2-449C-950D-B8A6516A72C3}" dt="2019-09-06T02:37:34.996" v="1" actId="20577"/>
          <ac:spMkLst>
            <pc:docMk/>
            <pc:sldMk cId="2223487956" sldId="264"/>
            <ac:spMk id="3" creationId="{DFB9AB0F-DA2D-4DC9-93FC-746F05F2EAF3}"/>
          </ac:spMkLst>
        </pc:spChg>
      </pc:sldChg>
      <pc:sldChg chg="modNotesTx">
        <pc:chgData name="Haolian Quan" userId="20663af5-c202-4ad8-b1a7-74724dab3df8" providerId="ADAL" clId="{E1C23C0D-50C2-449C-950D-B8A6516A72C3}" dt="2019-09-06T02:38:33.923" v="7" actId="5793"/>
        <pc:sldMkLst>
          <pc:docMk/>
          <pc:sldMk cId="4048783462" sldId="266"/>
        </pc:sldMkLst>
      </pc:sldChg>
      <pc:sldChg chg="modNotesTx">
        <pc:chgData name="Haolian Quan" userId="20663af5-c202-4ad8-b1a7-74724dab3df8" providerId="ADAL" clId="{E1C23C0D-50C2-449C-950D-B8A6516A72C3}" dt="2019-09-06T02:38:26.396" v="5" actId="20577"/>
        <pc:sldMkLst>
          <pc:docMk/>
          <pc:sldMk cId="4096571326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0E817B-F46C-4704-AD0E-E60E46A65A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D725-9B09-4057-8771-D47D7DB57C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192E-C472-4716-A411-2560F85D0B6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01D8B-5237-44C3-96A3-11C7FB05C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47C8B-D9A5-4160-9A6E-E0B5C4DDD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57A7-E67B-49F7-B3DF-78D1A444A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110A3-684E-465C-937E-C0A5939284D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83B92-49B2-4CE2-B437-56A00DC01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6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83B92-49B2-4CE2-B437-56A00DC016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83B92-49B2-4CE2-B437-56A00DC016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83B92-49B2-4CE2-B437-56A00DC016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83B92-49B2-4CE2-B437-56A00DC016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A2F-AFD9-4985-8857-14A435EA402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0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EA71-5E86-4D35-81B2-80E3156495F3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4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6F6F-E61C-458C-88BD-5A5086638AC3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93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A16F-CB1A-4E90-A7EB-9A6336664A0C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0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725E-D140-4661-954A-C9A8EAFDFA93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31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E5D1-5929-4B9E-BC1E-9906F1A1E68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8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92C-7B7D-45CC-B1F1-4E7DB556114C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35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B24-26E0-4ADD-99E5-EE1325A69C7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D15-269A-445E-A1A3-F53D3D59636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5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82C-EC04-4336-9C81-103B0F505960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6A29-0430-44FC-9E69-1E4DE73CB96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86B-31C9-4AF8-B233-AC41B42D5C2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84D5-45C7-4339-AC21-38FCF456AB5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E6-2838-4BE7-8354-DC5EA9BC8A47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4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8EDF-99B0-4DB4-AFEA-3F86E9D31F1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6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20-21AD-4CC2-923E-F94411FF0957}" type="datetime1">
              <a:rPr lang="en-US" smtClean="0"/>
              <a:t>9/5/2019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1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502D-B2D8-4375-AD80-ED07EFC3E64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9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an-application-application-form-4068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nybates.ca/2016/01/04/book-review-the-future-of-the-professions-including-teachin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FD70-12AD-4971-9543-F6ECF8F66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Data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0FAA1-1BBA-49CA-95C6-9B7E96C30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Quan, September 6,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3969-C4C1-4BF2-9095-C8A3F03B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2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4D9E-96D4-4F0B-B4C1-30E5A4E5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9AB0F-DA2D-4DC9-93FC-746F05F2EAF3}"/>
              </a:ext>
            </a:extLst>
          </p:cNvPr>
          <p:cNvSpPr txBox="1"/>
          <p:nvPr/>
        </p:nvSpPr>
        <p:spPr>
          <a:xfrm>
            <a:off x="677334" y="1451429"/>
            <a:ext cx="87966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/>
              <a:t>[1] </a:t>
            </a:r>
            <a:r>
              <a:rPr lang="en-US" dirty="0"/>
              <a:t>Beginners Tutorial on </a:t>
            </a:r>
            <a:r>
              <a:rPr lang="en-US" dirty="0" err="1"/>
              <a:t>XGBoost</a:t>
            </a:r>
            <a:r>
              <a:rPr lang="en-US" dirty="0"/>
              <a:t> and Parameter Tuning in R. Retrieved from </a:t>
            </a:r>
            <a:r>
              <a:rPr lang="en-CA" dirty="0"/>
              <a:t>https://www.hackerearth.com/practice/machine-learning/machine-learning-algorithms/beginners-tutorial-on-xgboost-parameter-tuning-r/tutorial/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[2] </a:t>
            </a:r>
            <a:r>
              <a:rPr lang="en-CA" dirty="0" err="1"/>
              <a:t>Narkhede</a:t>
            </a:r>
            <a:r>
              <a:rPr lang="en-CA" dirty="0"/>
              <a:t>, Sarang (2018). Understanding Confusion Matrix. </a:t>
            </a:r>
            <a:r>
              <a:rPr lang="en-US" dirty="0"/>
              <a:t>Retrieved from </a:t>
            </a:r>
            <a:r>
              <a:rPr lang="en-CA" dirty="0"/>
              <a:t>https://towardsdatascience.com/understanding-confusion-matrix-a9ad42dcfd62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[3] </a:t>
            </a:r>
            <a:r>
              <a:rPr lang="en-CA" dirty="0" err="1"/>
              <a:t>Narkhede</a:t>
            </a:r>
            <a:r>
              <a:rPr lang="en-CA" dirty="0"/>
              <a:t>, Sarang (2018). Understanding AUC - ROC Curve. </a:t>
            </a:r>
            <a:r>
              <a:rPr lang="en-US" dirty="0"/>
              <a:t>Retrieved from https://towardsdatascience.com/understanding-auc-roc-curve-68b2303cc9c5</a:t>
            </a:r>
            <a:endParaRPr lang="en-CA" dirty="0"/>
          </a:p>
          <a:p>
            <a:pPr algn="just"/>
            <a:endParaRPr lang="en-CA" dirty="0"/>
          </a:p>
          <a:p>
            <a:pPr algn="just"/>
            <a:r>
              <a:rPr lang="en-CA" dirty="0"/>
              <a:t>[4] Foster, David (2017). </a:t>
            </a:r>
            <a:r>
              <a:rPr lang="en-US" dirty="0"/>
              <a:t>NEW R package that makes </a:t>
            </a:r>
            <a:r>
              <a:rPr lang="en-US" dirty="0" err="1"/>
              <a:t>XGBoost</a:t>
            </a:r>
            <a:r>
              <a:rPr lang="en-US" dirty="0"/>
              <a:t> interpretable. Retrieved from https://medium.com/applied-data-science/new-r-package-the-xgboost-explainer-51dd7d1aa211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[5] </a:t>
            </a:r>
            <a:r>
              <a:rPr lang="en-US" dirty="0"/>
              <a:t>How to handle Imbalanced Classification Problems in machine learning? Retrieved from </a:t>
            </a:r>
            <a:r>
              <a:rPr lang="en-CA" dirty="0"/>
              <a:t>https://www.analyticsvidhya.com/blog/2017/03/imbalanced-classification-problem/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1B1D-9833-4783-AF71-46E2EBB5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8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4009-69BB-43FA-AFBE-C93609D4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0C0FA-066F-4F7A-97F3-79953C62F3DB}"/>
              </a:ext>
            </a:extLst>
          </p:cNvPr>
          <p:cNvSpPr txBox="1"/>
          <p:nvPr/>
        </p:nvSpPr>
        <p:spPr>
          <a:xfrm>
            <a:off x="677334" y="1305341"/>
            <a:ext cx="7457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50,000 loan applications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116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Target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“Good” loan: </a:t>
            </a:r>
            <a:r>
              <a:rPr lang="en-US" dirty="0" err="1"/>
              <a:t>loan_status</a:t>
            </a:r>
            <a:r>
              <a:rPr lang="en-US" dirty="0"/>
              <a:t> is current or fully paid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“Bad” loan: </a:t>
            </a:r>
            <a:r>
              <a:rPr lang="en-US" dirty="0" err="1"/>
              <a:t>loan_status</a:t>
            </a:r>
            <a:r>
              <a:rPr lang="en-US" dirty="0"/>
              <a:t> is charged off, default, in grace period, late (16-30 days), or late (31-120 days)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XGBoost</a:t>
            </a:r>
            <a:r>
              <a:rPr lang="en-US" dirty="0"/>
              <a:t> in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9D7B4-9236-4235-B0A4-FB536C00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32332" y="2736502"/>
            <a:ext cx="2989536" cy="28623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19F9-84F4-4D0C-9517-480C2497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9421-5A0C-4E04-BB73-3B038B7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CA" dirty="0"/>
              <a:t>Data Cleaning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17B79-019A-4F6D-9878-59910BC93C12}"/>
              </a:ext>
            </a:extLst>
          </p:cNvPr>
          <p:cNvSpPr txBox="1"/>
          <p:nvPr/>
        </p:nvSpPr>
        <p:spPr>
          <a:xfrm>
            <a:off x="677334" y="1387813"/>
            <a:ext cx="8677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CA" dirty="0"/>
              <a:t>Data Summary Overview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CA" sz="1600" dirty="0"/>
              <a:t>15 Factor, 2 </a:t>
            </a:r>
            <a:r>
              <a:rPr lang="en-CA" sz="1600" dirty="0" err="1"/>
              <a:t>Logi</a:t>
            </a:r>
            <a:r>
              <a:rPr lang="en-CA" sz="1600" dirty="0"/>
              <a:t> (id, </a:t>
            </a:r>
            <a:r>
              <a:rPr lang="en-CA" sz="1600" dirty="0" err="1"/>
              <a:t>member_id</a:t>
            </a:r>
            <a:r>
              <a:rPr lang="en-CA" sz="1600" dirty="0"/>
              <a:t>), 1 Character (term), 98 Numeric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CA" sz="1600" dirty="0"/>
              <a:t>16 variables have missing values more than 80% of the time while id and </a:t>
            </a:r>
            <a:r>
              <a:rPr lang="en-CA" sz="1600" dirty="0" err="1"/>
              <a:t>member_id</a:t>
            </a:r>
            <a:r>
              <a:rPr lang="en-CA" sz="1600" dirty="0"/>
              <a:t> have 100% of its values missing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CA" dirty="0"/>
              <a:t>Create Variables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CA" sz="1600" dirty="0"/>
              <a:t>Target (bad rate: 8.89%)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CA" sz="1600" dirty="0"/>
              <a:t>Months since earliest reported credit line opened (distance between </a:t>
            </a:r>
            <a:r>
              <a:rPr lang="en-CA" sz="1600" dirty="0" err="1"/>
              <a:t>earliest_cr_line</a:t>
            </a:r>
            <a:r>
              <a:rPr lang="en-CA" sz="1600" dirty="0"/>
              <a:t> and August 2019)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CA" sz="1600" dirty="0"/>
              <a:t>Percentage of satisfactory accounts (</a:t>
            </a:r>
            <a:r>
              <a:rPr lang="pt-BR" sz="1600" dirty="0"/>
              <a:t>num_sats/total_acc</a:t>
            </a:r>
            <a:r>
              <a:rPr lang="en-CA" sz="16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CA" dirty="0"/>
              <a:t>Transform Character Variable to Factor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CA" dirty="0"/>
              <a:t>Transform Factor to Dummy Variable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CA" dirty="0"/>
              <a:t>Split Dataset into Training and Test Set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CA" sz="1600" dirty="0"/>
              <a:t>training 70% vs. test 30%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CB055-4D13-49CA-A800-BC6328BD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9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E759-B5BA-4C23-AE63-CD4EC49A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CA" dirty="0" err="1"/>
              <a:t>XGBoost</a:t>
            </a:r>
            <a:r>
              <a:rPr lang="en-CA" dirty="0"/>
              <a:t> </a:t>
            </a:r>
            <a:r>
              <a:rPr lang="en-CA" sz="1200" dirty="0"/>
              <a:t>[1]</a:t>
            </a:r>
            <a:endParaRPr lang="en-US" sz="1200" dirty="0"/>
          </a:p>
        </p:txBody>
      </p:sp>
      <p:pic>
        <p:nvPicPr>
          <p:cNvPr id="4" name="Picture 3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374E31DE-E429-4189-B3ED-399D1E068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6989" y="0"/>
            <a:ext cx="3135011" cy="2480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3E1BD5-D0C3-4EDC-BB81-F78893DE8176}"/>
              </a:ext>
            </a:extLst>
          </p:cNvPr>
          <p:cNvSpPr txBox="1"/>
          <p:nvPr/>
        </p:nvSpPr>
        <p:spPr>
          <a:xfrm>
            <a:off x="1761344" y="6858000"/>
            <a:ext cx="866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tonybates.ca/2016/01/04/book-review-the-future-of-the-professions-including-teachi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C98EE-5BB0-4C53-916A-0C6D1219CC77}"/>
              </a:ext>
            </a:extLst>
          </p:cNvPr>
          <p:cNvSpPr txBox="1"/>
          <p:nvPr/>
        </p:nvSpPr>
        <p:spPr>
          <a:xfrm>
            <a:off x="827314" y="16183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2D0D4-E7BB-4EE9-9570-47E599C64555}"/>
              </a:ext>
            </a:extLst>
          </p:cNvPr>
          <p:cNvSpPr txBox="1"/>
          <p:nvPr/>
        </p:nvSpPr>
        <p:spPr>
          <a:xfrm>
            <a:off x="677334" y="1270000"/>
            <a:ext cx="72910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 is an optimized distributed gradient boosting library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has provision for regularization to avoid overfitting in linear and tree-based models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Missing values are handled internally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if there exists any trend in missing values, it is captured by the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tree is grown one after other and attempts to reduce misclassification rate in subsequent iterations. In this, the next tree is built by giving a higher weight to misclassified points by the previous tree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Process flow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Tune Parameters </a:t>
            </a:r>
            <a:endParaRPr lang="en-US" dirty="0">
              <a:ea typeface="Cambria Math" panose="020405030504060302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Train </a:t>
            </a:r>
            <a:r>
              <a:rPr lang="en-US" dirty="0" err="1"/>
              <a:t>XGBoost</a:t>
            </a:r>
            <a:r>
              <a:rPr lang="en-US" dirty="0"/>
              <a:t> model on training set </a:t>
            </a:r>
            <a:endParaRPr lang="en-US" dirty="0">
              <a:ea typeface="Cambria Math" panose="020405030504060302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Predict on test set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Evaluate model performance/prediction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EF948AF-8685-4687-A557-CAF5E3C0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9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2AEF-5388-45D7-9CDB-06AE3CCC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XGBoost</a:t>
            </a:r>
            <a:r>
              <a:rPr lang="en-CA" dirty="0"/>
              <a:t> – Parameters </a:t>
            </a:r>
            <a:r>
              <a:rPr lang="en-CA" sz="1200" dirty="0"/>
              <a:t>[1]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D05CA-2BCD-4C02-B4D7-BE44AD2D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BC3A5-C665-4BD1-8C7B-459E1916CDCD}"/>
              </a:ext>
            </a:extLst>
          </p:cNvPr>
          <p:cNvSpPr/>
          <p:nvPr/>
        </p:nvSpPr>
        <p:spPr>
          <a:xfrm>
            <a:off x="677333" y="1270000"/>
            <a:ext cx="945363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nrounds</a:t>
            </a:r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It controls the maximum number of iterations, it is similar to the number of trees to grow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Eta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range: (0,1); default = 0.3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It controls the learning rate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Gamma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range: (0,Inf); default = 0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It controls regularization to prevent overfitting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Higher the value, higher the regularization and to penalize large coefficients which don't improve the model's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range: (0,Inf); default = 6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It controls the depth of the tree; larger the depth, more complex the model and higher chances of overfitting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min_child_weight</a:t>
            </a:r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range:(0,Inf); default = 1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It blocks the potential feature interactions to prevent overfitting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Subsample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range: (0,1); default = 1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It controls the number of samples (observations) supplied to a tree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colsample_bytree</a:t>
            </a:r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range: (0,1); default = 1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It control the number of features (variables) supplied to a tree</a:t>
            </a:r>
          </a:p>
        </p:txBody>
      </p:sp>
    </p:spTree>
    <p:extLst>
      <p:ext uri="{BB962C8B-B14F-4D97-AF65-F5344CB8AC3E}">
        <p14:creationId xmlns:p14="http://schemas.microsoft.com/office/powerpoint/2010/main" val="70949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179E-8600-475D-A513-6ECF30B0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XGBoost</a:t>
            </a:r>
            <a:r>
              <a:rPr lang="en-CA" dirty="0"/>
              <a:t> – Parameters Tuning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BD4F-822E-4897-92C2-A008D750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B655-CE6B-4445-80F9-D99D40B5EBAB}"/>
              </a:ext>
            </a:extLst>
          </p:cNvPr>
          <p:cNvSpPr/>
          <p:nvPr/>
        </p:nvSpPr>
        <p:spPr>
          <a:xfrm>
            <a:off x="677334" y="1335315"/>
            <a:ext cx="888758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Set parameter value manually and then repeat cross-validation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Run cross validation 20 time and each time with random parameter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Get the best parameter set and the minimum </a:t>
            </a:r>
            <a:r>
              <a:rPr lang="en-US" i="1" dirty="0" err="1"/>
              <a:t>test_error_mean</a:t>
            </a:r>
            <a:r>
              <a:rPr lang="en-US" dirty="0"/>
              <a:t> in each iteration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Get the best global minimum </a:t>
            </a:r>
            <a:r>
              <a:rPr lang="en-US" i="1" dirty="0" err="1"/>
              <a:t>test_error_mean</a:t>
            </a:r>
            <a:r>
              <a:rPr lang="en-US" dirty="0"/>
              <a:t> and its index (round)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Parameters Tuning Result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400" dirty="0" err="1"/>
              <a:t>nround</a:t>
            </a:r>
            <a:r>
              <a:rPr lang="en-US" sz="1400" dirty="0"/>
              <a:t> = 268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eta = 0.193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400" dirty="0" err="1"/>
              <a:t>max_depth</a:t>
            </a:r>
            <a:r>
              <a:rPr lang="en-US" sz="1400" dirty="0"/>
              <a:t> = 10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400" dirty="0" err="1"/>
              <a:t>min_child_weight</a:t>
            </a:r>
            <a:r>
              <a:rPr lang="en-US" sz="1400" dirty="0"/>
              <a:t> = 3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subsample = 0.9331344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400" dirty="0" err="1"/>
              <a:t>colsample_bytree</a:t>
            </a:r>
            <a:r>
              <a:rPr lang="en-US" sz="1400" dirty="0"/>
              <a:t> = 0.5744458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gamma = 0.1489346</a:t>
            </a:r>
          </a:p>
        </p:txBody>
      </p:sp>
      <p:pic>
        <p:nvPicPr>
          <p:cNvPr id="24" name="Picture 2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AA4C81-90B6-4684-B3C7-240F5262B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"/>
          <a:stretch/>
        </p:blipFill>
        <p:spPr>
          <a:xfrm>
            <a:off x="6204857" y="2717336"/>
            <a:ext cx="5987143" cy="41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4157-109E-46A4-AE82-3AF9AE60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XGBoost</a:t>
            </a:r>
            <a:r>
              <a:rPr lang="en-CA" dirty="0"/>
              <a:t> – Model Performance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95E69-75EF-4A55-A6F0-9E0C1610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658E7D-ED68-466B-9118-302E68CBB151}"/>
                  </a:ext>
                </a:extLst>
              </p:cNvPr>
              <p:cNvSpPr txBox="1"/>
              <p:nvPr/>
            </p:nvSpPr>
            <p:spPr>
              <a:xfrm>
                <a:off x="677334" y="1335314"/>
                <a:ext cx="4335427" cy="5103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Confusion Matrix (on test set) [2]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𝐴𝑐𝑐𝑢𝑟𝑎𝑐𝑦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1166+13451</m:t>
                        </m:r>
                      </m:num>
                      <m:den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15000</m:t>
                        </m:r>
                      </m:den>
                    </m:f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=0.9745</m:t>
                    </m:r>
                  </m:oMath>
                </a14:m>
                <a:endParaRPr lang="en-CA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Recall</m:t>
                    </m:r>
                    <m:r>
                      <a:rPr lang="en-CA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1166</m:t>
                        </m:r>
                      </m:num>
                      <m:den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1166+168</m:t>
                        </m:r>
                      </m:den>
                    </m:f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=0.874</m:t>
                    </m:r>
                  </m:oMath>
                </a14:m>
                <a:endParaRPr lang="en-CA" sz="1400" b="0" dirty="0"/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1166</m:t>
                        </m:r>
                      </m:num>
                      <m:den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1166+215</m:t>
                        </m:r>
                      </m:den>
                    </m:f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=0.844 </m:t>
                    </m:r>
                  </m:oMath>
                </a14:m>
                <a:endParaRPr lang="en-CA" sz="1400" b="0" dirty="0"/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d>
                          <m:d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e>
                        </m:d>
                      </m:den>
                    </m:f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=0.859</m:t>
                    </m:r>
                  </m:oMath>
                </a14:m>
                <a:endParaRPr lang="en-US" sz="1400" dirty="0"/>
              </a:p>
              <a:p>
                <a:pPr algn="just"/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ROC Curve and AUC Value [3]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y-axis: TPR; x-axis: FPR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AUC of Train = 1 (blue line)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AUC of Test = 0.984 (red line)</a:t>
                </a:r>
              </a:p>
              <a:p>
                <a:pPr algn="just"/>
                <a:endParaRPr lang="en-US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Feature Importance Plot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features are shown ranked in a decreasing importance order (gain)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i="1" dirty="0"/>
                  <a:t>Gain</a:t>
                </a:r>
                <a:r>
                  <a:rPr lang="en-US" sz="1400" dirty="0"/>
                  <a:t> is the improvement in accuracy brought by a feature to the branches it is on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Top 20 features are shown on the plot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658E7D-ED68-466B-9118-302E68CB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35314"/>
                <a:ext cx="4335427" cy="5103961"/>
              </a:xfrm>
              <a:prstGeom prst="rect">
                <a:avLst/>
              </a:prstGeom>
              <a:blipFill>
                <a:blip r:embed="rId3"/>
                <a:stretch>
                  <a:fillRect l="-844" t="-717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F6FBA2-280B-4B01-BD1F-D82DB97C5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314" y="1795050"/>
            <a:ext cx="4252686" cy="4252686"/>
          </a:xfrm>
          <a:prstGeom prst="rect">
            <a:avLst/>
          </a:prstGeom>
        </p:spPr>
      </p:pic>
      <p:pic>
        <p:nvPicPr>
          <p:cNvPr id="10" name="Picture 9" descr="A picture containing bottle, photo, indoor, wall&#10;&#10;Description automatically generated">
            <a:extLst>
              <a:ext uri="{FF2B5EF4-FFF2-40B4-BE49-F238E27FC236}">
                <a16:creationId xmlns:a16="http://schemas.microsoft.com/office/drawing/2014/main" id="{D450C842-987A-415F-A6EC-B543BBBDF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561" y="6030454"/>
            <a:ext cx="4207439" cy="821893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47A989A-7DE9-41B6-8174-11C8776EF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2761" y="3824515"/>
            <a:ext cx="2971800" cy="297180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5669C2-2AA9-411C-A0A7-70D4DD5CC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51911"/>
              </p:ext>
            </p:extLst>
          </p:nvPr>
        </p:nvGraphicFramePr>
        <p:xfrm>
          <a:off x="5103566" y="1506426"/>
          <a:ext cx="2880995" cy="1005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5017">
                  <a:extLst>
                    <a:ext uri="{9D8B030D-6E8A-4147-A177-3AD203B41FA5}">
                      <a16:colId xmlns:a16="http://schemas.microsoft.com/office/drawing/2014/main" val="3239180438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43797302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3564125862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2311665824"/>
                    </a:ext>
                  </a:extLst>
                </a:gridCol>
              </a:tblGrid>
              <a:tr h="251460">
                <a:tc rowSpan="2" gridSpan="2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Actual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26093"/>
                  </a:ext>
                </a:extLst>
              </a:tr>
              <a:tr h="251460">
                <a:tc gridSpan="2"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109080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bg1"/>
                          </a:solidFill>
                        </a:rPr>
                        <a:t>Predicted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13,451 (TN)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168 (FN)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22065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215 (FP)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1,166 (TP)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78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7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99ED-E366-49ED-AFD0-EECED0C0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XGBoost</a:t>
            </a:r>
            <a:r>
              <a:rPr lang="en-CA" dirty="0"/>
              <a:t> –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75350-2FC5-4380-A3E4-F31520940F53}"/>
                  </a:ext>
                </a:extLst>
              </p:cNvPr>
              <p:cNvSpPr txBox="1"/>
              <p:nvPr/>
            </p:nvSpPr>
            <p:spPr>
              <a:xfrm>
                <a:off x="473413" y="1390607"/>
                <a:ext cx="5025957" cy="482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CA" dirty="0" err="1"/>
                  <a:t>xgboostExplainer</a:t>
                </a:r>
                <a:r>
                  <a:rPr lang="en-CA" dirty="0"/>
                  <a:t> [4]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makes the </a:t>
                </a:r>
                <a:r>
                  <a:rPr lang="en-US" sz="1400" dirty="0" err="1"/>
                  <a:t>xgboost</a:t>
                </a:r>
                <a:r>
                  <a:rPr lang="en-US" sz="1400" dirty="0"/>
                  <a:t> model less of a ‘black box’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unpicks the ensemble of trees to allow us to understand precisely how each prediction is being made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the waterfall chart shows how probability of being a bad loan changes with the addition of each variable, in reverse order of the absolute impact on the log-odds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y-axis shows the probability, the bar labels show the log-odds impact of each variable</a:t>
                </a:r>
              </a:p>
              <a:p>
                <a:pPr lvl="1" algn="just"/>
                <a:endParaRPr lang="en-US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Calculation Flow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-3.24 ::: Baseline (Intercept)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+2.49 ::: installment (prediction is now -0.75)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-2.16 ::: </a:t>
                </a:r>
                <a:r>
                  <a:rPr lang="en-US" sz="1400" dirty="0" err="1"/>
                  <a:t>total_pymnt</a:t>
                </a:r>
                <a:r>
                  <a:rPr lang="en-US" sz="1400" dirty="0"/>
                  <a:t> (prediction is now -2.91)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-1.1 ::: </a:t>
                </a:r>
                <a:r>
                  <a:rPr lang="en-US" sz="1400" dirty="0" err="1"/>
                  <a:t>total_pymnt_inv</a:t>
                </a:r>
                <a:r>
                  <a:rPr lang="en-US" sz="1400" dirty="0"/>
                  <a:t> (prediction is now -4.01)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...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= -6.24 ::: Prediction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−(−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6.24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1400" dirty="0"/>
                  <a:t> Probability of being a bad loan is 0.19%; Actual the target is ‘0’, i.e. a good loan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75350-2FC5-4380-A3E4-F31520940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3" y="1390607"/>
                <a:ext cx="5025957" cy="4829655"/>
              </a:xfrm>
              <a:prstGeom prst="rect">
                <a:avLst/>
              </a:prstGeom>
              <a:blipFill>
                <a:blip r:embed="rId3"/>
                <a:stretch>
                  <a:fillRect l="-850" t="-758" r="-364" b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7701D-0E95-4666-B1C9-E101788C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Picture 13" descr="A picture containing scene, room&#10;&#10;Description automatically generated">
            <a:extLst>
              <a:ext uri="{FF2B5EF4-FFF2-40B4-BE49-F238E27FC236}">
                <a16:creationId xmlns:a16="http://schemas.microsoft.com/office/drawing/2014/main" id="{ECA05CAA-688B-4B7B-BEFF-F1782CB25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056" y="221321"/>
            <a:ext cx="6429829" cy="64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8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7699-6E66-4B67-9DF8-D9C3E3C4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400" dirty="0"/>
              <a:t>Conclusion and Further Improvement</a:t>
            </a:r>
            <a:endParaRPr lang="en-US" sz="3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C138D-846A-4253-9192-667C3D99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3B847-9270-46CB-8B31-3BDEECAF34EE}"/>
              </a:ext>
            </a:extLst>
          </p:cNvPr>
          <p:cNvSpPr txBox="1"/>
          <p:nvPr/>
        </p:nvSpPr>
        <p:spPr>
          <a:xfrm>
            <a:off x="677334" y="1473982"/>
            <a:ext cx="73563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model achieved high level accuracy (0.9745)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able to explain the business insights behind the model by looking at the water-fall chart (shown in previous slide) and variable level impact on log-odds char (shown on the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Further Improvement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Further clarify on the definition of </a:t>
            </a:r>
            <a:r>
              <a:rPr lang="en-US" dirty="0" err="1"/>
              <a:t>loan_status</a:t>
            </a:r>
            <a:r>
              <a:rPr lang="en-US" dirty="0"/>
              <a:t>; is it life-time status or monthly status?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Potential additional variable(s)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Oversampling (possible existing imbalance data)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1400" dirty="0"/>
              <a:t>Synthetic Minority Over-sampling Technique (</a:t>
            </a:r>
            <a:r>
              <a:rPr lang="en-US" sz="1400" dirty="0"/>
              <a:t>SMOTE) [5]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a different iteration number in manual tuning process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Try different hyperparameters tuning method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MLR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Grid Search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a separate time-period sample to further tune parameters or test the model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BC8F318-4E61-46E6-90CD-F342345B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A23E6-9F46-441A-9B01-C98C8FBC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3429000"/>
            <a:ext cx="3429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62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A212D4033CEF4D9CFD60F60CE4DF22" ma:contentTypeVersion="8" ma:contentTypeDescription="Create a new document." ma:contentTypeScope="" ma:versionID="82e9e8ea464f5eedec73bae44a9df907">
  <xsd:schema xmlns:xsd="http://www.w3.org/2001/XMLSchema" xmlns:xs="http://www.w3.org/2001/XMLSchema" xmlns:p="http://schemas.microsoft.com/office/2006/metadata/properties" xmlns:ns3="c03d4238-04db-4fde-a9d5-1dd984486891" targetNamespace="http://schemas.microsoft.com/office/2006/metadata/properties" ma:root="true" ma:fieldsID="015e7bb9416d579106d8e9b743f42d66" ns3:_="">
    <xsd:import namespace="c03d4238-04db-4fde-a9d5-1dd984486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d4238-04db-4fde-a9d5-1dd984486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BB7637-D3A5-4726-95C6-899FB0752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d4238-04db-4fde-a9d5-1dd984486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E92AE-8FEA-4286-BBD8-3F52C8B0CA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4D290E-7ADE-4880-B1D0-B044D2192B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7424</TotalTime>
  <Words>1125</Words>
  <Application>Microsoft Office PowerPoint</Application>
  <PresentationFormat>Widescreen</PresentationFormat>
  <Paragraphs>147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Trebuchet MS</vt:lpstr>
      <vt:lpstr>Wingdings 3</vt:lpstr>
      <vt:lpstr>Facet</vt:lpstr>
      <vt:lpstr>Loan Data Challenge</vt:lpstr>
      <vt:lpstr>Introduction</vt:lpstr>
      <vt:lpstr>Data Cleaning</vt:lpstr>
      <vt:lpstr>XGBoost [1]</vt:lpstr>
      <vt:lpstr>XGBoost – Parameters [1]</vt:lpstr>
      <vt:lpstr>XGBoost – Parameters Tuning </vt:lpstr>
      <vt:lpstr>XGBoost – Model Performance</vt:lpstr>
      <vt:lpstr>XGBoost – Result</vt:lpstr>
      <vt:lpstr>Conclusion and Further Improvement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Skylar Quan</dc:creator>
  <cp:lastModifiedBy>Skylar Quan</cp:lastModifiedBy>
  <cp:revision>32</cp:revision>
  <dcterms:created xsi:type="dcterms:W3CDTF">2019-08-31T22:37:58Z</dcterms:created>
  <dcterms:modified xsi:type="dcterms:W3CDTF">2019-09-06T03:29:56Z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0x0101007EA212D4033CEF4D9CFD60F60CE4DF22</vt:lpwstr>
  </property>
</Properties>
</file>