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8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E41-936B-CA48-9C8F-B9555C84C668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Edward Brash</a:t>
            </a:r>
          </a:p>
          <a:p>
            <a:r>
              <a:rPr lang="en-US" dirty="0" smtClean="0"/>
              <a:t>March 25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SPS 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 with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Makefile</a:t>
            </a:r>
            <a:endParaRPr lang="en-US" dirty="0"/>
          </a:p>
          <a:p>
            <a:r>
              <a:rPr lang="en-US" dirty="0" smtClean="0"/>
              <a:t>Note the tab characters!!! Yikes!!!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o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hello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Stupid … it makes EVERYTHING every time whether there have been changes or not … highly inefficient</a:t>
            </a:r>
          </a:p>
          <a:p>
            <a:endParaRPr lang="en-US" dirty="0"/>
          </a:p>
          <a:p>
            <a:r>
              <a:rPr lang="en-US" dirty="0" smtClean="0"/>
              <a:t>Uses four steps every time … g++ is smarter than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 – Still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 – Separate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111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hello.o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main.cpp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factorial.cpp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hello.cpp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3 – Documentation!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 am a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comment … students have never seen me before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I feel so unloved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I was using # long before Twitter existed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all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hello.o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main.cpp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factorial.cpp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hello.cpp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1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4 –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I am a comment, and I want to say that the variable CC will be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the compiler to use</a:t>
            </a: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endParaRPr lang="en-US" sz="55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55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Hey!, I am comment number 2. I want to say that CFLAGS will be the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options I'll pass to the compiler.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5500" dirty="0">
                <a:solidFill>
                  <a:srgbClr val="000000"/>
                </a:solidFill>
                <a:latin typeface="Courier"/>
                <a:cs typeface="Courier"/>
              </a:rPr>
              <a:t>=-c </a:t>
            </a:r>
            <a:r>
              <a:rPr lang="en-US" sz="5500" dirty="0" smtClean="0">
                <a:solidFill>
                  <a:srgbClr val="000000"/>
                </a:solidFill>
                <a:latin typeface="Courier"/>
                <a:cs typeface="Courier"/>
              </a:rPr>
              <a:t>–Wall</a:t>
            </a:r>
          </a:p>
          <a:p>
            <a:pPr marL="0" indent="0">
              <a:buNone/>
            </a:pPr>
            <a:endParaRPr lang="en-US" sz="55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all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sz="5500" dirty="0">
                <a:latin typeface="Courier"/>
                <a:cs typeface="Courier"/>
              </a:rPr>
              <a:t>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main.o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factorial.o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 smtClean="0">
                <a:latin typeface="Courier"/>
                <a:cs typeface="Courier"/>
              </a:rPr>
              <a:t>hello.o</a:t>
            </a:r>
            <a:endParaRPr lang="en-US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</a:t>
            </a:r>
            <a:r>
              <a:rPr lang="en-US" sz="5500" dirty="0" smtClean="0">
                <a:latin typeface="Courier"/>
                <a:cs typeface="Courier"/>
              </a:rPr>
              <a:t>	</a:t>
            </a: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$(CC)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 smtClean="0">
                <a:latin typeface="Courier"/>
                <a:cs typeface="Courier"/>
              </a:rPr>
              <a:t>main.cpp</a:t>
            </a:r>
            <a:endParaRPr lang="en-US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</a:t>
            </a:r>
            <a:r>
              <a:rPr lang="en-US" sz="5500" dirty="0" smtClean="0">
                <a:latin typeface="Courier"/>
                <a:cs typeface="Courier"/>
              </a:rPr>
              <a:t>	</a:t>
            </a:r>
            <a:r>
              <a:rPr lang="fr-FR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 smtClean="0">
                <a:latin typeface="Courier"/>
                <a:cs typeface="Courier"/>
              </a:rPr>
              <a:t>factorial.cpp</a:t>
            </a: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</a:t>
            </a:r>
            <a:r>
              <a:rPr lang="fr-FR" sz="5500" dirty="0" smtClean="0">
                <a:latin typeface="Courier"/>
                <a:cs typeface="Courier"/>
              </a:rPr>
              <a:t>	</a:t>
            </a:r>
            <a:r>
              <a:rPr lang="fr-FR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 smtClean="0">
                <a:latin typeface="Courier"/>
                <a:cs typeface="Courier"/>
              </a:rPr>
              <a:t>hello.cpp</a:t>
            </a: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</a:t>
            </a:r>
            <a:r>
              <a:rPr lang="fr-FR" sz="5500" dirty="0" smtClean="0">
                <a:latin typeface="Courier"/>
                <a:cs typeface="Courier"/>
              </a:rPr>
              <a:t>	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it-IT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5500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sz="5500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55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sz="5500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5500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1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5 – Lots of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53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8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8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8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main.cpp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hello.cpp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factorial.cpp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800" dirty="0">
                <a:latin typeface="Courier"/>
                <a:cs typeface="Courier"/>
              </a:rPr>
              <a:t>=hello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lean: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it-IT" sz="1800" dirty="0" err="1" smtClean="0">
                <a:latin typeface="Courier"/>
                <a:cs typeface="Courier"/>
              </a:rPr>
              <a:t>rm</a:t>
            </a:r>
            <a:r>
              <a:rPr lang="it-IT" sz="1800" dirty="0" smtClean="0">
                <a:latin typeface="Courier"/>
                <a:cs typeface="Courier"/>
              </a:rPr>
              <a:t> </a:t>
            </a:r>
            <a:r>
              <a:rPr lang="it-IT" sz="1800" dirty="0">
                <a:latin typeface="Courier"/>
                <a:cs typeface="Courier"/>
              </a:rPr>
              <a:t>-</a:t>
            </a:r>
            <a:r>
              <a:rPr lang="it-IT" sz="1800" dirty="0" err="1">
                <a:latin typeface="Courier"/>
                <a:cs typeface="Courier"/>
              </a:rPr>
              <a:t>rf</a:t>
            </a:r>
            <a:r>
              <a:rPr lang="it-IT" sz="1800" dirty="0">
                <a:latin typeface="Courier"/>
                <a:cs typeface="Courier"/>
              </a:rPr>
              <a:t> *.o hello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60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6 –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 </a:t>
            </a:r>
            <a:r>
              <a:rPr lang="en-US" sz="1600" dirty="0" err="1" smtClean="0">
                <a:latin typeface="Courier"/>
                <a:cs typeface="Courier"/>
              </a:rPr>
              <a:t>functions.h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lean: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it-IT" sz="1600" dirty="0" err="1" smtClean="0">
                <a:latin typeface="Courier"/>
                <a:cs typeface="Courier"/>
              </a:rPr>
              <a:t>rm</a:t>
            </a:r>
            <a:r>
              <a:rPr lang="it-IT" sz="1600" dirty="0" smtClean="0">
                <a:latin typeface="Courier"/>
                <a:cs typeface="Courier"/>
              </a:rPr>
              <a:t> </a:t>
            </a:r>
            <a:r>
              <a:rPr lang="it-IT" sz="1600" dirty="0">
                <a:latin typeface="Courier"/>
                <a:cs typeface="Courier"/>
              </a:rPr>
              <a:t>-</a:t>
            </a:r>
            <a:r>
              <a:rPr lang="it-IT" sz="1600" dirty="0" err="1">
                <a:latin typeface="Courier"/>
                <a:cs typeface="Courier"/>
              </a:rPr>
              <a:t>rf</a:t>
            </a:r>
            <a:r>
              <a:rPr lang="it-IT" sz="1600" dirty="0">
                <a:latin typeface="Courier"/>
                <a:cs typeface="Courier"/>
              </a:rPr>
              <a:t> *.o hello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77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7 –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(OBJECTS) : </a:t>
            </a:r>
            <a:r>
              <a:rPr lang="en-US" sz="1600" dirty="0" err="1" smtClean="0">
                <a:latin typeface="Courier"/>
                <a:cs typeface="Courier"/>
              </a:rPr>
              <a:t>functions.h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it-IT" sz="1600" dirty="0" err="1" smtClean="0">
                <a:latin typeface="Courier"/>
                <a:cs typeface="Courier"/>
              </a:rPr>
              <a:t>rm</a:t>
            </a:r>
            <a:r>
              <a:rPr lang="it-IT" sz="1600" dirty="0" smtClean="0">
                <a:latin typeface="Courier"/>
                <a:cs typeface="Courier"/>
              </a:rPr>
              <a:t> </a:t>
            </a:r>
            <a:r>
              <a:rPr lang="it-IT" sz="1600" dirty="0">
                <a:latin typeface="Courier"/>
                <a:cs typeface="Courier"/>
              </a:rPr>
              <a:t>-</a:t>
            </a:r>
            <a:r>
              <a:rPr lang="it-IT" sz="1600" dirty="0" err="1">
                <a:latin typeface="Courier"/>
                <a:cs typeface="Courier"/>
              </a:rPr>
              <a:t>rf</a:t>
            </a:r>
            <a:r>
              <a:rPr lang="it-IT" sz="1600" dirty="0">
                <a:latin typeface="Courier"/>
                <a:cs typeface="Courier"/>
              </a:rPr>
              <a:t> *.o hello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161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8 – Multiple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3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44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FACSOURCE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factorial.cpp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main.cpp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hello.cpp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states.cpp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FACOBJS=$(FACSOURCE:.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OBJECTS1=$(SOURCES1:.cpp=.o)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OBJECTS2=$(SOURCES2:.cpp=.o)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=hello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=states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all: $(SOURCES) $(EXECUTABLE1) $(EXECUTABLE2)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$(EXECUTABLE1): $(FACOBJS) $(OBJECTS1)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$(OBJECTS1)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$(EXECUTABLE2): $(FACOBJS) $(OBJECTS2)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$(OBJECTS2)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$(CFLAGS) $&lt; -o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$(OBJECTS1) : </a:t>
            </a:r>
            <a:r>
              <a:rPr lang="en-US" sz="4400" dirty="0" err="1">
                <a:latin typeface="Courier"/>
                <a:cs typeface="Courier"/>
              </a:rPr>
              <a:t>functions.h</a:t>
            </a:r>
            <a:endParaRPr lang="en-US" sz="4400" dirty="0"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$(OBJECTS2)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$(FACOBJS)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  <a:r>
              <a:rPr lang="it-IT" sz="4400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4400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it-IT" sz="4400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4400" dirty="0">
                <a:solidFill>
                  <a:srgbClr val="FF0000"/>
                </a:solidFill>
                <a:latin typeface="Courier"/>
                <a:cs typeface="Courier"/>
              </a:rPr>
              <a:t> *.o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Several options:</a:t>
            </a:r>
          </a:p>
          <a:p>
            <a:r>
              <a:rPr lang="en-US" dirty="0" smtClean="0"/>
              <a:t>At the command line</a:t>
            </a:r>
          </a:p>
          <a:p>
            <a:pPr lvl="1"/>
            <a:r>
              <a:rPr lang="en-US" dirty="0" smtClean="0"/>
              <a:t>Works ok for small source code distributions</a:t>
            </a:r>
          </a:p>
          <a:p>
            <a:pPr lvl="1"/>
            <a:r>
              <a:rPr lang="en-US" dirty="0" smtClean="0"/>
              <a:t>Cumbersome – need to keep track of changes by hand – can be confusing even for small codes</a:t>
            </a:r>
          </a:p>
          <a:p>
            <a:r>
              <a:rPr lang="en-US" dirty="0" smtClean="0"/>
              <a:t>Within an IDE (eclipse, </a:t>
            </a:r>
            <a:r>
              <a:rPr lang="en-US" dirty="0" err="1" smtClean="0"/>
              <a:t>XCode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These will use some sort of underlying system, probably Make</a:t>
            </a:r>
          </a:p>
          <a:p>
            <a:r>
              <a:rPr lang="en-US" dirty="0" smtClean="0"/>
              <a:t>Building a Make system</a:t>
            </a:r>
          </a:p>
          <a:p>
            <a:pPr lvl="1"/>
            <a:r>
              <a:rPr lang="en-US" dirty="0" smtClean="0"/>
              <a:t>Probably still the most popular option, and you will undoubtedly have to use it at some point!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6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o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hello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8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Crash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source, include, install directories</a:t>
            </a:r>
          </a:p>
          <a:p>
            <a:r>
              <a:rPr lang="en-US" dirty="0" smtClean="0"/>
              <a:t>“bin/</a:t>
            </a:r>
            <a:r>
              <a:rPr lang="en-US" dirty="0" err="1" smtClean="0"/>
              <a:t>src</a:t>
            </a:r>
            <a:r>
              <a:rPr lang="en-US" dirty="0" smtClean="0"/>
              <a:t>/include” directory model</a:t>
            </a:r>
          </a:p>
          <a:p>
            <a:r>
              <a:rPr lang="en-US" dirty="0" smtClean="0"/>
              <a:t>Linking with libraries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Makefiles</a:t>
            </a:r>
            <a:r>
              <a:rPr lang="en-US" dirty="0" smtClean="0"/>
              <a:t> (for multiple source directories)</a:t>
            </a:r>
          </a:p>
          <a:p>
            <a:r>
              <a:rPr lang="en-US" dirty="0" smtClean="0"/>
              <a:t>Other build systems (</a:t>
            </a:r>
            <a:r>
              <a:rPr lang="en-US" dirty="0" err="1" smtClean="0"/>
              <a:t>SCons</a:t>
            </a:r>
            <a:r>
              <a:rPr lang="en-US" dirty="0" smtClean="0"/>
              <a:t>, </a:t>
            </a:r>
            <a:r>
              <a:rPr lang="en-US" dirty="0" err="1" smtClean="0"/>
              <a:t>cmake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GNU </a:t>
            </a:r>
            <a:r>
              <a:rPr lang="en-US" dirty="0" err="1" smtClean="0"/>
              <a:t>Autoconf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 utility that automatically builds executable programs and libraries from source code by reading </a:t>
            </a:r>
            <a:r>
              <a:rPr lang="en-US" dirty="0" err="1" smtClean="0">
                <a:solidFill>
                  <a:srgbClr val="FF0000"/>
                </a:solidFill>
              </a:rPr>
              <a:t>Makefiles</a:t>
            </a:r>
            <a:r>
              <a:rPr lang="en-US" dirty="0" smtClean="0"/>
              <a:t> which specify how to derive the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On most Unix systems, Make is actually GNU Make, which can be used in conjunction with the GNU build system (which in turn allows some amount of </a:t>
            </a:r>
            <a:r>
              <a:rPr lang="en-US" dirty="0" err="1" smtClean="0"/>
              <a:t>autoconfiguration</a:t>
            </a:r>
            <a:r>
              <a:rPr lang="en-US" dirty="0" smtClean="0"/>
              <a:t> abilities)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Make has its own internal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my experience, it is rather cryptic, and is somewhat platform dependent (use of tabs)</a:t>
            </a:r>
          </a:p>
          <a:p>
            <a:endParaRPr lang="en-US" dirty="0"/>
          </a:p>
          <a:p>
            <a:r>
              <a:rPr lang="en-US" dirty="0" smtClean="0"/>
              <a:t>“Make is a popular but flawed tool.”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has a LOT of problems:</a:t>
            </a:r>
          </a:p>
          <a:p>
            <a:pPr lvl="1"/>
            <a:r>
              <a:rPr lang="en-US" dirty="0" smtClean="0"/>
              <a:t>Make’s parser does not function in a normal way</a:t>
            </a:r>
          </a:p>
          <a:p>
            <a:pPr lvl="1"/>
            <a:r>
              <a:rPr lang="en-US" dirty="0" smtClean="0"/>
              <a:t>Special tokens (commas, etc.) are not handled consistently</a:t>
            </a:r>
          </a:p>
          <a:p>
            <a:pPr lvl="1"/>
            <a:r>
              <a:rPr lang="en-US" dirty="0" smtClean="0"/>
              <a:t>Whitespace (sometimes matters, sometimes doesn’t)</a:t>
            </a:r>
          </a:p>
          <a:p>
            <a:pPr lvl="1"/>
            <a:r>
              <a:rPr lang="en-US" dirty="0" smtClean="0"/>
              <a:t>Undefined variables do not generate an error</a:t>
            </a:r>
          </a:p>
          <a:p>
            <a:pPr lvl="1"/>
            <a:r>
              <a:rPr lang="en-US" dirty="0" smtClean="0"/>
              <a:t>Limited support for conditions (if … then … else)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boolean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smtClean="0"/>
              <a:t>No scoping (all variables are global)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0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print_hello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cout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&lt;&lt; "The factorial of 5 is " &lt;&lt;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factorial(5)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0</a:t>
            </a:r>
            <a:r>
              <a:rPr lang="is-I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hello.cpp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"Hello World!"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cout</a:t>
            </a:r>
            <a:r>
              <a:rPr lang="en-US" dirty="0" smtClean="0">
                <a:latin typeface="Courier"/>
                <a:cs typeface="Courier"/>
              </a:rPr>
              <a:t> &lt;&lt; </a:t>
            </a:r>
            <a:r>
              <a:rPr lang="en-US" dirty="0" err="1" smtClean="0">
                <a:latin typeface="Courier"/>
                <a:cs typeface="Courier"/>
              </a:rPr>
              <a:t>endl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9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factorial.cpp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if(n&gt;1){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    return(n * factorial(n-1));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else return 1;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functions.h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13382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main.cpp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hello.cpp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factorial.cpp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-o hello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</a:t>
            </a:r>
            <a:r>
              <a:rPr lang="en-US" dirty="0" err="1" smtClean="0"/>
              <a:t>factorial.o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./hello</a:t>
            </a:r>
          </a:p>
          <a:p>
            <a:pPr marL="0" indent="0">
              <a:buNone/>
            </a:pPr>
            <a:r>
              <a:rPr lang="en-US" dirty="0"/>
              <a:t>Hello World!</a:t>
            </a:r>
          </a:p>
          <a:p>
            <a:pPr marL="0" indent="0">
              <a:buNone/>
            </a:pPr>
            <a:r>
              <a:rPr lang="en-US" dirty="0"/>
              <a:t>The factorial of 5 is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1077</Words>
  <Application>Microsoft Macintosh PowerPoint</Application>
  <PresentationFormat>On-screen Show (4:3)</PresentationFormat>
  <Paragraphs>252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Make Tutorial</vt:lpstr>
      <vt:lpstr>Creating an Executable</vt:lpstr>
      <vt:lpstr>What is Make?</vt:lpstr>
      <vt:lpstr>What is Make?</vt:lpstr>
      <vt:lpstr>Example 1 – main.cpp</vt:lpstr>
      <vt:lpstr>Example 1 – hello.cpp</vt:lpstr>
      <vt:lpstr>Example 1 – factorial.cpp</vt:lpstr>
      <vt:lpstr>Example 1 – functions.h</vt:lpstr>
      <vt:lpstr>At the command line</vt:lpstr>
      <vt:lpstr>How do we do this with Make?</vt:lpstr>
      <vt:lpstr>Problems</vt:lpstr>
      <vt:lpstr>Modification 1 – Still stupid</vt:lpstr>
      <vt:lpstr>Modification 2 – Separate things</vt:lpstr>
      <vt:lpstr>Modification 3 – Documentation!</vt:lpstr>
      <vt:lpstr>Modification 4 – Variables</vt:lpstr>
      <vt:lpstr>Modification 5 – Lots of Sources</vt:lpstr>
      <vt:lpstr>Modification 6 – Dependencies</vt:lpstr>
      <vt:lpstr>Modification 7 – Wildcards</vt:lpstr>
      <vt:lpstr>Modification 8 – Multiple targets</vt:lpstr>
      <vt:lpstr>Version 0</vt:lpstr>
      <vt:lpstr>Future Crash Course?</vt:lpstr>
    </vt:vector>
  </TitlesOfParts>
  <Company>Christopher Newport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Tutorial</dc:title>
  <dc:creator>Edward Brash</dc:creator>
  <cp:lastModifiedBy>Edward Brash</cp:lastModifiedBy>
  <cp:revision>15</cp:revision>
  <dcterms:created xsi:type="dcterms:W3CDTF">2014-03-24T17:37:04Z</dcterms:created>
  <dcterms:modified xsi:type="dcterms:W3CDTF">2014-03-24T20:22:49Z</dcterms:modified>
</cp:coreProperties>
</file>