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3f2a7e87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3f2a7e87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function argument.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how in the case of this function, the argument is assigned an argument.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called the default value of the argument.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no arguments are passed to the function when it’s called, Python will pass in the default value for the argument.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3f2a7e87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3f2a7e87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Lastly the function header is closed by a colon.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colon indicates to the interpreter that an </a:t>
            </a:r>
            <a:r>
              <a:rPr lang="en"/>
              <a:t>object</a:t>
            </a:r>
            <a:r>
              <a:rPr lang="en"/>
              <a:t> is being created.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sets the </a:t>
            </a:r>
            <a:r>
              <a:rPr lang="en"/>
              <a:t>syntax</a:t>
            </a:r>
            <a:r>
              <a:rPr lang="en"/>
              <a:t> for the rest of the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how every thing below the header is neatly indented.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Indention is very important in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Wherever there’s a colon, no matter what the object (class, function, if else statement, etc) all subsequent lines in that code must be indented or an error will result.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3f2a7e87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3f2a7e87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Next, there’s the docstring, otherwise known as the documentation string.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docstring </a:t>
            </a:r>
            <a:r>
              <a:rPr lang="en"/>
              <a:t>provides</a:t>
            </a:r>
            <a:r>
              <a:rPr lang="en"/>
              <a:t> information about the function such as what it does, and what the arguments 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Occasionally you will see information on the function’s author as well.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optional, it’s generally good practice to include 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helps other developers who view view your code to pick up where you left off.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help() function is called on your function, it will display the docstring.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3f2a7e87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3f2a7e87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is the </a:t>
            </a:r>
            <a:r>
              <a:rPr lang="en"/>
              <a:t>python</a:t>
            </a:r>
            <a:r>
              <a:rPr lang="en"/>
              <a:t> statements in the function body.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perform the tasks that your function is for.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3f2a7e87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3f2a7e87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is the optional return statement.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output of your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that functions can have more than one return statement.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use a </a:t>
            </a:r>
            <a:r>
              <a:rPr lang="en"/>
              <a:t>function</a:t>
            </a:r>
            <a:r>
              <a:rPr lang="en"/>
              <a:t>’s returned value, we simply assign the function to a variable.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69583e4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69583e4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general rule of thumb, any time a code will be used more than once it should be placed in a function.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3f2a7e87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3f2a7e87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lets shift our focus over to how to use a function.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69583e49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69583e49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is called by typing its name followed by </a:t>
            </a:r>
            <a:r>
              <a:rPr lang="en"/>
              <a:t>parentheses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may lookup the functions help string using the help()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call the function that we defined earlier with no arguments.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</a:t>
            </a:r>
            <a:r>
              <a:rPr lang="en"/>
              <a:t>how</a:t>
            </a:r>
            <a:r>
              <a:rPr lang="en"/>
              <a:t> the function used the default argument value defined in the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call the function with an argument.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how the default argument was replaced with the value we passed to the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to use a returned value, we simply define a variable as the function call.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69583e49e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69583e49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69583e49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69583e49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6885b0f5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6885b0f5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69583e49e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69583e49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f2a7e8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3f2a7e8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69583e49e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69583e49e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6885b0f56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6885b0f56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wish download the git repo and open the notebook to follow along with.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3f2a7e87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3f2a7e8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3f2a7e8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3f2a7e8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3f2a7e87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3f2a7e87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this is what a function looks like in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is defined as a collection of related statements that perform a specific task.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scope of object oriented </a:t>
            </a:r>
            <a:r>
              <a:rPr lang="en"/>
              <a:t>programming, functions are the primary building block for code organization in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practicality they serve two purposes.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make your code more readable by giving it a name.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they make your code reusable.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3f2a7e87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3f2a7e87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seven parts to a function’s </a:t>
            </a:r>
            <a:r>
              <a:rPr lang="en"/>
              <a:t>syntax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will briefly run through these for you.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the first four of these are part of what’s called the function header.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3f2a7e87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3f2a7e87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function header starts off with the def keyword.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tells the Python </a:t>
            </a:r>
            <a:r>
              <a:rPr lang="en"/>
              <a:t>interpreter</a:t>
            </a:r>
            <a:r>
              <a:rPr lang="en"/>
              <a:t> that a function is being started.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3f2a7e87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3f2a7e87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there’s the function name.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kylarcalvin/SkylarCalvin_DS240_Sample_Lecture.g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Functions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 of functions in Python with a use case.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 Syntax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has seven parts: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</a:t>
            </a:r>
            <a:r>
              <a:rPr i="1" lang="en"/>
              <a:t>def</a:t>
            </a:r>
            <a:r>
              <a:rPr lang="en"/>
              <a:t> keyword which marks the start of the function head.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function name to identify the function.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Optional parameters or arguments through which we pass values to a function.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4675" y="1703037"/>
            <a:ext cx="3999900" cy="2315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 Syntax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has seven parts: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</a:t>
            </a:r>
            <a:r>
              <a:rPr i="1" lang="en"/>
              <a:t>def</a:t>
            </a:r>
            <a:r>
              <a:rPr lang="en"/>
              <a:t> keyword which marks the start of the function head.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function name to identify the function.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Optional parameters or arguments through which we pass values to a function.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colon (:) to mark the end of the function header.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4675" y="1703037"/>
            <a:ext cx="3999900" cy="2315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 Syntax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has seven parts: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</a:t>
            </a:r>
            <a:r>
              <a:rPr i="1" lang="en"/>
              <a:t>def</a:t>
            </a:r>
            <a:r>
              <a:rPr lang="en"/>
              <a:t> keyword which marks the start of the function head.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function name to identify the function.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Optional parameters or arguments through which we pass values to a function.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colon (:) to mark the end of the function header.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 optional documentation string (commonly referred to as a docstring).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4675" y="1703037"/>
            <a:ext cx="3999900" cy="2315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 Syntax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has seven parts: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</a:t>
            </a:r>
            <a:r>
              <a:rPr i="1" lang="en"/>
              <a:t>def</a:t>
            </a:r>
            <a:r>
              <a:rPr lang="en"/>
              <a:t> keyword which marks the start of the function head.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function name to identify the function.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Optional parameters or arguments through which we pass values to a function.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colon (:) to mark the end of the function header.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 optional documentation string (commonly referred to as a docstring).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One or more valid Python statements that make up the function body.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4675" y="1703037"/>
            <a:ext cx="3999900" cy="2315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 Syntax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20575"/>
            <a:ext cx="39999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has seven parts: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</a:t>
            </a:r>
            <a:r>
              <a:rPr i="1" lang="en"/>
              <a:t>def</a:t>
            </a:r>
            <a:r>
              <a:rPr lang="en"/>
              <a:t> keyword which marks the start of the function head.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function name to identify the function.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Optional parameters or arguments through which we pass values to a function.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colon (:) to mark the end of the function header.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 optional documentation string (commonly referred to as a docstring).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One or more valid Python statements that make up the function body.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 optional return statement to return a value  from the function.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4675" y="1703037"/>
            <a:ext cx="3999900" cy="2315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should a function be used?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302550" y="1154200"/>
            <a:ext cx="42696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As a rule of thumb a function should be used any time a bit of code will be used more than once.</a:t>
            </a:r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297000" y="1884750"/>
            <a:ext cx="42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More on this during the demonstration.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425" y="1928800"/>
            <a:ext cx="451485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Usage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 Usage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450" y="815250"/>
            <a:ext cx="3810000" cy="14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/>
        </p:nvSpPr>
        <p:spPr>
          <a:xfrm>
            <a:off x="179300" y="1109375"/>
            <a:ext cx="42357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Functions are called by typing the name of the function with parentheses.</a:t>
            </a:r>
            <a:endParaRPr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i="1" lang="en" sz="1200">
                <a:solidFill>
                  <a:schemeClr val="lt2"/>
                </a:solidFill>
              </a:rPr>
              <a:t>function()</a:t>
            </a:r>
            <a:endParaRPr i="1" sz="1200">
              <a:solidFill>
                <a:schemeClr val="lt2"/>
              </a:solidFill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179300" y="1972225"/>
            <a:ext cx="4247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A function’s docstring can be read using the </a:t>
            </a:r>
            <a:r>
              <a:rPr i="1" lang="en">
                <a:solidFill>
                  <a:schemeClr val="lt2"/>
                </a:solidFill>
              </a:rPr>
              <a:t>help</a:t>
            </a:r>
            <a:r>
              <a:rPr lang="en">
                <a:solidFill>
                  <a:schemeClr val="lt2"/>
                </a:solidFill>
              </a:rPr>
              <a:t> function.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179300" y="2633375"/>
            <a:ext cx="4235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When no arguments are called, the function’s default arguments are used.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450" y="2314600"/>
            <a:ext cx="381000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185000" y="3281375"/>
            <a:ext cx="4235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When arguments are called, they are passed to the function for use as function variables.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0450" y="3552135"/>
            <a:ext cx="3810001" cy="77611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/>
        </p:nvSpPr>
        <p:spPr>
          <a:xfrm>
            <a:off x="179300" y="3940475"/>
            <a:ext cx="4235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Notice how the return value in the function can be saved to a variable.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Functions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can call functions from inside other functions.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6467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Notice how I call functionName from inside concatColumns2.</a:t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85025"/>
            <a:ext cx="8839200" cy="223813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45720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functionName is in the global scope.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4572000" y="1646725"/>
            <a:ext cx="42603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Thus, it’s callable from within concatColumns2, which is also in the global scope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Setup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Scope Versus Local Scope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and objects in the global scope are callable from anywhere in the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and objects in the local scope are only callable from within the object they are defined 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variable defined in one function is </a:t>
            </a:r>
            <a:r>
              <a:rPr lang="en"/>
              <a:t>not callable</a:t>
            </a:r>
            <a:r>
              <a:rPr lang="en"/>
              <a:t> from the global environment.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I’ll demonstrate in the Jupyter Notebook.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Function Demonstration in Jupyter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 Used in this Lesson</a:t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168100" y="986125"/>
            <a:ext cx="88527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Lesson materials are contained in the lesson git repo.</a:t>
            </a:r>
            <a:endParaRPr sz="1800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Create a new folder for the lesson materials.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Open command line and </a:t>
            </a:r>
            <a:r>
              <a:rPr i="1" lang="en">
                <a:solidFill>
                  <a:schemeClr val="lt2"/>
                </a:solidFill>
              </a:rPr>
              <a:t>cd</a:t>
            </a:r>
            <a:r>
              <a:rPr lang="en">
                <a:solidFill>
                  <a:schemeClr val="lt2"/>
                </a:solidFill>
              </a:rPr>
              <a:t> into the lesson directory.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Run command </a:t>
            </a:r>
            <a:r>
              <a:rPr i="1" lang="en">
                <a:solidFill>
                  <a:schemeClr val="lt2"/>
                </a:solidFill>
              </a:rPr>
              <a:t>git clone </a:t>
            </a:r>
            <a:r>
              <a:rPr i="1"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https://github.com/skylarcalvin/SkylarCalvin_DS240_Sample_Lecture.git</a:t>
            </a:r>
            <a:endParaRPr i="1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This will pull down the Lesson notebook, slide presentation, and dataset.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90500" y="2431675"/>
            <a:ext cx="864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Lecture notes are contained in the </a:t>
            </a:r>
            <a:r>
              <a:rPr i="1" lang="en" sz="1800">
                <a:solidFill>
                  <a:schemeClr val="lt2"/>
                </a:solidFill>
              </a:rPr>
              <a:t>Introduction_to_Functions.ipynb</a:t>
            </a:r>
            <a:r>
              <a:rPr lang="en" sz="1800">
                <a:solidFill>
                  <a:schemeClr val="lt2"/>
                </a:solidFill>
              </a:rPr>
              <a:t> notebook.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01700" y="2891125"/>
            <a:ext cx="8630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A Jupyter Notebooks environment with the Pandas package installed required to run the lesson from.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01700" y="3697950"/>
            <a:ext cx="86418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Sample dataset.</a:t>
            </a:r>
            <a:endParaRPr sz="1800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titanic.csv.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Contains basic information on the passenger manifest from the RMS titanic.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what a Python function is in a concise way to aid in student understanding.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 when a function might be used and in what context.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a solid understanding of function syntax.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Demonstrate how to use </a:t>
            </a:r>
            <a:r>
              <a:rPr lang="en"/>
              <a:t>arguments</a:t>
            </a:r>
            <a:r>
              <a:rPr lang="en"/>
              <a:t> in functions, and how to return values.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scope in relation to function variables.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an understanding of how useful reusable functions are through demonstration.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Fundamentals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Function?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Defined as a collection of related Python statements that perform a specific task.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Primary building block of code organization in Python.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Make code more readable by giving code a name.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Reusable code that is easy to call.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675" y="1703037"/>
            <a:ext cx="3999900" cy="2315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 Syntax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function has seven parts: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675" y="1703037"/>
            <a:ext cx="3999900" cy="2315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 Syntax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has seven parts: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</a:t>
            </a:r>
            <a:r>
              <a:rPr i="1" lang="en"/>
              <a:t>def</a:t>
            </a:r>
            <a:r>
              <a:rPr lang="en"/>
              <a:t> keyword which marks the start of the function head.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4675" y="1703037"/>
            <a:ext cx="3999900" cy="2315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 Syntax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has seven parts: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</a:t>
            </a:r>
            <a:r>
              <a:rPr i="1" lang="en"/>
              <a:t>def</a:t>
            </a:r>
            <a:r>
              <a:rPr lang="en"/>
              <a:t> keyword which marks the start of the function head.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function name to identify the function.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4675" y="1703037"/>
            <a:ext cx="3999900" cy="2315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