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07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51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7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5585/mmwr.mm6809e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en-US" sz="5200"/>
              <a:t>Shiny App for Infectious Disease Surveillance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031" y="957287"/>
            <a:ext cx="2760795" cy="4995027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Skylar Nguyen</a:t>
            </a:r>
            <a:endParaRPr lang="en-US"/>
          </a:p>
          <a:p>
            <a:pPr algn="r"/>
            <a:r>
              <a:rPr lang="en-US" dirty="0"/>
              <a:t>BIO 5202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28A42-E3FD-6F5B-C739-8B115F69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42" y="381000"/>
            <a:ext cx="4606788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Cases declined since 2005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45245-B4BD-7ABB-70A0-167B43A5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248" y="1438360"/>
            <a:ext cx="5479020" cy="383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79F03-E722-91B0-2209-95EC3900BDFF}"/>
              </a:ext>
            </a:extLst>
          </p:cNvPr>
          <p:cNvSpPr txBox="1"/>
          <p:nvPr/>
        </p:nvSpPr>
        <p:spPr>
          <a:xfrm>
            <a:off x="301197" y="2139115"/>
            <a:ext cx="4033615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mprovements in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p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rotocol to reduce MRSA transmission in the hospital setting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DC92FD-BC87-1467-752A-461E79C13DF5}"/>
              </a:ext>
            </a:extLst>
          </p:cNvPr>
          <p:cNvSpPr/>
          <p:nvPr/>
        </p:nvSpPr>
        <p:spPr>
          <a:xfrm>
            <a:off x="8819261" y="4264351"/>
            <a:ext cx="1726250" cy="828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5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9C8B-E142-25CF-8670-7300FC96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34" y="588100"/>
            <a:ext cx="5944066" cy="1117600"/>
          </a:xfrm>
        </p:spPr>
        <p:txBody>
          <a:bodyPr>
            <a:normAutofit/>
          </a:bodyPr>
          <a:lstStyle/>
          <a:p>
            <a:r>
              <a:rPr lang="en-US" sz="2800" dirty="0"/>
              <a:t>Emergence of new pathogenic strains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25DF-F8F1-4CE4-046C-346EA7F1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USA100-300: Common MRSA strains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“Others”: More resistant strains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6900" indent="0">
              <a:lnSpc>
                <a:spcPct val="150000"/>
              </a:lnSpc>
              <a:buClr>
                <a:srgbClr val="56AAFE"/>
              </a:buClr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25C1C-9A86-DBAB-49C3-53FA34B60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885" y="3411399"/>
            <a:ext cx="5010533" cy="3369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E8AC5-4972-656A-7055-E37C34493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885" y="64751"/>
            <a:ext cx="5010533" cy="32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2C0C-E798-F9AC-9715-A49916AE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16493"/>
            <a:ext cx="10353762" cy="97045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BB7C-1FC5-4C84-294E-ABE942BC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339342"/>
            <a:ext cx="10353762" cy="4058751"/>
          </a:xfrm>
        </p:spPr>
        <p:txBody>
          <a:bodyPr/>
          <a:lstStyle/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Genomic analysis of new MRSA variant: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F4873-FDC0-DC9D-B115-68CB1518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55" y="2473084"/>
            <a:ext cx="7500239" cy="28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FCC8-B700-2153-3281-85805107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D3C-7267-92AB-11F5-8050B70C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335065"/>
          </a:xfrm>
        </p:spPr>
        <p:txBody>
          <a:bodyPr>
            <a:noAutofit/>
          </a:bodyPr>
          <a:lstStyle/>
          <a:p>
            <a:r>
              <a:rPr lang="en-US" sz="1100" dirty="0"/>
              <a:t>Liu, C., &amp; Chambers, H. F. (2003). Methicillin-resistant Staphylococcus aureus: An overview of clinical features and management strategies. Clinical Infectious Diseases, 36(6), 199-206. https://doi.org/10.1086/368712 </a:t>
            </a:r>
          </a:p>
          <a:p>
            <a:endParaRPr lang="en-US" sz="1100" dirty="0"/>
          </a:p>
          <a:p>
            <a:r>
              <a:rPr lang="en-US" sz="1100" dirty="0"/>
              <a:t>Boucher, H. W., &amp; Corey, G. R. (2008). Epidemiology of Methicillin-Resistant Staphylococcus aureus and its Impact on Clinical Outcomes. Clinical Infectious Diseases, 46(5), 1-19. https://doi.org/10.1086/523340 </a:t>
            </a:r>
          </a:p>
          <a:p>
            <a:endParaRPr lang="en-US" sz="1100" dirty="0"/>
          </a:p>
          <a:p>
            <a:r>
              <a:rPr lang="en-US" sz="1100" dirty="0" err="1"/>
              <a:t>Hidron</a:t>
            </a:r>
            <a:r>
              <a:rPr lang="en-US" sz="1100" dirty="0"/>
              <a:t>, A. I., &amp; Patel, J. B. (2011). Antimicrobial-resistant pathogens associated with healthcare-associated infections: A review of the literature. American Journal of Infection Control, 39(3), 152-160. https://doi.org/10.1016/j.ajic.2010.04.011 </a:t>
            </a:r>
          </a:p>
          <a:p>
            <a:endParaRPr lang="en-US" sz="1100" dirty="0"/>
          </a:p>
          <a:p>
            <a:r>
              <a:rPr lang="en-US" sz="1100" dirty="0"/>
              <a:t>Enright, M. C., Day, N. P., Davies, C. E., Peacock, S. J., &amp; Spratt, B. G. (2000). </a:t>
            </a:r>
            <a:r>
              <a:rPr lang="en-US" sz="1100" dirty="0" err="1"/>
              <a:t>Multilocus</a:t>
            </a:r>
            <a:r>
              <a:rPr lang="en-US" sz="1100" dirty="0"/>
              <a:t> sequence typing for characterization of methicillin-resistant and methicillin-susceptible clones of Staphylococcus aureus. Journal of clinical microbiology, 38(3), 1008–1015. https://doi.org/10.1128/JCM.38.3.1008-1015.2000 </a:t>
            </a:r>
          </a:p>
          <a:p>
            <a:endParaRPr lang="en-US" sz="1100" dirty="0"/>
          </a:p>
          <a:p>
            <a:r>
              <a:rPr lang="en-US" sz="1100" dirty="0"/>
              <a:t>Jolley, K. A., Bray, J. E., &amp; Maiden, M. C. J. (2018). Open-access bacterial population genomics: </a:t>
            </a:r>
            <a:r>
              <a:rPr lang="en-US" sz="1100" dirty="0" err="1"/>
              <a:t>BIGSdb</a:t>
            </a:r>
            <a:r>
              <a:rPr lang="en-US" sz="1100" dirty="0"/>
              <a:t> software, the PubMLST.org website and their applications. </a:t>
            </a:r>
            <a:r>
              <a:rPr lang="en-US" sz="1100" dirty="0" err="1"/>
              <a:t>Wellcome</a:t>
            </a:r>
            <a:r>
              <a:rPr lang="en-US" sz="1100" dirty="0"/>
              <a:t> open research, 3, 124. https://doi.org/10.12688/wellcomeopenres.14826.1 </a:t>
            </a:r>
          </a:p>
          <a:p>
            <a:endParaRPr lang="en-US" sz="1100" dirty="0"/>
          </a:p>
          <a:p>
            <a:r>
              <a:rPr lang="en-US" sz="1100" dirty="0"/>
              <a:t>Kourtis AP, Hatfield K, Baggs J, et al. Vital Signs: Epidemiology and Recent Trends in Methicillin-Resistant and in Methicillin-Susceptible Staphylococcus aureus Bloodstream Infections — United States. MMWR </a:t>
            </a:r>
            <a:r>
              <a:rPr lang="en-US" sz="1100" dirty="0" err="1"/>
              <a:t>Morb</a:t>
            </a:r>
            <a:r>
              <a:rPr lang="en-US" sz="1100" dirty="0"/>
              <a:t> Mortal </a:t>
            </a:r>
            <a:r>
              <a:rPr lang="en-US" sz="1100" dirty="0" err="1"/>
              <a:t>Wkly</a:t>
            </a:r>
            <a:r>
              <a:rPr lang="en-US" sz="1100" dirty="0"/>
              <a:t> Rep 2019;68:214–219. DOI: </a:t>
            </a:r>
            <a:r>
              <a:rPr lang="en-US" sz="1100" dirty="0">
                <a:hlinkClick r:id="rId2"/>
              </a:rPr>
              <a:t>http://dx.doi.org/10.15585/mmwr.mm6809e1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Dai, Y., Liu, J., Guo, W., Meng, H., Huang, Q., He, L., Gao, Q., </a:t>
            </a:r>
            <a:r>
              <a:rPr lang="en-US" sz="1100" dirty="0" err="1"/>
              <a:t>Lv</a:t>
            </a:r>
            <a:r>
              <a:rPr lang="en-US" sz="1100" dirty="0"/>
              <a:t>, H., Liu, Y., Wang, Y., Wang, H., Liu, Q., &amp; Li, M. (2019). Decreasing methicillin-resistant Staphylococcus aureus (MRSA) infections is attributable to the disappearance of predominant MRSA ST239 clones, Shanghai, 2008-2017. Emerging microbes &amp; infections, 8(1), 471–478. https://doi.org/10.1080/22221751.2019.1595161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4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1CB1-4B85-A97D-0E40-D2C475B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Methicillin-Resistant </a:t>
            </a:r>
            <a:r>
              <a:rPr lang="en-US" i="1" dirty="0"/>
              <a:t>Staphylococcus aureus</a:t>
            </a:r>
          </a:p>
        </p:txBody>
      </p:sp>
      <p:pic>
        <p:nvPicPr>
          <p:cNvPr id="1026" name="Picture 2" descr="Staph Skin Infections and MRSA Treatments">
            <a:extLst>
              <a:ext uri="{FF2B5EF4-FFF2-40B4-BE49-F238E27FC236}">
                <a16:creationId xmlns:a16="http://schemas.microsoft.com/office/drawing/2014/main" id="{805D9A1F-ADE5-62E8-CE15-1D56B48C39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90" y="2077403"/>
            <a:ext cx="6088855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5EBA9-7237-A84C-039F-1848E304ECCB}"/>
              </a:ext>
            </a:extLst>
          </p:cNvPr>
          <p:cNvSpPr txBox="1"/>
          <p:nvPr/>
        </p:nvSpPr>
        <p:spPr>
          <a:xfrm>
            <a:off x="985520" y="1881981"/>
            <a:ext cx="441960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Leading cause of hospital-acquired infection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Symptoms: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Swelling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Rashes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Heart inflammation</a:t>
            </a:r>
          </a:p>
        </p:txBody>
      </p:sp>
    </p:spTree>
    <p:extLst>
      <p:ext uri="{BB962C8B-B14F-4D97-AF65-F5344CB8AC3E}">
        <p14:creationId xmlns:p14="http://schemas.microsoft.com/office/powerpoint/2010/main" val="15004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0472-521D-8DD4-11A8-B9107E72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1575"/>
            <a:ext cx="10353762" cy="970450"/>
          </a:xfrm>
        </p:spPr>
        <p:txBody>
          <a:bodyPr/>
          <a:lstStyle/>
          <a:p>
            <a:r>
              <a:rPr lang="en-US" dirty="0"/>
              <a:t>Antibiotic-Resistant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0D39-B02E-6835-A7D6-D8331164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New strains, evolution, and adaptation</a:t>
            </a:r>
          </a:p>
          <a:p>
            <a:pPr>
              <a:lnSpc>
                <a:spcPct val="150000"/>
              </a:lnSpc>
            </a:pPr>
            <a:r>
              <a:rPr lang="en-US" dirty="0"/>
              <a:t>Research question: How has MRSA genomic identity change over time? </a:t>
            </a:r>
          </a:p>
        </p:txBody>
      </p:sp>
    </p:spTree>
    <p:extLst>
      <p:ext uri="{BB962C8B-B14F-4D97-AF65-F5344CB8AC3E}">
        <p14:creationId xmlns:p14="http://schemas.microsoft.com/office/powerpoint/2010/main" val="10887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3BE6-454F-802A-BA1D-5B36D678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496E-8546-9C05-9E51-01EA2D84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A59BF-D6D8-6D20-A9B4-C4F5C523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394864"/>
            <a:ext cx="10764752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B7AF-C8B2-E334-FE03-A8107E27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A3B4-B43F-299A-F237-D22E317E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E8DC8-AF2E-81B9-752E-72DE6AE49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8" y="534548"/>
            <a:ext cx="11737321" cy="60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9BBB76-1A1D-C4A1-8921-BC9FC42D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" y="0"/>
            <a:ext cx="12081667" cy="6814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C7FC9-8F13-935D-280C-24FDBBEE8856}"/>
              </a:ext>
            </a:extLst>
          </p:cNvPr>
          <p:cNvSpPr/>
          <p:nvPr/>
        </p:nvSpPr>
        <p:spPr>
          <a:xfrm>
            <a:off x="131122" y="1536913"/>
            <a:ext cx="12081667" cy="5277193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CA12-24F1-726D-EF87-91478CAF9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4A6B84-06F8-BA92-57A9-2AB26930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" y="0"/>
            <a:ext cx="12081667" cy="6814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DA7FC0-9E3A-62E5-5E1A-D50D4D1B24FF}"/>
              </a:ext>
            </a:extLst>
          </p:cNvPr>
          <p:cNvSpPr/>
          <p:nvPr/>
        </p:nvSpPr>
        <p:spPr>
          <a:xfrm>
            <a:off x="131122" y="3429000"/>
            <a:ext cx="12081667" cy="3385106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B49FD-D991-7F92-8B91-4114F184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71" y="1296819"/>
            <a:ext cx="7048912" cy="47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82EC8-644B-55EB-AD00-B2E91115C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27447E-54F1-4A12-BFE5-45DDFF9A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" y="0"/>
            <a:ext cx="12081667" cy="68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2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F701F-17F7-84E2-9092-E035CC9C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276</TotalTime>
  <Words>502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Slate</vt:lpstr>
      <vt:lpstr>Shiny App for Infectious Disease Surveillance and Analysis</vt:lpstr>
      <vt:lpstr>Methicillin-Resistant Staphylococcus aureus</vt:lpstr>
      <vt:lpstr>Antibiotic-Resistant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Cases declined since 2005</vt:lpstr>
      <vt:lpstr>Emergence of new pathogenic strains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Nguyen, Skylar</cp:lastModifiedBy>
  <cp:revision>23</cp:revision>
  <dcterms:created xsi:type="dcterms:W3CDTF">2025-05-05T01:55:47Z</dcterms:created>
  <dcterms:modified xsi:type="dcterms:W3CDTF">2025-05-06T16:38:22Z</dcterms:modified>
</cp:coreProperties>
</file>