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2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3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384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2353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790736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518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853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598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3159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94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34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308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774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8259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573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896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03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27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46CE7D5-CF57-46EF-B807-FDD0502418D4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47502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://dx.doi.org/10.15585/mmwr.mm6809e1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471772-E57F-4CD9-9241-D264A2F782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377625" y="963507"/>
            <a:ext cx="6849344" cy="4995027"/>
          </a:xfrm>
        </p:spPr>
        <p:txBody>
          <a:bodyPr anchor="ctr">
            <a:normAutofit/>
          </a:bodyPr>
          <a:lstStyle/>
          <a:p>
            <a:pPr algn="l"/>
            <a:r>
              <a:rPr lang="en-US" sz="5200"/>
              <a:t>Shiny App for Infectious Disease Surveillance and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65031" y="957287"/>
            <a:ext cx="2760795" cy="4995027"/>
          </a:xfrm>
        </p:spPr>
        <p:txBody>
          <a:bodyPr anchor="ctr">
            <a:normAutofit/>
          </a:bodyPr>
          <a:lstStyle/>
          <a:p>
            <a:pPr algn="r"/>
            <a:r>
              <a:rPr lang="en-US" dirty="0"/>
              <a:t>Skylar Nguyen</a:t>
            </a:r>
            <a:endParaRPr lang="en-US"/>
          </a:p>
          <a:p>
            <a:pPr algn="r"/>
            <a:r>
              <a:rPr lang="en-US" dirty="0"/>
              <a:t>BIO 5202</a:t>
            </a:r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CC7E9E-3FF6-4189-9B36-995A779F3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055891" y="2057399"/>
            <a:ext cx="0" cy="274320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95CB840F-8E41-4CA5-B79B-25CC80AD23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528A42-E3FD-6F5B-C739-8B115F69A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142" y="381000"/>
            <a:ext cx="4606788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>
                <a:ln>
                  <a:solidFill>
                    <a:srgbClr val="404040">
                      <a:alpha val="10000"/>
                    </a:srgbClr>
                  </a:solidFill>
                </a:ln>
                <a:solidFill>
                  <a:srgbClr val="DADADA"/>
                </a:solidFill>
              </a:rPr>
              <a:t>Cases declined since 2005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F75C5D-2BA1-43DF-A7EA-02C7DEC1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6008" y="965196"/>
            <a:ext cx="6581364" cy="4781641"/>
          </a:xfrm>
          <a:prstGeom prst="rect">
            <a:avLst/>
          </a:prstGeom>
          <a:solidFill>
            <a:schemeClr val="bg1"/>
          </a:solidFill>
          <a:ln w="190500">
            <a:solidFill>
              <a:srgbClr val="FFFFFF">
                <a:alpha val="7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D45245-B4BD-7ABB-70A0-167B43A5A9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9248" y="1438360"/>
            <a:ext cx="5479020" cy="38353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2179F03-E722-91B0-2209-95EC3900BDFF}"/>
              </a:ext>
            </a:extLst>
          </p:cNvPr>
          <p:cNvSpPr txBox="1"/>
          <p:nvPr/>
        </p:nvSpPr>
        <p:spPr>
          <a:xfrm>
            <a:off x="301197" y="2139115"/>
            <a:ext cx="4033615" cy="1705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+mj-lt"/>
              </a:rPr>
              <a:t>I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mprovements in </a:t>
            </a:r>
            <a:r>
              <a:rPr lang="en-US" dirty="0">
                <a:solidFill>
                  <a:schemeClr val="bg1"/>
                </a:solidFill>
                <a:latin typeface="+mj-lt"/>
              </a:rPr>
              <a:t>p</a:t>
            </a:r>
            <a:r>
              <a:rPr lang="en-US" b="0" i="0" dirty="0">
                <a:solidFill>
                  <a:schemeClr val="bg1"/>
                </a:solidFill>
                <a:effectLst/>
                <a:latin typeface="+mj-lt"/>
              </a:rPr>
              <a:t>rotocol to reduce MRSA transmission in the hospital setting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EDC92FD-BC87-1467-752A-461E79C13DF5}"/>
              </a:ext>
            </a:extLst>
          </p:cNvPr>
          <p:cNvSpPr/>
          <p:nvPr/>
        </p:nvSpPr>
        <p:spPr>
          <a:xfrm>
            <a:off x="8819261" y="4264351"/>
            <a:ext cx="1726250" cy="82894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3150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79C8B-E142-25CF-8670-7300FC96E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034" y="588100"/>
            <a:ext cx="5944066" cy="1117600"/>
          </a:xfrm>
        </p:spPr>
        <p:txBody>
          <a:bodyPr>
            <a:normAutofit/>
          </a:bodyPr>
          <a:lstStyle/>
          <a:p>
            <a:r>
              <a:rPr lang="en-US" sz="2800" dirty="0"/>
              <a:t>Emergence of new pathogenic strains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EB25DF-F8F1-4CE4-046C-346EA7F1E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effectLst/>
                <a:latin typeface="+mj-lt"/>
              </a:rPr>
              <a:t>USA100-300: Common MRSA strains</a:t>
            </a: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solidFill>
                <a:schemeClr val="tx1"/>
              </a:solidFill>
              <a:effectLst/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“Others”: More resistant strains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+mj-lt"/>
            </a:endParaRPr>
          </a:p>
          <a:p>
            <a:pPr marL="36900" indent="0">
              <a:lnSpc>
                <a:spcPct val="150000"/>
              </a:lnSpc>
              <a:buClr>
                <a:srgbClr val="56AAFE"/>
              </a:buClr>
              <a:buNone/>
            </a:pP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25C1C-9A86-DBAB-49C3-53FA34B60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9885" y="3411399"/>
            <a:ext cx="5010533" cy="3369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2E8AC5-4972-656A-7055-E37C34493A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9885" y="64751"/>
            <a:ext cx="5010533" cy="328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3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6A2C0C-E798-F9AC-9715-A49916AE4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4443" y="216493"/>
            <a:ext cx="10353762" cy="970450"/>
          </a:xfrm>
        </p:spPr>
        <p:txBody>
          <a:bodyPr/>
          <a:lstStyle/>
          <a:p>
            <a:r>
              <a:rPr lang="en-US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4BB7C-1FC5-4C84-294E-ABE942BC5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443" y="1339342"/>
            <a:ext cx="10353762" cy="4058751"/>
          </a:xfrm>
        </p:spPr>
        <p:txBody>
          <a:bodyPr/>
          <a:lstStyle/>
          <a:p>
            <a:pPr marL="450000" lvl="1" indent="0">
              <a:buNone/>
            </a:pPr>
            <a:endParaRPr lang="en-US" dirty="0"/>
          </a:p>
          <a:p>
            <a:r>
              <a:rPr lang="en-US" dirty="0"/>
              <a:t>Genomic analysis of new MRSA variant:</a:t>
            </a:r>
          </a:p>
          <a:p>
            <a:pPr marL="450000" lvl="1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8F4873-FDC0-DC9D-B115-68CB151894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43" y="2703821"/>
            <a:ext cx="7500239" cy="2846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5580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AFCC8-B700-2153-3281-858051078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26D3C-7267-92AB-11F5-8050B70CE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580050"/>
            <a:ext cx="10353762" cy="4335065"/>
          </a:xfrm>
        </p:spPr>
        <p:txBody>
          <a:bodyPr>
            <a:noAutofit/>
          </a:bodyPr>
          <a:lstStyle/>
          <a:p>
            <a:r>
              <a:rPr lang="en-US" sz="1100" dirty="0"/>
              <a:t>Liu, C., &amp; Chambers, H. F. (2003). Methicillin-resistant Staphylococcus aureus: An overview of clinical features and management strategies. Clinical Infectious Diseases, 36(6), 199-206. https://doi.org/10.1086/368712 </a:t>
            </a:r>
          </a:p>
          <a:p>
            <a:endParaRPr lang="en-US" sz="1100" dirty="0"/>
          </a:p>
          <a:p>
            <a:r>
              <a:rPr lang="en-US" sz="1100" dirty="0"/>
              <a:t>Boucher, H. W., &amp; Corey, G. R. (2008). Epidemiology of Methicillin-Resistant Staphylococcus aureus and its Impact on Clinical Outcomes. Clinical Infectious Diseases, 46(5), 1-19. https://doi.org/10.1086/523340 </a:t>
            </a:r>
          </a:p>
          <a:p>
            <a:endParaRPr lang="en-US" sz="1100" dirty="0"/>
          </a:p>
          <a:p>
            <a:r>
              <a:rPr lang="en-US" sz="1100" dirty="0" err="1"/>
              <a:t>Hidron</a:t>
            </a:r>
            <a:r>
              <a:rPr lang="en-US" sz="1100" dirty="0"/>
              <a:t>, A. I., &amp; Patel, J. B. (2011). Antimicrobial-resistant pathogens associated with healthcare-associated infections: A review of the literature. American Journal of Infection Control, 39(3), 152-160. https://doi.org/10.1016/j.ajic.2010.04.011 </a:t>
            </a:r>
          </a:p>
          <a:p>
            <a:endParaRPr lang="en-US" sz="1100" dirty="0"/>
          </a:p>
          <a:p>
            <a:r>
              <a:rPr lang="en-US" sz="1100" dirty="0"/>
              <a:t>Enright, M. C., Day, N. P., Davies, C. E., Peacock, S. J., &amp; Spratt, B. G. (2000). </a:t>
            </a:r>
            <a:r>
              <a:rPr lang="en-US" sz="1100" dirty="0" err="1"/>
              <a:t>Multilocus</a:t>
            </a:r>
            <a:r>
              <a:rPr lang="en-US" sz="1100" dirty="0"/>
              <a:t> sequence typing for characterization of methicillin-resistant and methicillin-susceptible clones of Staphylococcus aureus. Journal of clinical microbiology, 38(3), 1008–1015. https://doi.org/10.1128/JCM.38.3.1008-1015.2000 </a:t>
            </a:r>
          </a:p>
          <a:p>
            <a:endParaRPr lang="en-US" sz="1100" dirty="0"/>
          </a:p>
          <a:p>
            <a:r>
              <a:rPr lang="en-US" sz="1100" dirty="0"/>
              <a:t>Jolley, K. A., Bray, J. E., &amp; Maiden, M. C. J. (2018). Open-access bacterial population genomics: </a:t>
            </a:r>
            <a:r>
              <a:rPr lang="en-US" sz="1100" dirty="0" err="1"/>
              <a:t>BIGSdb</a:t>
            </a:r>
            <a:r>
              <a:rPr lang="en-US" sz="1100" dirty="0"/>
              <a:t> software, the PubMLST.org website and their applications. </a:t>
            </a:r>
            <a:r>
              <a:rPr lang="en-US" sz="1100" dirty="0" err="1"/>
              <a:t>Wellcome</a:t>
            </a:r>
            <a:r>
              <a:rPr lang="en-US" sz="1100" dirty="0"/>
              <a:t> open research, 3, 124. https://doi.org/10.12688/wellcomeopenres.14826.1 </a:t>
            </a:r>
          </a:p>
          <a:p>
            <a:endParaRPr lang="en-US" sz="1100" dirty="0"/>
          </a:p>
          <a:p>
            <a:r>
              <a:rPr lang="en-US" sz="1100" dirty="0"/>
              <a:t>Kourtis AP, Hatfield K, Baggs J, et al. Vital Signs: Epidemiology and Recent Trends in Methicillin-Resistant and in Methicillin-Susceptible Staphylococcus aureus Bloodstream Infections — United States. MMWR </a:t>
            </a:r>
            <a:r>
              <a:rPr lang="en-US" sz="1100" dirty="0" err="1"/>
              <a:t>Morb</a:t>
            </a:r>
            <a:r>
              <a:rPr lang="en-US" sz="1100" dirty="0"/>
              <a:t> Mortal </a:t>
            </a:r>
            <a:r>
              <a:rPr lang="en-US" sz="1100" dirty="0" err="1"/>
              <a:t>Wkly</a:t>
            </a:r>
            <a:r>
              <a:rPr lang="en-US" sz="1100" dirty="0"/>
              <a:t> Rep 2019;68:214–219. DOI: </a:t>
            </a:r>
            <a:r>
              <a:rPr lang="en-US" sz="1100" dirty="0">
                <a:hlinkClick r:id="rId2"/>
              </a:rPr>
              <a:t>http://dx.doi.org/10.15585/mmwr.mm6809e1</a:t>
            </a:r>
            <a:endParaRPr lang="en-US" sz="1100" dirty="0"/>
          </a:p>
          <a:p>
            <a:endParaRPr lang="en-US" sz="1100" dirty="0"/>
          </a:p>
          <a:p>
            <a:r>
              <a:rPr lang="en-US" sz="1100" dirty="0"/>
              <a:t>Dai, Y., Liu, J., Guo, W., Meng, H., Huang, Q., He, L., Gao, Q., </a:t>
            </a:r>
            <a:r>
              <a:rPr lang="en-US" sz="1100" dirty="0" err="1"/>
              <a:t>Lv</a:t>
            </a:r>
            <a:r>
              <a:rPr lang="en-US" sz="1100" dirty="0"/>
              <a:t>, H., Liu, Y., Wang, Y., Wang, H., Liu, Q., &amp; Li, M. (2019). Decreasing methicillin-resistant Staphylococcus aureus (MRSA) infections is attributable to the disappearance of predominant MRSA ST239 clones, Shanghai, 2008-2017. Emerging microbes &amp; infections, 8(1), 471–478. https://doi.org/10.1080/22221751.2019.1595161</a:t>
            </a:r>
          </a:p>
          <a:p>
            <a:endParaRPr lang="en-US" sz="1100" dirty="0"/>
          </a:p>
          <a:p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03404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A1CB1-4B85-A97D-0E40-D2C475B32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Methicillin-Resistant </a:t>
            </a:r>
            <a:r>
              <a:rPr lang="en-US" i="1" dirty="0"/>
              <a:t>Staphylococcus aureus</a:t>
            </a:r>
          </a:p>
        </p:txBody>
      </p:sp>
      <p:pic>
        <p:nvPicPr>
          <p:cNvPr id="1026" name="Picture 2" descr="Staph Skin Infections and MRSA Treatments">
            <a:extLst>
              <a:ext uri="{FF2B5EF4-FFF2-40B4-BE49-F238E27FC236}">
                <a16:creationId xmlns:a16="http://schemas.microsoft.com/office/drawing/2014/main" id="{805D9A1F-ADE5-62E8-CE15-1D56B48C391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1290" y="2077403"/>
            <a:ext cx="6088855" cy="40592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725EBA9-7237-A84C-039F-1848E304ECCB}"/>
              </a:ext>
            </a:extLst>
          </p:cNvPr>
          <p:cNvSpPr txBox="1"/>
          <p:nvPr/>
        </p:nvSpPr>
        <p:spPr>
          <a:xfrm>
            <a:off x="985520" y="1881981"/>
            <a:ext cx="4419600" cy="29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Leading cause of hospital-acquired infection</a:t>
            </a:r>
          </a:p>
          <a:p>
            <a:pPr>
              <a:lnSpc>
                <a:spcPct val="150000"/>
              </a:lnSpc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Symptoms: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Swelling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Rashes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Heart inflammation</a:t>
            </a:r>
          </a:p>
        </p:txBody>
      </p:sp>
    </p:spTree>
    <p:extLst>
      <p:ext uri="{BB962C8B-B14F-4D97-AF65-F5344CB8AC3E}">
        <p14:creationId xmlns:p14="http://schemas.microsoft.com/office/powerpoint/2010/main" val="1500491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70472-521D-8DD4-11A8-B9107E72A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581575"/>
            <a:ext cx="10353762" cy="970450"/>
          </a:xfrm>
        </p:spPr>
        <p:txBody>
          <a:bodyPr/>
          <a:lstStyle/>
          <a:p>
            <a:r>
              <a:rPr lang="en-US" dirty="0"/>
              <a:t>Antibiotic-Resistant Development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00D39-B02E-6835-A7D6-D83311642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New strains, evolution, and adaptation</a:t>
            </a:r>
          </a:p>
          <a:p>
            <a:pPr>
              <a:lnSpc>
                <a:spcPct val="150000"/>
              </a:lnSpc>
            </a:pPr>
            <a:r>
              <a:rPr lang="en-US" dirty="0"/>
              <a:t>Research question: How has MRSA genomic identity change over time? </a:t>
            </a:r>
          </a:p>
        </p:txBody>
      </p:sp>
    </p:spTree>
    <p:extLst>
      <p:ext uri="{BB962C8B-B14F-4D97-AF65-F5344CB8AC3E}">
        <p14:creationId xmlns:p14="http://schemas.microsoft.com/office/powerpoint/2010/main" val="108874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C3BE6-454F-802A-BA1D-5B36D678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3496E-8546-9C05-9E51-01EA2D844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6A59BF-D6D8-6D20-A9B4-C4F5C523D9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24" y="394864"/>
            <a:ext cx="10764752" cy="606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66149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2B7AF-C8B2-E334-FE03-A8107E27F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EA3B4-B43F-299A-F237-D22E317E6E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5E8DC8-AF2E-81B9-752E-72DE6AE49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848" y="534548"/>
            <a:ext cx="11737321" cy="6089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456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D49BBB76-1A1D-C4A1-8921-BC9FC42DD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94C7FC9-8F13-935D-280C-24FDBBEE8856}"/>
              </a:ext>
            </a:extLst>
          </p:cNvPr>
          <p:cNvSpPr/>
          <p:nvPr/>
        </p:nvSpPr>
        <p:spPr>
          <a:xfrm>
            <a:off x="131122" y="1536913"/>
            <a:ext cx="12081667" cy="5277193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4777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3ECA12-24F1-726D-EF87-91478CAF9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14A6B84-06F8-BA92-57A9-2AB26930B1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BDA7FC0-9E3A-62E5-5E1A-D50D4D1B24FF}"/>
              </a:ext>
            </a:extLst>
          </p:cNvPr>
          <p:cNvSpPr/>
          <p:nvPr/>
        </p:nvSpPr>
        <p:spPr>
          <a:xfrm>
            <a:off x="131122" y="3429000"/>
            <a:ext cx="12081667" cy="3385106"/>
          </a:xfrm>
          <a:prstGeom prst="rect">
            <a:avLst/>
          </a:prstGeom>
          <a:solidFill>
            <a:schemeClr val="tx2">
              <a:alpha val="9200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3B49FD-D991-7F92-8B91-4114F1845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271" y="1296819"/>
            <a:ext cx="7048912" cy="4717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743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82EC8-644B-55EB-AD00-B2E91115C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D27447E-54F1-4A12-BFE5-45DDFF9ABC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31" y="0"/>
            <a:ext cx="12081667" cy="6814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029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E24F7045-1B8B-4422-9330-0BC8BF606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ED0B3BD-E968-4364-878A-47D3A6AEF0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F701F-17F7-84E2-9092-E035CC9CB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917" y="643467"/>
            <a:ext cx="8346166" cy="5571066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C8E5BCBF-E5D0-444B-A584-4A5FF79F9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3347" y="482600"/>
            <a:ext cx="11240496" cy="5892800"/>
          </a:xfrm>
          <a:prstGeom prst="rect">
            <a:avLst/>
          </a:prstGeom>
          <a:noFill/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436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271</TotalTime>
  <Words>502</Words>
  <Application>Microsoft Office PowerPoint</Application>
  <PresentationFormat>Widescreen</PresentationFormat>
  <Paragraphs>36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Calisto MT</vt:lpstr>
      <vt:lpstr>Wingdings 2</vt:lpstr>
      <vt:lpstr>Slate</vt:lpstr>
      <vt:lpstr>Shiny App for Infectious Disease Surveillance and Analysis</vt:lpstr>
      <vt:lpstr>Methicillin-Resistant Staphylococcus aureus</vt:lpstr>
      <vt:lpstr>Antibiotic-Resistant Development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Cases declined since 2005</vt:lpstr>
      <vt:lpstr>Emergence of new pathogenic strains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Nguyen, Skylar</cp:lastModifiedBy>
  <cp:revision>22</cp:revision>
  <dcterms:created xsi:type="dcterms:W3CDTF">2025-05-05T01:55:47Z</dcterms:created>
  <dcterms:modified xsi:type="dcterms:W3CDTF">2025-05-06T16:32:49Z</dcterms:modified>
</cp:coreProperties>
</file>