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2"/>
    <p:restoredTop sz="94608"/>
  </p:normalViewPr>
  <p:slideViewPr>
    <p:cSldViewPr snapToGrid="0">
      <p:cViewPr>
        <p:scale>
          <a:sx n="142" d="100"/>
          <a:sy n="142" d="100"/>
        </p:scale>
        <p:origin x="-84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A61B8-088E-45C6-9FB1-516192993D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BB411-A9A9-4E23-B93C-5E228F7C7B4F}">
      <dgm:prSet/>
      <dgm:spPr/>
      <dgm:t>
        <a:bodyPr/>
        <a:lstStyle/>
        <a:p>
          <a:r>
            <a:rPr lang="en-US" b="1" dirty="0"/>
            <a:t>What Is The Challenge?</a:t>
          </a:r>
        </a:p>
      </dgm:t>
    </dgm:pt>
    <dgm:pt modelId="{665E44F6-8752-4B74-A276-9BC6182AA6AA}" type="parTrans" cxnId="{344059A1-9FC2-4887-AE2C-19D43A0C28EF}">
      <dgm:prSet/>
      <dgm:spPr/>
      <dgm:t>
        <a:bodyPr/>
        <a:lstStyle/>
        <a:p>
          <a:endParaRPr lang="en-US"/>
        </a:p>
      </dgm:t>
    </dgm:pt>
    <dgm:pt modelId="{2A6E91CA-AB1C-486F-B5E2-F9E128321B63}" type="sibTrans" cxnId="{344059A1-9FC2-4887-AE2C-19D43A0C28EF}">
      <dgm:prSet/>
      <dgm:spPr/>
      <dgm:t>
        <a:bodyPr/>
        <a:lstStyle/>
        <a:p>
          <a:endParaRPr lang="en-US"/>
        </a:p>
      </dgm:t>
    </dgm:pt>
    <dgm:pt modelId="{CA974C3B-BB3B-41B0-B72F-9B74E82DE08C}">
      <dgm:prSet/>
      <dgm:spPr/>
      <dgm:t>
        <a:bodyPr/>
        <a:lstStyle/>
        <a:p>
          <a:r>
            <a:rPr lang="en-US" b="0" dirty="0"/>
            <a:t>Overwhelming </a:t>
          </a:r>
          <a:r>
            <a:rPr lang="en-US" b="1" dirty="0"/>
            <a:t>volume</a:t>
          </a:r>
          <a:r>
            <a:rPr lang="en-US" b="0" dirty="0"/>
            <a:t> of medical literature.</a:t>
          </a:r>
        </a:p>
      </dgm:t>
    </dgm:pt>
    <dgm:pt modelId="{79DDF033-3272-4C5C-B502-076B194A8E40}" type="parTrans" cxnId="{C4B28FD8-8430-459B-8F28-DDFDD4105669}">
      <dgm:prSet/>
      <dgm:spPr/>
      <dgm:t>
        <a:bodyPr/>
        <a:lstStyle/>
        <a:p>
          <a:endParaRPr lang="en-US"/>
        </a:p>
      </dgm:t>
    </dgm:pt>
    <dgm:pt modelId="{3ABC4202-5D1F-4A1F-AF07-F6E245C4A78C}" type="sibTrans" cxnId="{C4B28FD8-8430-459B-8F28-DDFDD4105669}">
      <dgm:prSet/>
      <dgm:spPr/>
      <dgm:t>
        <a:bodyPr/>
        <a:lstStyle/>
        <a:p>
          <a:endParaRPr lang="en-US"/>
        </a:p>
      </dgm:t>
    </dgm:pt>
    <dgm:pt modelId="{9F284224-08E4-4E51-A14E-A8225A823BF8}">
      <dgm:prSet/>
      <dgm:spPr/>
      <dgm:t>
        <a:bodyPr/>
        <a:lstStyle/>
        <a:p>
          <a:r>
            <a:rPr lang="en-US" b="0" dirty="0"/>
            <a:t>Medical professionals’ </a:t>
          </a:r>
          <a:r>
            <a:rPr lang="en-US" b="1" dirty="0"/>
            <a:t>limited timeframes</a:t>
          </a:r>
          <a:r>
            <a:rPr lang="en-US" dirty="0"/>
            <a:t>.</a:t>
          </a:r>
          <a:br>
            <a:rPr lang="en-US" dirty="0"/>
          </a:br>
          <a:endParaRPr lang="en-US" dirty="0"/>
        </a:p>
      </dgm:t>
    </dgm:pt>
    <dgm:pt modelId="{43D9CB5D-752D-442D-A5BA-35A34DFBC9DE}" type="parTrans" cxnId="{920139AE-5FA2-498D-BCC5-CE3FD93EC2A9}">
      <dgm:prSet/>
      <dgm:spPr/>
      <dgm:t>
        <a:bodyPr/>
        <a:lstStyle/>
        <a:p>
          <a:endParaRPr lang="en-US"/>
        </a:p>
      </dgm:t>
    </dgm:pt>
    <dgm:pt modelId="{CAE35CA8-7702-4ABD-81E3-A2D112219B78}" type="sibTrans" cxnId="{920139AE-5FA2-498D-BCC5-CE3FD93EC2A9}">
      <dgm:prSet/>
      <dgm:spPr/>
      <dgm:t>
        <a:bodyPr/>
        <a:lstStyle/>
        <a:p>
          <a:endParaRPr lang="en-US"/>
        </a:p>
      </dgm:t>
    </dgm:pt>
    <dgm:pt modelId="{A07FFD68-C6A2-4A4E-88B2-124F0C49C60F}">
      <dgm:prSet/>
      <dgm:spPr/>
      <dgm:t>
        <a:bodyPr/>
        <a:lstStyle/>
        <a:p>
          <a:r>
            <a:rPr lang="en-US" b="1" dirty="0"/>
            <a:t>What Can We Do?</a:t>
          </a:r>
          <a:endParaRPr lang="en-US" dirty="0"/>
        </a:p>
      </dgm:t>
    </dgm:pt>
    <dgm:pt modelId="{40335132-05DD-4BEC-AE9C-2192E64C0E95}" type="parTrans" cxnId="{F637129C-512C-4A5E-AAD1-14DF7B9439FF}">
      <dgm:prSet/>
      <dgm:spPr/>
      <dgm:t>
        <a:bodyPr/>
        <a:lstStyle/>
        <a:p>
          <a:endParaRPr lang="en-US"/>
        </a:p>
      </dgm:t>
    </dgm:pt>
    <dgm:pt modelId="{6289CC75-5E02-4A5D-BFCA-CD57C34FF337}" type="sibTrans" cxnId="{F637129C-512C-4A5E-AAD1-14DF7B9439FF}">
      <dgm:prSet/>
      <dgm:spPr/>
      <dgm:t>
        <a:bodyPr/>
        <a:lstStyle/>
        <a:p>
          <a:endParaRPr lang="en-US"/>
        </a:p>
      </dgm:t>
    </dgm:pt>
    <dgm:pt modelId="{A27DFC40-88A4-4C92-A0B0-2DD481BCA95A}">
      <dgm:prSet/>
      <dgm:spPr/>
      <dgm:t>
        <a:bodyPr/>
        <a:lstStyle/>
        <a:p>
          <a:endParaRPr lang="en-US" dirty="0"/>
        </a:p>
      </dgm:t>
    </dgm:pt>
    <dgm:pt modelId="{F06B928C-AD4E-4D07-82BB-653FCE6A91C1}" type="parTrans" cxnId="{3551EF1B-B745-4D3A-8A26-DB606675E0E1}">
      <dgm:prSet/>
      <dgm:spPr/>
      <dgm:t>
        <a:bodyPr/>
        <a:lstStyle/>
        <a:p>
          <a:endParaRPr lang="en-US"/>
        </a:p>
      </dgm:t>
    </dgm:pt>
    <dgm:pt modelId="{4F1E2DFC-C339-4FAC-9122-B74D588C4AE1}" type="sibTrans" cxnId="{3551EF1B-B745-4D3A-8A26-DB606675E0E1}">
      <dgm:prSet/>
      <dgm:spPr/>
      <dgm:t>
        <a:bodyPr/>
        <a:lstStyle/>
        <a:p>
          <a:endParaRPr lang="en-US"/>
        </a:p>
      </dgm:t>
    </dgm:pt>
    <dgm:pt modelId="{6A6D43B9-2572-498D-9960-72480216C0C2}">
      <dgm:prSet/>
      <dgm:spPr/>
      <dgm:t>
        <a:bodyPr/>
        <a:lstStyle/>
        <a:p>
          <a:r>
            <a:rPr lang="en-US" b="1" dirty="0"/>
            <a:t>Design Goal: Domain-specific, reliable, and multidimensional analysis</a:t>
          </a:r>
          <a:endParaRPr lang="en-US" dirty="0"/>
        </a:p>
      </dgm:t>
    </dgm:pt>
    <dgm:pt modelId="{4F3AA7E4-B86F-4072-A4B2-439667E66B84}" type="parTrans" cxnId="{A68A60F5-8121-4E15-BCF2-032D29B3D9F3}">
      <dgm:prSet/>
      <dgm:spPr/>
      <dgm:t>
        <a:bodyPr/>
        <a:lstStyle/>
        <a:p>
          <a:endParaRPr lang="en-US"/>
        </a:p>
      </dgm:t>
    </dgm:pt>
    <dgm:pt modelId="{9A2E00A0-B2F2-4995-80D4-1143504782C0}" type="sibTrans" cxnId="{A68A60F5-8121-4E15-BCF2-032D29B3D9F3}">
      <dgm:prSet/>
      <dgm:spPr/>
      <dgm:t>
        <a:bodyPr/>
        <a:lstStyle/>
        <a:p>
          <a:endParaRPr lang="en-US"/>
        </a:p>
      </dgm:t>
    </dgm:pt>
    <dgm:pt modelId="{C469A629-9CA7-4E60-8A02-099D6F14E29E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Forecast NVIDIA’s monthly closing prices using the Informer model.</a:t>
          </a:r>
        </a:p>
      </dgm:t>
    </dgm:pt>
    <dgm:pt modelId="{F957F402-00F7-4279-A764-9FF3A2387C73}" type="parTrans" cxnId="{E541EE96-ED01-4490-AA67-A185A84CD99F}">
      <dgm:prSet/>
      <dgm:spPr/>
      <dgm:t>
        <a:bodyPr/>
        <a:lstStyle/>
        <a:p>
          <a:endParaRPr lang="en-US"/>
        </a:p>
      </dgm:t>
    </dgm:pt>
    <dgm:pt modelId="{FD921A08-9EAA-4247-BAF6-0ADDF38DA35D}" type="sibTrans" cxnId="{E541EE96-ED01-4490-AA67-A185A84CD99F}">
      <dgm:prSet/>
      <dgm:spPr/>
      <dgm:t>
        <a:bodyPr/>
        <a:lstStyle/>
        <a:p>
          <a:endParaRPr lang="en-US"/>
        </a:p>
      </dgm:t>
    </dgm:pt>
    <dgm:pt modelId="{2A611A29-F48A-4102-8483-882F0D1CB067}">
      <dgm:prSet/>
      <dgm:spPr/>
      <dgm:t>
        <a:bodyPr/>
        <a:lstStyle/>
        <a:p>
          <a:r>
            <a:rPr lang="en-US" b="1" dirty="0"/>
            <a:t>Value</a:t>
          </a:r>
          <a:r>
            <a:rPr lang="en-US" dirty="0"/>
            <a:t>: Explore how deep learning can enhance stock prediction accuracy in real-world financial data.</a:t>
          </a:r>
        </a:p>
      </dgm:t>
    </dgm:pt>
    <dgm:pt modelId="{01C8FCAB-CDA2-434B-B953-4CCCA968BAFA}" type="parTrans" cxnId="{61BA0692-9B4C-474D-88C0-06226602053E}">
      <dgm:prSet/>
      <dgm:spPr/>
      <dgm:t>
        <a:bodyPr/>
        <a:lstStyle/>
        <a:p>
          <a:endParaRPr lang="en-US"/>
        </a:p>
      </dgm:t>
    </dgm:pt>
    <dgm:pt modelId="{344FC07D-5CDC-4979-B6FB-19A7B568AD8C}" type="sibTrans" cxnId="{61BA0692-9B4C-474D-88C0-06226602053E}">
      <dgm:prSet/>
      <dgm:spPr/>
      <dgm:t>
        <a:bodyPr/>
        <a:lstStyle/>
        <a:p>
          <a:endParaRPr lang="en-US"/>
        </a:p>
      </dgm:t>
    </dgm:pt>
    <dgm:pt modelId="{314925AA-CF2C-4402-9A54-6F9BE578C584}">
      <dgm:prSet/>
      <dgm:spPr/>
      <dgm:t>
        <a:bodyPr/>
        <a:lstStyle/>
        <a:p>
          <a:r>
            <a:rPr lang="en-US" b="0" dirty="0"/>
            <a:t>Some</a:t>
          </a:r>
          <a:r>
            <a:rPr lang="zh-CN" altLang="en-US" b="0" dirty="0"/>
            <a:t> </a:t>
          </a:r>
          <a:r>
            <a:rPr lang="en-US" altLang="zh-CN" b="0" dirty="0"/>
            <a:t>papers have high</a:t>
          </a:r>
          <a:r>
            <a:rPr lang="en-US" b="0" dirty="0"/>
            <a:t> </a:t>
          </a:r>
          <a:r>
            <a:rPr lang="en-US" b="1" dirty="0"/>
            <a:t>complexity</a:t>
          </a:r>
          <a:r>
            <a:rPr lang="en-US" b="0" dirty="0"/>
            <a:t> and it takes time for readers to figure it out if it is or not what they want</a:t>
          </a:r>
          <a:r>
            <a:rPr lang="en-US" dirty="0"/>
            <a:t>.</a:t>
          </a:r>
        </a:p>
      </dgm:t>
    </dgm:pt>
    <dgm:pt modelId="{37593FBE-DFA3-4628-B6EB-F00B79E5F301}" type="sibTrans" cxnId="{3BDCE3A0-605F-43F3-AABB-9A87A963F220}">
      <dgm:prSet/>
      <dgm:spPr/>
      <dgm:t>
        <a:bodyPr/>
        <a:lstStyle/>
        <a:p>
          <a:endParaRPr lang="en-US"/>
        </a:p>
      </dgm:t>
    </dgm:pt>
    <dgm:pt modelId="{96427AD2-C8BB-4BA9-A637-626BB6009908}" type="parTrans" cxnId="{3BDCE3A0-605F-43F3-AABB-9A87A963F220}">
      <dgm:prSet/>
      <dgm:spPr/>
      <dgm:t>
        <a:bodyPr/>
        <a:lstStyle/>
        <a:p>
          <a:endParaRPr lang="en-US"/>
        </a:p>
      </dgm:t>
    </dgm:pt>
    <dgm:pt modelId="{8007834D-6B25-3644-A82C-ACCF39A0DFEB}" type="pres">
      <dgm:prSet presAssocID="{955A61B8-088E-45C6-9FB1-516192993D2E}" presName="linear" presStyleCnt="0">
        <dgm:presLayoutVars>
          <dgm:dir/>
          <dgm:animLvl val="lvl"/>
          <dgm:resizeHandles val="exact"/>
        </dgm:presLayoutVars>
      </dgm:prSet>
      <dgm:spPr/>
    </dgm:pt>
    <dgm:pt modelId="{1A976AAB-2C14-4940-A8D5-3D50FE20078B}" type="pres">
      <dgm:prSet presAssocID="{502BB411-A9A9-4E23-B93C-5E228F7C7B4F}" presName="parentLin" presStyleCnt="0"/>
      <dgm:spPr/>
    </dgm:pt>
    <dgm:pt modelId="{625E6573-D5EF-3345-9AA1-9050B76AEE79}" type="pres">
      <dgm:prSet presAssocID="{502BB411-A9A9-4E23-B93C-5E228F7C7B4F}" presName="parentLeftMargin" presStyleLbl="node1" presStyleIdx="0" presStyleCnt="3"/>
      <dgm:spPr/>
    </dgm:pt>
    <dgm:pt modelId="{FCA7B4DB-9BF9-4947-809C-782D2CAEBC01}" type="pres">
      <dgm:prSet presAssocID="{502BB411-A9A9-4E23-B93C-5E228F7C7B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87C051-6625-694D-A423-2B61CD0D6A62}" type="pres">
      <dgm:prSet presAssocID="{502BB411-A9A9-4E23-B93C-5E228F7C7B4F}" presName="negativeSpace" presStyleCnt="0"/>
      <dgm:spPr/>
    </dgm:pt>
    <dgm:pt modelId="{7542ACC3-BDDE-4943-8E1C-2C4296002626}" type="pres">
      <dgm:prSet presAssocID="{502BB411-A9A9-4E23-B93C-5E228F7C7B4F}" presName="childText" presStyleLbl="conFgAcc1" presStyleIdx="0" presStyleCnt="3">
        <dgm:presLayoutVars>
          <dgm:bulletEnabled val="1"/>
        </dgm:presLayoutVars>
      </dgm:prSet>
      <dgm:spPr/>
    </dgm:pt>
    <dgm:pt modelId="{D8B9E1ED-009F-2745-91ED-13078CB15DB0}" type="pres">
      <dgm:prSet presAssocID="{2A6E91CA-AB1C-486F-B5E2-F9E128321B63}" presName="spaceBetweenRectangles" presStyleCnt="0"/>
      <dgm:spPr/>
    </dgm:pt>
    <dgm:pt modelId="{D95F1B65-5E9E-4A43-A123-0071D2B25153}" type="pres">
      <dgm:prSet presAssocID="{A07FFD68-C6A2-4A4E-88B2-124F0C49C60F}" presName="parentLin" presStyleCnt="0"/>
      <dgm:spPr/>
    </dgm:pt>
    <dgm:pt modelId="{90E4B85C-79F0-CB4F-B729-34AED7345920}" type="pres">
      <dgm:prSet presAssocID="{A07FFD68-C6A2-4A4E-88B2-124F0C49C60F}" presName="parentLeftMargin" presStyleLbl="node1" presStyleIdx="0" presStyleCnt="3"/>
      <dgm:spPr/>
    </dgm:pt>
    <dgm:pt modelId="{E06B8930-3C4F-FD4C-96C3-8D2BD232F588}" type="pres">
      <dgm:prSet presAssocID="{A07FFD68-C6A2-4A4E-88B2-124F0C49C6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99DC29-9C75-D141-B819-265144D42912}" type="pres">
      <dgm:prSet presAssocID="{A07FFD68-C6A2-4A4E-88B2-124F0C49C60F}" presName="negativeSpace" presStyleCnt="0"/>
      <dgm:spPr/>
    </dgm:pt>
    <dgm:pt modelId="{382D7883-5CE2-2B47-850F-DAB1F75F1B63}" type="pres">
      <dgm:prSet presAssocID="{A07FFD68-C6A2-4A4E-88B2-124F0C49C60F}" presName="childText" presStyleLbl="conFgAcc1" presStyleIdx="1" presStyleCnt="3">
        <dgm:presLayoutVars>
          <dgm:bulletEnabled val="1"/>
        </dgm:presLayoutVars>
      </dgm:prSet>
      <dgm:spPr/>
    </dgm:pt>
    <dgm:pt modelId="{D48F900E-5BF5-0A46-B067-7264259F2517}" type="pres">
      <dgm:prSet presAssocID="{6289CC75-5E02-4A5D-BFCA-CD57C34FF337}" presName="spaceBetweenRectangles" presStyleCnt="0"/>
      <dgm:spPr/>
    </dgm:pt>
    <dgm:pt modelId="{19E56009-A160-9949-9854-E8D9B7155ED5}" type="pres">
      <dgm:prSet presAssocID="{6A6D43B9-2572-498D-9960-72480216C0C2}" presName="parentLin" presStyleCnt="0"/>
      <dgm:spPr/>
    </dgm:pt>
    <dgm:pt modelId="{0046CE17-D5D2-EF4F-83C2-59FE0555D374}" type="pres">
      <dgm:prSet presAssocID="{6A6D43B9-2572-498D-9960-72480216C0C2}" presName="parentLeftMargin" presStyleLbl="node1" presStyleIdx="1" presStyleCnt="3"/>
      <dgm:spPr/>
    </dgm:pt>
    <dgm:pt modelId="{A3299C23-4D25-2946-9966-CCFDDC2308DB}" type="pres">
      <dgm:prSet presAssocID="{6A6D43B9-2572-498D-9960-72480216C0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C87427-3E1E-2B42-9537-571B11DAF34C}" type="pres">
      <dgm:prSet presAssocID="{6A6D43B9-2572-498D-9960-72480216C0C2}" presName="negativeSpace" presStyleCnt="0"/>
      <dgm:spPr/>
    </dgm:pt>
    <dgm:pt modelId="{C90C6373-2C2E-3543-AFB2-B9ABAD2CE8F1}" type="pres">
      <dgm:prSet presAssocID="{6A6D43B9-2572-498D-9960-72480216C0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551EF1B-B745-4D3A-8A26-DB606675E0E1}" srcId="{A07FFD68-C6A2-4A4E-88B2-124F0C49C60F}" destId="{A27DFC40-88A4-4C92-A0B0-2DD481BCA95A}" srcOrd="0" destOrd="0" parTransId="{F06B928C-AD4E-4D07-82BB-653FCE6A91C1}" sibTransId="{4F1E2DFC-C339-4FAC-9122-B74D588C4AE1}"/>
    <dgm:cxn modelId="{26DC3134-5F8B-FA40-90FD-986B92BE8FD7}" type="presOf" srcId="{502BB411-A9A9-4E23-B93C-5E228F7C7B4F}" destId="{625E6573-D5EF-3345-9AA1-9050B76AEE79}" srcOrd="0" destOrd="0" presId="urn:microsoft.com/office/officeart/2005/8/layout/list1"/>
    <dgm:cxn modelId="{D32C313E-8854-9649-8ED1-9190BDCBF530}" type="presOf" srcId="{C469A629-9CA7-4E60-8A02-099D6F14E29E}" destId="{C90C6373-2C2E-3543-AFB2-B9ABAD2CE8F1}" srcOrd="0" destOrd="0" presId="urn:microsoft.com/office/officeart/2005/8/layout/list1"/>
    <dgm:cxn modelId="{D2145C47-CB7E-4B4C-8FAF-F2DA8E7A184F}" type="presOf" srcId="{A07FFD68-C6A2-4A4E-88B2-124F0C49C60F}" destId="{90E4B85C-79F0-CB4F-B729-34AED7345920}" srcOrd="0" destOrd="0" presId="urn:microsoft.com/office/officeart/2005/8/layout/list1"/>
    <dgm:cxn modelId="{513C2E62-F717-DA46-B3AE-3BC671613281}" type="presOf" srcId="{2A611A29-F48A-4102-8483-882F0D1CB067}" destId="{C90C6373-2C2E-3543-AFB2-B9ABAD2CE8F1}" srcOrd="0" destOrd="1" presId="urn:microsoft.com/office/officeart/2005/8/layout/list1"/>
    <dgm:cxn modelId="{BB1C966C-A3F6-734A-ACD2-AE11F55448E4}" type="presOf" srcId="{6A6D43B9-2572-498D-9960-72480216C0C2}" destId="{A3299C23-4D25-2946-9966-CCFDDC2308DB}" srcOrd="1" destOrd="0" presId="urn:microsoft.com/office/officeart/2005/8/layout/list1"/>
    <dgm:cxn modelId="{61BA0692-9B4C-474D-88C0-06226602053E}" srcId="{6A6D43B9-2572-498D-9960-72480216C0C2}" destId="{2A611A29-F48A-4102-8483-882F0D1CB067}" srcOrd="1" destOrd="0" parTransId="{01C8FCAB-CDA2-434B-B953-4CCCA968BAFA}" sibTransId="{344FC07D-5CDC-4979-B6FB-19A7B568AD8C}"/>
    <dgm:cxn modelId="{E541EE96-ED01-4490-AA67-A185A84CD99F}" srcId="{6A6D43B9-2572-498D-9960-72480216C0C2}" destId="{C469A629-9CA7-4E60-8A02-099D6F14E29E}" srcOrd="0" destOrd="0" parTransId="{F957F402-00F7-4279-A764-9FF3A2387C73}" sibTransId="{FD921A08-9EAA-4247-BAF6-0ADDF38DA35D}"/>
    <dgm:cxn modelId="{F637129C-512C-4A5E-AAD1-14DF7B9439FF}" srcId="{955A61B8-088E-45C6-9FB1-516192993D2E}" destId="{A07FFD68-C6A2-4A4E-88B2-124F0C49C60F}" srcOrd="1" destOrd="0" parTransId="{40335132-05DD-4BEC-AE9C-2192E64C0E95}" sibTransId="{6289CC75-5E02-4A5D-BFCA-CD57C34FF337}"/>
    <dgm:cxn modelId="{3BDCE3A0-605F-43F3-AABB-9A87A963F220}" srcId="{502BB411-A9A9-4E23-B93C-5E228F7C7B4F}" destId="{314925AA-CF2C-4402-9A54-6F9BE578C584}" srcOrd="1" destOrd="0" parTransId="{96427AD2-C8BB-4BA9-A637-626BB6009908}" sibTransId="{37593FBE-DFA3-4628-B6EB-F00B79E5F301}"/>
    <dgm:cxn modelId="{344059A1-9FC2-4887-AE2C-19D43A0C28EF}" srcId="{955A61B8-088E-45C6-9FB1-516192993D2E}" destId="{502BB411-A9A9-4E23-B93C-5E228F7C7B4F}" srcOrd="0" destOrd="0" parTransId="{665E44F6-8752-4B74-A276-9BC6182AA6AA}" sibTransId="{2A6E91CA-AB1C-486F-B5E2-F9E128321B63}"/>
    <dgm:cxn modelId="{920139AE-5FA2-498D-BCC5-CE3FD93EC2A9}" srcId="{502BB411-A9A9-4E23-B93C-5E228F7C7B4F}" destId="{9F284224-08E4-4E51-A14E-A8225A823BF8}" srcOrd="2" destOrd="0" parTransId="{43D9CB5D-752D-442D-A5BA-35A34DFBC9DE}" sibTransId="{CAE35CA8-7702-4ABD-81E3-A2D112219B78}"/>
    <dgm:cxn modelId="{969670B1-F95F-7B4A-AC1B-AE9411A4EC20}" type="presOf" srcId="{955A61B8-088E-45C6-9FB1-516192993D2E}" destId="{8007834D-6B25-3644-A82C-ACCF39A0DFEB}" srcOrd="0" destOrd="0" presId="urn:microsoft.com/office/officeart/2005/8/layout/list1"/>
    <dgm:cxn modelId="{A191EDB2-EA5D-4545-B50E-05030AA71480}" type="presOf" srcId="{502BB411-A9A9-4E23-B93C-5E228F7C7B4F}" destId="{FCA7B4DB-9BF9-4947-809C-782D2CAEBC01}" srcOrd="1" destOrd="0" presId="urn:microsoft.com/office/officeart/2005/8/layout/list1"/>
    <dgm:cxn modelId="{CC0F1FB5-1C82-C840-8CCF-34411883502A}" type="presOf" srcId="{CA974C3B-BB3B-41B0-B72F-9B74E82DE08C}" destId="{7542ACC3-BDDE-4943-8E1C-2C4296002626}" srcOrd="0" destOrd="0" presId="urn:microsoft.com/office/officeart/2005/8/layout/list1"/>
    <dgm:cxn modelId="{35A5DDD2-03C7-A347-AA78-EC2CEB9D7752}" type="presOf" srcId="{A07FFD68-C6A2-4A4E-88B2-124F0C49C60F}" destId="{E06B8930-3C4F-FD4C-96C3-8D2BD232F588}" srcOrd="1" destOrd="0" presId="urn:microsoft.com/office/officeart/2005/8/layout/list1"/>
    <dgm:cxn modelId="{572A0BD4-562B-5147-B80E-C0C822540BBF}" type="presOf" srcId="{6A6D43B9-2572-498D-9960-72480216C0C2}" destId="{0046CE17-D5D2-EF4F-83C2-59FE0555D374}" srcOrd="0" destOrd="0" presId="urn:microsoft.com/office/officeart/2005/8/layout/list1"/>
    <dgm:cxn modelId="{C4B28FD8-8430-459B-8F28-DDFDD4105669}" srcId="{502BB411-A9A9-4E23-B93C-5E228F7C7B4F}" destId="{CA974C3B-BB3B-41B0-B72F-9B74E82DE08C}" srcOrd="0" destOrd="0" parTransId="{79DDF033-3272-4C5C-B502-076B194A8E40}" sibTransId="{3ABC4202-5D1F-4A1F-AF07-F6E245C4A78C}"/>
    <dgm:cxn modelId="{54F4AFF2-A390-0A43-80B5-8B897D35F315}" type="presOf" srcId="{9F284224-08E4-4E51-A14E-A8225A823BF8}" destId="{7542ACC3-BDDE-4943-8E1C-2C4296002626}" srcOrd="0" destOrd="2" presId="urn:microsoft.com/office/officeart/2005/8/layout/list1"/>
    <dgm:cxn modelId="{A68A60F5-8121-4E15-BCF2-032D29B3D9F3}" srcId="{955A61B8-088E-45C6-9FB1-516192993D2E}" destId="{6A6D43B9-2572-498D-9960-72480216C0C2}" srcOrd="2" destOrd="0" parTransId="{4F3AA7E4-B86F-4072-A4B2-439667E66B84}" sibTransId="{9A2E00A0-B2F2-4995-80D4-1143504782C0}"/>
    <dgm:cxn modelId="{5B8869F6-ADC5-0540-A151-166BB8FB594B}" type="presOf" srcId="{A27DFC40-88A4-4C92-A0B0-2DD481BCA95A}" destId="{382D7883-5CE2-2B47-850F-DAB1F75F1B63}" srcOrd="0" destOrd="0" presId="urn:microsoft.com/office/officeart/2005/8/layout/list1"/>
    <dgm:cxn modelId="{A3C98EFE-5300-094C-B983-C0119FE40B62}" type="presOf" srcId="{314925AA-CF2C-4402-9A54-6F9BE578C584}" destId="{7542ACC3-BDDE-4943-8E1C-2C4296002626}" srcOrd="0" destOrd="1" presId="urn:microsoft.com/office/officeart/2005/8/layout/list1"/>
    <dgm:cxn modelId="{D5543212-BA87-104D-AE2B-B8C1309E69EA}" type="presParOf" srcId="{8007834D-6B25-3644-A82C-ACCF39A0DFEB}" destId="{1A976AAB-2C14-4940-A8D5-3D50FE20078B}" srcOrd="0" destOrd="0" presId="urn:microsoft.com/office/officeart/2005/8/layout/list1"/>
    <dgm:cxn modelId="{DAE01CC8-A9ED-0842-9AD5-4DAB463A06E8}" type="presParOf" srcId="{1A976AAB-2C14-4940-A8D5-3D50FE20078B}" destId="{625E6573-D5EF-3345-9AA1-9050B76AEE79}" srcOrd="0" destOrd="0" presId="urn:microsoft.com/office/officeart/2005/8/layout/list1"/>
    <dgm:cxn modelId="{37836D57-239F-9B4D-8C41-D0F5FB6C033A}" type="presParOf" srcId="{1A976AAB-2C14-4940-A8D5-3D50FE20078B}" destId="{FCA7B4DB-9BF9-4947-809C-782D2CAEBC01}" srcOrd="1" destOrd="0" presId="urn:microsoft.com/office/officeart/2005/8/layout/list1"/>
    <dgm:cxn modelId="{947B7C63-227B-4F40-84F5-43E8DC640123}" type="presParOf" srcId="{8007834D-6B25-3644-A82C-ACCF39A0DFEB}" destId="{5487C051-6625-694D-A423-2B61CD0D6A62}" srcOrd="1" destOrd="0" presId="urn:microsoft.com/office/officeart/2005/8/layout/list1"/>
    <dgm:cxn modelId="{78B6C1C0-CE37-E74B-A740-319EA0E9A76F}" type="presParOf" srcId="{8007834D-6B25-3644-A82C-ACCF39A0DFEB}" destId="{7542ACC3-BDDE-4943-8E1C-2C4296002626}" srcOrd="2" destOrd="0" presId="urn:microsoft.com/office/officeart/2005/8/layout/list1"/>
    <dgm:cxn modelId="{D053D015-38C6-8549-A6B6-478CD3AA6ABD}" type="presParOf" srcId="{8007834D-6B25-3644-A82C-ACCF39A0DFEB}" destId="{D8B9E1ED-009F-2745-91ED-13078CB15DB0}" srcOrd="3" destOrd="0" presId="urn:microsoft.com/office/officeart/2005/8/layout/list1"/>
    <dgm:cxn modelId="{2A58E9B3-72AF-1348-BA53-E04017CCE3CA}" type="presParOf" srcId="{8007834D-6B25-3644-A82C-ACCF39A0DFEB}" destId="{D95F1B65-5E9E-4A43-A123-0071D2B25153}" srcOrd="4" destOrd="0" presId="urn:microsoft.com/office/officeart/2005/8/layout/list1"/>
    <dgm:cxn modelId="{AE043FBD-F67D-A445-BB54-FDC2BE4F93E5}" type="presParOf" srcId="{D95F1B65-5E9E-4A43-A123-0071D2B25153}" destId="{90E4B85C-79F0-CB4F-B729-34AED7345920}" srcOrd="0" destOrd="0" presId="urn:microsoft.com/office/officeart/2005/8/layout/list1"/>
    <dgm:cxn modelId="{5941E172-8DE8-5F44-A214-37967FA42273}" type="presParOf" srcId="{D95F1B65-5E9E-4A43-A123-0071D2B25153}" destId="{E06B8930-3C4F-FD4C-96C3-8D2BD232F588}" srcOrd="1" destOrd="0" presId="urn:microsoft.com/office/officeart/2005/8/layout/list1"/>
    <dgm:cxn modelId="{23273CFF-61EB-8B41-8279-FFB9627B58B0}" type="presParOf" srcId="{8007834D-6B25-3644-A82C-ACCF39A0DFEB}" destId="{1F99DC29-9C75-D141-B819-265144D42912}" srcOrd="5" destOrd="0" presId="urn:microsoft.com/office/officeart/2005/8/layout/list1"/>
    <dgm:cxn modelId="{FD01AB3A-4C23-AB4A-8B6F-2EFFB5771243}" type="presParOf" srcId="{8007834D-6B25-3644-A82C-ACCF39A0DFEB}" destId="{382D7883-5CE2-2B47-850F-DAB1F75F1B63}" srcOrd="6" destOrd="0" presId="urn:microsoft.com/office/officeart/2005/8/layout/list1"/>
    <dgm:cxn modelId="{D10E1C7F-CE39-8A44-9AC8-500BB4025689}" type="presParOf" srcId="{8007834D-6B25-3644-A82C-ACCF39A0DFEB}" destId="{D48F900E-5BF5-0A46-B067-7264259F2517}" srcOrd="7" destOrd="0" presId="urn:microsoft.com/office/officeart/2005/8/layout/list1"/>
    <dgm:cxn modelId="{3AA7F632-BA5D-3B48-9968-0319019217BD}" type="presParOf" srcId="{8007834D-6B25-3644-A82C-ACCF39A0DFEB}" destId="{19E56009-A160-9949-9854-E8D9B7155ED5}" srcOrd="8" destOrd="0" presId="urn:microsoft.com/office/officeart/2005/8/layout/list1"/>
    <dgm:cxn modelId="{66104F8A-7E92-1E47-9DCF-B43E02ADD120}" type="presParOf" srcId="{19E56009-A160-9949-9854-E8D9B7155ED5}" destId="{0046CE17-D5D2-EF4F-83C2-59FE0555D374}" srcOrd="0" destOrd="0" presId="urn:microsoft.com/office/officeart/2005/8/layout/list1"/>
    <dgm:cxn modelId="{F0963203-4D04-C94B-9518-DD4186623D83}" type="presParOf" srcId="{19E56009-A160-9949-9854-E8D9B7155ED5}" destId="{A3299C23-4D25-2946-9966-CCFDDC2308DB}" srcOrd="1" destOrd="0" presId="urn:microsoft.com/office/officeart/2005/8/layout/list1"/>
    <dgm:cxn modelId="{26ED7066-6089-FB45-8F2C-F57F8B5EE07C}" type="presParOf" srcId="{8007834D-6B25-3644-A82C-ACCF39A0DFEB}" destId="{B9C87427-3E1E-2B42-9537-571B11DAF34C}" srcOrd="9" destOrd="0" presId="urn:microsoft.com/office/officeart/2005/8/layout/list1"/>
    <dgm:cxn modelId="{58D30436-58D5-B944-B3F1-B788AD83EE33}" type="presParOf" srcId="{8007834D-6B25-3644-A82C-ACCF39A0DFEB}" destId="{C90C6373-2C2E-3543-AFB2-B9ABAD2CE8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B391F-9A21-43DD-B4DD-11B86594A59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430230-B7F8-4821-9576-A90E6D6BFF48}">
      <dgm:prSet/>
      <dgm:spPr/>
      <dgm:t>
        <a:bodyPr/>
        <a:lstStyle/>
        <a:p>
          <a:r>
            <a:rPr lang="en-US"/>
            <a:t>We aim to </a:t>
          </a:r>
          <a:r>
            <a:rPr lang="en-US" b="1"/>
            <a:t>forecast the next 21-day trend of Nvidia’s daily closing stock prices</a:t>
          </a:r>
          <a:r>
            <a:rPr lang="en-US"/>
            <a:t> based on historical daily data from </a:t>
          </a:r>
          <a:r>
            <a:rPr lang="en-US" b="1"/>
            <a:t>January 1999 to February 2025</a:t>
          </a:r>
          <a:r>
            <a:rPr lang="en-US"/>
            <a:t>.</a:t>
          </a:r>
        </a:p>
      </dgm:t>
    </dgm:pt>
    <dgm:pt modelId="{C70F6F4A-B4B0-4B1E-9C0C-AE31DBFE3748}" type="parTrans" cxnId="{CE0F73ED-CA1A-4ABE-98CD-EEFD226FA8B1}">
      <dgm:prSet/>
      <dgm:spPr/>
      <dgm:t>
        <a:bodyPr/>
        <a:lstStyle/>
        <a:p>
          <a:endParaRPr lang="en-US"/>
        </a:p>
      </dgm:t>
    </dgm:pt>
    <dgm:pt modelId="{9AFAC935-9A5E-4D88-9ADC-5F5FFC6AFB6D}" type="sibTrans" cxnId="{CE0F73ED-CA1A-4ABE-98CD-EEFD226FA8B1}">
      <dgm:prSet/>
      <dgm:spPr/>
      <dgm:t>
        <a:bodyPr/>
        <a:lstStyle/>
        <a:p>
          <a:endParaRPr lang="en-US"/>
        </a:p>
      </dgm:t>
    </dgm:pt>
    <dgm:pt modelId="{C33DA096-BDCB-46F5-9761-FC32F981C9B7}">
      <dgm:prSet/>
      <dgm:spPr/>
      <dgm:t>
        <a:bodyPr/>
        <a:lstStyle/>
        <a:p>
          <a:r>
            <a:rPr lang="en-US"/>
            <a:t>Input: Daily financial data including open, high, low, close, volume</a:t>
          </a:r>
        </a:p>
      </dgm:t>
    </dgm:pt>
    <dgm:pt modelId="{A115C17D-5453-4356-B404-8AD510F8A1CC}" type="parTrans" cxnId="{18AAE27F-3D81-432C-8021-B16ED63C9EF1}">
      <dgm:prSet/>
      <dgm:spPr/>
      <dgm:t>
        <a:bodyPr/>
        <a:lstStyle/>
        <a:p>
          <a:endParaRPr lang="en-US"/>
        </a:p>
      </dgm:t>
    </dgm:pt>
    <dgm:pt modelId="{DD74CBAC-A02B-4D0D-A6D1-BD684CA36176}" type="sibTrans" cxnId="{18AAE27F-3D81-432C-8021-B16ED63C9EF1}">
      <dgm:prSet/>
      <dgm:spPr/>
      <dgm:t>
        <a:bodyPr/>
        <a:lstStyle/>
        <a:p>
          <a:endParaRPr lang="en-US"/>
        </a:p>
      </dgm:t>
    </dgm:pt>
    <dgm:pt modelId="{3BE5E97D-B083-4E6A-98EC-B3DAFCB406D8}">
      <dgm:prSet/>
      <dgm:spPr/>
      <dgm:t>
        <a:bodyPr/>
        <a:lstStyle/>
        <a:p>
          <a:r>
            <a:rPr lang="en-US"/>
            <a:t>Output: 21-day future predictions of closing prices</a:t>
          </a:r>
        </a:p>
      </dgm:t>
    </dgm:pt>
    <dgm:pt modelId="{9B0E26DC-9417-459A-A505-CE251EEFD30B}" type="parTrans" cxnId="{419C7F99-2585-4329-84AA-CDE0759C4940}">
      <dgm:prSet/>
      <dgm:spPr/>
      <dgm:t>
        <a:bodyPr/>
        <a:lstStyle/>
        <a:p>
          <a:endParaRPr lang="en-US"/>
        </a:p>
      </dgm:t>
    </dgm:pt>
    <dgm:pt modelId="{E86F6906-A12F-470C-9DD3-4517ECFD7866}" type="sibTrans" cxnId="{419C7F99-2585-4329-84AA-CDE0759C4940}">
      <dgm:prSet/>
      <dgm:spPr/>
      <dgm:t>
        <a:bodyPr/>
        <a:lstStyle/>
        <a:p>
          <a:endParaRPr lang="en-US"/>
        </a:p>
      </dgm:t>
    </dgm:pt>
    <dgm:pt modelId="{DEB7AB27-57DA-44FE-8432-A7919CCB1499}">
      <dgm:prSet/>
      <dgm:spPr/>
      <dgm:t>
        <a:bodyPr/>
        <a:lstStyle/>
        <a:p>
          <a:r>
            <a:rPr lang="en-US"/>
            <a:t>Model: Informer-based deep learning architecture with attention mechanism</a:t>
          </a:r>
        </a:p>
      </dgm:t>
    </dgm:pt>
    <dgm:pt modelId="{AFF0DC3F-76FD-465A-80F6-2A913CBFAFC7}" type="parTrans" cxnId="{2ADADBAB-A07C-496A-9D8C-F817F4BC5E12}">
      <dgm:prSet/>
      <dgm:spPr/>
      <dgm:t>
        <a:bodyPr/>
        <a:lstStyle/>
        <a:p>
          <a:endParaRPr lang="en-US"/>
        </a:p>
      </dgm:t>
    </dgm:pt>
    <dgm:pt modelId="{FF873475-A293-4DBE-8680-FD98F9380D1E}" type="sibTrans" cxnId="{2ADADBAB-A07C-496A-9D8C-F817F4BC5E12}">
      <dgm:prSet/>
      <dgm:spPr/>
      <dgm:t>
        <a:bodyPr/>
        <a:lstStyle/>
        <a:p>
          <a:endParaRPr lang="en-US"/>
        </a:p>
      </dgm:t>
    </dgm:pt>
    <dgm:pt modelId="{4E536FA7-9E1C-4FA4-9401-D4A17A38C2CD}">
      <dgm:prSet/>
      <dgm:spPr/>
      <dgm:t>
        <a:bodyPr/>
        <a:lstStyle/>
        <a:p>
          <a:r>
            <a:rPr lang="en-US"/>
            <a:t>Purpose: Evaluate the Informer’s ability to model long-term dependencies in financial time series</a:t>
          </a:r>
        </a:p>
      </dgm:t>
    </dgm:pt>
    <dgm:pt modelId="{3149A5B9-90F8-4C9D-BD68-7C1D0F96D6EB}" type="parTrans" cxnId="{A7C62539-A549-4D0F-8847-C8AE7B0FC3AC}">
      <dgm:prSet/>
      <dgm:spPr/>
      <dgm:t>
        <a:bodyPr/>
        <a:lstStyle/>
        <a:p>
          <a:endParaRPr lang="en-US"/>
        </a:p>
      </dgm:t>
    </dgm:pt>
    <dgm:pt modelId="{63A17920-C8EE-4EA4-B3BB-00373AF6CBD9}" type="sibTrans" cxnId="{A7C62539-A549-4D0F-8847-C8AE7B0FC3AC}">
      <dgm:prSet/>
      <dgm:spPr/>
      <dgm:t>
        <a:bodyPr/>
        <a:lstStyle/>
        <a:p>
          <a:endParaRPr lang="en-US"/>
        </a:p>
      </dgm:t>
    </dgm:pt>
    <dgm:pt modelId="{1DF41040-9D81-E54B-BBBC-97000890BB79}" type="pres">
      <dgm:prSet presAssocID="{E90B391F-9A21-43DD-B4DD-11B86594A594}" presName="Name0" presStyleCnt="0">
        <dgm:presLayoutVars>
          <dgm:dir/>
          <dgm:animLvl val="lvl"/>
          <dgm:resizeHandles val="exact"/>
        </dgm:presLayoutVars>
      </dgm:prSet>
      <dgm:spPr/>
    </dgm:pt>
    <dgm:pt modelId="{F1631130-13F9-2D4A-979B-2BE635BF62B3}" type="pres">
      <dgm:prSet presAssocID="{4E536FA7-9E1C-4FA4-9401-D4A17A38C2CD}" presName="boxAndChildren" presStyleCnt="0"/>
      <dgm:spPr/>
    </dgm:pt>
    <dgm:pt modelId="{4D50D919-98DA-434E-B306-E89CBA7AA580}" type="pres">
      <dgm:prSet presAssocID="{4E536FA7-9E1C-4FA4-9401-D4A17A38C2CD}" presName="parentTextBox" presStyleLbl="node1" presStyleIdx="0" presStyleCnt="5"/>
      <dgm:spPr/>
    </dgm:pt>
    <dgm:pt modelId="{7FFBC1D0-3E84-C543-8315-05D336E9FFCC}" type="pres">
      <dgm:prSet presAssocID="{FF873475-A293-4DBE-8680-FD98F9380D1E}" presName="sp" presStyleCnt="0"/>
      <dgm:spPr/>
    </dgm:pt>
    <dgm:pt modelId="{8BC8C3FA-91FA-6D4C-ACC2-4122CF69215C}" type="pres">
      <dgm:prSet presAssocID="{DEB7AB27-57DA-44FE-8432-A7919CCB1499}" presName="arrowAndChildren" presStyleCnt="0"/>
      <dgm:spPr/>
    </dgm:pt>
    <dgm:pt modelId="{55A4E807-436A-784F-B731-918807D3324F}" type="pres">
      <dgm:prSet presAssocID="{DEB7AB27-57DA-44FE-8432-A7919CCB1499}" presName="parentTextArrow" presStyleLbl="node1" presStyleIdx="1" presStyleCnt="5"/>
      <dgm:spPr/>
    </dgm:pt>
    <dgm:pt modelId="{13FDEA81-13D4-0640-A158-A3D1AF29B722}" type="pres">
      <dgm:prSet presAssocID="{E86F6906-A12F-470C-9DD3-4517ECFD7866}" presName="sp" presStyleCnt="0"/>
      <dgm:spPr/>
    </dgm:pt>
    <dgm:pt modelId="{B080719C-5E08-714C-A5ED-CC8D9000A076}" type="pres">
      <dgm:prSet presAssocID="{3BE5E97D-B083-4E6A-98EC-B3DAFCB406D8}" presName="arrowAndChildren" presStyleCnt="0"/>
      <dgm:spPr/>
    </dgm:pt>
    <dgm:pt modelId="{A1C92703-34F2-2E41-9B85-CC1E6714B533}" type="pres">
      <dgm:prSet presAssocID="{3BE5E97D-B083-4E6A-98EC-B3DAFCB406D8}" presName="parentTextArrow" presStyleLbl="node1" presStyleIdx="2" presStyleCnt="5"/>
      <dgm:spPr/>
    </dgm:pt>
    <dgm:pt modelId="{2B2167CA-ACB3-4D4D-ACEF-69AA9857F8ED}" type="pres">
      <dgm:prSet presAssocID="{DD74CBAC-A02B-4D0D-A6D1-BD684CA36176}" presName="sp" presStyleCnt="0"/>
      <dgm:spPr/>
    </dgm:pt>
    <dgm:pt modelId="{B5B5008B-03A7-6F48-BA5E-F5FDABB30681}" type="pres">
      <dgm:prSet presAssocID="{C33DA096-BDCB-46F5-9761-FC32F981C9B7}" presName="arrowAndChildren" presStyleCnt="0"/>
      <dgm:spPr/>
    </dgm:pt>
    <dgm:pt modelId="{D0D46CB1-4B8D-E84D-89B0-7185A801CD5E}" type="pres">
      <dgm:prSet presAssocID="{C33DA096-BDCB-46F5-9761-FC32F981C9B7}" presName="parentTextArrow" presStyleLbl="node1" presStyleIdx="3" presStyleCnt="5"/>
      <dgm:spPr/>
    </dgm:pt>
    <dgm:pt modelId="{3F029526-EA39-6C47-ACD5-6589990197F8}" type="pres">
      <dgm:prSet presAssocID="{9AFAC935-9A5E-4D88-9ADC-5F5FFC6AFB6D}" presName="sp" presStyleCnt="0"/>
      <dgm:spPr/>
    </dgm:pt>
    <dgm:pt modelId="{6B837893-C3CC-F54B-A679-20B97B908CE3}" type="pres">
      <dgm:prSet presAssocID="{DF430230-B7F8-4821-9576-A90E6D6BFF48}" presName="arrowAndChildren" presStyleCnt="0"/>
      <dgm:spPr/>
    </dgm:pt>
    <dgm:pt modelId="{93484DE1-6FB8-FE49-8480-208A7AA0143A}" type="pres">
      <dgm:prSet presAssocID="{DF430230-B7F8-4821-9576-A90E6D6BFF48}" presName="parentTextArrow" presStyleLbl="node1" presStyleIdx="4" presStyleCnt="5"/>
      <dgm:spPr/>
    </dgm:pt>
  </dgm:ptLst>
  <dgm:cxnLst>
    <dgm:cxn modelId="{9D311E08-52D0-F94E-AE1C-5C83AFAA2AFE}" type="presOf" srcId="{3BE5E97D-B083-4E6A-98EC-B3DAFCB406D8}" destId="{A1C92703-34F2-2E41-9B85-CC1E6714B533}" srcOrd="0" destOrd="0" presId="urn:microsoft.com/office/officeart/2005/8/layout/process4"/>
    <dgm:cxn modelId="{37FAFD13-1769-784A-A515-BE8500D91C86}" type="presOf" srcId="{DF430230-B7F8-4821-9576-A90E6D6BFF48}" destId="{93484DE1-6FB8-FE49-8480-208A7AA0143A}" srcOrd="0" destOrd="0" presId="urn:microsoft.com/office/officeart/2005/8/layout/process4"/>
    <dgm:cxn modelId="{0FD12835-9C83-F84D-BC08-D2E014F44DF4}" type="presOf" srcId="{DEB7AB27-57DA-44FE-8432-A7919CCB1499}" destId="{55A4E807-436A-784F-B731-918807D3324F}" srcOrd="0" destOrd="0" presId="urn:microsoft.com/office/officeart/2005/8/layout/process4"/>
    <dgm:cxn modelId="{A7C62539-A549-4D0F-8847-C8AE7B0FC3AC}" srcId="{E90B391F-9A21-43DD-B4DD-11B86594A594}" destId="{4E536FA7-9E1C-4FA4-9401-D4A17A38C2CD}" srcOrd="4" destOrd="0" parTransId="{3149A5B9-90F8-4C9D-BD68-7C1D0F96D6EB}" sibTransId="{63A17920-C8EE-4EA4-B3BB-00373AF6CBD9}"/>
    <dgm:cxn modelId="{341F083F-2A83-E04B-A9C1-40087F87C3D8}" type="presOf" srcId="{E90B391F-9A21-43DD-B4DD-11B86594A594}" destId="{1DF41040-9D81-E54B-BBBC-97000890BB79}" srcOrd="0" destOrd="0" presId="urn:microsoft.com/office/officeart/2005/8/layout/process4"/>
    <dgm:cxn modelId="{18AAE27F-3D81-432C-8021-B16ED63C9EF1}" srcId="{E90B391F-9A21-43DD-B4DD-11B86594A594}" destId="{C33DA096-BDCB-46F5-9761-FC32F981C9B7}" srcOrd="1" destOrd="0" parTransId="{A115C17D-5453-4356-B404-8AD510F8A1CC}" sibTransId="{DD74CBAC-A02B-4D0D-A6D1-BD684CA36176}"/>
    <dgm:cxn modelId="{419C7F99-2585-4329-84AA-CDE0759C4940}" srcId="{E90B391F-9A21-43DD-B4DD-11B86594A594}" destId="{3BE5E97D-B083-4E6A-98EC-B3DAFCB406D8}" srcOrd="2" destOrd="0" parTransId="{9B0E26DC-9417-459A-A505-CE251EEFD30B}" sibTransId="{E86F6906-A12F-470C-9DD3-4517ECFD7866}"/>
    <dgm:cxn modelId="{2ADADBAB-A07C-496A-9D8C-F817F4BC5E12}" srcId="{E90B391F-9A21-43DD-B4DD-11B86594A594}" destId="{DEB7AB27-57DA-44FE-8432-A7919CCB1499}" srcOrd="3" destOrd="0" parTransId="{AFF0DC3F-76FD-465A-80F6-2A913CBFAFC7}" sibTransId="{FF873475-A293-4DBE-8680-FD98F9380D1E}"/>
    <dgm:cxn modelId="{79E293D0-0112-914B-A8AE-9E60E5948D7D}" type="presOf" srcId="{4E536FA7-9E1C-4FA4-9401-D4A17A38C2CD}" destId="{4D50D919-98DA-434E-B306-E89CBA7AA580}" srcOrd="0" destOrd="0" presId="urn:microsoft.com/office/officeart/2005/8/layout/process4"/>
    <dgm:cxn modelId="{7D746BD1-404B-E145-A3EE-34A63A235CD7}" type="presOf" srcId="{C33DA096-BDCB-46F5-9761-FC32F981C9B7}" destId="{D0D46CB1-4B8D-E84D-89B0-7185A801CD5E}" srcOrd="0" destOrd="0" presId="urn:microsoft.com/office/officeart/2005/8/layout/process4"/>
    <dgm:cxn modelId="{CE0F73ED-CA1A-4ABE-98CD-EEFD226FA8B1}" srcId="{E90B391F-9A21-43DD-B4DD-11B86594A594}" destId="{DF430230-B7F8-4821-9576-A90E6D6BFF48}" srcOrd="0" destOrd="0" parTransId="{C70F6F4A-B4B0-4B1E-9C0C-AE31DBFE3748}" sibTransId="{9AFAC935-9A5E-4D88-9ADC-5F5FFC6AFB6D}"/>
    <dgm:cxn modelId="{10324FC7-92BA-9C4E-AC69-47DD75F78784}" type="presParOf" srcId="{1DF41040-9D81-E54B-BBBC-97000890BB79}" destId="{F1631130-13F9-2D4A-979B-2BE635BF62B3}" srcOrd="0" destOrd="0" presId="urn:microsoft.com/office/officeart/2005/8/layout/process4"/>
    <dgm:cxn modelId="{7BE1768A-EE62-C64A-8372-C308DD2649EF}" type="presParOf" srcId="{F1631130-13F9-2D4A-979B-2BE635BF62B3}" destId="{4D50D919-98DA-434E-B306-E89CBA7AA580}" srcOrd="0" destOrd="0" presId="urn:microsoft.com/office/officeart/2005/8/layout/process4"/>
    <dgm:cxn modelId="{5E29A585-B1DF-E549-AE8D-746550AECBED}" type="presParOf" srcId="{1DF41040-9D81-E54B-BBBC-97000890BB79}" destId="{7FFBC1D0-3E84-C543-8315-05D336E9FFCC}" srcOrd="1" destOrd="0" presId="urn:microsoft.com/office/officeart/2005/8/layout/process4"/>
    <dgm:cxn modelId="{CE1696A8-A5E5-294C-99C2-70466422CE68}" type="presParOf" srcId="{1DF41040-9D81-E54B-BBBC-97000890BB79}" destId="{8BC8C3FA-91FA-6D4C-ACC2-4122CF69215C}" srcOrd="2" destOrd="0" presId="urn:microsoft.com/office/officeart/2005/8/layout/process4"/>
    <dgm:cxn modelId="{D6E1385B-D838-B949-A4BC-893C93C9B3F2}" type="presParOf" srcId="{8BC8C3FA-91FA-6D4C-ACC2-4122CF69215C}" destId="{55A4E807-436A-784F-B731-918807D3324F}" srcOrd="0" destOrd="0" presId="urn:microsoft.com/office/officeart/2005/8/layout/process4"/>
    <dgm:cxn modelId="{18C130DE-0202-1A48-8B29-9D89BAB08F5E}" type="presParOf" srcId="{1DF41040-9D81-E54B-BBBC-97000890BB79}" destId="{13FDEA81-13D4-0640-A158-A3D1AF29B722}" srcOrd="3" destOrd="0" presId="urn:microsoft.com/office/officeart/2005/8/layout/process4"/>
    <dgm:cxn modelId="{9426F587-BECE-B84D-860D-6442543BC1B1}" type="presParOf" srcId="{1DF41040-9D81-E54B-BBBC-97000890BB79}" destId="{B080719C-5E08-714C-A5ED-CC8D9000A076}" srcOrd="4" destOrd="0" presId="urn:microsoft.com/office/officeart/2005/8/layout/process4"/>
    <dgm:cxn modelId="{B2538501-3C55-3540-9F10-6806F20ADD9B}" type="presParOf" srcId="{B080719C-5E08-714C-A5ED-CC8D9000A076}" destId="{A1C92703-34F2-2E41-9B85-CC1E6714B533}" srcOrd="0" destOrd="0" presId="urn:microsoft.com/office/officeart/2005/8/layout/process4"/>
    <dgm:cxn modelId="{FE480DA5-B2CD-7645-A943-1F0D1972A9C3}" type="presParOf" srcId="{1DF41040-9D81-E54B-BBBC-97000890BB79}" destId="{2B2167CA-ACB3-4D4D-ACEF-69AA9857F8ED}" srcOrd="5" destOrd="0" presId="urn:microsoft.com/office/officeart/2005/8/layout/process4"/>
    <dgm:cxn modelId="{13C5E14D-D994-6C43-9D5D-D557ED944F80}" type="presParOf" srcId="{1DF41040-9D81-E54B-BBBC-97000890BB79}" destId="{B5B5008B-03A7-6F48-BA5E-F5FDABB30681}" srcOrd="6" destOrd="0" presId="urn:microsoft.com/office/officeart/2005/8/layout/process4"/>
    <dgm:cxn modelId="{84F8C538-C742-8C44-A038-2BD35BD651DC}" type="presParOf" srcId="{B5B5008B-03A7-6F48-BA5E-F5FDABB30681}" destId="{D0D46CB1-4B8D-E84D-89B0-7185A801CD5E}" srcOrd="0" destOrd="0" presId="urn:microsoft.com/office/officeart/2005/8/layout/process4"/>
    <dgm:cxn modelId="{98AA287E-8790-F34B-9322-C21CDF5F2B60}" type="presParOf" srcId="{1DF41040-9D81-E54B-BBBC-97000890BB79}" destId="{3F029526-EA39-6C47-ACD5-6589990197F8}" srcOrd="7" destOrd="0" presId="urn:microsoft.com/office/officeart/2005/8/layout/process4"/>
    <dgm:cxn modelId="{5460A3B0-C9DD-544E-941D-BCAD81814603}" type="presParOf" srcId="{1DF41040-9D81-E54B-BBBC-97000890BB79}" destId="{6B837893-C3CC-F54B-A679-20B97B908CE3}" srcOrd="8" destOrd="0" presId="urn:microsoft.com/office/officeart/2005/8/layout/process4"/>
    <dgm:cxn modelId="{28EB294C-9314-374E-8A32-B7CC5798C137}" type="presParOf" srcId="{6B837893-C3CC-F54B-A679-20B97B908CE3}" destId="{93484DE1-6FB8-FE49-8480-208A7AA014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EBE8B-670B-423F-8683-1DEFD6DB813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54EEF0-47DE-4F12-94E9-8D7CFD6F2477}">
      <dgm:prSet/>
      <dgm:spPr/>
      <dgm:t>
        <a:bodyPr/>
        <a:lstStyle/>
        <a:p>
          <a:r>
            <a:rPr lang="en-US" b="1"/>
            <a:t>Designed for Long Sequences</a:t>
          </a:r>
          <a:endParaRPr lang="en-US"/>
        </a:p>
      </dgm:t>
    </dgm:pt>
    <dgm:pt modelId="{12B1B682-C6E8-4854-8A58-318AAD9D3DA5}" type="parTrans" cxnId="{A951FABA-1C0E-47B3-8662-FA279DC41B18}">
      <dgm:prSet/>
      <dgm:spPr/>
      <dgm:t>
        <a:bodyPr/>
        <a:lstStyle/>
        <a:p>
          <a:endParaRPr lang="en-US"/>
        </a:p>
      </dgm:t>
    </dgm:pt>
    <dgm:pt modelId="{4F7B7DAF-DD9E-4E22-8B90-37D8FA7E5E96}" type="sibTrans" cxnId="{A951FABA-1C0E-47B3-8662-FA279DC41B18}">
      <dgm:prSet/>
      <dgm:spPr/>
      <dgm:t>
        <a:bodyPr/>
        <a:lstStyle/>
        <a:p>
          <a:endParaRPr lang="en-US"/>
        </a:p>
      </dgm:t>
    </dgm:pt>
    <dgm:pt modelId="{3AA713F2-1F4C-4670-A17B-4B4732E259B3}">
      <dgm:prSet/>
      <dgm:spPr/>
      <dgm:t>
        <a:bodyPr/>
        <a:lstStyle/>
        <a:p>
          <a:r>
            <a:rPr lang="en-US" dirty="0"/>
            <a:t>Informer is tailored for long-sequence time series forecasting (like financial data</a:t>
          </a:r>
          <a:r>
            <a:rPr lang="zh-CN" altLang="en-US" dirty="0"/>
            <a:t> </a:t>
          </a:r>
          <a:r>
            <a:rPr lang="en-US" altLang="zh-CN" dirty="0"/>
            <a:t>used</a:t>
          </a:r>
          <a:r>
            <a:rPr lang="en-US" dirty="0"/>
            <a:t> from 1999–2025).</a:t>
          </a:r>
        </a:p>
      </dgm:t>
    </dgm:pt>
    <dgm:pt modelId="{95B3F664-387B-4073-AC6E-616AC11447B4}" type="parTrans" cxnId="{15A09D57-D1A1-40DB-BD4A-A75287338154}">
      <dgm:prSet/>
      <dgm:spPr/>
      <dgm:t>
        <a:bodyPr/>
        <a:lstStyle/>
        <a:p>
          <a:endParaRPr lang="en-US"/>
        </a:p>
      </dgm:t>
    </dgm:pt>
    <dgm:pt modelId="{A4B4D523-99D6-4410-AFB4-5711BD88048F}" type="sibTrans" cxnId="{15A09D57-D1A1-40DB-BD4A-A75287338154}">
      <dgm:prSet/>
      <dgm:spPr/>
      <dgm:t>
        <a:bodyPr/>
        <a:lstStyle/>
        <a:p>
          <a:endParaRPr lang="en-US"/>
        </a:p>
      </dgm:t>
    </dgm:pt>
    <dgm:pt modelId="{6FCA4F02-FA93-41A0-9F85-31B5D3524B1E}">
      <dgm:prSet/>
      <dgm:spPr/>
      <dgm:t>
        <a:bodyPr/>
        <a:lstStyle/>
        <a:p>
          <a:r>
            <a:rPr lang="en-US" b="1"/>
            <a:t>ProbSparse Attention</a:t>
          </a:r>
          <a:endParaRPr lang="en-US"/>
        </a:p>
      </dgm:t>
    </dgm:pt>
    <dgm:pt modelId="{063D90E8-8214-4596-8AAB-DA4E60867FF4}" type="parTrans" cxnId="{8A41D9E9-0417-4A03-A2FA-85C59FBBEEB8}">
      <dgm:prSet/>
      <dgm:spPr/>
      <dgm:t>
        <a:bodyPr/>
        <a:lstStyle/>
        <a:p>
          <a:endParaRPr lang="en-US"/>
        </a:p>
      </dgm:t>
    </dgm:pt>
    <dgm:pt modelId="{E6887CB6-B78E-482B-9A5C-D2770D9998A5}" type="sibTrans" cxnId="{8A41D9E9-0417-4A03-A2FA-85C59FBBEEB8}">
      <dgm:prSet/>
      <dgm:spPr/>
      <dgm:t>
        <a:bodyPr/>
        <a:lstStyle/>
        <a:p>
          <a:endParaRPr lang="en-US"/>
        </a:p>
      </dgm:t>
    </dgm:pt>
    <dgm:pt modelId="{F9B78D66-7A47-4F71-BC8E-9E80A965F7C8}">
      <dgm:prSet/>
      <dgm:spPr/>
      <dgm:t>
        <a:bodyPr/>
        <a:lstStyle/>
        <a:p>
          <a:r>
            <a:rPr lang="en-US"/>
            <a:t>Reduces attention computation from quadratic to log-linear complexity, making it suitable for long historical data.</a:t>
          </a:r>
        </a:p>
      </dgm:t>
    </dgm:pt>
    <dgm:pt modelId="{D7EF4B5C-27E9-44C3-B926-BA00AAB21B21}" type="parTrans" cxnId="{3FAA3AA1-A31E-4948-9CD4-55B3653C2CD4}">
      <dgm:prSet/>
      <dgm:spPr/>
      <dgm:t>
        <a:bodyPr/>
        <a:lstStyle/>
        <a:p>
          <a:endParaRPr lang="en-US"/>
        </a:p>
      </dgm:t>
    </dgm:pt>
    <dgm:pt modelId="{209636ED-5BD1-4AD9-B12F-A5EE0957F6C0}" type="sibTrans" cxnId="{3FAA3AA1-A31E-4948-9CD4-55B3653C2CD4}">
      <dgm:prSet/>
      <dgm:spPr/>
      <dgm:t>
        <a:bodyPr/>
        <a:lstStyle/>
        <a:p>
          <a:endParaRPr lang="en-US"/>
        </a:p>
      </dgm:t>
    </dgm:pt>
    <dgm:pt modelId="{C0B52375-9142-4B3A-9B54-A99D7EDECFF2}">
      <dgm:prSet/>
      <dgm:spPr/>
      <dgm:t>
        <a:bodyPr/>
        <a:lstStyle/>
        <a:p>
          <a:r>
            <a:rPr lang="en-US" b="1"/>
            <a:t>Encoder-Decoder Structure</a:t>
          </a:r>
          <a:endParaRPr lang="en-US"/>
        </a:p>
      </dgm:t>
    </dgm:pt>
    <dgm:pt modelId="{6395FEF0-4F37-45EA-99F5-DA0A4DE737B8}" type="parTrans" cxnId="{9304F89F-EE00-4F74-B7C2-FEBE28591EB0}">
      <dgm:prSet/>
      <dgm:spPr/>
      <dgm:t>
        <a:bodyPr/>
        <a:lstStyle/>
        <a:p>
          <a:endParaRPr lang="en-US"/>
        </a:p>
      </dgm:t>
    </dgm:pt>
    <dgm:pt modelId="{05468301-48E9-4692-B2E2-853911EB6092}" type="sibTrans" cxnId="{9304F89F-EE00-4F74-B7C2-FEBE28591EB0}">
      <dgm:prSet/>
      <dgm:spPr/>
      <dgm:t>
        <a:bodyPr/>
        <a:lstStyle/>
        <a:p>
          <a:endParaRPr lang="en-US"/>
        </a:p>
      </dgm:t>
    </dgm:pt>
    <dgm:pt modelId="{A0F6AE83-EC66-4680-A28C-7C24B6A0D20B}">
      <dgm:prSet/>
      <dgm:spPr/>
      <dgm:t>
        <a:bodyPr/>
        <a:lstStyle/>
        <a:p>
          <a:r>
            <a:rPr lang="en-US"/>
            <a:t>Separates historical encoding and future prediction, aligned with stock forecasting.</a:t>
          </a:r>
        </a:p>
      </dgm:t>
    </dgm:pt>
    <dgm:pt modelId="{2C42F2E2-5B6E-4F9E-B614-06D69DACBF6A}" type="parTrans" cxnId="{8540D583-DE69-41A7-9D51-90A0CDC75CB8}">
      <dgm:prSet/>
      <dgm:spPr/>
      <dgm:t>
        <a:bodyPr/>
        <a:lstStyle/>
        <a:p>
          <a:endParaRPr lang="en-US"/>
        </a:p>
      </dgm:t>
    </dgm:pt>
    <dgm:pt modelId="{0FC41C73-41D7-4793-9707-5891CABA30F1}" type="sibTrans" cxnId="{8540D583-DE69-41A7-9D51-90A0CDC75CB8}">
      <dgm:prSet/>
      <dgm:spPr/>
      <dgm:t>
        <a:bodyPr/>
        <a:lstStyle/>
        <a:p>
          <a:endParaRPr lang="en-US"/>
        </a:p>
      </dgm:t>
    </dgm:pt>
    <dgm:pt modelId="{2CDD1B60-FD44-4972-AF2B-89F573E4FDC9}">
      <dgm:prSet/>
      <dgm:spPr/>
      <dgm:t>
        <a:bodyPr/>
        <a:lstStyle/>
        <a:p>
          <a:r>
            <a:rPr lang="en-US" b="1"/>
            <a:t>Non-Autoregressive Decoder</a:t>
          </a:r>
          <a:endParaRPr lang="en-US"/>
        </a:p>
      </dgm:t>
    </dgm:pt>
    <dgm:pt modelId="{B44ED0CD-EA51-41E1-A2F7-66AA104006C3}" type="parTrans" cxnId="{DDE9F2ED-AC51-4DC3-BD6C-9D1D3D4798F0}">
      <dgm:prSet/>
      <dgm:spPr/>
      <dgm:t>
        <a:bodyPr/>
        <a:lstStyle/>
        <a:p>
          <a:endParaRPr lang="en-US"/>
        </a:p>
      </dgm:t>
    </dgm:pt>
    <dgm:pt modelId="{416370D0-88DF-4765-93D5-4DF47A40A9A0}" type="sibTrans" cxnId="{DDE9F2ED-AC51-4DC3-BD6C-9D1D3D4798F0}">
      <dgm:prSet/>
      <dgm:spPr/>
      <dgm:t>
        <a:bodyPr/>
        <a:lstStyle/>
        <a:p>
          <a:endParaRPr lang="en-US"/>
        </a:p>
      </dgm:t>
    </dgm:pt>
    <dgm:pt modelId="{9D07089E-2D81-41A6-A1BF-92B8597D7A34}">
      <dgm:prSet/>
      <dgm:spPr/>
      <dgm:t>
        <a:bodyPr/>
        <a:lstStyle/>
        <a:p>
          <a:r>
            <a:rPr lang="en-US"/>
            <a:t>Predicts the full 21-day future sequence in one shot — improves inference speed and stability.</a:t>
          </a:r>
        </a:p>
      </dgm:t>
    </dgm:pt>
    <dgm:pt modelId="{9D62AAB0-D8F5-4A1B-A088-9021C843F487}" type="parTrans" cxnId="{600C4FD8-D489-44DA-B372-3DA7AEC22207}">
      <dgm:prSet/>
      <dgm:spPr/>
      <dgm:t>
        <a:bodyPr/>
        <a:lstStyle/>
        <a:p>
          <a:endParaRPr lang="en-US"/>
        </a:p>
      </dgm:t>
    </dgm:pt>
    <dgm:pt modelId="{46A28848-6E19-4678-820F-6967D05B083A}" type="sibTrans" cxnId="{600C4FD8-D489-44DA-B372-3DA7AEC22207}">
      <dgm:prSet/>
      <dgm:spPr/>
      <dgm:t>
        <a:bodyPr/>
        <a:lstStyle/>
        <a:p>
          <a:endParaRPr lang="en-US"/>
        </a:p>
      </dgm:t>
    </dgm:pt>
    <dgm:pt modelId="{1342FF56-B0E7-B945-B476-6178D74C5360}" type="pres">
      <dgm:prSet presAssocID="{54DEBE8B-670B-423F-8683-1DEFD6DB8139}" presName="linear" presStyleCnt="0">
        <dgm:presLayoutVars>
          <dgm:dir/>
          <dgm:animLvl val="lvl"/>
          <dgm:resizeHandles val="exact"/>
        </dgm:presLayoutVars>
      </dgm:prSet>
      <dgm:spPr/>
    </dgm:pt>
    <dgm:pt modelId="{D8EBA7F2-42D0-CA48-9E77-72CF6F42D7B9}" type="pres">
      <dgm:prSet presAssocID="{8154EEF0-47DE-4F12-94E9-8D7CFD6F2477}" presName="parentLin" presStyleCnt="0"/>
      <dgm:spPr/>
    </dgm:pt>
    <dgm:pt modelId="{124C0376-2B98-C64B-90EB-6C8C1B1F325B}" type="pres">
      <dgm:prSet presAssocID="{8154EEF0-47DE-4F12-94E9-8D7CFD6F2477}" presName="parentLeftMargin" presStyleLbl="node1" presStyleIdx="0" presStyleCnt="4"/>
      <dgm:spPr/>
    </dgm:pt>
    <dgm:pt modelId="{7DC982B2-2E1D-0C42-BFB8-5BD7E2BB472F}" type="pres">
      <dgm:prSet presAssocID="{8154EEF0-47DE-4F12-94E9-8D7CFD6F24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DE7073-71CA-B748-AB89-9B66CEBCB99B}" type="pres">
      <dgm:prSet presAssocID="{8154EEF0-47DE-4F12-94E9-8D7CFD6F2477}" presName="negativeSpace" presStyleCnt="0"/>
      <dgm:spPr/>
    </dgm:pt>
    <dgm:pt modelId="{0134286B-7E83-3E4D-8155-0E41C5EFC750}" type="pres">
      <dgm:prSet presAssocID="{8154EEF0-47DE-4F12-94E9-8D7CFD6F2477}" presName="childText" presStyleLbl="conFgAcc1" presStyleIdx="0" presStyleCnt="4">
        <dgm:presLayoutVars>
          <dgm:bulletEnabled val="1"/>
        </dgm:presLayoutVars>
      </dgm:prSet>
      <dgm:spPr/>
    </dgm:pt>
    <dgm:pt modelId="{16D2EBB0-8C15-304A-9C21-1F860051A414}" type="pres">
      <dgm:prSet presAssocID="{4F7B7DAF-DD9E-4E22-8B90-37D8FA7E5E96}" presName="spaceBetweenRectangles" presStyleCnt="0"/>
      <dgm:spPr/>
    </dgm:pt>
    <dgm:pt modelId="{1263F4F3-1BC1-B54A-BF03-3B77B33FC468}" type="pres">
      <dgm:prSet presAssocID="{6FCA4F02-FA93-41A0-9F85-31B5D3524B1E}" presName="parentLin" presStyleCnt="0"/>
      <dgm:spPr/>
    </dgm:pt>
    <dgm:pt modelId="{99D5CC12-1035-6D45-AEE5-AD02864C0905}" type="pres">
      <dgm:prSet presAssocID="{6FCA4F02-FA93-41A0-9F85-31B5D3524B1E}" presName="parentLeftMargin" presStyleLbl="node1" presStyleIdx="0" presStyleCnt="4"/>
      <dgm:spPr/>
    </dgm:pt>
    <dgm:pt modelId="{5D516A87-0320-C644-B2ED-715D4CE25715}" type="pres">
      <dgm:prSet presAssocID="{6FCA4F02-FA93-41A0-9F85-31B5D3524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5E3142-C11B-F24C-A9C6-21CAB9916919}" type="pres">
      <dgm:prSet presAssocID="{6FCA4F02-FA93-41A0-9F85-31B5D3524B1E}" presName="negativeSpace" presStyleCnt="0"/>
      <dgm:spPr/>
    </dgm:pt>
    <dgm:pt modelId="{98533C62-2D59-8140-92DB-85864AD74E4C}" type="pres">
      <dgm:prSet presAssocID="{6FCA4F02-FA93-41A0-9F85-31B5D3524B1E}" presName="childText" presStyleLbl="conFgAcc1" presStyleIdx="1" presStyleCnt="4">
        <dgm:presLayoutVars>
          <dgm:bulletEnabled val="1"/>
        </dgm:presLayoutVars>
      </dgm:prSet>
      <dgm:spPr/>
    </dgm:pt>
    <dgm:pt modelId="{360DBE62-26B4-B14A-9213-10B1D4CBC39A}" type="pres">
      <dgm:prSet presAssocID="{E6887CB6-B78E-482B-9A5C-D2770D9998A5}" presName="spaceBetweenRectangles" presStyleCnt="0"/>
      <dgm:spPr/>
    </dgm:pt>
    <dgm:pt modelId="{D32C1591-CF4B-8D4B-8CCC-56E0A31808CF}" type="pres">
      <dgm:prSet presAssocID="{C0B52375-9142-4B3A-9B54-A99D7EDECFF2}" presName="parentLin" presStyleCnt="0"/>
      <dgm:spPr/>
    </dgm:pt>
    <dgm:pt modelId="{EC7B5E35-09CA-F642-BBF2-4D0A9310F36B}" type="pres">
      <dgm:prSet presAssocID="{C0B52375-9142-4B3A-9B54-A99D7EDECFF2}" presName="parentLeftMargin" presStyleLbl="node1" presStyleIdx="1" presStyleCnt="4"/>
      <dgm:spPr/>
    </dgm:pt>
    <dgm:pt modelId="{E1F2D02A-DC69-2E43-A703-51B882157D1F}" type="pres">
      <dgm:prSet presAssocID="{C0B52375-9142-4B3A-9B54-A99D7EDECF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624E4F-2662-B243-AE44-6A16E235EF8D}" type="pres">
      <dgm:prSet presAssocID="{C0B52375-9142-4B3A-9B54-A99D7EDECFF2}" presName="negativeSpace" presStyleCnt="0"/>
      <dgm:spPr/>
    </dgm:pt>
    <dgm:pt modelId="{2C9FCAA7-825E-FE45-A374-A547203AACBD}" type="pres">
      <dgm:prSet presAssocID="{C0B52375-9142-4B3A-9B54-A99D7EDECFF2}" presName="childText" presStyleLbl="conFgAcc1" presStyleIdx="2" presStyleCnt="4">
        <dgm:presLayoutVars>
          <dgm:bulletEnabled val="1"/>
        </dgm:presLayoutVars>
      </dgm:prSet>
      <dgm:spPr/>
    </dgm:pt>
    <dgm:pt modelId="{BE73D610-D72A-E746-9B84-4C3B08F32D5D}" type="pres">
      <dgm:prSet presAssocID="{05468301-48E9-4692-B2E2-853911EB6092}" presName="spaceBetweenRectangles" presStyleCnt="0"/>
      <dgm:spPr/>
    </dgm:pt>
    <dgm:pt modelId="{F568A7E8-6E30-6B48-99B0-6BEF05136E92}" type="pres">
      <dgm:prSet presAssocID="{2CDD1B60-FD44-4972-AF2B-89F573E4FDC9}" presName="parentLin" presStyleCnt="0"/>
      <dgm:spPr/>
    </dgm:pt>
    <dgm:pt modelId="{1037F7EE-5078-0549-A9C5-D4928520ABCF}" type="pres">
      <dgm:prSet presAssocID="{2CDD1B60-FD44-4972-AF2B-89F573E4FDC9}" presName="parentLeftMargin" presStyleLbl="node1" presStyleIdx="2" presStyleCnt="4"/>
      <dgm:spPr/>
    </dgm:pt>
    <dgm:pt modelId="{22BB4AB7-28C1-604C-94DC-6006369D86BB}" type="pres">
      <dgm:prSet presAssocID="{2CDD1B60-FD44-4972-AF2B-89F573E4FD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6E4B64B-D06B-F544-9649-BF68326F497E}" type="pres">
      <dgm:prSet presAssocID="{2CDD1B60-FD44-4972-AF2B-89F573E4FDC9}" presName="negativeSpace" presStyleCnt="0"/>
      <dgm:spPr/>
    </dgm:pt>
    <dgm:pt modelId="{78D82BAE-B607-9341-85C6-3D3E1A5F260D}" type="pres">
      <dgm:prSet presAssocID="{2CDD1B60-FD44-4972-AF2B-89F573E4FD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D6D11D-6E21-6447-83D5-BE102C8CE073}" type="presOf" srcId="{9D07089E-2D81-41A6-A1BF-92B8597D7A34}" destId="{78D82BAE-B607-9341-85C6-3D3E1A5F260D}" srcOrd="0" destOrd="0" presId="urn:microsoft.com/office/officeart/2005/8/layout/list1"/>
    <dgm:cxn modelId="{DFF93F34-5143-4043-8170-9FE65D71F29A}" type="presOf" srcId="{2CDD1B60-FD44-4972-AF2B-89F573E4FDC9}" destId="{1037F7EE-5078-0549-A9C5-D4928520ABCF}" srcOrd="0" destOrd="0" presId="urn:microsoft.com/office/officeart/2005/8/layout/list1"/>
    <dgm:cxn modelId="{15A09D57-D1A1-40DB-BD4A-A75287338154}" srcId="{8154EEF0-47DE-4F12-94E9-8D7CFD6F2477}" destId="{3AA713F2-1F4C-4670-A17B-4B4732E259B3}" srcOrd="0" destOrd="0" parTransId="{95B3F664-387B-4073-AC6E-616AC11447B4}" sibTransId="{A4B4D523-99D6-4410-AFB4-5711BD88048F}"/>
    <dgm:cxn modelId="{0D67CA5F-752A-6D4C-AB9B-D1D2CFEC70ED}" type="presOf" srcId="{8154EEF0-47DE-4F12-94E9-8D7CFD6F2477}" destId="{124C0376-2B98-C64B-90EB-6C8C1B1F325B}" srcOrd="0" destOrd="0" presId="urn:microsoft.com/office/officeart/2005/8/layout/list1"/>
    <dgm:cxn modelId="{A985D667-A0A8-044B-9C53-FC23BF9F608C}" type="presOf" srcId="{3AA713F2-1F4C-4670-A17B-4B4732E259B3}" destId="{0134286B-7E83-3E4D-8155-0E41C5EFC750}" srcOrd="0" destOrd="0" presId="urn:microsoft.com/office/officeart/2005/8/layout/list1"/>
    <dgm:cxn modelId="{45276376-21FB-7744-8EAF-C3BFF1E2E2AD}" type="presOf" srcId="{C0B52375-9142-4B3A-9B54-A99D7EDECFF2}" destId="{EC7B5E35-09CA-F642-BBF2-4D0A9310F36B}" srcOrd="0" destOrd="0" presId="urn:microsoft.com/office/officeart/2005/8/layout/list1"/>
    <dgm:cxn modelId="{8540D583-DE69-41A7-9D51-90A0CDC75CB8}" srcId="{C0B52375-9142-4B3A-9B54-A99D7EDECFF2}" destId="{A0F6AE83-EC66-4680-A28C-7C24B6A0D20B}" srcOrd="0" destOrd="0" parTransId="{2C42F2E2-5B6E-4F9E-B614-06D69DACBF6A}" sibTransId="{0FC41C73-41D7-4793-9707-5891CABA30F1}"/>
    <dgm:cxn modelId="{53454187-9106-6149-A8B3-38EF18089340}" type="presOf" srcId="{6FCA4F02-FA93-41A0-9F85-31B5D3524B1E}" destId="{99D5CC12-1035-6D45-AEE5-AD02864C0905}" srcOrd="0" destOrd="0" presId="urn:microsoft.com/office/officeart/2005/8/layout/list1"/>
    <dgm:cxn modelId="{E51BEE8F-5329-6A4D-BEDE-B064A51FBF84}" type="presOf" srcId="{F9B78D66-7A47-4F71-BC8E-9E80A965F7C8}" destId="{98533C62-2D59-8140-92DB-85864AD74E4C}" srcOrd="0" destOrd="0" presId="urn:microsoft.com/office/officeart/2005/8/layout/list1"/>
    <dgm:cxn modelId="{9E5AAD94-0F76-1842-ABB5-094E58A48808}" type="presOf" srcId="{A0F6AE83-EC66-4680-A28C-7C24B6A0D20B}" destId="{2C9FCAA7-825E-FE45-A374-A547203AACBD}" srcOrd="0" destOrd="0" presId="urn:microsoft.com/office/officeart/2005/8/layout/list1"/>
    <dgm:cxn modelId="{9304F89F-EE00-4F74-B7C2-FEBE28591EB0}" srcId="{54DEBE8B-670B-423F-8683-1DEFD6DB8139}" destId="{C0B52375-9142-4B3A-9B54-A99D7EDECFF2}" srcOrd="2" destOrd="0" parTransId="{6395FEF0-4F37-45EA-99F5-DA0A4DE737B8}" sibTransId="{05468301-48E9-4692-B2E2-853911EB6092}"/>
    <dgm:cxn modelId="{3FAA3AA1-A31E-4948-9CD4-55B3653C2CD4}" srcId="{6FCA4F02-FA93-41A0-9F85-31B5D3524B1E}" destId="{F9B78D66-7A47-4F71-BC8E-9E80A965F7C8}" srcOrd="0" destOrd="0" parTransId="{D7EF4B5C-27E9-44C3-B926-BA00AAB21B21}" sibTransId="{209636ED-5BD1-4AD9-B12F-A5EE0957F6C0}"/>
    <dgm:cxn modelId="{05CBD8A7-B2EE-8D4A-A551-9D050DE8D4C4}" type="presOf" srcId="{54DEBE8B-670B-423F-8683-1DEFD6DB8139}" destId="{1342FF56-B0E7-B945-B476-6178D74C5360}" srcOrd="0" destOrd="0" presId="urn:microsoft.com/office/officeart/2005/8/layout/list1"/>
    <dgm:cxn modelId="{5C70A0A8-1C71-2D4C-8FF5-8A4CFB2CDDA3}" type="presOf" srcId="{C0B52375-9142-4B3A-9B54-A99D7EDECFF2}" destId="{E1F2D02A-DC69-2E43-A703-51B882157D1F}" srcOrd="1" destOrd="0" presId="urn:microsoft.com/office/officeart/2005/8/layout/list1"/>
    <dgm:cxn modelId="{A951FABA-1C0E-47B3-8662-FA279DC41B18}" srcId="{54DEBE8B-670B-423F-8683-1DEFD6DB8139}" destId="{8154EEF0-47DE-4F12-94E9-8D7CFD6F2477}" srcOrd="0" destOrd="0" parTransId="{12B1B682-C6E8-4854-8A58-318AAD9D3DA5}" sibTransId="{4F7B7DAF-DD9E-4E22-8B90-37D8FA7E5E96}"/>
    <dgm:cxn modelId="{600C4FD8-D489-44DA-B372-3DA7AEC22207}" srcId="{2CDD1B60-FD44-4972-AF2B-89F573E4FDC9}" destId="{9D07089E-2D81-41A6-A1BF-92B8597D7A34}" srcOrd="0" destOrd="0" parTransId="{9D62AAB0-D8F5-4A1B-A088-9021C843F487}" sibTransId="{46A28848-6E19-4678-820F-6967D05B083A}"/>
    <dgm:cxn modelId="{8A41D9E9-0417-4A03-A2FA-85C59FBBEEB8}" srcId="{54DEBE8B-670B-423F-8683-1DEFD6DB8139}" destId="{6FCA4F02-FA93-41A0-9F85-31B5D3524B1E}" srcOrd="1" destOrd="0" parTransId="{063D90E8-8214-4596-8AAB-DA4E60867FF4}" sibTransId="{E6887CB6-B78E-482B-9A5C-D2770D9998A5}"/>
    <dgm:cxn modelId="{5B13F6EB-D194-6A4E-B5CD-5E0ECCB27FAE}" type="presOf" srcId="{6FCA4F02-FA93-41A0-9F85-31B5D3524B1E}" destId="{5D516A87-0320-C644-B2ED-715D4CE25715}" srcOrd="1" destOrd="0" presId="urn:microsoft.com/office/officeart/2005/8/layout/list1"/>
    <dgm:cxn modelId="{5C8259EC-331D-7C47-93B3-710F6A273420}" type="presOf" srcId="{2CDD1B60-FD44-4972-AF2B-89F573E4FDC9}" destId="{22BB4AB7-28C1-604C-94DC-6006369D86BB}" srcOrd="1" destOrd="0" presId="urn:microsoft.com/office/officeart/2005/8/layout/list1"/>
    <dgm:cxn modelId="{DDE9F2ED-AC51-4DC3-BD6C-9D1D3D4798F0}" srcId="{54DEBE8B-670B-423F-8683-1DEFD6DB8139}" destId="{2CDD1B60-FD44-4972-AF2B-89F573E4FDC9}" srcOrd="3" destOrd="0" parTransId="{B44ED0CD-EA51-41E1-A2F7-66AA104006C3}" sibTransId="{416370D0-88DF-4765-93D5-4DF47A40A9A0}"/>
    <dgm:cxn modelId="{4518BBF0-E4EB-7C4C-BA48-0862BB40D9D4}" type="presOf" srcId="{8154EEF0-47DE-4F12-94E9-8D7CFD6F2477}" destId="{7DC982B2-2E1D-0C42-BFB8-5BD7E2BB472F}" srcOrd="1" destOrd="0" presId="urn:microsoft.com/office/officeart/2005/8/layout/list1"/>
    <dgm:cxn modelId="{9BE45D6E-1812-E840-A211-1E0A04325091}" type="presParOf" srcId="{1342FF56-B0E7-B945-B476-6178D74C5360}" destId="{D8EBA7F2-42D0-CA48-9E77-72CF6F42D7B9}" srcOrd="0" destOrd="0" presId="urn:microsoft.com/office/officeart/2005/8/layout/list1"/>
    <dgm:cxn modelId="{1CDFC44B-DDE0-5A47-AEE9-6F814F7C49D0}" type="presParOf" srcId="{D8EBA7F2-42D0-CA48-9E77-72CF6F42D7B9}" destId="{124C0376-2B98-C64B-90EB-6C8C1B1F325B}" srcOrd="0" destOrd="0" presId="urn:microsoft.com/office/officeart/2005/8/layout/list1"/>
    <dgm:cxn modelId="{25A3393C-F645-F549-A50E-2F7399D08E92}" type="presParOf" srcId="{D8EBA7F2-42D0-CA48-9E77-72CF6F42D7B9}" destId="{7DC982B2-2E1D-0C42-BFB8-5BD7E2BB472F}" srcOrd="1" destOrd="0" presId="urn:microsoft.com/office/officeart/2005/8/layout/list1"/>
    <dgm:cxn modelId="{EA2393A5-A633-DC49-9104-B815B8BE9A5B}" type="presParOf" srcId="{1342FF56-B0E7-B945-B476-6178D74C5360}" destId="{0ADE7073-71CA-B748-AB89-9B66CEBCB99B}" srcOrd="1" destOrd="0" presId="urn:microsoft.com/office/officeart/2005/8/layout/list1"/>
    <dgm:cxn modelId="{D3668EF3-D93D-404A-8475-0133A47F7CFC}" type="presParOf" srcId="{1342FF56-B0E7-B945-B476-6178D74C5360}" destId="{0134286B-7E83-3E4D-8155-0E41C5EFC750}" srcOrd="2" destOrd="0" presId="urn:microsoft.com/office/officeart/2005/8/layout/list1"/>
    <dgm:cxn modelId="{72422246-4355-004F-A81E-AEE8DFEE470D}" type="presParOf" srcId="{1342FF56-B0E7-B945-B476-6178D74C5360}" destId="{16D2EBB0-8C15-304A-9C21-1F860051A414}" srcOrd="3" destOrd="0" presId="urn:microsoft.com/office/officeart/2005/8/layout/list1"/>
    <dgm:cxn modelId="{9E7B3F5C-CC2C-5248-AE55-D0CD700DD001}" type="presParOf" srcId="{1342FF56-B0E7-B945-B476-6178D74C5360}" destId="{1263F4F3-1BC1-B54A-BF03-3B77B33FC468}" srcOrd="4" destOrd="0" presId="urn:microsoft.com/office/officeart/2005/8/layout/list1"/>
    <dgm:cxn modelId="{916F3D3E-6444-254D-B879-29838BF09F5D}" type="presParOf" srcId="{1263F4F3-1BC1-B54A-BF03-3B77B33FC468}" destId="{99D5CC12-1035-6D45-AEE5-AD02864C0905}" srcOrd="0" destOrd="0" presId="urn:microsoft.com/office/officeart/2005/8/layout/list1"/>
    <dgm:cxn modelId="{2823E19E-4B49-BD40-90D9-8BD087AC5FDD}" type="presParOf" srcId="{1263F4F3-1BC1-B54A-BF03-3B77B33FC468}" destId="{5D516A87-0320-C644-B2ED-715D4CE25715}" srcOrd="1" destOrd="0" presId="urn:microsoft.com/office/officeart/2005/8/layout/list1"/>
    <dgm:cxn modelId="{7E904171-1DB4-014E-B6CB-42D55A2E3ECD}" type="presParOf" srcId="{1342FF56-B0E7-B945-B476-6178D74C5360}" destId="{865E3142-C11B-F24C-A9C6-21CAB9916919}" srcOrd="5" destOrd="0" presId="urn:microsoft.com/office/officeart/2005/8/layout/list1"/>
    <dgm:cxn modelId="{3A57B60C-D2B4-D647-A864-6231D385908B}" type="presParOf" srcId="{1342FF56-B0E7-B945-B476-6178D74C5360}" destId="{98533C62-2D59-8140-92DB-85864AD74E4C}" srcOrd="6" destOrd="0" presId="urn:microsoft.com/office/officeart/2005/8/layout/list1"/>
    <dgm:cxn modelId="{EC2C2C66-A821-654B-BC5B-3AABC6B1805E}" type="presParOf" srcId="{1342FF56-B0E7-B945-B476-6178D74C5360}" destId="{360DBE62-26B4-B14A-9213-10B1D4CBC39A}" srcOrd="7" destOrd="0" presId="urn:microsoft.com/office/officeart/2005/8/layout/list1"/>
    <dgm:cxn modelId="{AE3BD61D-EA1F-BF4A-95BD-E0CC61003698}" type="presParOf" srcId="{1342FF56-B0E7-B945-B476-6178D74C5360}" destId="{D32C1591-CF4B-8D4B-8CCC-56E0A31808CF}" srcOrd="8" destOrd="0" presId="urn:microsoft.com/office/officeart/2005/8/layout/list1"/>
    <dgm:cxn modelId="{017C0819-2C6E-6C4B-ADF5-0F9EFDF6B422}" type="presParOf" srcId="{D32C1591-CF4B-8D4B-8CCC-56E0A31808CF}" destId="{EC7B5E35-09CA-F642-BBF2-4D0A9310F36B}" srcOrd="0" destOrd="0" presId="urn:microsoft.com/office/officeart/2005/8/layout/list1"/>
    <dgm:cxn modelId="{C35263DC-D2B7-FD42-95CF-2CF436728730}" type="presParOf" srcId="{D32C1591-CF4B-8D4B-8CCC-56E0A31808CF}" destId="{E1F2D02A-DC69-2E43-A703-51B882157D1F}" srcOrd="1" destOrd="0" presId="urn:microsoft.com/office/officeart/2005/8/layout/list1"/>
    <dgm:cxn modelId="{1F83EAC5-1D04-074E-AA24-62609B148EF1}" type="presParOf" srcId="{1342FF56-B0E7-B945-B476-6178D74C5360}" destId="{5F624E4F-2662-B243-AE44-6A16E235EF8D}" srcOrd="9" destOrd="0" presId="urn:microsoft.com/office/officeart/2005/8/layout/list1"/>
    <dgm:cxn modelId="{39F492CC-90B8-EE4F-9B0E-6A8A8A7EE5B1}" type="presParOf" srcId="{1342FF56-B0E7-B945-B476-6178D74C5360}" destId="{2C9FCAA7-825E-FE45-A374-A547203AACBD}" srcOrd="10" destOrd="0" presId="urn:microsoft.com/office/officeart/2005/8/layout/list1"/>
    <dgm:cxn modelId="{6B3A8152-F2D3-3846-BD48-10F7BF1D4147}" type="presParOf" srcId="{1342FF56-B0E7-B945-B476-6178D74C5360}" destId="{BE73D610-D72A-E746-9B84-4C3B08F32D5D}" srcOrd="11" destOrd="0" presId="urn:microsoft.com/office/officeart/2005/8/layout/list1"/>
    <dgm:cxn modelId="{6A22711E-C8D6-F540-95FC-2B4293309240}" type="presParOf" srcId="{1342FF56-B0E7-B945-B476-6178D74C5360}" destId="{F568A7E8-6E30-6B48-99B0-6BEF05136E92}" srcOrd="12" destOrd="0" presId="urn:microsoft.com/office/officeart/2005/8/layout/list1"/>
    <dgm:cxn modelId="{6A68B990-7C8A-2945-83F3-9086F4526314}" type="presParOf" srcId="{F568A7E8-6E30-6B48-99B0-6BEF05136E92}" destId="{1037F7EE-5078-0549-A9C5-D4928520ABCF}" srcOrd="0" destOrd="0" presId="urn:microsoft.com/office/officeart/2005/8/layout/list1"/>
    <dgm:cxn modelId="{C8F81207-CC55-A14C-B317-6CEDD8B6507A}" type="presParOf" srcId="{F568A7E8-6E30-6B48-99B0-6BEF05136E92}" destId="{22BB4AB7-28C1-604C-94DC-6006369D86BB}" srcOrd="1" destOrd="0" presId="urn:microsoft.com/office/officeart/2005/8/layout/list1"/>
    <dgm:cxn modelId="{84439051-E449-674E-8024-5E5724909AC2}" type="presParOf" srcId="{1342FF56-B0E7-B945-B476-6178D74C5360}" destId="{36E4B64B-D06B-F544-9649-BF68326F497E}" srcOrd="13" destOrd="0" presId="urn:microsoft.com/office/officeart/2005/8/layout/list1"/>
    <dgm:cxn modelId="{83BD93DA-0A3B-B343-B317-70C149BB7607}" type="presParOf" srcId="{1342FF56-B0E7-B945-B476-6178D74C5360}" destId="{78D82BAE-B607-9341-85C6-3D3E1A5F260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42BA1-E048-400B-800E-6CCE28BFAD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5F7AF7-0C56-41BA-93A7-B3C0FEC8ADD1}">
      <dgm:prSet/>
      <dgm:spPr/>
      <dgm:t>
        <a:bodyPr/>
        <a:lstStyle/>
        <a:p>
          <a:r>
            <a:rPr kumimoji="1" lang="en-US" b="1"/>
            <a:t>Typical</a:t>
          </a:r>
          <a:r>
            <a:rPr kumimoji="1" lang="zh-CN" b="1"/>
            <a:t> </a:t>
          </a:r>
          <a:r>
            <a:rPr kumimoji="1" lang="en-US" b="1"/>
            <a:t>Data</a:t>
          </a:r>
          <a:r>
            <a:rPr kumimoji="1" lang="zh-CN" b="1"/>
            <a:t> </a:t>
          </a:r>
          <a:r>
            <a:rPr kumimoji="1" lang="en-US" b="1"/>
            <a:t>Split</a:t>
          </a:r>
          <a:r>
            <a:rPr kumimoji="1" lang="zh-CN" b="1"/>
            <a:t> </a:t>
          </a:r>
          <a:r>
            <a:rPr kumimoji="1" lang="en-US" b="1"/>
            <a:t>Strategy:</a:t>
          </a:r>
          <a:endParaRPr lang="en-US"/>
        </a:p>
      </dgm:t>
    </dgm:pt>
    <dgm:pt modelId="{13895BA8-F823-4DF0-A36C-9CF5DA441EE3}" type="parTrans" cxnId="{FD433796-2FC8-4C88-967F-E44C46AE6440}">
      <dgm:prSet/>
      <dgm:spPr/>
      <dgm:t>
        <a:bodyPr/>
        <a:lstStyle/>
        <a:p>
          <a:endParaRPr lang="en-US"/>
        </a:p>
      </dgm:t>
    </dgm:pt>
    <dgm:pt modelId="{DE164416-B7E3-4738-BA48-681294CDC2D2}" type="sibTrans" cxnId="{FD433796-2FC8-4C88-967F-E44C46AE6440}">
      <dgm:prSet/>
      <dgm:spPr/>
      <dgm:t>
        <a:bodyPr/>
        <a:lstStyle/>
        <a:p>
          <a:endParaRPr lang="en-US"/>
        </a:p>
      </dgm:t>
    </dgm:pt>
    <dgm:pt modelId="{A6C7A314-AC6B-4364-8218-A197F6D12130}">
      <dgm:prSet/>
      <dgm:spPr/>
      <dgm:t>
        <a:bodyPr/>
        <a:lstStyle/>
        <a:p>
          <a:r>
            <a:rPr kumimoji="1" lang="en-US"/>
            <a:t>Training</a:t>
          </a:r>
          <a:r>
            <a:rPr kumimoji="1" lang="zh-CN"/>
            <a:t> </a:t>
          </a:r>
          <a:r>
            <a:rPr kumimoji="1" lang="en-US"/>
            <a:t>Set:</a:t>
          </a:r>
          <a:r>
            <a:rPr kumimoji="1" lang="zh-CN"/>
            <a:t> </a:t>
          </a:r>
          <a:r>
            <a:rPr kumimoji="1" lang="en-US"/>
            <a:t>60%</a:t>
          </a:r>
          <a:endParaRPr lang="en-US"/>
        </a:p>
      </dgm:t>
    </dgm:pt>
    <dgm:pt modelId="{F7D44355-21CA-4CAA-88F2-8D6FC1CF6F48}" type="parTrans" cxnId="{6EDE4C7F-E5F0-4D8F-8B93-98701A93EB85}">
      <dgm:prSet/>
      <dgm:spPr/>
      <dgm:t>
        <a:bodyPr/>
        <a:lstStyle/>
        <a:p>
          <a:endParaRPr lang="en-US"/>
        </a:p>
      </dgm:t>
    </dgm:pt>
    <dgm:pt modelId="{BAFE980D-7123-4A02-BEF8-9A7F26D0C166}" type="sibTrans" cxnId="{6EDE4C7F-E5F0-4D8F-8B93-98701A93EB85}">
      <dgm:prSet/>
      <dgm:spPr/>
      <dgm:t>
        <a:bodyPr/>
        <a:lstStyle/>
        <a:p>
          <a:endParaRPr lang="en-US"/>
        </a:p>
      </dgm:t>
    </dgm:pt>
    <dgm:pt modelId="{E1DBF4D6-CA6E-4865-8731-20541420271C}">
      <dgm:prSet/>
      <dgm:spPr/>
      <dgm:t>
        <a:bodyPr/>
        <a:lstStyle/>
        <a:p>
          <a:r>
            <a:rPr kumimoji="1" lang="en-US"/>
            <a:t>Validation</a:t>
          </a:r>
          <a:r>
            <a:rPr kumimoji="1" lang="zh-CN"/>
            <a:t> </a:t>
          </a:r>
          <a:r>
            <a:rPr kumimoji="1" lang="en-US"/>
            <a:t>Set:</a:t>
          </a:r>
          <a:r>
            <a:rPr kumimoji="1" lang="zh-CN"/>
            <a:t> </a:t>
          </a:r>
          <a:r>
            <a:rPr kumimoji="1" lang="en-US"/>
            <a:t>20%</a:t>
          </a:r>
          <a:endParaRPr lang="en-US"/>
        </a:p>
      </dgm:t>
    </dgm:pt>
    <dgm:pt modelId="{73F9946B-2C89-407A-9A11-B51BAEBF0E9C}" type="parTrans" cxnId="{03E96C40-CFE9-4796-85DF-464A9526326A}">
      <dgm:prSet/>
      <dgm:spPr/>
      <dgm:t>
        <a:bodyPr/>
        <a:lstStyle/>
        <a:p>
          <a:endParaRPr lang="en-US"/>
        </a:p>
      </dgm:t>
    </dgm:pt>
    <dgm:pt modelId="{8687A8E8-D38D-4CDF-90B0-C9744461EB13}" type="sibTrans" cxnId="{03E96C40-CFE9-4796-85DF-464A9526326A}">
      <dgm:prSet/>
      <dgm:spPr/>
      <dgm:t>
        <a:bodyPr/>
        <a:lstStyle/>
        <a:p>
          <a:endParaRPr lang="en-US"/>
        </a:p>
      </dgm:t>
    </dgm:pt>
    <dgm:pt modelId="{3808F919-A342-48F1-9EC9-C72B580B1158}">
      <dgm:prSet/>
      <dgm:spPr/>
      <dgm:t>
        <a:bodyPr/>
        <a:lstStyle/>
        <a:p>
          <a:r>
            <a:rPr kumimoji="1" lang="en-US"/>
            <a:t>Test</a:t>
          </a:r>
          <a:r>
            <a:rPr kumimoji="1" lang="zh-CN"/>
            <a:t> </a:t>
          </a:r>
          <a:r>
            <a:rPr kumimoji="1" lang="en-US"/>
            <a:t>Set:</a:t>
          </a:r>
          <a:r>
            <a:rPr kumimoji="1" lang="zh-CN"/>
            <a:t> </a:t>
          </a:r>
          <a:r>
            <a:rPr kumimoji="1" lang="en-US"/>
            <a:t>20%</a:t>
          </a:r>
          <a:endParaRPr lang="en-US"/>
        </a:p>
      </dgm:t>
    </dgm:pt>
    <dgm:pt modelId="{A7ACEBF9-8C15-483D-BB09-6851001EB634}" type="parTrans" cxnId="{FDBB7422-B92C-4FBD-ACA3-D9FE1811588A}">
      <dgm:prSet/>
      <dgm:spPr/>
      <dgm:t>
        <a:bodyPr/>
        <a:lstStyle/>
        <a:p>
          <a:endParaRPr lang="en-US"/>
        </a:p>
      </dgm:t>
    </dgm:pt>
    <dgm:pt modelId="{597641AC-0575-44B2-9517-8A7A00A6204A}" type="sibTrans" cxnId="{FDBB7422-B92C-4FBD-ACA3-D9FE1811588A}">
      <dgm:prSet/>
      <dgm:spPr/>
      <dgm:t>
        <a:bodyPr/>
        <a:lstStyle/>
        <a:p>
          <a:endParaRPr lang="en-US"/>
        </a:p>
      </dgm:t>
    </dgm:pt>
    <dgm:pt modelId="{566448DE-5F80-4F27-9FEB-4D5E63CA1ADD}">
      <dgm:prSet/>
      <dgm:spPr/>
      <dgm:t>
        <a:bodyPr/>
        <a:lstStyle/>
        <a:p>
          <a:r>
            <a:rPr kumimoji="1" lang="en-US" b="1"/>
            <a:t>Sliding</a:t>
          </a:r>
          <a:r>
            <a:rPr kumimoji="1" lang="zh-CN" b="1"/>
            <a:t> </a:t>
          </a:r>
          <a:r>
            <a:rPr kumimoji="1" lang="en-US" b="1"/>
            <a:t>Window</a:t>
          </a:r>
          <a:r>
            <a:rPr kumimoji="1" lang="zh-CN" b="1"/>
            <a:t> </a:t>
          </a:r>
          <a:r>
            <a:rPr kumimoji="1" lang="en-US" b="1"/>
            <a:t>Strategy</a:t>
          </a:r>
          <a:endParaRPr lang="en-US"/>
        </a:p>
      </dgm:t>
    </dgm:pt>
    <dgm:pt modelId="{0CA6FEA3-676F-415C-8741-945F9C6C579A}" type="parTrans" cxnId="{A8793D53-0F5F-4B2D-BE60-BE902DAB4DA9}">
      <dgm:prSet/>
      <dgm:spPr/>
      <dgm:t>
        <a:bodyPr/>
        <a:lstStyle/>
        <a:p>
          <a:endParaRPr lang="en-US"/>
        </a:p>
      </dgm:t>
    </dgm:pt>
    <dgm:pt modelId="{06A7EA90-A5B1-4787-89D5-AF60F33C14EA}" type="sibTrans" cxnId="{A8793D53-0F5F-4B2D-BE60-BE902DAB4DA9}">
      <dgm:prSet/>
      <dgm:spPr/>
      <dgm:t>
        <a:bodyPr/>
        <a:lstStyle/>
        <a:p>
          <a:endParaRPr lang="en-US"/>
        </a:p>
      </dgm:t>
    </dgm:pt>
    <dgm:pt modelId="{C7EAC761-746C-485E-9D61-449ADFFDC474}">
      <dgm:prSet/>
      <dgm:spPr/>
      <dgm:t>
        <a:bodyPr/>
        <a:lstStyle/>
        <a:p>
          <a:r>
            <a:rPr kumimoji="1" lang="en-US"/>
            <a:t>Input Window (seq_len): 4 months ≈ 84 days</a:t>
          </a:r>
          <a:endParaRPr lang="en-US"/>
        </a:p>
      </dgm:t>
    </dgm:pt>
    <dgm:pt modelId="{D203836C-F65C-42A5-989C-574E516A3209}" type="parTrans" cxnId="{C7550B1F-B6ED-4C61-ADBD-819631ABF685}">
      <dgm:prSet/>
      <dgm:spPr/>
      <dgm:t>
        <a:bodyPr/>
        <a:lstStyle/>
        <a:p>
          <a:endParaRPr lang="en-US"/>
        </a:p>
      </dgm:t>
    </dgm:pt>
    <dgm:pt modelId="{443B1D02-C424-41FE-A0EF-2016A2B4E787}" type="sibTrans" cxnId="{C7550B1F-B6ED-4C61-ADBD-819631ABF685}">
      <dgm:prSet/>
      <dgm:spPr/>
      <dgm:t>
        <a:bodyPr/>
        <a:lstStyle/>
        <a:p>
          <a:endParaRPr lang="en-US"/>
        </a:p>
      </dgm:t>
    </dgm:pt>
    <dgm:pt modelId="{2266BA1A-D0D7-482C-A2EC-A85F4A020004}">
      <dgm:prSet/>
      <dgm:spPr/>
      <dgm:t>
        <a:bodyPr/>
        <a:lstStyle/>
        <a:p>
          <a:r>
            <a:rPr kumimoji="1" lang="en-US"/>
            <a:t>Label Window (label_len): 1 month ≈ 21 days</a:t>
          </a:r>
          <a:endParaRPr lang="en-US"/>
        </a:p>
      </dgm:t>
    </dgm:pt>
    <dgm:pt modelId="{0CC2F8BC-6BA9-4A8E-91CB-31BA4FC314F3}" type="parTrans" cxnId="{B50A155D-441A-4A0D-810B-39C40C4FC7F1}">
      <dgm:prSet/>
      <dgm:spPr/>
      <dgm:t>
        <a:bodyPr/>
        <a:lstStyle/>
        <a:p>
          <a:endParaRPr lang="en-US"/>
        </a:p>
      </dgm:t>
    </dgm:pt>
    <dgm:pt modelId="{FE5DF9C8-DA96-48B6-B44F-9D126A419ACA}" type="sibTrans" cxnId="{B50A155D-441A-4A0D-810B-39C40C4FC7F1}">
      <dgm:prSet/>
      <dgm:spPr/>
      <dgm:t>
        <a:bodyPr/>
        <a:lstStyle/>
        <a:p>
          <a:endParaRPr lang="en-US"/>
        </a:p>
      </dgm:t>
    </dgm:pt>
    <dgm:pt modelId="{D5FA4C78-27A1-4A29-8ACD-BF58E5A13632}">
      <dgm:prSet/>
      <dgm:spPr/>
      <dgm:t>
        <a:bodyPr/>
        <a:lstStyle/>
        <a:p>
          <a:r>
            <a:rPr kumimoji="1" lang="en-US"/>
            <a:t>Prediction Horizon (pred_len): 1 month ≈ 21 days</a:t>
          </a:r>
          <a:endParaRPr lang="en-US"/>
        </a:p>
      </dgm:t>
    </dgm:pt>
    <dgm:pt modelId="{63DBB49F-6209-4015-A92F-FACE0F9CB3E4}" type="parTrans" cxnId="{6FF78D02-27C6-4109-9BF2-A7D9B343B8EF}">
      <dgm:prSet/>
      <dgm:spPr/>
      <dgm:t>
        <a:bodyPr/>
        <a:lstStyle/>
        <a:p>
          <a:endParaRPr lang="en-US"/>
        </a:p>
      </dgm:t>
    </dgm:pt>
    <dgm:pt modelId="{9221A8C8-90F0-4B0C-894C-6448DE146A9A}" type="sibTrans" cxnId="{6FF78D02-27C6-4109-9BF2-A7D9B343B8EF}">
      <dgm:prSet/>
      <dgm:spPr/>
      <dgm:t>
        <a:bodyPr/>
        <a:lstStyle/>
        <a:p>
          <a:endParaRPr lang="en-US"/>
        </a:p>
      </dgm:t>
    </dgm:pt>
    <dgm:pt modelId="{6B0AAE96-A796-C843-9D6F-5807B4C79F88}" type="pres">
      <dgm:prSet presAssocID="{1DF42BA1-E048-400B-800E-6CCE28BFADA6}" presName="Name0" presStyleCnt="0">
        <dgm:presLayoutVars>
          <dgm:dir/>
          <dgm:animLvl val="lvl"/>
          <dgm:resizeHandles val="exact"/>
        </dgm:presLayoutVars>
      </dgm:prSet>
      <dgm:spPr/>
    </dgm:pt>
    <dgm:pt modelId="{A3DA62AD-77BF-9044-9E99-28EBB01E9A53}" type="pres">
      <dgm:prSet presAssocID="{3F5F7AF7-0C56-41BA-93A7-B3C0FEC8ADD1}" presName="linNode" presStyleCnt="0"/>
      <dgm:spPr/>
    </dgm:pt>
    <dgm:pt modelId="{A702C183-E1E4-7F40-A2D1-1A3C95BFC3AA}" type="pres">
      <dgm:prSet presAssocID="{3F5F7AF7-0C56-41BA-93A7-B3C0FEC8ADD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0051E21-1DF7-A246-8791-64210DBF0035}" type="pres">
      <dgm:prSet presAssocID="{3F5F7AF7-0C56-41BA-93A7-B3C0FEC8ADD1}" presName="descendantText" presStyleLbl="alignAccFollowNode1" presStyleIdx="0" presStyleCnt="2">
        <dgm:presLayoutVars>
          <dgm:bulletEnabled val="1"/>
        </dgm:presLayoutVars>
      </dgm:prSet>
      <dgm:spPr/>
    </dgm:pt>
    <dgm:pt modelId="{B19BEAF9-9068-2043-A425-C837B5D04836}" type="pres">
      <dgm:prSet presAssocID="{DE164416-B7E3-4738-BA48-681294CDC2D2}" presName="sp" presStyleCnt="0"/>
      <dgm:spPr/>
    </dgm:pt>
    <dgm:pt modelId="{3E8F7632-910E-334C-BF93-7BAB72AD014E}" type="pres">
      <dgm:prSet presAssocID="{566448DE-5F80-4F27-9FEB-4D5E63CA1ADD}" presName="linNode" presStyleCnt="0"/>
      <dgm:spPr/>
    </dgm:pt>
    <dgm:pt modelId="{052C3AEC-A45D-D246-BBF5-9A92E4E4FFCF}" type="pres">
      <dgm:prSet presAssocID="{566448DE-5F80-4F27-9FEB-4D5E63CA1AD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3164EF4-6A97-A24C-A5F4-6A08079D3991}" type="pres">
      <dgm:prSet presAssocID="{566448DE-5F80-4F27-9FEB-4D5E63CA1AD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FF78D02-27C6-4109-9BF2-A7D9B343B8EF}" srcId="{566448DE-5F80-4F27-9FEB-4D5E63CA1ADD}" destId="{D5FA4C78-27A1-4A29-8ACD-BF58E5A13632}" srcOrd="2" destOrd="0" parTransId="{63DBB49F-6209-4015-A92F-FACE0F9CB3E4}" sibTransId="{9221A8C8-90F0-4B0C-894C-6448DE146A9A}"/>
    <dgm:cxn modelId="{C7550B1F-B6ED-4C61-ADBD-819631ABF685}" srcId="{566448DE-5F80-4F27-9FEB-4D5E63CA1ADD}" destId="{C7EAC761-746C-485E-9D61-449ADFFDC474}" srcOrd="0" destOrd="0" parTransId="{D203836C-F65C-42A5-989C-574E516A3209}" sibTransId="{443B1D02-C424-41FE-A0EF-2016A2B4E787}"/>
    <dgm:cxn modelId="{FDBB7422-B92C-4FBD-ACA3-D9FE1811588A}" srcId="{3F5F7AF7-0C56-41BA-93A7-B3C0FEC8ADD1}" destId="{3808F919-A342-48F1-9EC9-C72B580B1158}" srcOrd="2" destOrd="0" parTransId="{A7ACEBF9-8C15-483D-BB09-6851001EB634}" sibTransId="{597641AC-0575-44B2-9517-8A7A00A6204A}"/>
    <dgm:cxn modelId="{03E96C40-CFE9-4796-85DF-464A9526326A}" srcId="{3F5F7AF7-0C56-41BA-93A7-B3C0FEC8ADD1}" destId="{E1DBF4D6-CA6E-4865-8731-20541420271C}" srcOrd="1" destOrd="0" parTransId="{73F9946B-2C89-407A-9A11-B51BAEBF0E9C}" sibTransId="{8687A8E8-D38D-4CDF-90B0-C9744461EB13}"/>
    <dgm:cxn modelId="{A8793D53-0F5F-4B2D-BE60-BE902DAB4DA9}" srcId="{1DF42BA1-E048-400B-800E-6CCE28BFADA6}" destId="{566448DE-5F80-4F27-9FEB-4D5E63CA1ADD}" srcOrd="1" destOrd="0" parTransId="{0CA6FEA3-676F-415C-8741-945F9C6C579A}" sibTransId="{06A7EA90-A5B1-4787-89D5-AF60F33C14EA}"/>
    <dgm:cxn modelId="{B50A155D-441A-4A0D-810B-39C40C4FC7F1}" srcId="{566448DE-5F80-4F27-9FEB-4D5E63CA1ADD}" destId="{2266BA1A-D0D7-482C-A2EC-A85F4A020004}" srcOrd="1" destOrd="0" parTransId="{0CC2F8BC-6BA9-4A8E-91CB-31BA4FC314F3}" sibTransId="{FE5DF9C8-DA96-48B6-B44F-9D126A419ACA}"/>
    <dgm:cxn modelId="{8396CE77-B203-3A45-B3F5-8832A5A0BCBF}" type="presOf" srcId="{3808F919-A342-48F1-9EC9-C72B580B1158}" destId="{60051E21-1DF7-A246-8791-64210DBF0035}" srcOrd="0" destOrd="2" presId="urn:microsoft.com/office/officeart/2005/8/layout/vList5"/>
    <dgm:cxn modelId="{6EDE4C7F-E5F0-4D8F-8B93-98701A93EB85}" srcId="{3F5F7AF7-0C56-41BA-93A7-B3C0FEC8ADD1}" destId="{A6C7A314-AC6B-4364-8218-A197F6D12130}" srcOrd="0" destOrd="0" parTransId="{F7D44355-21CA-4CAA-88F2-8D6FC1CF6F48}" sibTransId="{BAFE980D-7123-4A02-BEF8-9A7F26D0C166}"/>
    <dgm:cxn modelId="{238EC580-9D7C-6146-B8FE-A20BD8F57F5B}" type="presOf" srcId="{A6C7A314-AC6B-4364-8218-A197F6D12130}" destId="{60051E21-1DF7-A246-8791-64210DBF0035}" srcOrd="0" destOrd="0" presId="urn:microsoft.com/office/officeart/2005/8/layout/vList5"/>
    <dgm:cxn modelId="{9CA86B88-C131-474C-B452-80704650A118}" type="presOf" srcId="{1DF42BA1-E048-400B-800E-6CCE28BFADA6}" destId="{6B0AAE96-A796-C843-9D6F-5807B4C79F88}" srcOrd="0" destOrd="0" presId="urn:microsoft.com/office/officeart/2005/8/layout/vList5"/>
    <dgm:cxn modelId="{58C84F8B-BCE9-C047-B375-482EF557BE84}" type="presOf" srcId="{3F5F7AF7-0C56-41BA-93A7-B3C0FEC8ADD1}" destId="{A702C183-E1E4-7F40-A2D1-1A3C95BFC3AA}" srcOrd="0" destOrd="0" presId="urn:microsoft.com/office/officeart/2005/8/layout/vList5"/>
    <dgm:cxn modelId="{82ECCE94-4577-1B41-B49B-7C2A245516AA}" type="presOf" srcId="{566448DE-5F80-4F27-9FEB-4D5E63CA1ADD}" destId="{052C3AEC-A45D-D246-BBF5-9A92E4E4FFCF}" srcOrd="0" destOrd="0" presId="urn:microsoft.com/office/officeart/2005/8/layout/vList5"/>
    <dgm:cxn modelId="{FD433796-2FC8-4C88-967F-E44C46AE6440}" srcId="{1DF42BA1-E048-400B-800E-6CCE28BFADA6}" destId="{3F5F7AF7-0C56-41BA-93A7-B3C0FEC8ADD1}" srcOrd="0" destOrd="0" parTransId="{13895BA8-F823-4DF0-A36C-9CF5DA441EE3}" sibTransId="{DE164416-B7E3-4738-BA48-681294CDC2D2}"/>
    <dgm:cxn modelId="{AE14EAB9-39D9-934C-AC93-80983799396E}" type="presOf" srcId="{2266BA1A-D0D7-482C-A2EC-A85F4A020004}" destId="{D3164EF4-6A97-A24C-A5F4-6A08079D3991}" srcOrd="0" destOrd="1" presId="urn:microsoft.com/office/officeart/2005/8/layout/vList5"/>
    <dgm:cxn modelId="{CB7A4DC5-C83D-F042-A70D-91275ED09D5A}" type="presOf" srcId="{C7EAC761-746C-485E-9D61-449ADFFDC474}" destId="{D3164EF4-6A97-A24C-A5F4-6A08079D3991}" srcOrd="0" destOrd="0" presId="urn:microsoft.com/office/officeart/2005/8/layout/vList5"/>
    <dgm:cxn modelId="{4AE0F6C9-FA96-7446-B329-E69A5C761E8C}" type="presOf" srcId="{D5FA4C78-27A1-4A29-8ACD-BF58E5A13632}" destId="{D3164EF4-6A97-A24C-A5F4-6A08079D3991}" srcOrd="0" destOrd="2" presId="urn:microsoft.com/office/officeart/2005/8/layout/vList5"/>
    <dgm:cxn modelId="{B9BDFAED-39C4-2140-B379-9BCA448B8851}" type="presOf" srcId="{E1DBF4D6-CA6E-4865-8731-20541420271C}" destId="{60051E21-1DF7-A246-8791-64210DBF0035}" srcOrd="0" destOrd="1" presId="urn:microsoft.com/office/officeart/2005/8/layout/vList5"/>
    <dgm:cxn modelId="{99CBCAA4-5C7A-7B40-8190-BDC623FAC535}" type="presParOf" srcId="{6B0AAE96-A796-C843-9D6F-5807B4C79F88}" destId="{A3DA62AD-77BF-9044-9E99-28EBB01E9A53}" srcOrd="0" destOrd="0" presId="urn:microsoft.com/office/officeart/2005/8/layout/vList5"/>
    <dgm:cxn modelId="{BE4CB0C6-6D49-4046-9FBE-CACB3ABFB538}" type="presParOf" srcId="{A3DA62AD-77BF-9044-9E99-28EBB01E9A53}" destId="{A702C183-E1E4-7F40-A2D1-1A3C95BFC3AA}" srcOrd="0" destOrd="0" presId="urn:microsoft.com/office/officeart/2005/8/layout/vList5"/>
    <dgm:cxn modelId="{57344746-6235-F14E-AE68-5C2E6A32E43E}" type="presParOf" srcId="{A3DA62AD-77BF-9044-9E99-28EBB01E9A53}" destId="{60051E21-1DF7-A246-8791-64210DBF0035}" srcOrd="1" destOrd="0" presId="urn:microsoft.com/office/officeart/2005/8/layout/vList5"/>
    <dgm:cxn modelId="{695E1B2F-AD71-EA42-A024-ABC1A4E997FA}" type="presParOf" srcId="{6B0AAE96-A796-C843-9D6F-5807B4C79F88}" destId="{B19BEAF9-9068-2043-A425-C837B5D04836}" srcOrd="1" destOrd="0" presId="urn:microsoft.com/office/officeart/2005/8/layout/vList5"/>
    <dgm:cxn modelId="{2737FCD7-7C0D-BE42-9575-D6225B173D62}" type="presParOf" srcId="{6B0AAE96-A796-C843-9D6F-5807B4C79F88}" destId="{3E8F7632-910E-334C-BF93-7BAB72AD014E}" srcOrd="2" destOrd="0" presId="urn:microsoft.com/office/officeart/2005/8/layout/vList5"/>
    <dgm:cxn modelId="{687DA28D-A20F-0041-8B28-D9DBE118DBA4}" type="presParOf" srcId="{3E8F7632-910E-334C-BF93-7BAB72AD014E}" destId="{052C3AEC-A45D-D246-BBF5-9A92E4E4FFCF}" srcOrd="0" destOrd="0" presId="urn:microsoft.com/office/officeart/2005/8/layout/vList5"/>
    <dgm:cxn modelId="{C5566112-1D24-7845-8723-D5D2BF3CCA9B}" type="presParOf" srcId="{3E8F7632-910E-334C-BF93-7BAB72AD014E}" destId="{D3164EF4-6A97-A24C-A5F4-6A08079D39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2ACC3-BDDE-4943-8E1C-2C4296002626}">
      <dsp:nvSpPr>
        <dsp:cNvPr id="0" name=""/>
        <dsp:cNvSpPr/>
      </dsp:nvSpPr>
      <dsp:spPr>
        <a:xfrm>
          <a:off x="0" y="467034"/>
          <a:ext cx="10653579" cy="166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33248" rIns="826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Overwhelming </a:t>
          </a:r>
          <a:r>
            <a:rPr lang="en-US" sz="1600" b="1" kern="1200" dirty="0"/>
            <a:t>volume</a:t>
          </a:r>
          <a:r>
            <a:rPr lang="en-US" sz="1600" b="0" kern="1200" dirty="0"/>
            <a:t> of medical literature.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Some</a:t>
          </a:r>
          <a:r>
            <a:rPr lang="zh-CN" altLang="en-US" sz="1600" b="0" kern="1200" dirty="0"/>
            <a:t> </a:t>
          </a:r>
          <a:r>
            <a:rPr lang="en-US" altLang="zh-CN" sz="1600" b="0" kern="1200" dirty="0"/>
            <a:t>papers have high</a:t>
          </a:r>
          <a:r>
            <a:rPr lang="en-US" sz="1600" b="0" kern="1200" dirty="0"/>
            <a:t> </a:t>
          </a:r>
          <a:r>
            <a:rPr lang="en-US" sz="1600" b="1" kern="1200" dirty="0"/>
            <a:t>complexity</a:t>
          </a:r>
          <a:r>
            <a:rPr lang="en-US" sz="1600" b="0" kern="1200" dirty="0"/>
            <a:t> and it takes time for readers to figure it out if it is or not what they want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Medical professionals’ </a:t>
          </a:r>
          <a:r>
            <a:rPr lang="en-US" sz="1600" b="1" kern="1200" dirty="0"/>
            <a:t>limited timeframes</a:t>
          </a:r>
          <a:r>
            <a:rPr lang="en-US" sz="1600" kern="1200" dirty="0"/>
            <a:t>.</a:t>
          </a:r>
          <a:br>
            <a:rPr lang="en-US" sz="1600" kern="1200" dirty="0"/>
          </a:br>
          <a:endParaRPr lang="en-US" sz="1600" kern="1200" dirty="0"/>
        </a:p>
      </dsp:txBody>
      <dsp:txXfrm>
        <a:off x="0" y="467034"/>
        <a:ext cx="10653579" cy="1663199"/>
      </dsp:txXfrm>
    </dsp:sp>
    <dsp:sp modelId="{FCA7B4DB-9BF9-4947-809C-782D2CAEBC01}">
      <dsp:nvSpPr>
        <dsp:cNvPr id="0" name=""/>
        <dsp:cNvSpPr/>
      </dsp:nvSpPr>
      <dsp:spPr>
        <a:xfrm>
          <a:off x="532678" y="230874"/>
          <a:ext cx="74575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What Is The Challenge?</a:t>
          </a:r>
        </a:p>
      </dsp:txBody>
      <dsp:txXfrm>
        <a:off x="555735" y="253931"/>
        <a:ext cx="7411391" cy="426206"/>
      </dsp:txXfrm>
    </dsp:sp>
    <dsp:sp modelId="{382D7883-5CE2-2B47-850F-DAB1F75F1B63}">
      <dsp:nvSpPr>
        <dsp:cNvPr id="0" name=""/>
        <dsp:cNvSpPr/>
      </dsp:nvSpPr>
      <dsp:spPr>
        <a:xfrm>
          <a:off x="0" y="2452793"/>
          <a:ext cx="10653579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33248" rIns="826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0" y="2452793"/>
        <a:ext cx="10653579" cy="403199"/>
      </dsp:txXfrm>
    </dsp:sp>
    <dsp:sp modelId="{E06B8930-3C4F-FD4C-96C3-8D2BD232F588}">
      <dsp:nvSpPr>
        <dsp:cNvPr id="0" name=""/>
        <dsp:cNvSpPr/>
      </dsp:nvSpPr>
      <dsp:spPr>
        <a:xfrm>
          <a:off x="532678" y="2216633"/>
          <a:ext cx="74575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What Can We Do?</a:t>
          </a:r>
          <a:endParaRPr lang="en-US" sz="1600" kern="1200" dirty="0"/>
        </a:p>
      </dsp:txBody>
      <dsp:txXfrm>
        <a:off x="555735" y="2239690"/>
        <a:ext cx="7411391" cy="426206"/>
      </dsp:txXfrm>
    </dsp:sp>
    <dsp:sp modelId="{C90C6373-2C2E-3543-AFB2-B9ABAD2CE8F1}">
      <dsp:nvSpPr>
        <dsp:cNvPr id="0" name=""/>
        <dsp:cNvSpPr/>
      </dsp:nvSpPr>
      <dsp:spPr>
        <a:xfrm>
          <a:off x="0" y="3178554"/>
          <a:ext cx="10653579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33248" rIns="8268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Goal</a:t>
          </a:r>
          <a:r>
            <a:rPr lang="en-US" sz="1600" kern="1200" dirty="0"/>
            <a:t>: Forecast NVIDIA’s monthly closing prices using the Informer model.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Value</a:t>
          </a:r>
          <a:r>
            <a:rPr lang="en-US" sz="1600" kern="1200" dirty="0"/>
            <a:t>: Explore how deep learning can enhance stock prediction accuracy in real-world financial data.</a:t>
          </a:r>
        </a:p>
      </dsp:txBody>
      <dsp:txXfrm>
        <a:off x="0" y="3178554"/>
        <a:ext cx="10653579" cy="1184400"/>
      </dsp:txXfrm>
    </dsp:sp>
    <dsp:sp modelId="{A3299C23-4D25-2946-9966-CCFDDC2308DB}">
      <dsp:nvSpPr>
        <dsp:cNvPr id="0" name=""/>
        <dsp:cNvSpPr/>
      </dsp:nvSpPr>
      <dsp:spPr>
        <a:xfrm>
          <a:off x="532678" y="2942394"/>
          <a:ext cx="7457505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Design Goal: Domain-specific, reliable, and multidimensional analysis</a:t>
          </a:r>
          <a:endParaRPr lang="en-US" sz="1600" kern="1200" dirty="0"/>
        </a:p>
      </dsp:txBody>
      <dsp:txXfrm>
        <a:off x="555735" y="2965451"/>
        <a:ext cx="7411391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0D919-98DA-434E-B306-E89CBA7AA580}">
      <dsp:nvSpPr>
        <dsp:cNvPr id="0" name=""/>
        <dsp:cNvSpPr/>
      </dsp:nvSpPr>
      <dsp:spPr>
        <a:xfrm>
          <a:off x="0" y="4094755"/>
          <a:ext cx="7536203" cy="671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Evaluate the Informer’s ability to model long-term dependencies in financial time series</a:t>
          </a:r>
        </a:p>
      </dsp:txBody>
      <dsp:txXfrm>
        <a:off x="0" y="4094755"/>
        <a:ext cx="7536203" cy="671778"/>
      </dsp:txXfrm>
    </dsp:sp>
    <dsp:sp modelId="{55A4E807-436A-784F-B731-918807D3324F}">
      <dsp:nvSpPr>
        <dsp:cNvPr id="0" name=""/>
        <dsp:cNvSpPr/>
      </dsp:nvSpPr>
      <dsp:spPr>
        <a:xfrm rot="10800000">
          <a:off x="0" y="3071636"/>
          <a:ext cx="7536203" cy="103319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Model: Informer-based deep learning architecture with attention mechanism</a:t>
          </a:r>
        </a:p>
      </dsp:txBody>
      <dsp:txXfrm rot="10800000">
        <a:off x="0" y="3071636"/>
        <a:ext cx="7536203" cy="671339"/>
      </dsp:txXfrm>
    </dsp:sp>
    <dsp:sp modelId="{A1C92703-34F2-2E41-9B85-CC1E6714B533}">
      <dsp:nvSpPr>
        <dsp:cNvPr id="0" name=""/>
        <dsp:cNvSpPr/>
      </dsp:nvSpPr>
      <dsp:spPr>
        <a:xfrm rot="10800000">
          <a:off x="0" y="2048517"/>
          <a:ext cx="7536203" cy="103319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Output: 21-day future predictions of closing prices</a:t>
          </a:r>
        </a:p>
      </dsp:txBody>
      <dsp:txXfrm rot="10800000">
        <a:off x="0" y="2048517"/>
        <a:ext cx="7536203" cy="671339"/>
      </dsp:txXfrm>
    </dsp:sp>
    <dsp:sp modelId="{D0D46CB1-4B8D-E84D-89B0-7185A801CD5E}">
      <dsp:nvSpPr>
        <dsp:cNvPr id="0" name=""/>
        <dsp:cNvSpPr/>
      </dsp:nvSpPr>
      <dsp:spPr>
        <a:xfrm rot="10800000">
          <a:off x="0" y="1025398"/>
          <a:ext cx="7536203" cy="103319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Input: Daily financial data including open, high, low, close, volume</a:t>
          </a:r>
        </a:p>
      </dsp:txBody>
      <dsp:txXfrm rot="10800000">
        <a:off x="0" y="1025398"/>
        <a:ext cx="7536203" cy="671339"/>
      </dsp:txXfrm>
    </dsp:sp>
    <dsp:sp modelId="{93484DE1-6FB8-FE49-8480-208A7AA0143A}">
      <dsp:nvSpPr>
        <dsp:cNvPr id="0" name=""/>
        <dsp:cNvSpPr/>
      </dsp:nvSpPr>
      <dsp:spPr>
        <a:xfrm rot="10800000">
          <a:off x="0" y="2279"/>
          <a:ext cx="7536203" cy="1033195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aim to </a:t>
          </a:r>
          <a:r>
            <a:rPr lang="en-US" sz="1500" b="1" kern="1200"/>
            <a:t>forecast the next 21-day trend of Nvidia’s daily closing stock prices</a:t>
          </a:r>
          <a:r>
            <a:rPr lang="en-US" sz="1500" kern="1200"/>
            <a:t> based on historical daily data from </a:t>
          </a:r>
          <a:r>
            <a:rPr lang="en-US" sz="1500" b="1" kern="1200"/>
            <a:t>January 1999 to February 2025</a:t>
          </a:r>
          <a:r>
            <a:rPr lang="en-US" sz="1500" kern="1200"/>
            <a:t>.</a:t>
          </a:r>
        </a:p>
      </dsp:txBody>
      <dsp:txXfrm rot="10800000">
        <a:off x="0" y="2279"/>
        <a:ext cx="7536203" cy="67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4286B-7E83-3E4D-8155-0E41C5EFC750}">
      <dsp:nvSpPr>
        <dsp:cNvPr id="0" name=""/>
        <dsp:cNvSpPr/>
      </dsp:nvSpPr>
      <dsp:spPr>
        <a:xfrm>
          <a:off x="0" y="313063"/>
          <a:ext cx="69494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74904" rIns="5393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Informer is tailored for long-sequence time series forecasting (like financial data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used</a:t>
          </a:r>
          <a:r>
            <a:rPr lang="en-US" sz="1800" kern="1200" dirty="0"/>
            <a:t> from 1999–2025).</a:t>
          </a:r>
        </a:p>
      </dsp:txBody>
      <dsp:txXfrm>
        <a:off x="0" y="313063"/>
        <a:ext cx="6949440" cy="1020600"/>
      </dsp:txXfrm>
    </dsp:sp>
    <dsp:sp modelId="{7DC982B2-2E1D-0C42-BFB8-5BD7E2BB472F}">
      <dsp:nvSpPr>
        <dsp:cNvPr id="0" name=""/>
        <dsp:cNvSpPr/>
      </dsp:nvSpPr>
      <dsp:spPr>
        <a:xfrm>
          <a:off x="347472" y="47383"/>
          <a:ext cx="486460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Designed for Long Sequences</a:t>
          </a:r>
          <a:endParaRPr lang="en-US" sz="1800" kern="1200"/>
        </a:p>
      </dsp:txBody>
      <dsp:txXfrm>
        <a:off x="373411" y="73322"/>
        <a:ext cx="4812729" cy="479482"/>
      </dsp:txXfrm>
    </dsp:sp>
    <dsp:sp modelId="{98533C62-2D59-8140-92DB-85864AD74E4C}">
      <dsp:nvSpPr>
        <dsp:cNvPr id="0" name=""/>
        <dsp:cNvSpPr/>
      </dsp:nvSpPr>
      <dsp:spPr>
        <a:xfrm>
          <a:off x="0" y="1696543"/>
          <a:ext cx="69494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74904" rIns="5393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Reduces attention computation from quadratic to log-linear complexity, making it suitable for long historical data.</a:t>
          </a:r>
        </a:p>
      </dsp:txBody>
      <dsp:txXfrm>
        <a:off x="0" y="1696543"/>
        <a:ext cx="6949440" cy="1275750"/>
      </dsp:txXfrm>
    </dsp:sp>
    <dsp:sp modelId="{5D516A87-0320-C644-B2ED-715D4CE25715}">
      <dsp:nvSpPr>
        <dsp:cNvPr id="0" name=""/>
        <dsp:cNvSpPr/>
      </dsp:nvSpPr>
      <dsp:spPr>
        <a:xfrm>
          <a:off x="347472" y="1430863"/>
          <a:ext cx="4864607" cy="531360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ProbSparse Attention</a:t>
          </a:r>
          <a:endParaRPr lang="en-US" sz="1800" kern="1200"/>
        </a:p>
      </dsp:txBody>
      <dsp:txXfrm>
        <a:off x="373411" y="1456802"/>
        <a:ext cx="4812729" cy="479482"/>
      </dsp:txXfrm>
    </dsp:sp>
    <dsp:sp modelId="{2C9FCAA7-825E-FE45-A374-A547203AACBD}">
      <dsp:nvSpPr>
        <dsp:cNvPr id="0" name=""/>
        <dsp:cNvSpPr/>
      </dsp:nvSpPr>
      <dsp:spPr>
        <a:xfrm>
          <a:off x="0" y="3335174"/>
          <a:ext cx="69494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74904" rIns="5393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Separates historical encoding and future prediction, aligned with stock forecasting.</a:t>
          </a:r>
        </a:p>
      </dsp:txBody>
      <dsp:txXfrm>
        <a:off x="0" y="3335174"/>
        <a:ext cx="6949440" cy="1020600"/>
      </dsp:txXfrm>
    </dsp:sp>
    <dsp:sp modelId="{E1F2D02A-DC69-2E43-A703-51B882157D1F}">
      <dsp:nvSpPr>
        <dsp:cNvPr id="0" name=""/>
        <dsp:cNvSpPr/>
      </dsp:nvSpPr>
      <dsp:spPr>
        <a:xfrm>
          <a:off x="347472" y="3069493"/>
          <a:ext cx="4864607" cy="531360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Encoder-Decoder Structure</a:t>
          </a:r>
          <a:endParaRPr lang="en-US" sz="1800" kern="1200"/>
        </a:p>
      </dsp:txBody>
      <dsp:txXfrm>
        <a:off x="373411" y="3095432"/>
        <a:ext cx="4812729" cy="479482"/>
      </dsp:txXfrm>
    </dsp:sp>
    <dsp:sp modelId="{78D82BAE-B607-9341-85C6-3D3E1A5F260D}">
      <dsp:nvSpPr>
        <dsp:cNvPr id="0" name=""/>
        <dsp:cNvSpPr/>
      </dsp:nvSpPr>
      <dsp:spPr>
        <a:xfrm>
          <a:off x="0" y="4718654"/>
          <a:ext cx="694944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74904" rIns="5393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Predicts the full 21-day future sequence in one shot — improves inference speed and stability.</a:t>
          </a:r>
        </a:p>
      </dsp:txBody>
      <dsp:txXfrm>
        <a:off x="0" y="4718654"/>
        <a:ext cx="6949440" cy="1020600"/>
      </dsp:txXfrm>
    </dsp:sp>
    <dsp:sp modelId="{22BB4AB7-28C1-604C-94DC-6006369D86BB}">
      <dsp:nvSpPr>
        <dsp:cNvPr id="0" name=""/>
        <dsp:cNvSpPr/>
      </dsp:nvSpPr>
      <dsp:spPr>
        <a:xfrm>
          <a:off x="347472" y="4452974"/>
          <a:ext cx="4864607" cy="53136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Non-Autoregressive Decoder</a:t>
          </a:r>
          <a:endParaRPr lang="en-US" sz="1800" kern="1200"/>
        </a:p>
      </dsp:txBody>
      <dsp:txXfrm>
        <a:off x="373411" y="4478913"/>
        <a:ext cx="4812729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51E21-1DF7-A246-8791-64210DBF0035}">
      <dsp:nvSpPr>
        <dsp:cNvPr id="0" name=""/>
        <dsp:cNvSpPr/>
      </dsp:nvSpPr>
      <dsp:spPr>
        <a:xfrm rot="5400000">
          <a:off x="2674467" y="-596782"/>
          <a:ext cx="1698041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Training</a:t>
          </a:r>
          <a:r>
            <a:rPr kumimoji="1" lang="zh-CN" sz="1600" kern="1200"/>
            <a:t> </a:t>
          </a:r>
          <a:r>
            <a:rPr kumimoji="1" lang="en-US" sz="1600" kern="1200"/>
            <a:t>Set:</a:t>
          </a:r>
          <a:r>
            <a:rPr kumimoji="1" lang="zh-CN" sz="1600" kern="1200"/>
            <a:t> </a:t>
          </a:r>
          <a:r>
            <a:rPr kumimoji="1" lang="en-US" sz="1600" kern="1200"/>
            <a:t>60%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Validation</a:t>
          </a:r>
          <a:r>
            <a:rPr kumimoji="1" lang="zh-CN" sz="1600" kern="1200"/>
            <a:t> </a:t>
          </a:r>
          <a:r>
            <a:rPr kumimoji="1" lang="en-US" sz="1600" kern="1200"/>
            <a:t>Set:</a:t>
          </a:r>
          <a:r>
            <a:rPr kumimoji="1" lang="zh-CN" sz="1600" kern="1200"/>
            <a:t> </a:t>
          </a:r>
          <a:r>
            <a:rPr kumimoji="1" lang="en-US" sz="1600" kern="1200"/>
            <a:t>20%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Test</a:t>
          </a:r>
          <a:r>
            <a:rPr kumimoji="1" lang="zh-CN" sz="1600" kern="1200"/>
            <a:t> </a:t>
          </a:r>
          <a:r>
            <a:rPr kumimoji="1" lang="en-US" sz="1600" kern="1200"/>
            <a:t>Set:</a:t>
          </a:r>
          <a:r>
            <a:rPr kumimoji="1" lang="zh-CN" sz="1600" kern="1200"/>
            <a:t> </a:t>
          </a:r>
          <a:r>
            <a:rPr kumimoji="1" lang="en-US" sz="1600" kern="1200"/>
            <a:t>20%</a:t>
          </a:r>
          <a:endParaRPr lang="en-US" sz="1600" kern="1200"/>
        </a:p>
      </dsp:txBody>
      <dsp:txXfrm rot="-5400000">
        <a:off x="1865376" y="295201"/>
        <a:ext cx="3233332" cy="1532257"/>
      </dsp:txXfrm>
    </dsp:sp>
    <dsp:sp modelId="{A702C183-E1E4-7F40-A2D1-1A3C95BFC3AA}">
      <dsp:nvSpPr>
        <dsp:cNvPr id="0" name=""/>
        <dsp:cNvSpPr/>
      </dsp:nvSpPr>
      <dsp:spPr>
        <a:xfrm>
          <a:off x="0" y="53"/>
          <a:ext cx="186537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b="1" kern="1200"/>
            <a:t>Typical</a:t>
          </a:r>
          <a:r>
            <a:rPr kumimoji="1" lang="zh-CN" sz="2600" b="1" kern="1200"/>
            <a:t> </a:t>
          </a:r>
          <a:r>
            <a:rPr kumimoji="1" lang="en-US" sz="2600" b="1" kern="1200"/>
            <a:t>Data</a:t>
          </a:r>
          <a:r>
            <a:rPr kumimoji="1" lang="zh-CN" sz="2600" b="1" kern="1200"/>
            <a:t> </a:t>
          </a:r>
          <a:r>
            <a:rPr kumimoji="1" lang="en-US" sz="2600" b="1" kern="1200"/>
            <a:t>Split</a:t>
          </a:r>
          <a:r>
            <a:rPr kumimoji="1" lang="zh-CN" sz="2600" b="1" kern="1200"/>
            <a:t> </a:t>
          </a:r>
          <a:r>
            <a:rPr kumimoji="1" lang="en-US" sz="2600" b="1" kern="1200"/>
            <a:t>Strategy:</a:t>
          </a:r>
          <a:endParaRPr lang="en-US" sz="2600" kern="1200"/>
        </a:p>
      </dsp:txBody>
      <dsp:txXfrm>
        <a:off x="91060" y="91113"/>
        <a:ext cx="1683256" cy="1940432"/>
      </dsp:txXfrm>
    </dsp:sp>
    <dsp:sp modelId="{D3164EF4-6A97-A24C-A5F4-6A08079D3991}">
      <dsp:nvSpPr>
        <dsp:cNvPr id="0" name=""/>
        <dsp:cNvSpPr/>
      </dsp:nvSpPr>
      <dsp:spPr>
        <a:xfrm rot="5400000">
          <a:off x="2674467" y="1631896"/>
          <a:ext cx="1698041" cy="33162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Input Window (seq_len): 4 months ≈ 84 days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Label Window (label_len): 1 month ≈ 21 days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Prediction Horizon (pred_len): 1 month ≈ 21 days</a:t>
          </a:r>
          <a:endParaRPr lang="en-US" sz="1600" kern="1200"/>
        </a:p>
      </dsp:txBody>
      <dsp:txXfrm rot="-5400000">
        <a:off x="1865376" y="2523879"/>
        <a:ext cx="3233332" cy="1532257"/>
      </dsp:txXfrm>
    </dsp:sp>
    <dsp:sp modelId="{052C3AEC-A45D-D246-BBF5-9A92E4E4FFCF}">
      <dsp:nvSpPr>
        <dsp:cNvPr id="0" name=""/>
        <dsp:cNvSpPr/>
      </dsp:nvSpPr>
      <dsp:spPr>
        <a:xfrm>
          <a:off x="0" y="2228732"/>
          <a:ext cx="186537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600" b="1" kern="1200"/>
            <a:t>Sliding</a:t>
          </a:r>
          <a:r>
            <a:rPr kumimoji="1" lang="zh-CN" sz="2600" b="1" kern="1200"/>
            <a:t> </a:t>
          </a:r>
          <a:r>
            <a:rPr kumimoji="1" lang="en-US" sz="2600" b="1" kern="1200"/>
            <a:t>Window</a:t>
          </a:r>
          <a:r>
            <a:rPr kumimoji="1" lang="zh-CN" sz="2600" b="1" kern="1200"/>
            <a:t> </a:t>
          </a:r>
          <a:r>
            <a:rPr kumimoji="1" lang="en-US" sz="2600" b="1" kern="1200"/>
            <a:t>Strategy</a:t>
          </a:r>
          <a:endParaRPr lang="en-US" sz="2600" kern="1200"/>
        </a:p>
      </dsp:txBody>
      <dsp:txXfrm>
        <a:off x="91060" y="2319792"/>
        <a:ext cx="1683256" cy="194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C8A62-9D00-BA46-AEA8-5E7975F33175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2909-1B4B-EE4C-9CB8-89273EB511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4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Self-Attention &amp; Cross-Attention</a:t>
            </a:r>
            <a:r>
              <a:rPr lang="zh-CN" altLang="en" b="1" dirty="0"/>
              <a:t>（</a:t>
            </a:r>
            <a:r>
              <a:rPr lang="zh-CN" altLang="en-US" b="1" dirty="0"/>
              <a:t>自注意力和交叉注意力）</a:t>
            </a:r>
          </a:p>
          <a:p>
            <a:r>
              <a:rPr lang="zh-CN" altLang="en-US" b="1" dirty="0"/>
              <a:t>自注意力</a:t>
            </a:r>
            <a:r>
              <a:rPr lang="zh-CN" altLang="en-US" dirty="0"/>
              <a:t>：关注自身序列的内部关系（例如过去的价格之间的依赖）。</a:t>
            </a:r>
          </a:p>
          <a:p>
            <a:r>
              <a:rPr lang="zh-CN" altLang="en-US" b="1" dirty="0"/>
              <a:t>交叉注意力</a:t>
            </a:r>
            <a:r>
              <a:rPr lang="zh-CN" altLang="en-US" dirty="0"/>
              <a:t>：连接编码器输出和解码器输入，实现信息交互。</a:t>
            </a:r>
          </a:p>
          <a:p>
            <a:r>
              <a:rPr lang="en" altLang="zh-CN" b="1" dirty="0"/>
              <a:t>Self-Attention</a:t>
            </a:r>
            <a:r>
              <a:rPr lang="en" altLang="zh-CN" dirty="0"/>
              <a:t>: Captures intra-sequence dependencies.</a:t>
            </a:r>
          </a:p>
          <a:p>
            <a:r>
              <a:rPr lang="en" altLang="zh-CN" b="1" dirty="0"/>
              <a:t>Cross-Attention</a:t>
            </a:r>
            <a:r>
              <a:rPr lang="en" altLang="zh-CN" dirty="0"/>
              <a:t>: Connects encoder outputs with decoder inputs to fuse historical and future context.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2909-1B4B-EE4C-9CB8-89273EB511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61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1" dirty="0"/>
              <a:t>Black line</a:t>
            </a:r>
            <a:r>
              <a:rPr lang="en" altLang="zh-CN" dirty="0"/>
              <a:t>: Daily closing prices over the past 25 years</a:t>
            </a:r>
          </a:p>
          <a:p>
            <a:r>
              <a:rPr lang="en" altLang="zh-CN" b="1" dirty="0"/>
              <a:t>Blue line</a:t>
            </a:r>
            <a:r>
              <a:rPr lang="en" altLang="zh-CN" dirty="0"/>
              <a:t>: Trading volume, smoothed by a 7-day moving average</a:t>
            </a:r>
          </a:p>
          <a:p>
            <a:r>
              <a:rPr lang="en" altLang="zh-CN" dirty="0"/>
              <a:t>Reveals long-term growth trend and volume surges during high-volatility periods (e.g., 2020–2023)</a:t>
            </a:r>
          </a:p>
          <a:p>
            <a:endParaRPr kumimoji="1" lang="en-US" altLang="zh-CN" dirty="0"/>
          </a:p>
          <a:p>
            <a:r>
              <a:rPr lang="en" altLang="zh-CN" dirty="0"/>
              <a:t>Highlights the last days of actual data before our prediction window</a:t>
            </a:r>
          </a:p>
          <a:p>
            <a:r>
              <a:rPr lang="en" altLang="zh-CN" dirty="0"/>
              <a:t>Shows an upward trend in closing price while volume gradually declines</a:t>
            </a:r>
          </a:p>
          <a:p>
            <a:r>
              <a:rPr lang="en" altLang="zh-CN" dirty="0"/>
              <a:t>Serves as a </a:t>
            </a:r>
            <a:r>
              <a:rPr lang="en" altLang="zh-CN" b="1" dirty="0"/>
              <a:t>reference for evaluating prediction plausibility</a:t>
            </a:r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2909-1B4B-EE4C-9CB8-89273EB511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82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This slide presents the prediction results of NVIDIA stock prices for the next 21 days using our model. The left plot shows results generated on a GPU, while the right plot shows results produced on a Mac CPU.</a:t>
            </a:r>
          </a:p>
          <a:p>
            <a:br>
              <a:rPr lang="en" altLang="zh-CN" dirty="0"/>
            </a:br>
            <a:endParaRPr lang="en" altLang="zh-CN" dirty="0"/>
          </a:p>
          <a:p>
            <a:r>
              <a:rPr lang="en" altLang="zh-CN" dirty="0"/>
              <a:t>Although the same model parameters and data were used, hardware differences such as numerical precision and weight initialization can lead to variation in outputs.</a:t>
            </a:r>
          </a:p>
          <a:p>
            <a:br>
              <a:rPr lang="en" altLang="zh-CN" dirty="0"/>
            </a:br>
            <a:endParaRPr lang="en" altLang="zh-CN" dirty="0"/>
          </a:p>
          <a:p>
            <a:r>
              <a:rPr lang="en" altLang="zh-CN" dirty="0"/>
              <a:t>As shown, the overall trends are fairly similar, but there are slight differences in specific value fluctuations. For instance, the GPU prediction exhibits a noticeable spike around Day 15, whereas the CPU prediction remains more stable.</a:t>
            </a:r>
          </a:p>
          <a:p>
            <a:br>
              <a:rPr lang="en" altLang="zh-CN" dirty="0"/>
            </a:br>
            <a:endParaRPr lang="en" altLang="zh-CN" dirty="0"/>
          </a:p>
          <a:p>
            <a:r>
              <a:rPr lang="en" altLang="zh-CN" dirty="0"/>
              <a:t>This comparison highlights that in deep learning, hardware configurations can influence model results—especially when random seeds are not fixed or if the model includes stochastic elements.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2909-1B4B-EE4C-9CB8-89273EB511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39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2909-1B4B-EE4C-9CB8-89273EB5119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94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046DF-D107-8575-6D9D-B4164BAB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6439" y="1035000"/>
            <a:ext cx="3960867" cy="2201807"/>
          </a:xfrm>
        </p:spPr>
        <p:txBody>
          <a:bodyPr>
            <a:noAutofit/>
          </a:bodyPr>
          <a:lstStyle/>
          <a:p>
            <a:r>
              <a:rPr lang="en-US" sz="2000" b="1" dirty="0"/>
              <a:t>Agent-</a:t>
            </a:r>
            <a:r>
              <a:rPr lang="en-US" sz="2000" b="1" dirty="0" err="1"/>
              <a:t>MedRAG</a:t>
            </a:r>
            <a:r>
              <a:rPr lang="en-US" sz="2000" b="1" dirty="0"/>
              <a:t>: </a:t>
            </a:r>
            <a:r>
              <a:rPr lang="en-US" sz="2000" b="0" dirty="0"/>
              <a:t>Design and Evaluation of an Agent-Driven Retrieval-Augmented Question Answering System Based on Biomedical Literature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6691A-00C9-C1FD-AFD9-0A4F80EC9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6439" y="3658320"/>
            <a:ext cx="3614857" cy="3632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Chuyang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Xinglan</a:t>
            </a:r>
            <a:r>
              <a:rPr kumimoji="1" lang="en-US" altLang="zh-CN" dirty="0"/>
              <a:t> Zhao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08695-69BF-98E5-6678-F742897D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48" r="17792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64ECC-A747-8DE8-C3CE-5973B6F3D681}"/>
              </a:ext>
            </a:extLst>
          </p:cNvPr>
          <p:cNvSpPr txBox="1"/>
          <p:nvPr/>
        </p:nvSpPr>
        <p:spPr>
          <a:xfrm>
            <a:off x="7756439" y="4722096"/>
            <a:ext cx="3614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Link: </a:t>
            </a:r>
            <a:r>
              <a:rPr lang="zh-CN" altLang="en-US" dirty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/skylarzhao1/GR5293finalproject-Rag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6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9065163-FC38-D79D-041D-D1098A83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Process &amp; Loss Curve</a:t>
            </a:r>
          </a:p>
        </p:txBody>
      </p:sp>
      <p:pic>
        <p:nvPicPr>
          <p:cNvPr id="2052" name="Picture 4" descr="图表, 折线图&#10;&#10;AI 生成的内容可能不正确。">
            <a:extLst>
              <a:ext uri="{FF2B5EF4-FFF2-40B4-BE49-F238E27FC236}">
                <a16:creationId xmlns:a16="http://schemas.microsoft.com/office/drawing/2014/main" id="{B0D30BAE-B2CD-E6D5-805E-04F6B12F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78" y="2441274"/>
            <a:ext cx="5173647" cy="347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D2D13F1-0291-673E-B855-7FD3B756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441273"/>
            <a:ext cx="5385816" cy="3817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/>
              <a:t> MSE was used as the loss function to measure prediction error.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/>
              <a:t>Training was set for 8 epochs, but early stopping triggered at epoch 6</a:t>
            </a:r>
            <a:r>
              <a:rPr lang="en-US" altLang="zh-CN" dirty="0"/>
              <a:t>,</a:t>
            </a:r>
            <a:r>
              <a:rPr lang="en-US" altLang="zh-CN"/>
              <a:t> </a:t>
            </a:r>
            <a:r>
              <a:rPr lang="en-US" altLang="zh-CN" dirty="0"/>
              <a:t>to</a:t>
            </a:r>
            <a:r>
              <a:rPr lang="en-US" altLang="zh-CN"/>
              <a:t> prevent overfitting when validation loss plateaued.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altLang="zh-CN"/>
              <a:t>Training error decreased steadily, while validation error flattened, showing potential overfitting after epoch 4. </a:t>
            </a:r>
          </a:p>
        </p:txBody>
      </p:sp>
    </p:spTree>
    <p:extLst>
      <p:ext uri="{BB962C8B-B14F-4D97-AF65-F5344CB8AC3E}">
        <p14:creationId xmlns:p14="http://schemas.microsoft.com/office/powerpoint/2010/main" val="23680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42DD482-2BA7-85DC-F039-C81789C5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zh-CN" dirty="0"/>
              <a:t>Historical Trends 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C50D058-41AB-9B6C-8979-D49B37D9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NVIDIA 1999–2025 Close Price and Volume (Smoothed)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79B06B2-F65B-B637-1891-65DB97778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NVIDIA Close Price and Volume (Feb 2025)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0B4F87-6D3D-5768-D947-00372D19442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65628"/>
            <a:ext cx="5157788" cy="25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6F12F6-A2E8-9E81-E9BD-92F28810302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65628"/>
            <a:ext cx="5183188" cy="257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2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9C0CA5-CEC7-25A6-F77F-BFA9F829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21-Day Forecast Result</a:t>
            </a:r>
            <a:br>
              <a:rPr lang="en-US" altLang="zh-CN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kumimoji="1" lang="en-US" altLang="zh-CN" sz="3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34B9-D4BC-31A6-B965-03F2330B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/>
              <a:t>Predicted Trend Explanation (Feb–Mar 2025)</a:t>
            </a:r>
            <a:endParaRPr lang="en-US" altLang="zh-CN" sz="1400" dirty="0"/>
          </a:p>
          <a:p>
            <a:pPr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predicted stock price fluctuates gently around </a:t>
            </a:r>
            <a:r>
              <a:rPr lang="en-US" altLang="zh-CN" b="1"/>
              <a:t>$137</a:t>
            </a:r>
            <a:r>
              <a:rPr lang="en-US" altLang="zh-CN"/>
              <a:t>, showing </a:t>
            </a:r>
            <a:r>
              <a:rPr lang="en-US" altLang="zh-CN" b="1"/>
              <a:t>short-term micro-volatility</a:t>
            </a:r>
            <a:r>
              <a:rPr lang="en-US" altLang="zh-CN"/>
              <a:t> rather than a strong directional trend.</a:t>
            </a:r>
          </a:p>
          <a:p>
            <a:pPr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Around </a:t>
            </a:r>
            <a:r>
              <a:rPr lang="en-US" altLang="zh-CN" b="1"/>
              <a:t>day 10–14</a:t>
            </a:r>
            <a:r>
              <a:rPr lang="en-US" altLang="zh-CN"/>
              <a:t>, the model detects a local dip, followed by a </a:t>
            </a:r>
            <a:r>
              <a:rPr lang="en-US" altLang="zh-CN" b="1"/>
              <a:t>sharp rebound</a:t>
            </a:r>
            <a:r>
              <a:rPr lang="en-US" altLang="zh-CN"/>
              <a:t>, which may reflect recognition of cyclical behavior or past momentum patterns.</a:t>
            </a:r>
          </a:p>
          <a:p>
            <a:pPr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The last few points show a slight </a:t>
            </a:r>
            <a:r>
              <a:rPr lang="en-US" altLang="zh-CN" b="1"/>
              <a:t>correction after peaking</a:t>
            </a:r>
            <a:r>
              <a:rPr lang="en-US" altLang="zh-CN"/>
              <a:t>, indicating the model’s awareness of </a:t>
            </a:r>
            <a:r>
              <a:rPr lang="en-US" altLang="zh-CN" b="1"/>
              <a:t>mean-reversion tendencies</a:t>
            </a:r>
            <a:r>
              <a:rPr lang="en-US" altLang="zh-CN"/>
              <a:t> in financial time series.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/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798CCBC1-C7A4-D8D9-C0EF-1369E764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984149"/>
            <a:ext cx="5837780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60E3C5-588B-A604-B74A-948EC1AC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1214100" cy="1143292"/>
          </a:xfrm>
        </p:spPr>
        <p:txBody>
          <a:bodyPr>
            <a:normAutofit/>
          </a:bodyPr>
          <a:lstStyle/>
          <a:p>
            <a:pPr algn="ctr"/>
            <a:r>
              <a:rPr lang="en" altLang="zh-CN" dirty="0"/>
              <a:t>Comparison of prediction</a:t>
            </a:r>
            <a:r>
              <a:rPr lang="en-US" altLang="zh-CN" dirty="0"/>
              <a:t>s</a:t>
            </a:r>
            <a:r>
              <a:rPr lang="en" altLang="zh-CN" dirty="0"/>
              <a:t> between GPU and CPU 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2099D7B-3D23-3567-36E7-ABA00D509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" altLang="zh-CN" b="0" dirty="0"/>
              <a:t>Forecast Results</a:t>
            </a:r>
            <a:r>
              <a:rPr lang="zh-CN" altLang="en-US" b="0" dirty="0"/>
              <a:t> </a:t>
            </a:r>
            <a:r>
              <a:rPr lang="en-US" altLang="zh-CN" b="0" dirty="0"/>
              <a:t>with</a:t>
            </a:r>
            <a:r>
              <a:rPr lang="zh-CN" altLang="en-US" b="0" dirty="0"/>
              <a:t> </a:t>
            </a:r>
            <a:r>
              <a:rPr lang="en-US" altLang="zh-CN" dirty="0" err="1"/>
              <a:t>gpu</a:t>
            </a:r>
            <a:endParaRPr lang="en" altLang="zh-CN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8B7A999-EAB2-8F1B-5BE4-EE64D8B08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" y="2991347"/>
            <a:ext cx="5157788" cy="2556468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D9B240-E555-2E06-F576-72A4588A7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" altLang="zh-CN" b="0" dirty="0"/>
              <a:t>Forecast Results</a:t>
            </a:r>
            <a:r>
              <a:rPr lang="zh-CN" altLang="en-US" b="0" dirty="0"/>
              <a:t> </a:t>
            </a:r>
            <a:r>
              <a:rPr lang="en-US" altLang="zh-CN" b="0" dirty="0"/>
              <a:t>with</a:t>
            </a:r>
            <a:r>
              <a:rPr lang="zh-CN" altLang="en-US" b="0" dirty="0"/>
              <a:t> </a:t>
            </a:r>
            <a:r>
              <a:rPr lang="en-US" altLang="zh-CN" dirty="0" err="1"/>
              <a:t>cpu</a:t>
            </a:r>
            <a:endParaRPr lang="en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B1503F4A-5486-3E6F-7950-EF3E3B4147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984674"/>
            <a:ext cx="5183188" cy="25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2FE8AF-518A-EBF0-8B89-2A54717D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pic>
        <p:nvPicPr>
          <p:cNvPr id="5" name="Picture 4" descr="与股票市场图表重叠的办公楼">
            <a:extLst>
              <a:ext uri="{FF2B5EF4-FFF2-40B4-BE49-F238E27FC236}">
                <a16:creationId xmlns:a16="http://schemas.microsoft.com/office/drawing/2014/main" id="{72CAB1C5-2A9D-6DCC-04C8-5D430221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810" r="5576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B7E6C-7B45-D568-6BA3-6993BFE8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500" b="1"/>
              <a:t>Advantages</a:t>
            </a:r>
            <a:r>
              <a:rPr kumimoji="1" lang="zh-CN" altLang="en-US" sz="1500" b="1"/>
              <a:t> </a:t>
            </a:r>
            <a:r>
              <a:rPr kumimoji="1" lang="en-US" altLang="zh-CN" sz="1500" b="1"/>
              <a:t>of</a:t>
            </a:r>
            <a:r>
              <a:rPr kumimoji="1" lang="zh-CN" altLang="en-US" sz="1500" b="1"/>
              <a:t> </a:t>
            </a:r>
            <a:r>
              <a:rPr kumimoji="1" lang="en-US" altLang="zh-CN" sz="1500" b="1"/>
              <a:t>Informer: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Efficient in modeling long time series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Non-autoregressive forecasting for faster inference</a:t>
            </a:r>
          </a:p>
          <a:p>
            <a:pPr>
              <a:lnSpc>
                <a:spcPct val="110000"/>
              </a:lnSpc>
            </a:pPr>
            <a:r>
              <a:rPr kumimoji="1" lang="en-US" altLang="zh-CN" sz="1500" b="1"/>
              <a:t>Challenges</a:t>
            </a:r>
            <a:r>
              <a:rPr kumimoji="1" lang="zh-CN" altLang="en-US" sz="1500" b="1"/>
              <a:t> </a:t>
            </a:r>
            <a:r>
              <a:rPr kumimoji="1" lang="en-US" altLang="zh-CN" sz="1500" b="1"/>
              <a:t>faced: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Complex structure, sensitive to hyperparameters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Performance is sensitive to input window settings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Predictions are smoother than real market volatility</a:t>
            </a:r>
          </a:p>
          <a:p>
            <a:pPr>
              <a:lnSpc>
                <a:spcPct val="110000"/>
              </a:lnSpc>
            </a:pPr>
            <a:r>
              <a:rPr kumimoji="1" lang="en-US" altLang="zh-CN" sz="1500" b="1"/>
              <a:t>Future</a:t>
            </a:r>
            <a:r>
              <a:rPr kumimoji="1" lang="zh-CN" altLang="en-US" sz="1500" b="1"/>
              <a:t> </a:t>
            </a:r>
            <a:r>
              <a:rPr kumimoji="1" lang="en-US" altLang="zh-CN" sz="1500" b="1"/>
              <a:t>Directions: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Incorporate macroeconomic features (e.g., CPI, interest rates)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Extend to multivariate forecasting tasks</a:t>
            </a:r>
          </a:p>
          <a:p>
            <a:pPr lvl="1">
              <a:lnSpc>
                <a:spcPct val="110000"/>
              </a:lnSpc>
            </a:pPr>
            <a:r>
              <a:rPr lang="en" altLang="zh-CN" sz="1500"/>
              <a:t>Experiment with alternative models (FEDformer, PatchTST)</a:t>
            </a:r>
          </a:p>
        </p:txBody>
      </p:sp>
    </p:spTree>
    <p:extLst>
      <p:ext uri="{BB962C8B-B14F-4D97-AF65-F5344CB8AC3E}">
        <p14:creationId xmlns:p14="http://schemas.microsoft.com/office/powerpoint/2010/main" val="332411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FD323-E532-6FEA-EEE0-B2B4C835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697C3-ADBE-C333-6B37-40B2863D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Britannica, T. Editors of </a:t>
            </a:r>
            <a:r>
              <a:rPr lang="en" altLang="zh-CN" dirty="0" err="1"/>
              <a:t>Encyclopaedia</a:t>
            </a:r>
            <a:r>
              <a:rPr lang="en" altLang="zh-CN" dirty="0"/>
              <a:t> (2025, May 6). </a:t>
            </a:r>
            <a:r>
              <a:rPr lang="en" altLang="zh-CN" i="1" dirty="0"/>
              <a:t>NVIDIA</a:t>
            </a:r>
            <a:r>
              <a:rPr lang="zh-CN" altLang="en-US" i="1" dirty="0"/>
              <a:t> </a:t>
            </a:r>
            <a:r>
              <a:rPr lang="en" altLang="zh-CN" i="1" dirty="0"/>
              <a:t>Corporation</a:t>
            </a:r>
            <a:r>
              <a:rPr lang="en" altLang="zh-CN" dirty="0"/>
              <a:t>. </a:t>
            </a:r>
            <a:r>
              <a:rPr lang="en" altLang="zh-CN" i="1" dirty="0"/>
              <a:t>Encyclopedia Britannica</a:t>
            </a:r>
            <a:r>
              <a:rPr lang="en" altLang="zh-CN" dirty="0"/>
              <a:t>. https://</a:t>
            </a:r>
            <a:r>
              <a:rPr lang="en" altLang="zh-CN" dirty="0" err="1"/>
              <a:t>www.britannica.com</a:t>
            </a:r>
            <a:r>
              <a:rPr lang="en" altLang="zh-CN" dirty="0"/>
              <a:t>/money/NVIDIA-Corporation</a:t>
            </a:r>
          </a:p>
          <a:p>
            <a:r>
              <a:rPr lang="en" altLang="zh-CN" dirty="0"/>
              <a:t>Informer: Beyond Efficient Transformer for Long Sequence Time-Series Forecasting (Zhou et al., AAAI 2021)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1FB4-FDB9-2DB0-84E2-75580812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目录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729C-1252-E5E7-CDE5-EAD97A19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 err="1"/>
              <a:t>Pubmed</a:t>
            </a:r>
            <a:r>
              <a:rPr lang="zh-CN" altLang="en-US" dirty="0"/>
              <a:t> </a:t>
            </a:r>
            <a:r>
              <a:rPr lang="en-US" altLang="zh-CN" dirty="0"/>
              <a:t>2400</a:t>
            </a:r>
            <a:r>
              <a:rPr lang="zh-CN" altLang="en-US" dirty="0"/>
              <a:t> </a:t>
            </a:r>
            <a:r>
              <a:rPr lang="en-US" altLang="zh-CN" dirty="0"/>
              <a:t>article</a:t>
            </a:r>
          </a:p>
          <a:p>
            <a:pPr lvl="1"/>
            <a:r>
              <a:rPr lang="en-US" dirty="0" err="1"/>
              <a:t>提取</a:t>
            </a:r>
            <a:r>
              <a:rPr lang="zh-CN" altLang="en-US" dirty="0"/>
              <a:t>“</a:t>
            </a:r>
            <a:r>
              <a:rPr lang="en-US" altLang="zh-CN" dirty="0"/>
              <a:t>abstract</a:t>
            </a:r>
            <a:r>
              <a:rPr lang="zh-CN" altLang="en-US" dirty="0"/>
              <a:t>”，用户输入“</a:t>
            </a:r>
            <a:r>
              <a:rPr lang="en-US" altLang="zh-CN" dirty="0"/>
              <a:t>query</a:t>
            </a:r>
            <a:r>
              <a:rPr lang="zh-CN" altLang="en-US" dirty="0"/>
              <a:t>”</a:t>
            </a:r>
            <a:r>
              <a:rPr lang="en-US" altLang="zh-CN" dirty="0"/>
              <a:t>-》</a:t>
            </a:r>
            <a:r>
              <a:rPr lang="zh-CN" altLang="en-US" dirty="0"/>
              <a:t>返回“</a:t>
            </a:r>
            <a:r>
              <a:rPr lang="en-US" altLang="zh-CN" dirty="0"/>
              <a:t>answer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Methods</a:t>
            </a:r>
          </a:p>
          <a:p>
            <a:pPr lvl="1"/>
            <a:r>
              <a:rPr lang="en-US" altLang="zh-CN" dirty="0" err="1"/>
              <a:t>Chorma</a:t>
            </a:r>
            <a:endParaRPr lang="en-US" altLang="zh-CN" dirty="0"/>
          </a:p>
          <a:p>
            <a:pPr lvl="1"/>
            <a:r>
              <a:rPr lang="en-US" dirty="0"/>
              <a:t>使用mistral</a:t>
            </a:r>
            <a:r>
              <a:rPr lang="en-US" altLang="zh-CN" dirty="0"/>
              <a:t>-7B</a:t>
            </a:r>
            <a:r>
              <a:rPr lang="zh-CN" altLang="en-US" dirty="0"/>
              <a:t>模型（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scale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b="1" dirty="0"/>
              <a:t>Prompt</a:t>
            </a:r>
            <a:r>
              <a:rPr lang="zh-CN" altLang="en-US" b="1" dirty="0"/>
              <a:t> </a:t>
            </a:r>
            <a:r>
              <a:rPr lang="en-US" altLang="zh-CN" b="1" dirty="0"/>
              <a:t>engineering</a:t>
            </a:r>
          </a:p>
          <a:p>
            <a:pPr lvl="2"/>
            <a:r>
              <a:rPr lang="en-US" b="1" dirty="0"/>
              <a:t>Zero</a:t>
            </a:r>
            <a:r>
              <a:rPr lang="zh-CN" altLang="en-US" b="1" dirty="0"/>
              <a:t> </a:t>
            </a:r>
            <a:r>
              <a:rPr lang="en-US" altLang="zh-CN" b="1" dirty="0"/>
              <a:t>shot</a:t>
            </a:r>
            <a:r>
              <a:rPr lang="zh-CN" altLang="en-US" b="1" dirty="0"/>
              <a:t> </a:t>
            </a:r>
            <a:r>
              <a:rPr lang="en-US" altLang="zh-CN" b="1" dirty="0"/>
              <a:t>vs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shot</a:t>
            </a:r>
          </a:p>
          <a:p>
            <a:pPr lvl="1"/>
            <a:r>
              <a:rPr lang="en-US" dirty="0"/>
              <a:t>BGE</a:t>
            </a:r>
            <a:r>
              <a:rPr lang="zh-CN" altLang="en-US" dirty="0"/>
              <a:t> </a:t>
            </a:r>
            <a:r>
              <a:rPr lang="en-US" dirty="0" err="1"/>
              <a:t>reranker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Fine-tune</a:t>
            </a:r>
            <a:r>
              <a:rPr lang="zh-CN" altLang="en-US" dirty="0"/>
              <a:t> </a:t>
            </a:r>
            <a:r>
              <a:rPr lang="en-US" altLang="zh-CN" dirty="0" err="1"/>
              <a:t>Rerank</a:t>
            </a:r>
            <a:r>
              <a:rPr lang="zh-CN" altLang="en-US" dirty="0"/>
              <a:t> </a:t>
            </a:r>
            <a:r>
              <a:rPr lang="en-US" altLang="zh-CN" dirty="0"/>
              <a:t>(hard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sample)</a:t>
            </a:r>
            <a:endParaRPr lang="en-US" dirty="0"/>
          </a:p>
          <a:p>
            <a:pPr lvl="1"/>
            <a:r>
              <a:rPr lang="en-US" dirty="0" err="1"/>
              <a:t>Col</a:t>
            </a:r>
            <a:r>
              <a:rPr lang="en-US" altLang="zh-CN" dirty="0" err="1"/>
              <a:t>BERT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286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882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D3E2-8066-311F-E7B2-D6E63B87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097-7A85-BF64-DCDB-83E4B558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</a:t>
            </a:r>
          </a:p>
          <a:p>
            <a:pPr lvl="1"/>
            <a:r>
              <a:rPr lang="en-US" dirty="0"/>
              <a:t>Retrieval &amp; Generation</a:t>
            </a:r>
          </a:p>
          <a:p>
            <a:pPr lvl="2"/>
            <a:r>
              <a:rPr lang="en-US" b="1" dirty="0" err="1"/>
              <a:t>Retrival</a:t>
            </a:r>
            <a:r>
              <a:rPr lang="en-US" b="1" dirty="0"/>
              <a:t>: </a:t>
            </a:r>
            <a:r>
              <a:rPr lang="en-US" b="1" dirty="0" err="1"/>
              <a:t>Percision</a:t>
            </a:r>
            <a:r>
              <a:rPr lang="en-US" b="1" dirty="0"/>
              <a:t> &amp; Recall (Confusion Matrix)</a:t>
            </a:r>
          </a:p>
          <a:p>
            <a:pPr lvl="2"/>
            <a:r>
              <a:rPr lang="en-US" dirty="0"/>
              <a:t>Generation: Response Relevance &amp; Faithfulness</a:t>
            </a:r>
          </a:p>
          <a:p>
            <a:pPr lvl="1"/>
            <a:r>
              <a:rPr lang="en-US" b="1" dirty="0"/>
              <a:t>Benchmark</a:t>
            </a:r>
          </a:p>
          <a:p>
            <a:pPr lvl="2"/>
            <a:r>
              <a:rPr lang="en-US" b="1" dirty="0" err="1"/>
              <a:t>bioasq</a:t>
            </a:r>
            <a:endParaRPr lang="en-US" b="1" dirty="0"/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73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27BF8-976E-EC1B-95EA-D2B8D94B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800531-1D20-55B8-34A5-F630D199C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07306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2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D5D75-43FD-8DAB-7E49-E2EBD418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68FB3-A401-1400-D6BE-73394ED0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2796833"/>
          </a:xfrm>
        </p:spPr>
        <p:txBody>
          <a:bodyPr>
            <a:normAutofit fontScale="92500" lnSpcReduction="10000"/>
          </a:bodyPr>
          <a:lstStyle/>
          <a:p>
            <a:r>
              <a:rPr lang="en" altLang="zh-CN" b="1" dirty="0"/>
              <a:t>Source</a:t>
            </a:r>
            <a:r>
              <a:rPr lang="en" altLang="zh-CN" dirty="0"/>
              <a:t>: Historical stock data of NVIDIA Corporation (1999</a:t>
            </a:r>
            <a:r>
              <a:rPr lang="en-US" altLang="zh-CN" dirty="0"/>
              <a:t>/01/22</a:t>
            </a:r>
            <a:r>
              <a:rPr lang="en" altLang="zh-CN" dirty="0"/>
              <a:t>–2025</a:t>
            </a:r>
            <a:r>
              <a:rPr lang="en-US" altLang="zh-CN" dirty="0"/>
              <a:t>/02/14</a:t>
            </a:r>
            <a:r>
              <a:rPr lang="en" altLang="zh-CN" dirty="0"/>
              <a:t>)</a:t>
            </a:r>
          </a:p>
          <a:p>
            <a:r>
              <a:rPr lang="en" altLang="zh-CN" b="1" dirty="0"/>
              <a:t>Frequency</a:t>
            </a:r>
            <a:r>
              <a:rPr lang="en" altLang="zh-CN" dirty="0"/>
              <a:t>: Daily observations</a:t>
            </a:r>
          </a:p>
          <a:p>
            <a:r>
              <a:rPr lang="en-US" altLang="zh-CN" b="1" dirty="0"/>
              <a:t>Total</a:t>
            </a:r>
            <a:r>
              <a:rPr lang="zh-CN" altLang="en-US" dirty="0"/>
              <a:t> </a:t>
            </a:r>
            <a:r>
              <a:rPr lang="en-US" altLang="zh-CN" b="1" dirty="0"/>
              <a:t>Records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6558</a:t>
            </a:r>
            <a:endParaRPr lang="en" altLang="zh-CN" dirty="0"/>
          </a:p>
          <a:p>
            <a:r>
              <a:rPr lang="en" altLang="zh-CN" b="1" dirty="0"/>
              <a:t>Features</a:t>
            </a:r>
            <a:r>
              <a:rPr lang="en" altLang="zh-CN" dirty="0"/>
              <a:t>:</a:t>
            </a:r>
          </a:p>
          <a:p>
            <a:pPr lvl="1"/>
            <a:r>
              <a:rPr lang="en" altLang="zh-CN" dirty="0"/>
              <a:t>Date: Trading date</a:t>
            </a:r>
          </a:p>
          <a:p>
            <a:pPr lvl="1"/>
            <a:r>
              <a:rPr lang="en" altLang="zh-CN" dirty="0"/>
              <a:t>Close: Daily closing price (used as </a:t>
            </a:r>
            <a:r>
              <a:rPr lang="en" altLang="zh-CN" b="1" dirty="0"/>
              <a:t>target</a:t>
            </a:r>
            <a:r>
              <a:rPr lang="en" altLang="zh-CN" dirty="0"/>
              <a:t>)</a:t>
            </a:r>
          </a:p>
          <a:p>
            <a:pPr lvl="1"/>
            <a:r>
              <a:rPr lang="en" altLang="zh-CN" dirty="0"/>
              <a:t>Adj Close, Open, High, Low, Volume: Auxiliary numeric features</a:t>
            </a:r>
          </a:p>
          <a:p>
            <a:pPr marL="228600" lvl="1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8C1B7A-3ECA-5D31-6366-985675BF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6" y="4546999"/>
            <a:ext cx="10653577" cy="18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3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37EBD4-39B5-63E6-1060-D4E8097C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 anchor="ctr">
            <a:normAutofit/>
          </a:bodyPr>
          <a:lstStyle/>
          <a:p>
            <a:r>
              <a:rPr kumimoji="1" lang="en-US" altLang="zh-CN" sz="4400" dirty="0"/>
              <a:t>Problem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Definition</a:t>
            </a:r>
            <a:endParaRPr kumimoji="1" lang="zh-CN" altLang="en-US" sz="4400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D2A7B4B-58E0-E54E-4C6D-9A0DCD761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728175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9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5BA82C-EC55-93B7-943B-DEC3E61E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en-US" altLang="zh-CN" sz="4000"/>
              <a:t>Why</a:t>
            </a:r>
            <a:r>
              <a:rPr kumimoji="1" lang="zh-CN" altLang="en-US" sz="4000"/>
              <a:t> </a:t>
            </a:r>
            <a:r>
              <a:rPr kumimoji="1" lang="en-US" altLang="zh-CN" sz="4000"/>
              <a:t>Informer</a:t>
            </a:r>
            <a:endParaRPr kumimoji="1" lang="zh-CN" altLang="en-US" sz="400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9FA65A0-E328-14D2-FE40-CCB69FF89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1920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26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56A0D-613C-147A-5E1E-6282BB3B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287" y="1877291"/>
            <a:ext cx="4476404" cy="563039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Embedding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lang="en" altLang="zh-CN" dirty="0" err="1"/>
              <a:t>rojects</a:t>
            </a:r>
            <a:r>
              <a:rPr lang="en" altLang="zh-CN" dirty="0"/>
              <a:t> raw numeric sequences and temporal features into a shared representation space for downstream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Encoder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leverages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ProbSparse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long-range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dependencies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Decoder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Generates future predictions by attending to both encoded history and known future time features via self- and cross-attention.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Prediction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forecasted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prices.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8A65F4-06A1-D603-25D2-C086557F7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1" y="515034"/>
            <a:ext cx="7772400" cy="5181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1CED8DD-57FF-61B4-CCC9-90BC23EA0607}"/>
              </a:ext>
            </a:extLst>
          </p:cNvPr>
          <p:cNvSpPr txBox="1"/>
          <p:nvPr/>
        </p:nvSpPr>
        <p:spPr>
          <a:xfrm>
            <a:off x="837508" y="515034"/>
            <a:ext cx="32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/>
              <a:t>Model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Detail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148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A9731-DA91-FCB7-9EBD-DC87AE9E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Hyperparameters</a:t>
            </a:r>
            <a:endParaRPr kumimoji="1" lang="zh-CN" altLang="en-US" dirty="0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AC3B4EA8-F15A-0981-90A6-BDF0952AA41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2648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9A655-6D30-077C-8065-A33FD3E7E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Hyperparameters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d_model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256</a:t>
            </a:r>
          </a:p>
          <a:p>
            <a:pPr lvl="1"/>
            <a:r>
              <a:rPr lang="en-US" altLang="zh-CN" dirty="0"/>
              <a:t>Heads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Decoder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Dropout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0.1</a:t>
            </a:r>
          </a:p>
          <a:p>
            <a:pPr lvl="1"/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lvl="1"/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" altLang="zh-CN" dirty="0"/>
              <a:t>1e-4</a:t>
            </a:r>
            <a:r>
              <a:rPr lang="en-US" altLang="zh-CN" dirty="0"/>
              <a:t>(halved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epoch)</a:t>
            </a:r>
          </a:p>
          <a:p>
            <a:pPr lvl="1"/>
            <a:r>
              <a:rPr lang="en-US" altLang="zh-CN" dirty="0"/>
              <a:t>early_stopping_patience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1281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1157</Words>
  <Application>Microsoft Macintosh PowerPoint</Application>
  <PresentationFormat>Widescreen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Arial</vt:lpstr>
      <vt:lpstr>Neue Haas Grotesk Text Pro</vt:lpstr>
      <vt:lpstr>VanillaVTI</vt:lpstr>
      <vt:lpstr>Agent-MedRAG: Design and Evaluation of an Agent-Driven Retrieval-Augmented Question Answering System Based on Biomedical Literature</vt:lpstr>
      <vt:lpstr>目录 </vt:lpstr>
      <vt:lpstr>PowerPoint Presentation</vt:lpstr>
      <vt:lpstr>Background and Motivation</vt:lpstr>
      <vt:lpstr>Dataset Overview</vt:lpstr>
      <vt:lpstr>Problem Definition</vt:lpstr>
      <vt:lpstr>Why Informer</vt:lpstr>
      <vt:lpstr>PowerPoint Presentation</vt:lpstr>
      <vt:lpstr>Experimental Setup &amp; Hyperparameters</vt:lpstr>
      <vt:lpstr>Training Process &amp; Loss Curve</vt:lpstr>
      <vt:lpstr>Historical Trends </vt:lpstr>
      <vt:lpstr>21-Day Forecast Result </vt:lpstr>
      <vt:lpstr>Comparison of predictions between GPU and CPU </vt:lpstr>
      <vt:lpstr>Evaluation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vip1271</dc:creator>
  <cp:lastModifiedBy>Su Chuyang</cp:lastModifiedBy>
  <cp:revision>3</cp:revision>
  <dcterms:created xsi:type="dcterms:W3CDTF">2025-05-07T13:53:34Z</dcterms:created>
  <dcterms:modified xsi:type="dcterms:W3CDTF">2025-05-15T17:50:40Z</dcterms:modified>
</cp:coreProperties>
</file>