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6" r:id="rId2"/>
    <p:sldId id="298" r:id="rId3"/>
    <p:sldId id="326" r:id="rId4"/>
    <p:sldId id="327" r:id="rId5"/>
    <p:sldId id="300" r:id="rId6"/>
    <p:sldId id="258" r:id="rId7"/>
    <p:sldId id="301" r:id="rId8"/>
    <p:sldId id="302" r:id="rId9"/>
    <p:sldId id="305" r:id="rId10"/>
    <p:sldId id="306" r:id="rId11"/>
    <p:sldId id="307" r:id="rId12"/>
    <p:sldId id="308" r:id="rId13"/>
    <p:sldId id="329" r:id="rId14"/>
    <p:sldId id="303" r:id="rId15"/>
    <p:sldId id="304" r:id="rId16"/>
    <p:sldId id="328" r:id="rId17"/>
    <p:sldId id="309" r:id="rId18"/>
    <p:sldId id="330" r:id="rId19"/>
    <p:sldId id="310" r:id="rId20"/>
    <p:sldId id="731" r:id="rId21"/>
    <p:sldId id="732" r:id="rId22"/>
    <p:sldId id="733" r:id="rId23"/>
    <p:sldId id="734" r:id="rId24"/>
    <p:sldId id="740" r:id="rId25"/>
    <p:sldId id="745" r:id="rId26"/>
    <p:sldId id="758" r:id="rId27"/>
    <p:sldId id="747" r:id="rId28"/>
    <p:sldId id="655" r:id="rId29"/>
    <p:sldId id="656" r:id="rId30"/>
    <p:sldId id="657" r:id="rId31"/>
    <p:sldId id="751" r:id="rId32"/>
    <p:sldId id="757" r:id="rId33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9" autoAdjust="0"/>
    <p:restoredTop sz="87585" autoAdjust="0"/>
  </p:normalViewPr>
  <p:slideViewPr>
    <p:cSldViewPr>
      <p:cViewPr varScale="1">
        <p:scale>
          <a:sx n="107" d="100"/>
          <a:sy n="107" d="100"/>
        </p:scale>
        <p:origin x="-288" y="-90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xmlns="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1193" algn="l"/>
                <a:tab pos="1822386" algn="l"/>
                <a:tab pos="2735167" algn="l"/>
                <a:tab pos="3646360" algn="l"/>
                <a:tab pos="4559139" algn="l"/>
                <a:tab pos="5470332" algn="l"/>
                <a:tab pos="6381525" algn="l"/>
                <a:tab pos="7294305" algn="l"/>
                <a:tab pos="8205499" algn="l"/>
                <a:tab pos="9118279" algn="l"/>
                <a:tab pos="10029471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tabLst>
                  <a:tab pos="0" algn="l"/>
                  <a:tab pos="911193" algn="l"/>
                  <a:tab pos="1822386" algn="l"/>
                  <a:tab pos="2735167" algn="l"/>
                  <a:tab pos="3646360" algn="l"/>
                  <a:tab pos="4559139" algn="l"/>
                  <a:tab pos="5470332" algn="l"/>
                  <a:tab pos="6381525" algn="l"/>
                  <a:tab pos="7294305" algn="l"/>
                  <a:tab pos="8205499" algn="l"/>
                  <a:tab pos="9118279" algn="l"/>
                  <a:tab pos="10029471" algn="l"/>
                </a:tabLst>
              </a:pPr>
              <a:t>20</a:t>
            </a:fld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7738" y="761025"/>
            <a:ext cx="5362201" cy="368278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40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7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0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11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74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52400"/>
            <a:ext cx="6216650" cy="242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제목 텍스트의 서식을 편집하려면 클릭하십시오</a:t>
            </a:r>
            <a:r>
              <a:rPr lang="en-GB" altLang="ko-KR" smtClean="0"/>
              <a:t>.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33400"/>
            <a:ext cx="8913813" cy="321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46080" tIns="46080" rIns="4608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dirty="0" smtClean="0"/>
              <a:t>아웃라인 텍스트의 서식을 편집하려면 클릭하십시오</a:t>
            </a:r>
          </a:p>
          <a:p>
            <a:pPr lvl="1"/>
            <a:r>
              <a:rPr lang="en-GB" altLang="ko-KR" dirty="0" smtClean="0"/>
              <a:t>2</a:t>
            </a:r>
            <a:r>
              <a:rPr lang="ko-KR" altLang="en-GB" dirty="0" smtClean="0"/>
              <a:t>번째 아웃라인</a:t>
            </a:r>
          </a:p>
          <a:p>
            <a:pPr lvl="2"/>
            <a:r>
              <a:rPr lang="en-GB" altLang="ko-KR" dirty="0" smtClean="0"/>
              <a:t>3</a:t>
            </a:r>
            <a:r>
              <a:rPr lang="ko-KR" altLang="en-GB" dirty="0" smtClean="0"/>
              <a:t>번째 아웃라인</a:t>
            </a:r>
          </a:p>
          <a:p>
            <a:pPr lvl="3"/>
            <a:r>
              <a:rPr lang="en-GB" altLang="ko-KR" dirty="0" smtClean="0"/>
              <a:t>4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5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6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7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8</a:t>
            </a:r>
            <a:r>
              <a:rPr lang="ko-KR" altLang="en-GB" dirty="0" smtClean="0"/>
              <a:t>번째 아웃라인</a:t>
            </a:r>
          </a:p>
          <a:p>
            <a:pPr lvl="4"/>
            <a:r>
              <a:rPr lang="en-GB" altLang="ko-KR" dirty="0" smtClean="0"/>
              <a:t>9</a:t>
            </a:r>
            <a:r>
              <a:rPr lang="ko-KR" altLang="en-GB" dirty="0" smtClean="0"/>
              <a:t>번째 아웃라인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695700" y="0"/>
            <a:ext cx="200025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695700" y="0"/>
            <a:ext cx="200025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695700" y="0"/>
            <a:ext cx="200025" cy="28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533400"/>
            <a:ext cx="9906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rgbClr val="4D4D4D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rgbClr val="4D4D4D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034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pic>
        <p:nvPicPr>
          <p:cNvPr id="13" name="Picture 3" descr="C:\Users\JudeLee\Documents\★Work Document\EBP\한미로고\HanmiIT.png"/>
          <p:cNvPicPr>
            <a:picLocks noChangeAspect="1" noChangeArrowheads="1"/>
          </p:cNvPicPr>
          <p:nvPr userDrawn="1"/>
        </p:nvPicPr>
        <p:blipFill>
          <a:blip r:embed="rId7" cstate="print"/>
          <a:srcRect t="39438" b="30281"/>
          <a:stretch>
            <a:fillRect/>
          </a:stretch>
        </p:blipFill>
        <p:spPr bwMode="auto">
          <a:xfrm>
            <a:off x="8197180" y="6484763"/>
            <a:ext cx="15716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60" r:id="rId2"/>
    <p:sldLayoutId id="2147484161" r:id="rId3"/>
    <p:sldLayoutId id="2147484166" r:id="rId4"/>
    <p:sldLayoutId id="2147484167" r:id="rId5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FFFFFF"/>
          </a:solidFill>
          <a:latin typeface="Arial" charset="0"/>
          <a:ea typeface="돋움체" pitchFamily="49" charset="-127"/>
        </a:defRPr>
      </a:lvl9pPr>
    </p:titleStyle>
    <p:bodyStyle>
      <a:lvl1pPr marL="342900" indent="-3429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 b="1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600" b="1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 b="1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600" b="1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4824970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14" name="Group 42"/>
          <p:cNvGraphicFramePr>
            <a:graphicFrameLocks noGrp="1"/>
          </p:cNvGraphicFramePr>
          <p:nvPr/>
        </p:nvGraphicFramePr>
        <p:xfrm>
          <a:off x="1024703" y="2852936"/>
          <a:ext cx="7786744" cy="1588080"/>
        </p:xfrm>
        <a:graphic>
          <a:graphicData uri="http://schemas.openxmlformats.org/drawingml/2006/table">
            <a:tbl>
              <a:tblPr/>
              <a:tblGrid>
                <a:gridCol w="1081491"/>
                <a:gridCol w="1153592"/>
                <a:gridCol w="1081492"/>
                <a:gridCol w="1153592"/>
                <a:gridCol w="1153592"/>
                <a:gridCol w="1081492"/>
                <a:gridCol w="1081493"/>
              </a:tblGrid>
              <a:tr h="37109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한미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IT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온라인팜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담당자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김경용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팀장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박명준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이사</a:t>
                      </a:r>
                      <a:r>
                        <a:rPr kumimoji="0" 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한재종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기획 담당자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정미옥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개발 담당자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유창우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팀장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이상국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본부장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이호선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780" marR="177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147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HMPMALL 2.0</a:t>
            </a: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4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3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운영자어드민</a:t>
            </a: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화면설계서</a:t>
            </a:r>
          </a:p>
        </p:txBody>
      </p:sp>
      <p:pic>
        <p:nvPicPr>
          <p:cNvPr id="9" name="Picture 2" descr="C:\Users\JudeLee\Documents\★Work Document\EBP\한미로고\한미IT.png"/>
          <p:cNvPicPr>
            <a:picLocks noChangeAspect="1" noChangeArrowheads="1"/>
          </p:cNvPicPr>
          <p:nvPr/>
        </p:nvPicPr>
        <p:blipFill>
          <a:blip r:embed="rId2" cstate="print"/>
          <a:srcRect t="36302" r="53253" b="36745"/>
          <a:stretch>
            <a:fillRect/>
          </a:stretch>
        </p:blipFill>
        <p:spPr bwMode="auto">
          <a:xfrm>
            <a:off x="684660" y="493936"/>
            <a:ext cx="7143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1160" y="789211"/>
            <a:ext cx="1874837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Innovating Standard Solution</a:t>
            </a:r>
            <a:endParaRPr kumimoji="0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 bwMode="auto">
          <a:xfrm>
            <a:off x="1840572" y="5522367"/>
            <a:ext cx="4113354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73050" indent="-273050" algn="r">
              <a:spcBef>
                <a:spcPct val="20000"/>
              </a:spcBef>
            </a:pPr>
            <a:r>
              <a:rPr kumimoji="0" lang="en-US" altLang="ko-KR" sz="2400" dirty="0" err="1">
                <a:solidFill>
                  <a:srgbClr val="40404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Hanmi</a:t>
            </a:r>
            <a:r>
              <a:rPr kumimoji="0" lang="en-US" altLang="ko-KR" sz="2400" dirty="0">
                <a:solidFill>
                  <a:srgbClr val="40404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IT</a:t>
            </a:r>
            <a:endParaRPr kumimoji="0" lang="ko-KR" altLang="en-US" sz="2400" dirty="0">
              <a:solidFill>
                <a:srgbClr val="404040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pic>
        <p:nvPicPr>
          <p:cNvPr id="12" name="Picture 2" descr="C:\Users\JudeLee\Documents\★Work Document\EBP\한미로고\한미IT.png"/>
          <p:cNvPicPr>
            <a:picLocks noChangeAspect="1" noChangeArrowheads="1"/>
          </p:cNvPicPr>
          <p:nvPr/>
        </p:nvPicPr>
        <p:blipFill>
          <a:blip r:embed="rId2" cstate="print"/>
          <a:srcRect t="36302" r="53253" b="36745"/>
          <a:stretch>
            <a:fillRect/>
          </a:stretch>
        </p:blipFill>
        <p:spPr bwMode="auto">
          <a:xfrm>
            <a:off x="3781402" y="5674767"/>
            <a:ext cx="823624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회원승인거부 화면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레이어팝업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1430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5743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7047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873501" y="3880896"/>
            <a:ext cx="5208099" cy="155693"/>
            <a:chOff x="1873501" y="3678505"/>
            <a:chExt cx="5208099" cy="155693"/>
          </a:xfrm>
        </p:grpSpPr>
        <p:grpSp>
          <p:nvGrpSpPr>
            <p:cNvPr id="103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13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4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7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6" name="타원 95"/>
          <p:cNvSpPr/>
          <p:nvPr/>
        </p:nvSpPr>
        <p:spPr bwMode="auto">
          <a:xfrm>
            <a:off x="2352644" y="37665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246399"/>
              </p:ext>
            </p:extLst>
          </p:nvPr>
        </p:nvGraphicFramePr>
        <p:xfrm>
          <a:off x="7186042" y="1620838"/>
          <a:ext cx="2186558" cy="41908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승인대기중인 회원들을 ②의 체크박스를 선택하여 승인거부 상태로 일괄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 회원 중 승인 대기중인 회원이 아닌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 사유를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 상세 내용을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 버튼 클릭 시 체크박스 선택된 회원들에 대해 승인거부 상태로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승인거부처리가 정상적으로 이뤄지지 않았습니다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.\n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다시 시도하여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승인거부처리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SMS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발송 문구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"[HMPMALL]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기존 거래 없음으로 사업자사본 발송 요청 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문의사항은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1588-9708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연락 부탁 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."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 버튼 클릭 시 입력된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내용 초기화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팝업을 종료한다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의 체크박스를 이용해 선택된 회원을 수를 나타낸다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회원승인처리</a:t>
            </a:r>
          </a:p>
        </p:txBody>
      </p:sp>
      <p:sp>
        <p:nvSpPr>
          <p:cNvPr id="12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회원리스트에서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승인 상태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승인거부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563547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8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129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130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32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134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42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5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136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7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39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40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41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47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49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5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" name="직사각형 152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98"/>
          <p:cNvGrpSpPr/>
          <p:nvPr/>
        </p:nvGrpSpPr>
        <p:grpSpPr>
          <a:xfrm>
            <a:off x="4331867" y="2293022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승인거부 처리할 회원을 선택하여 주십시오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1189974" y="2289098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 대기중인 회원만 선택하여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0" name="타원 99"/>
          <p:cNvSpPr/>
          <p:nvPr/>
        </p:nvSpPr>
        <p:spPr bwMode="auto">
          <a:xfrm>
            <a:off x="1207887" y="224810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4339270" y="22483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1716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8" name="그룹 157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159" name="직사각형 158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16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9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직사각형 84"/>
          <p:cNvSpPr/>
          <p:nvPr/>
        </p:nvSpPr>
        <p:spPr bwMode="auto">
          <a:xfrm>
            <a:off x="2204207" y="4225469"/>
            <a:ext cx="3603312" cy="205442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Text Box 47"/>
          <p:cNvSpPr txBox="1">
            <a:spLocks noChangeArrowheads="1"/>
          </p:cNvSpPr>
          <p:nvPr/>
        </p:nvSpPr>
        <p:spPr bwMode="auto">
          <a:xfrm>
            <a:off x="2223018" y="4278666"/>
            <a:ext cx="1589088" cy="2016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ㅣ회원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가입 거부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선택한 총 회원 수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7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b="1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b="1" dirty="0">
              <a:solidFill>
                <a:schemeClr val="bg1">
                  <a:lumMod val="8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6140674"/>
              </p:ext>
            </p:extLst>
          </p:nvPr>
        </p:nvGraphicFramePr>
        <p:xfrm>
          <a:off x="2314192" y="4577778"/>
          <a:ext cx="3381479" cy="1321327"/>
        </p:xfrm>
        <a:graphic>
          <a:graphicData uri="http://schemas.openxmlformats.org/drawingml/2006/table">
            <a:tbl>
              <a:tblPr/>
              <a:tblGrid>
                <a:gridCol w="743399"/>
                <a:gridCol w="2638080"/>
              </a:tblGrid>
              <a:tr h="6073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승인거부사유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승인거부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사유상세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직사각형 71"/>
          <p:cNvSpPr>
            <a:spLocks noChangeArrowheads="1"/>
          </p:cNvSpPr>
          <p:nvPr/>
        </p:nvSpPr>
        <p:spPr bwMode="auto">
          <a:xfrm>
            <a:off x="3129599" y="5244560"/>
            <a:ext cx="2511902" cy="60259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font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등록증 업로드가 되지 않았습니다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한번 확인해주세요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1611" y="6004884"/>
            <a:ext cx="547714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345" y="6004884"/>
            <a:ext cx="362571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5"/>
          <p:cNvGrpSpPr/>
          <p:nvPr/>
        </p:nvGrpSpPr>
        <p:grpSpPr>
          <a:xfrm>
            <a:off x="3131182" y="4655362"/>
            <a:ext cx="1194921" cy="144462"/>
            <a:chOff x="3138419" y="4591888"/>
            <a:chExt cx="1194921" cy="144462"/>
          </a:xfrm>
        </p:grpSpPr>
        <p:sp>
          <p:nvSpPr>
            <p:cNvPr id="97" name="직사각형 33"/>
            <p:cNvSpPr>
              <a:spLocks noChangeArrowheads="1"/>
            </p:cNvSpPr>
            <p:nvPr/>
          </p:nvSpPr>
          <p:spPr bwMode="auto">
            <a:xfrm>
              <a:off x="3138419" y="4591888"/>
              <a:ext cx="1067921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>
                <a:lnSpc>
                  <a:spcPct val="95000"/>
                </a:lnSpc>
                <a:buSzPct val="45000"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주민번호 </a:t>
              </a:r>
              <a:r>
                <a:rPr kumimoji="1" lang="ko-KR" altLang="en-US" sz="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거래없음</a:t>
              </a:r>
              <a:endParaRPr kumimoji="1"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33"/>
            <p:cNvSpPr>
              <a:spLocks noChangeArrowheads="1"/>
            </p:cNvSpPr>
            <p:nvPr/>
          </p:nvSpPr>
          <p:spPr bwMode="auto">
            <a:xfrm>
              <a:off x="4206340" y="4591888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99" name="타원 98"/>
          <p:cNvSpPr/>
          <p:nvPr/>
        </p:nvSpPr>
        <p:spPr bwMode="auto">
          <a:xfrm>
            <a:off x="388341" y="41182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2171954" y="4313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2226264" y="462729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2246765" y="538702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3362397" y="590980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4010469" y="59265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136946" y="4805241"/>
            <a:ext cx="1187684" cy="28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사업자등록번호 불일치</a:t>
            </a:r>
            <a:endParaRPr kumimoji="1"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타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4339646" y="431747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3061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회원페업처리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화면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044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4759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6063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873501" y="3879912"/>
            <a:ext cx="5208099" cy="155693"/>
            <a:chOff x="1873501" y="3678505"/>
            <a:chExt cx="5208099" cy="155693"/>
          </a:xfrm>
        </p:grpSpPr>
        <p:grpSp>
          <p:nvGrpSpPr>
            <p:cNvPr id="99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09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100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7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8857373"/>
              </p:ext>
            </p:extLst>
          </p:nvPr>
        </p:nvGraphicFramePr>
        <p:xfrm>
          <a:off x="7186042" y="1620838"/>
          <a:ext cx="2186558" cy="2756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폐업처리 할 회원을 ②의 체크박스를 선택하여 일괄 폐업처리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폐업처리 버튼 클릭 시 ③의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confirm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확인버튼 클릭 시 폐업처리를 실행한다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 회원 중 이미 폐업처리 된 회원인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폐업처리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취소버튼 클릭 시 폐업처리과정을 중단한다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회원페업처리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회원리스트에서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 상태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폐업처리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2937586" y="37655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0960582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5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136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137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39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141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49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0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2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3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2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143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4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46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47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48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54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56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5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" name="직사각형 159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43970" y="2359937"/>
            <a:ext cx="2520000" cy="900000"/>
            <a:chOff x="1118910" y="4639638"/>
            <a:chExt cx="2520000" cy="900000"/>
          </a:xfrm>
        </p:grpSpPr>
        <p:sp>
          <p:nvSpPr>
            <p:cNvPr id="177" name="직사각형 176"/>
            <p:cNvSpPr/>
            <p:nvPr/>
          </p:nvSpPr>
          <p:spPr bwMode="auto">
            <a:xfrm>
              <a:off x="1120652" y="4647486"/>
              <a:ext cx="2518258" cy="89215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선택하신 회원을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폐업처리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하시겠습니까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1785442" y="5300656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1118910" y="4639638"/>
              <a:ext cx="2518258" cy="131452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491615" y="4657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2577530" y="5301208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</p:grpSp>
      <p:sp>
        <p:nvSpPr>
          <p:cNvPr id="181" name="타원 180"/>
          <p:cNvSpPr/>
          <p:nvPr/>
        </p:nvSpPr>
        <p:spPr bwMode="auto">
          <a:xfrm>
            <a:off x="2761883" y="231894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1" name="표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1716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2" name="그룹 201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203" name="직사각형 202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24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9" name="타원 78"/>
          <p:cNvSpPr/>
          <p:nvPr/>
        </p:nvSpPr>
        <p:spPr bwMode="auto">
          <a:xfrm>
            <a:off x="409685" y="41637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98"/>
          <p:cNvGrpSpPr/>
          <p:nvPr/>
        </p:nvGrpSpPr>
        <p:grpSpPr>
          <a:xfrm>
            <a:off x="1040251" y="5327694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 처리할 회원을 선택하세요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1048084" y="4200943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이미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폐업처리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되었습니다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타원 84"/>
          <p:cNvSpPr/>
          <p:nvPr/>
        </p:nvSpPr>
        <p:spPr bwMode="auto">
          <a:xfrm>
            <a:off x="1065997" y="41599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047654" y="52830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9" name="그룹 98"/>
          <p:cNvGrpSpPr/>
          <p:nvPr/>
        </p:nvGrpSpPr>
        <p:grpSpPr>
          <a:xfrm>
            <a:off x="4013306" y="5328180"/>
            <a:ext cx="2520000" cy="900000"/>
            <a:chOff x="2016825" y="3382488"/>
            <a:chExt cx="2863933" cy="907917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폐업처리가 실패하였습니다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4" name="그룹 98"/>
          <p:cNvGrpSpPr/>
          <p:nvPr/>
        </p:nvGrpSpPr>
        <p:grpSpPr>
          <a:xfrm>
            <a:off x="4021139" y="4201429"/>
            <a:ext cx="2520000" cy="900000"/>
            <a:chOff x="2016825" y="3382488"/>
            <a:chExt cx="2863933" cy="907917"/>
          </a:xfrm>
        </p:grpSpPr>
        <p:sp>
          <p:nvSpPr>
            <p:cNvPr id="195" name="직사각형 194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폐업처리가 완료되었습니다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9" name="타원 198"/>
          <p:cNvSpPr/>
          <p:nvPr/>
        </p:nvSpPr>
        <p:spPr bwMode="auto">
          <a:xfrm>
            <a:off x="4039052" y="41604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타원 199"/>
          <p:cNvSpPr/>
          <p:nvPr/>
        </p:nvSpPr>
        <p:spPr bwMode="auto">
          <a:xfrm>
            <a:off x="4020709" y="52835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030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회원폐업취소 화면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044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4759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6063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873501" y="3879912"/>
            <a:ext cx="5208099" cy="155693"/>
            <a:chOff x="1873501" y="3678505"/>
            <a:chExt cx="5208099" cy="155693"/>
          </a:xfrm>
        </p:grpSpPr>
        <p:grpSp>
          <p:nvGrpSpPr>
            <p:cNvPr id="99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09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100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3035559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6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77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78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92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13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4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3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94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8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11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12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20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2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직사각형 123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9026384"/>
              </p:ext>
            </p:extLst>
          </p:nvPr>
        </p:nvGraphicFramePr>
        <p:xfrm>
          <a:off x="7186042" y="1620838"/>
          <a:ext cx="2186558" cy="2756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폐업취소 할 회원을 ②의 체크박스를 선택하여 일괄 폐업취소 처리한다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폐업취소 버튼 클릭 시 ③의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confirm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확인버튼 클릭 시 폐업취소를 실행한다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 회원 중 이미 폐업취소 된 회원인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폐업취소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폐업취소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취소버튼 클릭 시 폐업취소과정을 중단한다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회원페업처리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3441642" y="37655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2743970" y="2359937"/>
            <a:ext cx="2520000" cy="900000"/>
            <a:chOff x="1118910" y="4639638"/>
            <a:chExt cx="2520000" cy="900000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1120652" y="4647486"/>
              <a:ext cx="2518258" cy="89215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선택하신 회원을 폐업취소 하시겠습니까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1785442" y="5300656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1118910" y="4639638"/>
              <a:ext cx="2518258" cy="131452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3491615" y="4657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2577530" y="5301208"/>
              <a:ext cx="438867" cy="14714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</p:grpSp>
      <p:sp>
        <p:nvSpPr>
          <p:cNvPr id="141" name="타원 140"/>
          <p:cNvSpPr/>
          <p:nvPr/>
        </p:nvSpPr>
        <p:spPr bwMode="auto">
          <a:xfrm>
            <a:off x="2761883" y="231894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회원리스트에서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 상태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폐업취소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1183511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6" name="그룹 155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157" name="직사각형 156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16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0" name="그룹 98"/>
          <p:cNvGrpSpPr/>
          <p:nvPr/>
        </p:nvGrpSpPr>
        <p:grpSpPr>
          <a:xfrm>
            <a:off x="1045501" y="5305992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폐업취소 처리할 회원을 선택하세요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1045501" y="4191184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이미 폐업취소 되었습니다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2" name="타원 131"/>
          <p:cNvSpPr/>
          <p:nvPr/>
        </p:nvSpPr>
        <p:spPr bwMode="auto">
          <a:xfrm>
            <a:off x="401205" y="41384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1057517" y="413461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1039174" y="525771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2" name="그룹 98"/>
          <p:cNvGrpSpPr/>
          <p:nvPr/>
        </p:nvGrpSpPr>
        <p:grpSpPr>
          <a:xfrm>
            <a:off x="4004826" y="5302847"/>
            <a:ext cx="2520000" cy="900000"/>
            <a:chOff x="2016825" y="3382488"/>
            <a:chExt cx="2863933" cy="907917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폐업취소가 실패하였습니다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7" name="그룹 98"/>
          <p:cNvGrpSpPr/>
          <p:nvPr/>
        </p:nvGrpSpPr>
        <p:grpSpPr>
          <a:xfrm>
            <a:off x="4012659" y="4176096"/>
            <a:ext cx="2520000" cy="900000"/>
            <a:chOff x="2016825" y="3382488"/>
            <a:chExt cx="2863933" cy="907917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회원의 폐업취소가 완료되었습니다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2" name="타원 151"/>
          <p:cNvSpPr/>
          <p:nvPr/>
        </p:nvSpPr>
        <p:spPr bwMode="auto">
          <a:xfrm>
            <a:off x="4030572" y="413510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 bwMode="auto">
          <a:xfrm>
            <a:off x="4012229" y="525819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369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3755861"/>
              </p:ext>
            </p:extLst>
          </p:nvPr>
        </p:nvGraphicFramePr>
        <p:xfrm>
          <a:off x="7186042" y="1620838"/>
          <a:ext cx="2186558" cy="178080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거래처코드 등록을 할 회원을 ②의 체크박스를 선택하여 일괄로 거래처코드를 등록한다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거래처코드 등록성공 시 메시지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거래처코드 등록실패 시 메시지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3873795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8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209" name="직사각형 208"/>
          <p:cNvSpPr/>
          <p:nvPr/>
        </p:nvSpPr>
        <p:spPr>
          <a:xfrm>
            <a:off x="5558942" y="164112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2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213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215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217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225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9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18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219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0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2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2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223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224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230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3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234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23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" name="TextBox 237"/>
          <p:cNvSpPr txBox="1"/>
          <p:nvPr/>
        </p:nvSpPr>
        <p:spPr>
          <a:xfrm>
            <a:off x="345283" y="1595529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39" name="직사각형 238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64355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78668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49972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7" name="그룹 296"/>
          <p:cNvGrpSpPr/>
          <p:nvPr/>
        </p:nvGrpSpPr>
        <p:grpSpPr>
          <a:xfrm>
            <a:off x="1873501" y="3873821"/>
            <a:ext cx="5208099" cy="155693"/>
            <a:chOff x="1873501" y="3678505"/>
            <a:chExt cx="5208099" cy="155693"/>
          </a:xfrm>
        </p:grpSpPr>
        <p:grpSp>
          <p:nvGrpSpPr>
            <p:cNvPr id="244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245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6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247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8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0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55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267" name="표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6105380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6" name="그룹 295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284" name="직사각형 283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0" name="직사각형 289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1" name="직사각형 290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9" name="직사각형 288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26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거래처코드 등록</a:t>
            </a:r>
          </a:p>
        </p:txBody>
      </p:sp>
      <p:sp>
        <p:nvSpPr>
          <p:cNvPr id="6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 조회 및 거래처코드 등록을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제목 2"/>
          <p:cNvSpPr txBox="1">
            <a:spLocks/>
          </p:cNvSpPr>
          <p:nvPr/>
        </p:nvSpPr>
        <p:spPr bwMode="auto">
          <a:xfrm>
            <a:off x="7211541" y="732784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거래처코드 등록 화면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" name="타원 75"/>
          <p:cNvSpPr/>
          <p:nvPr/>
        </p:nvSpPr>
        <p:spPr bwMode="auto">
          <a:xfrm>
            <a:off x="3943011" y="37890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98"/>
          <p:cNvGrpSpPr/>
          <p:nvPr/>
        </p:nvGrpSpPr>
        <p:grpSpPr>
          <a:xfrm>
            <a:off x="4165069" y="4540270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신규 거래처코드 등록처리가 실패하였습니다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98"/>
          <p:cNvGrpSpPr/>
          <p:nvPr/>
        </p:nvGrpSpPr>
        <p:grpSpPr>
          <a:xfrm>
            <a:off x="1045501" y="4545224"/>
            <a:ext cx="2520000" cy="900000"/>
            <a:chOff x="2016825" y="3382488"/>
            <a:chExt cx="2863933" cy="907917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총 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건의 </a:t>
              </a:r>
              <a:endParaRPr kumimoji="1"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신규 거래처코드 등록처리가 완료되었습니다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0" name="타원 89"/>
          <p:cNvSpPr/>
          <p:nvPr/>
        </p:nvSpPr>
        <p:spPr bwMode="auto">
          <a:xfrm>
            <a:off x="401205" y="41384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057517" y="448865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4158742" y="449198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54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03798" y="732484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 화면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[1/3]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cxnSp>
        <p:nvCxnSpPr>
          <p:cNvPr id="6" name="직선 연결선 19"/>
          <p:cNvCxnSpPr>
            <a:cxnSpLocks noChangeShapeType="1"/>
          </p:cNvCxnSpPr>
          <p:nvPr/>
        </p:nvCxnSpPr>
        <p:spPr bwMode="auto">
          <a:xfrm flipV="1">
            <a:off x="435443" y="190096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7" name="직사각형 6"/>
          <p:cNvSpPr/>
          <p:nvPr/>
        </p:nvSpPr>
        <p:spPr>
          <a:xfrm>
            <a:off x="4809778" y="1685517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상세정보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282" y="1622163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상세정보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7037147"/>
              </p:ext>
            </p:extLst>
          </p:nvPr>
        </p:nvGraphicFramePr>
        <p:xfrm>
          <a:off x="435443" y="1988840"/>
          <a:ext cx="6678592" cy="419100"/>
        </p:xfrm>
        <a:graphic>
          <a:graphicData uri="http://schemas.openxmlformats.org/drawingml/2006/table">
            <a:tbl>
              <a:tblPr/>
              <a:tblGrid>
                <a:gridCol w="1494015"/>
                <a:gridCol w="1845281"/>
                <a:gridCol w="1467087"/>
                <a:gridCol w="1872209"/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ㅣ접속정보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로그인횟수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최종로그인 시각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2012-12-29 05:43:23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3609883"/>
              </p:ext>
            </p:extLst>
          </p:nvPr>
        </p:nvGraphicFramePr>
        <p:xfrm>
          <a:off x="435443" y="2382788"/>
          <a:ext cx="6678591" cy="3258524"/>
        </p:xfrm>
        <a:graphic>
          <a:graphicData uri="http://schemas.openxmlformats.org/drawingml/2006/table">
            <a:tbl>
              <a:tblPr/>
              <a:tblGrid>
                <a:gridCol w="1494015"/>
                <a:gridCol w="1845280"/>
                <a:gridCol w="1395080"/>
                <a:gridCol w="98270"/>
                <a:gridCol w="1845946"/>
              </a:tblGrid>
              <a:tr h="23452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ㅣ기본정보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약사면허번호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요양기관번호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확장여부 </a:t>
                      </a:r>
                      <a:r>
                        <a:rPr lang="en-US" altLang="ko-KR" sz="700" b="1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700" b="1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더존</a:t>
                      </a:r>
                      <a:r>
                        <a:rPr lang="en-US" altLang="ko-KR" sz="700" b="1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700" b="1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약국전화번호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FAX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-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9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-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쇼핑정보 수령용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전자세금계산용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수신여부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SMS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수신거부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수신거부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은행명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예금주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 등록증 업로드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74308" y="4303336"/>
            <a:ext cx="3291890" cy="360000"/>
            <a:chOff x="2045389" y="4783229"/>
            <a:chExt cx="3291890" cy="38786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052559" y="4783229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565075" y="4787936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050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005340" y="4804801"/>
              <a:ext cx="68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 찾기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2045389" y="4992430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서울시 송파구 방이동</a:t>
              </a: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720906" y="4993365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123-1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번지 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층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41478" y="5227612"/>
            <a:ext cx="731713" cy="144000"/>
            <a:chOff x="2443573" y="6211580"/>
            <a:chExt cx="731713" cy="177762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2443573" y="6211612"/>
              <a:ext cx="730157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하나은행     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013143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3495507" y="5227596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4766155" y="5227596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7850" y="4745322"/>
            <a:ext cx="1679800" cy="144000"/>
            <a:chOff x="2089658" y="4977464"/>
            <a:chExt cx="1679800" cy="179728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33" name="직사각형 32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 bwMode="auto">
          <a:xfrm>
            <a:off x="1974310" y="2654636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lee234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337659" y="2654636"/>
            <a:ext cx="905914" cy="14146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978713" y="2893425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1974308" y="312959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한샘약국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346042" y="2893425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3423424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977850" y="3379337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346041" y="3379337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985942" y="3778913"/>
            <a:ext cx="1548000" cy="144000"/>
            <a:chOff x="5776290" y="2297315"/>
            <a:chExt cx="1719723" cy="18289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1970725" y="3589168"/>
            <a:ext cx="792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793554" y="3589168"/>
            <a:ext cx="936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거래처번호 불러오기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9223" y="4999374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381" y="4999374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3" name="그룹 62"/>
          <p:cNvGrpSpPr/>
          <p:nvPr/>
        </p:nvGrpSpPr>
        <p:grpSpPr>
          <a:xfrm>
            <a:off x="1974310" y="4018072"/>
            <a:ext cx="1548000" cy="143994"/>
            <a:chOff x="5776290" y="2297322"/>
            <a:chExt cx="1719723" cy="182889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337658" y="3774846"/>
            <a:ext cx="1548000" cy="144000"/>
            <a:chOff x="5776290" y="2297315"/>
            <a:chExt cx="1719723" cy="182896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8341" y="4744544"/>
            <a:ext cx="1679800" cy="144000"/>
            <a:chOff x="2089658" y="4977464"/>
            <a:chExt cx="1679800" cy="179728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graphicFrame>
        <p:nvGraphicFramePr>
          <p:cNvPr id="74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0447954"/>
              </p:ext>
            </p:extLst>
          </p:nvPr>
        </p:nvGraphicFramePr>
        <p:xfrm>
          <a:off x="7186042" y="1619922"/>
          <a:ext cx="2186558" cy="360960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거래처번호 불러오기 버튼 클릭 시 사업자등록번호 입력 유무를 체크한다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사업자등록번호 없을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사업자 등록번호를 입력해주세요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거래처번호 가져오기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회원은 등록된 거래처번호가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수기로 등록하여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거래처번호를 정상적으로 가져오면 거래처번호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란에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거래처번호를 표시하고 담당자정보란에 해당 담당자 정보를 표시한다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수정이 불가하고 우편번호 찾기에 의해 입력된다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 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우편번호 찾기 클릭 시 우편번호 찾기 화면을 팝업 창으로 호출한다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우편번호등록이 완료되면 상세주소입력란으로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취소사유는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(4-1)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승인 거부 선택 시만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 입력박스는 비활성화되어 수정이 불가능하다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 재발급 버튼 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임시비밀번호가 등록된 휴대폰번호로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SMS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전송된다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</a:t>
            </a: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337657" y="3580290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3601978" y="352574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오른쪽 화살표 78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[2/3]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6550"/>
              </p:ext>
            </p:extLst>
          </p:nvPr>
        </p:nvGraphicFramePr>
        <p:xfrm>
          <a:off x="434736" y="5616093"/>
          <a:ext cx="6678592" cy="659319"/>
        </p:xfrm>
        <a:graphic>
          <a:graphicData uri="http://schemas.openxmlformats.org/drawingml/2006/table">
            <a:tbl>
              <a:tblPr/>
              <a:tblGrid>
                <a:gridCol w="1493350"/>
                <a:gridCol w="1845946"/>
                <a:gridCol w="1493350"/>
                <a:gridCol w="1845946"/>
              </a:tblGrid>
              <a:tr h="21977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ㅣ승인현황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가입승인현황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취소사유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가입신청일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2012-06-01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2012-06-01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1985235" y="5877516"/>
            <a:ext cx="639653" cy="144000"/>
            <a:chOff x="3164097" y="3345511"/>
            <a:chExt cx="639653" cy="178701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3164097" y="3345511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승인</a:t>
              </a: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641607" y="3345635"/>
              <a:ext cx="162143" cy="178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98" name="직사각형 97"/>
          <p:cNvSpPr/>
          <p:nvPr/>
        </p:nvSpPr>
        <p:spPr bwMode="auto">
          <a:xfrm>
            <a:off x="3152887" y="5877616"/>
            <a:ext cx="3363348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3585554" y="425135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2751374" y="423570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3080887" y="580561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1970725" y="579425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4-1</a:t>
            </a:r>
            <a:endParaRPr kumimoji="1" lang="ko-KR" alt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 bwMode="auto">
          <a:xfrm>
            <a:off x="3423870" y="26520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38"/>
          <p:cNvSpPr>
            <a:spLocks noChangeArrowheads="1"/>
          </p:cNvSpPr>
          <p:nvPr/>
        </p:nvSpPr>
        <p:spPr bwMode="auto">
          <a:xfrm>
            <a:off x="6278513" y="2664107"/>
            <a:ext cx="792000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재발급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6998513" y="254868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977850" y="5501743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127239" y="5501743"/>
            <a:ext cx="61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찾아보기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•••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3891446" y="55017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20-1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4676436" y="54368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872768" y="5506389"/>
            <a:ext cx="328678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20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 정보 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[2/3]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7768227"/>
              </p:ext>
            </p:extLst>
          </p:nvPr>
        </p:nvGraphicFramePr>
        <p:xfrm>
          <a:off x="417290" y="1773262"/>
          <a:ext cx="6696744" cy="2300320"/>
        </p:xfrm>
        <a:graphic>
          <a:graphicData uri="http://schemas.openxmlformats.org/drawingml/2006/table">
            <a:tbl>
              <a:tblPr/>
              <a:tblGrid>
                <a:gridCol w="1674186"/>
                <a:gridCol w="1674186"/>
                <a:gridCol w="1674186"/>
                <a:gridCol w="1674186"/>
              </a:tblGrid>
              <a:tr h="22512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ㅣ회원부가정보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798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작성해 주십시오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출신학교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졸업년도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음력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●양력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결혼여부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기혼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●미혼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주활동단체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9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□등산 □골프 □독서 □만화책 □영화관람 □음악감상 □운동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헬스 □게임 □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사진찍기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□인터넷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낚시 □요리 □쇼핑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가입동기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○약품 거래를 위하여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권유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목적을 두고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프로모션등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●지인의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권유 ○기타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053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인근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□내과 □외과 □안과 □이비인후과 □흉부외과 □가정의학과 □소아과 □성형외과 □정신과 □산부인과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피부과 □방사선과 □정형외과 □신경외과 □치과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0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●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폐업미처리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폐업처리일시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2013-04-13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13:00:48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2131001" y="2062077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이나영약사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500891" y="2065059"/>
            <a:ext cx="86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경희대학교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65962" y="2065545"/>
            <a:ext cx="576000" cy="144000"/>
            <a:chOff x="3164096" y="3345511"/>
            <a:chExt cx="639654" cy="178701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164096" y="3345511"/>
              <a:ext cx="478545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2000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641607" y="3348990"/>
              <a:ext cx="162143" cy="175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5492261" y="2420331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6510" y="2420331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 bwMode="auto">
          <a:xfrm>
            <a:off x="2131001" y="266296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서울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5219" y="2886444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1626" y="3560301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5522" y="3562416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 bwMode="auto">
          <a:xfrm>
            <a:off x="5852944" y="3186192"/>
            <a:ext cx="83269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150" y="2892886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5302" y="2886444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 bwMode="auto">
          <a:xfrm>
            <a:off x="4537930" y="3568453"/>
            <a:ext cx="2264451" cy="12412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9172" y="2454396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1700" y="2446304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3111473" y="4281826"/>
            <a:ext cx="1554289" cy="180000"/>
            <a:chOff x="5410255" y="3411772"/>
            <a:chExt cx="1554289" cy="243130"/>
          </a:xfrm>
        </p:grpSpPr>
        <p:sp>
          <p:nvSpPr>
            <p:cNvPr id="27" name="AutoShape 38"/>
            <p:cNvSpPr>
              <a:spLocks noChangeArrowheads="1"/>
            </p:cNvSpPr>
            <p:nvPr/>
          </p:nvSpPr>
          <p:spPr bwMode="auto">
            <a:xfrm>
              <a:off x="5410255" y="3413121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8"/>
            <p:cNvSpPr>
              <a:spLocks noChangeArrowheads="1"/>
            </p:cNvSpPr>
            <p:nvPr/>
          </p:nvSpPr>
          <p:spPr bwMode="auto">
            <a:xfrm>
              <a:off x="5951072" y="3411772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탈퇴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8"/>
            <p:cNvSpPr>
              <a:spLocks noChangeArrowheads="1"/>
            </p:cNvSpPr>
            <p:nvPr/>
          </p:nvSpPr>
          <p:spPr bwMode="auto">
            <a:xfrm>
              <a:off x="6516165" y="3418515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목록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2131001" y="2426488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1980-01-03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526" y="2426488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366403"/>
              </p:ext>
            </p:extLst>
          </p:nvPr>
        </p:nvGraphicFramePr>
        <p:xfrm>
          <a:off x="417290" y="4812218"/>
          <a:ext cx="6694900" cy="838200"/>
        </p:xfrm>
        <a:graphic>
          <a:graphicData uri="http://schemas.openxmlformats.org/drawingml/2006/table">
            <a:tbl>
              <a:tblPr/>
              <a:tblGrid>
                <a:gridCol w="1496997"/>
                <a:gridCol w="1850453"/>
                <a:gridCol w="1496997"/>
                <a:gridCol w="1850453"/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ㅣ담당자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담당자아이디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(MR ID)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부서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1302" y="3207215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 bwMode="auto">
          <a:xfrm>
            <a:off x="1991849" y="5063754"/>
            <a:ext cx="122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홍길</a:t>
            </a:r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01466" y="5262038"/>
            <a:ext cx="122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Seller1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00944" y="5469168"/>
            <a:ext cx="1548000" cy="143994"/>
            <a:chOff x="5776290" y="2297322"/>
            <a:chExt cx="1719723" cy="182889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4321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44470" y="5478046"/>
            <a:ext cx="1679800" cy="144000"/>
            <a:chOff x="2089658" y="4977464"/>
            <a:chExt cx="1679800" cy="179728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5340467" y="5262038"/>
            <a:ext cx="1171240" cy="144000"/>
            <a:chOff x="2443572" y="6211580"/>
            <a:chExt cx="1171240" cy="177762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2443572" y="6211612"/>
              <a:ext cx="1008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서울 </a:t>
              </a: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팀</a:t>
              </a: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3452669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8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</a:t>
            </a:r>
          </a:p>
        </p:txBody>
      </p:sp>
      <p:sp>
        <p:nvSpPr>
          <p:cNvPr id="59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/3]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왼쪽 화살표 60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[1/3]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033992" y="421481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3585642" y="42186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4161722" y="422757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2963832"/>
              </p:ext>
            </p:extLst>
          </p:nvPr>
        </p:nvGraphicFramePr>
        <p:xfrm>
          <a:off x="7186042" y="1619922"/>
          <a:ext cx="2186558" cy="34876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기혼 선택 시에만 입력 창이 활성화 되거나 달력에서 일자를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가입동기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인근병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원정보의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기타 입력박스는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항목을 선택했을 경우만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 버튼 클릭 시 회원정보를 수정 등록한다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정보가 수정되었습니다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이후 회원리스트 조회화면으로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정보수정처리에 실패하였습니다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탈퇴 버튼 클릭 시 해당 회원에 대해 탈퇴승인처리를 수행한다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성공 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회원 탈퇴처리를 완료하였습니다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메시지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이후 회원리스트 조회화면으로 이동한다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실패 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회원 탈퇴처리에 실패하였습니다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 버튼 클릭 시 회원리스트 조회화면으로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담당자 정보는 거래처번호가 불러와진 경우에 해당 담당자 정보로 갱신될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3317781" y="3009764"/>
            <a:ext cx="832693" cy="9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4594754" y="354857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5918538" y="317121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3369626" y="29864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6159890" y="23429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1065213" y="478632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9200" y="3857628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441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 정보 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[3/3]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1393350"/>
              </p:ext>
            </p:extLst>
          </p:nvPr>
        </p:nvGraphicFramePr>
        <p:xfrm>
          <a:off x="417290" y="1772816"/>
          <a:ext cx="6694900" cy="628650"/>
        </p:xfrm>
        <a:graphic>
          <a:graphicData uri="http://schemas.openxmlformats.org/drawingml/2006/table">
            <a:tbl>
              <a:tblPr/>
              <a:tblGrid>
                <a:gridCol w="1496997"/>
                <a:gridCol w="1850453"/>
                <a:gridCol w="1496997"/>
                <a:gridCol w="1850453"/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ㅣ혜택정보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예치금잔액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사용가능 쿠폰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사용한 쿠폰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3652289" y="3789032"/>
            <a:ext cx="448379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회원상세조회</a:t>
            </a:r>
          </a:p>
        </p:txBody>
      </p:sp>
      <p:sp>
        <p:nvSpPr>
          <p:cNvPr id="3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왼쪽 화살표 37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[2/3]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1787875" y="20065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7125448"/>
              </p:ext>
            </p:extLst>
          </p:nvPr>
        </p:nvGraphicFramePr>
        <p:xfrm>
          <a:off x="7186042" y="1619922"/>
          <a:ext cx="2186558" cy="15369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 잔액 링크 클릭 시 해당회원의 예치금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이후 회원리스트 조회화면으로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4977194"/>
              </p:ext>
            </p:extLst>
          </p:nvPr>
        </p:nvGraphicFramePr>
        <p:xfrm>
          <a:off x="443154" y="2636912"/>
          <a:ext cx="6670880" cy="838200"/>
        </p:xfrm>
        <a:graphic>
          <a:graphicData uri="http://schemas.openxmlformats.org/drawingml/2006/table">
            <a:tbl>
              <a:tblPr/>
              <a:tblGrid>
                <a:gridCol w="370382"/>
                <a:gridCol w="1027689"/>
                <a:gridCol w="1744417"/>
                <a:gridCol w="1872208"/>
                <a:gridCol w="720080"/>
                <a:gridCol w="936104"/>
              </a:tblGrid>
              <a:tr h="20955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ㅣ회원정보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수정이력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변경일시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서울시 송파구 방이동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서울시 송파구 방이동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123-1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01012341234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01032113211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3580289" y="37170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59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 등록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[1-1/2]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9778" y="1685517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82" y="1622163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신규등록</a:t>
            </a:r>
            <a:endParaRPr lang="ko-KR" altLang="en-US" dirty="0"/>
          </a:p>
        </p:txBody>
      </p:sp>
      <p:sp>
        <p:nvSpPr>
          <p:cNvPr id="82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신규등록</a:t>
            </a:r>
          </a:p>
        </p:txBody>
      </p:sp>
      <p:sp>
        <p:nvSpPr>
          <p:cNvPr id="83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4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4833668"/>
              </p:ext>
            </p:extLst>
          </p:nvPr>
        </p:nvGraphicFramePr>
        <p:xfrm>
          <a:off x="7186042" y="1619922"/>
          <a:ext cx="2186558" cy="462192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아이디의 중복체크를 수행한다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</a:b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사용 가능한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입력하신 아이디를 사용하실 수 있습니다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</a:t>
                      </a:r>
                      <a:b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</a:b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사용 불가능한 경우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alert(“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입력하신 아이디는 사용 중입니다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.”),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아이디 입력박스 초기화 하고 포커스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숫자만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3-1 : 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3-2 : 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약사명은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약국명은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약사면허번호는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02, 051, 053, 032, 062, 042, 052, 031, 033, 043, 041, 063, 061, 054, 055, 064, 070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넘을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alert(“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사업자등록번호는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" name="오른쪽 화살표 128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[1-2/3]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0" name="직선 연결선 19"/>
          <p:cNvCxnSpPr>
            <a:cxnSpLocks noChangeShapeType="1"/>
          </p:cNvCxnSpPr>
          <p:nvPr/>
        </p:nvCxnSpPr>
        <p:spPr bwMode="auto">
          <a:xfrm flipV="1">
            <a:off x="435443" y="190096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324916"/>
              </p:ext>
            </p:extLst>
          </p:nvPr>
        </p:nvGraphicFramePr>
        <p:xfrm>
          <a:off x="435443" y="1950552"/>
          <a:ext cx="6678591" cy="3297130"/>
        </p:xfrm>
        <a:graphic>
          <a:graphicData uri="http://schemas.openxmlformats.org/drawingml/2006/table">
            <a:tbl>
              <a:tblPr/>
              <a:tblGrid>
                <a:gridCol w="1494015"/>
                <a:gridCol w="1845280"/>
                <a:gridCol w="1395080"/>
                <a:gridCol w="98270"/>
                <a:gridCol w="1845946"/>
              </a:tblGrid>
              <a:tr h="23450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ㅣ기본정보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비밀번호재입력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약사면허번호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약국전화번호</a:t>
                      </a:r>
                      <a:endParaRPr lang="ko-KR" altLang="en-US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-                -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요양기관번호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FAX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-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-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6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쇼핑정보 수령용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전자세금계산용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수신여부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SMS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은행명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예금주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 등록증 업로드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1974308" y="3621356"/>
            <a:ext cx="3291890" cy="360000"/>
            <a:chOff x="2045389" y="4783229"/>
            <a:chExt cx="3291890" cy="387866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2052559" y="4783229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2565075" y="4787936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050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3005340" y="4804801"/>
              <a:ext cx="68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 찾기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2045389" y="4992430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서울시 송파구 방이동</a:t>
              </a: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720906" y="4993365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123-1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번지 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층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349570" y="4829536"/>
            <a:ext cx="731713" cy="144000"/>
            <a:chOff x="2443573" y="6211580"/>
            <a:chExt cx="731713" cy="177762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2443573" y="6211612"/>
              <a:ext cx="730157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하나은행     </a:t>
              </a: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3013143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41" name="직사각형 140"/>
          <p:cNvSpPr/>
          <p:nvPr/>
        </p:nvSpPr>
        <p:spPr bwMode="auto">
          <a:xfrm>
            <a:off x="3503599" y="4829520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142" name="직사각형 141"/>
          <p:cNvSpPr/>
          <p:nvPr/>
        </p:nvSpPr>
        <p:spPr bwMode="auto">
          <a:xfrm>
            <a:off x="4774247" y="4829520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1977850" y="4098854"/>
            <a:ext cx="1679800" cy="144000"/>
            <a:chOff x="2089658" y="4977464"/>
            <a:chExt cx="1679800" cy="179728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147" name="직사각형 146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148" name="직사각형 147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149" name="직사각형 148"/>
          <p:cNvSpPr/>
          <p:nvPr/>
        </p:nvSpPr>
        <p:spPr bwMode="auto">
          <a:xfrm>
            <a:off x="1974310" y="2222400"/>
            <a:ext cx="792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5337658" y="2222400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1978713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1974308" y="2940123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346042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1977850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5346041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5346041" y="2940123"/>
            <a:ext cx="1548000" cy="144000"/>
            <a:chOff x="5776290" y="2297315"/>
            <a:chExt cx="1719723" cy="182896"/>
          </a:xfrm>
        </p:grpSpPr>
        <p:sp>
          <p:nvSpPr>
            <p:cNvPr id="157" name="직사각형 156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pic>
        <p:nvPicPr>
          <p:cNvPr id="1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5241" y="436814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3399" y="436814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" name="그룹 162"/>
          <p:cNvGrpSpPr/>
          <p:nvPr/>
        </p:nvGrpSpPr>
        <p:grpSpPr>
          <a:xfrm>
            <a:off x="5346042" y="3395920"/>
            <a:ext cx="1548000" cy="143994"/>
            <a:chOff x="5776290" y="2297322"/>
            <a:chExt cx="1719723" cy="182889"/>
          </a:xfrm>
        </p:grpSpPr>
        <p:sp>
          <p:nvSpPr>
            <p:cNvPr id="164" name="직사각형 163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978713" y="3391853"/>
            <a:ext cx="1548000" cy="144000"/>
            <a:chOff x="5776290" y="2297315"/>
            <a:chExt cx="1719723" cy="182896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258341" y="4098076"/>
            <a:ext cx="1679800" cy="144000"/>
            <a:chOff x="2089658" y="4977464"/>
            <a:chExt cx="1679800" cy="179728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177" name="직사각형 176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178" name="직사각형 177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179" name="직사각형 178"/>
          <p:cNvSpPr/>
          <p:nvPr/>
        </p:nvSpPr>
        <p:spPr bwMode="auto">
          <a:xfrm>
            <a:off x="2829642" y="2230881"/>
            <a:ext cx="756000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중복확인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346040" y="2471076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181" name="직사각형 180"/>
          <p:cNvSpPr/>
          <p:nvPr/>
        </p:nvSpPr>
        <p:spPr bwMode="auto">
          <a:xfrm>
            <a:off x="1985941" y="2471076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2793554" y="2469042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1970725" y="4581128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3639817" y="4581128"/>
            <a:ext cx="97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거래처번호 불러오기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2615266" y="22176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3567902" y="215001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2495676" y="24657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3-1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3288748" y="24746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3-2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3438606" y="27036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타원 189"/>
          <p:cNvSpPr/>
          <p:nvPr/>
        </p:nvSpPr>
        <p:spPr bwMode="auto">
          <a:xfrm>
            <a:off x="6803950" y="27009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3429846" y="294153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5648056" y="283520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187404" y="29338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6762094" y="29358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타원 194"/>
          <p:cNvSpPr/>
          <p:nvPr/>
        </p:nvSpPr>
        <p:spPr bwMode="auto">
          <a:xfrm>
            <a:off x="6745422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타원 195"/>
          <p:cNvSpPr/>
          <p:nvPr/>
        </p:nvSpPr>
        <p:spPr bwMode="auto">
          <a:xfrm>
            <a:off x="6180450" y="33893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3432764" y="31898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타원 197"/>
          <p:cNvSpPr/>
          <p:nvPr/>
        </p:nvSpPr>
        <p:spPr bwMode="auto">
          <a:xfrm>
            <a:off x="2280728" y="32898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타원 198"/>
          <p:cNvSpPr/>
          <p:nvPr/>
        </p:nvSpPr>
        <p:spPr bwMode="auto">
          <a:xfrm>
            <a:off x="2817162" y="33877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타원 199"/>
          <p:cNvSpPr/>
          <p:nvPr/>
        </p:nvSpPr>
        <p:spPr bwMode="auto">
          <a:xfrm>
            <a:off x="3351507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/>
          <p:cNvSpPr/>
          <p:nvPr/>
        </p:nvSpPr>
        <p:spPr bwMode="auto">
          <a:xfrm>
            <a:off x="5633984" y="32849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타원 201"/>
          <p:cNvSpPr/>
          <p:nvPr/>
        </p:nvSpPr>
        <p:spPr bwMode="auto">
          <a:xfrm>
            <a:off x="1891075" y="36213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타원 202"/>
          <p:cNvSpPr/>
          <p:nvPr/>
        </p:nvSpPr>
        <p:spPr bwMode="auto">
          <a:xfrm>
            <a:off x="3513650" y="35693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타원 203"/>
          <p:cNvSpPr/>
          <p:nvPr/>
        </p:nvSpPr>
        <p:spPr bwMode="auto">
          <a:xfrm>
            <a:off x="3397924" y="381639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타원 204"/>
          <p:cNvSpPr/>
          <p:nvPr/>
        </p:nvSpPr>
        <p:spPr bwMode="auto">
          <a:xfrm>
            <a:off x="2226368" y="404057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타원 205"/>
          <p:cNvSpPr/>
          <p:nvPr/>
        </p:nvSpPr>
        <p:spPr bwMode="auto">
          <a:xfrm>
            <a:off x="358565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타원 206"/>
          <p:cNvSpPr/>
          <p:nvPr/>
        </p:nvSpPr>
        <p:spPr bwMode="auto">
          <a:xfrm>
            <a:off x="286557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타원 207"/>
          <p:cNvSpPr/>
          <p:nvPr/>
        </p:nvSpPr>
        <p:spPr bwMode="auto">
          <a:xfrm>
            <a:off x="54845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타원 208"/>
          <p:cNvSpPr/>
          <p:nvPr/>
        </p:nvSpPr>
        <p:spPr bwMode="auto">
          <a:xfrm>
            <a:off x="6889148" y="403169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타원 209"/>
          <p:cNvSpPr/>
          <p:nvPr/>
        </p:nvSpPr>
        <p:spPr bwMode="auto">
          <a:xfrm>
            <a:off x="61148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1847588" y="43617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1977850" y="5067428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4127239" y="5067428"/>
            <a:ext cx="61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찾아보기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•••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213"/>
          <p:cNvSpPr/>
          <p:nvPr/>
        </p:nvSpPr>
        <p:spPr bwMode="auto">
          <a:xfrm>
            <a:off x="3431780" y="4581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16-1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타원 214"/>
          <p:cNvSpPr/>
          <p:nvPr/>
        </p:nvSpPr>
        <p:spPr bwMode="auto">
          <a:xfrm>
            <a:off x="4539817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타원 215"/>
          <p:cNvSpPr/>
          <p:nvPr/>
        </p:nvSpPr>
        <p:spPr bwMode="auto">
          <a:xfrm>
            <a:off x="2955342" y="47429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17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타원 216"/>
          <p:cNvSpPr/>
          <p:nvPr/>
        </p:nvSpPr>
        <p:spPr bwMode="auto">
          <a:xfrm>
            <a:off x="4080836" y="48149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타원 217"/>
          <p:cNvSpPr/>
          <p:nvPr/>
        </p:nvSpPr>
        <p:spPr bwMode="auto">
          <a:xfrm>
            <a:off x="6682002" y="48425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타원 218"/>
          <p:cNvSpPr/>
          <p:nvPr/>
        </p:nvSpPr>
        <p:spPr bwMode="auto">
          <a:xfrm>
            <a:off x="3891446" y="50674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20-1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타원 219"/>
          <p:cNvSpPr/>
          <p:nvPr/>
        </p:nvSpPr>
        <p:spPr bwMode="auto">
          <a:xfrm>
            <a:off x="4676436" y="50025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872768" y="5072074"/>
            <a:ext cx="328678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01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 등록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[1-2/2]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9778" y="1685517"/>
            <a:ext cx="2304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82" y="1622163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신규등록</a:t>
            </a:r>
            <a:endParaRPr lang="ko-KR" altLang="en-US" dirty="0"/>
          </a:p>
        </p:txBody>
      </p:sp>
      <p:sp>
        <p:nvSpPr>
          <p:cNvPr id="82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신규등록</a:t>
            </a:r>
          </a:p>
        </p:txBody>
      </p:sp>
      <p:sp>
        <p:nvSpPr>
          <p:cNvPr id="83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오른쪽 화살표 128"/>
          <p:cNvSpPr/>
          <p:nvPr/>
        </p:nvSpPr>
        <p:spPr bwMode="auto">
          <a:xfrm>
            <a:off x="5602042" y="6165304"/>
            <a:ext cx="1584000" cy="43934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다음페이지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[1-3/2]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4816049"/>
              </p:ext>
            </p:extLst>
          </p:nvPr>
        </p:nvGraphicFramePr>
        <p:xfrm>
          <a:off x="7186042" y="1619922"/>
          <a:ext cx="2186558" cy="47307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010,011,016,017,018,019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입력 비활성화 되어 있고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⑫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에 의해 검색된 결과가 표시된다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우편번호 찾기 클릭 시 우편번호 찾기 화면을 팝업 창으로 호출한다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우편번호등록이 완료되면 상세주소입력란으로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영문만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허용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naver.com, nate.com, dreamwiz.com,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yahoo.com, empal.com, unitel.co.kr, gmail.com, korea.com, chol.com, paran.com, freechal.com, hanmail.net, hotmail.com, yahoo.co.kr,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직접입력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14-1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은 비활성화되어 있고 항목 값에서 선택된 값을 나타내고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직접입력을 선택된 경우 입력 받을 수 있도록 활성화 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수신 또는 수신거부 중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default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는 수신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사업자등록번호에 맞는 거래처번호를 조회하여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16-1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 표시한다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항목값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서버의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공통코드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(‘107’)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가져온다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(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산업은행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국민은행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기업은행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외환은행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우리은행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씨티은행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대구은행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부산은행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광주은행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제주은행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전북은행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경남은행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하나은행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신한은행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한글 또는 영문만 입력 가능하고 영문기준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입력 가능하고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2" name="직선 연결선 19"/>
          <p:cNvCxnSpPr>
            <a:cxnSpLocks noChangeShapeType="1"/>
          </p:cNvCxnSpPr>
          <p:nvPr/>
        </p:nvCxnSpPr>
        <p:spPr bwMode="auto">
          <a:xfrm flipV="1">
            <a:off x="435443" y="190096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aphicFrame>
        <p:nvGraphicFramePr>
          <p:cNvPr id="313" name="표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339859"/>
              </p:ext>
            </p:extLst>
          </p:nvPr>
        </p:nvGraphicFramePr>
        <p:xfrm>
          <a:off x="435443" y="1950552"/>
          <a:ext cx="6678591" cy="3297130"/>
        </p:xfrm>
        <a:graphic>
          <a:graphicData uri="http://schemas.openxmlformats.org/drawingml/2006/table">
            <a:tbl>
              <a:tblPr/>
              <a:tblGrid>
                <a:gridCol w="1494015"/>
                <a:gridCol w="1845280"/>
                <a:gridCol w="1395080"/>
                <a:gridCol w="98270"/>
                <a:gridCol w="1845946"/>
              </a:tblGrid>
              <a:tr h="23450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ㅣ기본정보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주민등록번호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비밀번호재입력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약사면허번호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약국전화번호</a:t>
                      </a:r>
                      <a:endParaRPr lang="ko-KR" altLang="en-US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-                -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요양기관번호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FAX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-                 -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사업장주소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-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</a:t>
                      </a: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96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쇼핑정보 수령용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전자세금계산용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@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수신여부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SMS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이메일수신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○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 ○ 수신거부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거래처번호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은행명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예금주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 등록증 업로드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4" name="그룹 313"/>
          <p:cNvGrpSpPr/>
          <p:nvPr/>
        </p:nvGrpSpPr>
        <p:grpSpPr>
          <a:xfrm>
            <a:off x="1974308" y="3621356"/>
            <a:ext cx="3291890" cy="360000"/>
            <a:chOff x="2045389" y="4783229"/>
            <a:chExt cx="3291890" cy="387866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2052559" y="4783229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138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 bwMode="auto">
            <a:xfrm>
              <a:off x="2565075" y="4787936"/>
              <a:ext cx="360000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050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" name="직사각형 316"/>
            <p:cNvSpPr/>
            <p:nvPr/>
          </p:nvSpPr>
          <p:spPr bwMode="auto">
            <a:xfrm>
              <a:off x="3005340" y="4804801"/>
              <a:ext cx="68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우편번호 찾기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8" name="직사각형 317"/>
            <p:cNvSpPr/>
            <p:nvPr/>
          </p:nvSpPr>
          <p:spPr bwMode="auto">
            <a:xfrm>
              <a:off x="2045389" y="4992430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서울시 송파구 방이동</a:t>
              </a:r>
            </a:p>
          </p:txBody>
        </p:sp>
        <p:sp>
          <p:nvSpPr>
            <p:cNvPr id="319" name="직사각형 318"/>
            <p:cNvSpPr/>
            <p:nvPr/>
          </p:nvSpPr>
          <p:spPr bwMode="auto">
            <a:xfrm>
              <a:off x="3720906" y="4993365"/>
              <a:ext cx="1616373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123-1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번지 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층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0" name="그룹 319"/>
          <p:cNvGrpSpPr/>
          <p:nvPr/>
        </p:nvGrpSpPr>
        <p:grpSpPr>
          <a:xfrm>
            <a:off x="2349570" y="4829536"/>
            <a:ext cx="731713" cy="144000"/>
            <a:chOff x="2443573" y="6211580"/>
            <a:chExt cx="731713" cy="177762"/>
          </a:xfrm>
        </p:grpSpPr>
        <p:sp>
          <p:nvSpPr>
            <p:cNvPr id="321" name="직사각형 320"/>
            <p:cNvSpPr/>
            <p:nvPr/>
          </p:nvSpPr>
          <p:spPr bwMode="auto">
            <a:xfrm>
              <a:off x="2443573" y="6211612"/>
              <a:ext cx="730157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하나은행     </a:t>
              </a:r>
            </a:p>
          </p:txBody>
        </p:sp>
        <p:sp>
          <p:nvSpPr>
            <p:cNvPr id="322" name="직사각형 321"/>
            <p:cNvSpPr/>
            <p:nvPr/>
          </p:nvSpPr>
          <p:spPr bwMode="auto">
            <a:xfrm>
              <a:off x="3013143" y="6211580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323" name="직사각형 322"/>
          <p:cNvSpPr/>
          <p:nvPr/>
        </p:nvSpPr>
        <p:spPr bwMode="auto">
          <a:xfrm>
            <a:off x="3503599" y="4829520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이나영</a:t>
            </a:r>
          </a:p>
        </p:txBody>
      </p:sp>
      <p:sp>
        <p:nvSpPr>
          <p:cNvPr id="324" name="직사각형 323"/>
          <p:cNvSpPr/>
          <p:nvPr/>
        </p:nvSpPr>
        <p:spPr bwMode="auto">
          <a:xfrm>
            <a:off x="4774247" y="4829520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5" name="그룹 324"/>
          <p:cNvGrpSpPr/>
          <p:nvPr/>
        </p:nvGrpSpPr>
        <p:grpSpPr>
          <a:xfrm>
            <a:off x="1977850" y="4098854"/>
            <a:ext cx="1679800" cy="144000"/>
            <a:chOff x="2089658" y="4977464"/>
            <a:chExt cx="1679800" cy="179728"/>
          </a:xfrm>
        </p:grpSpPr>
        <p:sp>
          <p:nvSpPr>
            <p:cNvPr id="326" name="직사각형 32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329" name="직사각형 32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330" name="직사각형 32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331" name="직사각형 330"/>
          <p:cNvSpPr/>
          <p:nvPr/>
        </p:nvSpPr>
        <p:spPr bwMode="auto">
          <a:xfrm>
            <a:off x="1974310" y="2222400"/>
            <a:ext cx="792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2" name="직사각형 331"/>
          <p:cNvSpPr/>
          <p:nvPr/>
        </p:nvSpPr>
        <p:spPr bwMode="auto">
          <a:xfrm>
            <a:off x="5337658" y="2222400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333" name="직사각형 332"/>
          <p:cNvSpPr/>
          <p:nvPr/>
        </p:nvSpPr>
        <p:spPr bwMode="auto">
          <a:xfrm>
            <a:off x="1978713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4" name="직사각형 333"/>
          <p:cNvSpPr/>
          <p:nvPr/>
        </p:nvSpPr>
        <p:spPr bwMode="auto">
          <a:xfrm>
            <a:off x="1974308" y="2940123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5" name="직사각형 334"/>
          <p:cNvSpPr/>
          <p:nvPr/>
        </p:nvSpPr>
        <p:spPr bwMode="auto">
          <a:xfrm>
            <a:off x="5346042" y="2703949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6" name="직사각형 335"/>
          <p:cNvSpPr/>
          <p:nvPr/>
        </p:nvSpPr>
        <p:spPr bwMode="auto">
          <a:xfrm>
            <a:off x="1977850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" name="직사각형 336"/>
          <p:cNvSpPr/>
          <p:nvPr/>
        </p:nvSpPr>
        <p:spPr bwMode="auto">
          <a:xfrm>
            <a:off x="5346041" y="3189861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3332221111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5346041" y="2940123"/>
            <a:ext cx="1548000" cy="144000"/>
            <a:chOff x="5776290" y="2297315"/>
            <a:chExt cx="1719723" cy="182896"/>
          </a:xfrm>
        </p:grpSpPr>
        <p:sp>
          <p:nvSpPr>
            <p:cNvPr id="339" name="직사각형 338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0" name="직사각형 339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1" name="직사각형 340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" name="직사각형 341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pic>
        <p:nvPicPr>
          <p:cNvPr id="34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861" y="437576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1019" y="4368146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5" name="그룹 344"/>
          <p:cNvGrpSpPr/>
          <p:nvPr/>
        </p:nvGrpSpPr>
        <p:grpSpPr>
          <a:xfrm>
            <a:off x="5346042" y="3395920"/>
            <a:ext cx="1548000" cy="143994"/>
            <a:chOff x="5776290" y="2297322"/>
            <a:chExt cx="1719723" cy="182889"/>
          </a:xfrm>
        </p:grpSpPr>
        <p:sp>
          <p:nvSpPr>
            <p:cNvPr id="346" name="직사각형 345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010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7" name="직사각형 346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" name="직사각형 347"/>
            <p:cNvSpPr/>
            <p:nvPr/>
          </p:nvSpPr>
          <p:spPr bwMode="auto">
            <a:xfrm>
              <a:off x="7016154" y="2297322"/>
              <a:ext cx="479859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9" name="직사각형 348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1978713" y="3391853"/>
            <a:ext cx="1548000" cy="144000"/>
            <a:chOff x="5776290" y="2297315"/>
            <a:chExt cx="1719723" cy="182896"/>
          </a:xfrm>
        </p:grpSpPr>
        <p:sp>
          <p:nvSpPr>
            <p:cNvPr id="351" name="직사각형 350"/>
            <p:cNvSpPr/>
            <p:nvPr/>
          </p:nvSpPr>
          <p:spPr bwMode="auto">
            <a:xfrm>
              <a:off x="5776290" y="2302481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2" name="직사각형 351"/>
            <p:cNvSpPr/>
            <p:nvPr/>
          </p:nvSpPr>
          <p:spPr bwMode="auto">
            <a:xfrm>
              <a:off x="6393639" y="2299898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3" name="직사각형 352"/>
            <p:cNvSpPr/>
            <p:nvPr/>
          </p:nvSpPr>
          <p:spPr bwMode="auto">
            <a:xfrm>
              <a:off x="7016154" y="2297315"/>
              <a:ext cx="479859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4" name="직사각형 353"/>
            <p:cNvSpPr/>
            <p:nvPr/>
          </p:nvSpPr>
          <p:spPr bwMode="auto">
            <a:xfrm>
              <a:off x="6109640" y="2302449"/>
              <a:ext cx="162143" cy="17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55" name="그룹 354"/>
          <p:cNvGrpSpPr/>
          <p:nvPr/>
        </p:nvGrpSpPr>
        <p:grpSpPr>
          <a:xfrm>
            <a:off x="5258341" y="4098076"/>
            <a:ext cx="1679800" cy="144000"/>
            <a:chOff x="2089658" y="4977464"/>
            <a:chExt cx="1679800" cy="179728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2089658" y="4978527"/>
              <a:ext cx="324339" cy="17769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abc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 bwMode="auto">
            <a:xfrm>
              <a:off x="2596344" y="4979462"/>
              <a:ext cx="478545" cy="17773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nate.com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58" name="그룹 357"/>
            <p:cNvGrpSpPr/>
            <p:nvPr/>
          </p:nvGrpSpPr>
          <p:grpSpPr>
            <a:xfrm>
              <a:off x="3146897" y="4977464"/>
              <a:ext cx="622561" cy="179728"/>
              <a:chOff x="3040030" y="3344484"/>
              <a:chExt cx="622561" cy="179728"/>
            </a:xfrm>
          </p:grpSpPr>
          <p:sp>
            <p:nvSpPr>
              <p:cNvPr id="359" name="직사각형 358"/>
              <p:cNvSpPr/>
              <p:nvPr/>
            </p:nvSpPr>
            <p:spPr bwMode="auto">
              <a:xfrm>
                <a:off x="3040030" y="3345511"/>
                <a:ext cx="478545" cy="17773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직접입력</a:t>
                </a:r>
              </a:p>
            </p:txBody>
          </p:sp>
          <p:sp>
            <p:nvSpPr>
              <p:cNvPr id="360" name="직사각형 359"/>
              <p:cNvSpPr/>
              <p:nvPr/>
            </p:nvSpPr>
            <p:spPr bwMode="auto">
              <a:xfrm>
                <a:off x="3500448" y="3344484"/>
                <a:ext cx="162143" cy="1797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</p:grpSp>
      <p:sp>
        <p:nvSpPr>
          <p:cNvPr id="361" name="직사각형 360"/>
          <p:cNvSpPr/>
          <p:nvPr/>
        </p:nvSpPr>
        <p:spPr bwMode="auto">
          <a:xfrm>
            <a:off x="2829642" y="2230881"/>
            <a:ext cx="756000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중복확인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직사각형 361"/>
          <p:cNvSpPr/>
          <p:nvPr/>
        </p:nvSpPr>
        <p:spPr bwMode="auto">
          <a:xfrm>
            <a:off x="5346040" y="2471076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363" name="직사각형 362"/>
          <p:cNvSpPr/>
          <p:nvPr/>
        </p:nvSpPr>
        <p:spPr bwMode="auto">
          <a:xfrm>
            <a:off x="1985941" y="2471076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4" name="직사각형 363"/>
          <p:cNvSpPr/>
          <p:nvPr/>
        </p:nvSpPr>
        <p:spPr bwMode="auto">
          <a:xfrm>
            <a:off x="2793554" y="2469042"/>
            <a:ext cx="648000" cy="139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직사각형 364"/>
          <p:cNvSpPr/>
          <p:nvPr/>
        </p:nvSpPr>
        <p:spPr bwMode="auto">
          <a:xfrm>
            <a:off x="1970725" y="4581128"/>
            <a:ext cx="161637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12312341234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6" name="직사각형 365"/>
          <p:cNvSpPr/>
          <p:nvPr/>
        </p:nvSpPr>
        <p:spPr bwMode="auto">
          <a:xfrm>
            <a:off x="3639817" y="4581128"/>
            <a:ext cx="97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거래처번호 불러오기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7" name="타원 366"/>
          <p:cNvSpPr/>
          <p:nvPr/>
        </p:nvSpPr>
        <p:spPr bwMode="auto">
          <a:xfrm>
            <a:off x="2615266" y="22176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" name="타원 367"/>
          <p:cNvSpPr/>
          <p:nvPr/>
        </p:nvSpPr>
        <p:spPr bwMode="auto">
          <a:xfrm>
            <a:off x="3567902" y="215001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9" name="타원 368"/>
          <p:cNvSpPr/>
          <p:nvPr/>
        </p:nvSpPr>
        <p:spPr bwMode="auto">
          <a:xfrm>
            <a:off x="2495676" y="24657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3-1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0" name="타원 369"/>
          <p:cNvSpPr/>
          <p:nvPr/>
        </p:nvSpPr>
        <p:spPr bwMode="auto">
          <a:xfrm>
            <a:off x="3288748" y="24746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3-2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1" name="타원 370"/>
          <p:cNvSpPr/>
          <p:nvPr/>
        </p:nvSpPr>
        <p:spPr bwMode="auto">
          <a:xfrm>
            <a:off x="3438606" y="27036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2" name="타원 371"/>
          <p:cNvSpPr/>
          <p:nvPr/>
        </p:nvSpPr>
        <p:spPr bwMode="auto">
          <a:xfrm>
            <a:off x="6803950" y="27009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3" name="타원 372"/>
          <p:cNvSpPr/>
          <p:nvPr/>
        </p:nvSpPr>
        <p:spPr bwMode="auto">
          <a:xfrm>
            <a:off x="3429846" y="294153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4" name="타원 373"/>
          <p:cNvSpPr/>
          <p:nvPr/>
        </p:nvSpPr>
        <p:spPr bwMode="auto">
          <a:xfrm>
            <a:off x="5648056" y="283520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5" name="타원 374"/>
          <p:cNvSpPr/>
          <p:nvPr/>
        </p:nvSpPr>
        <p:spPr bwMode="auto">
          <a:xfrm>
            <a:off x="6187404" y="29338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6" name="타원 375"/>
          <p:cNvSpPr/>
          <p:nvPr/>
        </p:nvSpPr>
        <p:spPr bwMode="auto">
          <a:xfrm>
            <a:off x="6762094" y="29358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7" name="타원 376"/>
          <p:cNvSpPr/>
          <p:nvPr/>
        </p:nvSpPr>
        <p:spPr bwMode="auto">
          <a:xfrm>
            <a:off x="6745422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" name="타원 377"/>
          <p:cNvSpPr/>
          <p:nvPr/>
        </p:nvSpPr>
        <p:spPr bwMode="auto">
          <a:xfrm>
            <a:off x="6180450" y="33893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9" name="타원 378"/>
          <p:cNvSpPr/>
          <p:nvPr/>
        </p:nvSpPr>
        <p:spPr bwMode="auto">
          <a:xfrm>
            <a:off x="3432764" y="31898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0" name="타원 379"/>
          <p:cNvSpPr/>
          <p:nvPr/>
        </p:nvSpPr>
        <p:spPr bwMode="auto">
          <a:xfrm>
            <a:off x="2280728" y="32898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1" name="타원 380"/>
          <p:cNvSpPr/>
          <p:nvPr/>
        </p:nvSpPr>
        <p:spPr bwMode="auto">
          <a:xfrm>
            <a:off x="2817162" y="33877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2" name="타원 381"/>
          <p:cNvSpPr/>
          <p:nvPr/>
        </p:nvSpPr>
        <p:spPr bwMode="auto">
          <a:xfrm>
            <a:off x="3351507" y="33796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3" name="타원 382"/>
          <p:cNvSpPr/>
          <p:nvPr/>
        </p:nvSpPr>
        <p:spPr bwMode="auto">
          <a:xfrm>
            <a:off x="5633984" y="32849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4" name="타원 383"/>
          <p:cNvSpPr/>
          <p:nvPr/>
        </p:nvSpPr>
        <p:spPr bwMode="auto">
          <a:xfrm>
            <a:off x="1891075" y="36213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5" name="타원 384"/>
          <p:cNvSpPr/>
          <p:nvPr/>
        </p:nvSpPr>
        <p:spPr bwMode="auto">
          <a:xfrm>
            <a:off x="3513650" y="356937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6" name="타원 385"/>
          <p:cNvSpPr/>
          <p:nvPr/>
        </p:nvSpPr>
        <p:spPr bwMode="auto">
          <a:xfrm>
            <a:off x="3397924" y="381639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7" name="타원 386"/>
          <p:cNvSpPr/>
          <p:nvPr/>
        </p:nvSpPr>
        <p:spPr bwMode="auto">
          <a:xfrm>
            <a:off x="2226368" y="404057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8" name="타원 387"/>
          <p:cNvSpPr/>
          <p:nvPr/>
        </p:nvSpPr>
        <p:spPr bwMode="auto">
          <a:xfrm>
            <a:off x="358565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9" name="타원 388"/>
          <p:cNvSpPr/>
          <p:nvPr/>
        </p:nvSpPr>
        <p:spPr bwMode="auto">
          <a:xfrm>
            <a:off x="2865578" y="402845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0" name="타원 389"/>
          <p:cNvSpPr/>
          <p:nvPr/>
        </p:nvSpPr>
        <p:spPr bwMode="auto">
          <a:xfrm>
            <a:off x="54845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1" name="타원 390"/>
          <p:cNvSpPr/>
          <p:nvPr/>
        </p:nvSpPr>
        <p:spPr bwMode="auto">
          <a:xfrm>
            <a:off x="6889148" y="403169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2" name="타원 391"/>
          <p:cNvSpPr/>
          <p:nvPr/>
        </p:nvSpPr>
        <p:spPr bwMode="auto">
          <a:xfrm>
            <a:off x="6114800" y="4005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dirty="0" smtClean="0">
                <a:latin typeface="맑은 고딕" pitchFamily="50" charset="-127"/>
                <a:ea typeface="맑은 고딕" pitchFamily="50" charset="-127"/>
              </a:rPr>
              <a:t>14-1</a:t>
            </a:r>
            <a:endParaRPr kumimoji="1" lang="ko-KR" altLang="en-US" sz="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3" name="타원 392"/>
          <p:cNvSpPr/>
          <p:nvPr/>
        </p:nvSpPr>
        <p:spPr bwMode="auto">
          <a:xfrm>
            <a:off x="1847588" y="43617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4" name="직사각형 393"/>
          <p:cNvSpPr/>
          <p:nvPr/>
        </p:nvSpPr>
        <p:spPr bwMode="auto">
          <a:xfrm>
            <a:off x="1977850" y="5067428"/>
            <a:ext cx="205984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123-1234-1234567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5" name="직사각형 394"/>
          <p:cNvSpPr/>
          <p:nvPr/>
        </p:nvSpPr>
        <p:spPr bwMode="auto">
          <a:xfrm>
            <a:off x="4127239" y="5067428"/>
            <a:ext cx="61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찾아보기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•••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6" name="타원 395"/>
          <p:cNvSpPr/>
          <p:nvPr/>
        </p:nvSpPr>
        <p:spPr bwMode="auto">
          <a:xfrm>
            <a:off x="3431780" y="4581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16-1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7" name="타원 396"/>
          <p:cNvSpPr/>
          <p:nvPr/>
        </p:nvSpPr>
        <p:spPr bwMode="auto">
          <a:xfrm>
            <a:off x="4539817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8" name="타원 397"/>
          <p:cNvSpPr/>
          <p:nvPr/>
        </p:nvSpPr>
        <p:spPr bwMode="auto">
          <a:xfrm>
            <a:off x="2955342" y="47429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17	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" name="타원 398"/>
          <p:cNvSpPr/>
          <p:nvPr/>
        </p:nvSpPr>
        <p:spPr bwMode="auto">
          <a:xfrm>
            <a:off x="4080836" y="48149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" name="타원 399"/>
          <p:cNvSpPr/>
          <p:nvPr/>
        </p:nvSpPr>
        <p:spPr bwMode="auto">
          <a:xfrm>
            <a:off x="6682002" y="48425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1" name="타원 400"/>
          <p:cNvSpPr/>
          <p:nvPr/>
        </p:nvSpPr>
        <p:spPr bwMode="auto">
          <a:xfrm>
            <a:off x="3891446" y="50674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dirty="0" smtClean="0">
                <a:latin typeface="맑은 고딕" pitchFamily="50" charset="-127"/>
                <a:ea typeface="맑은 고딕" pitchFamily="50" charset="-127"/>
              </a:rPr>
              <a:t>20-1</a:t>
            </a:r>
            <a:endParaRPr kumimoji="1" lang="ko-KR" altLang="en-US" sz="5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2" name="타원 401"/>
          <p:cNvSpPr/>
          <p:nvPr/>
        </p:nvSpPr>
        <p:spPr bwMode="auto">
          <a:xfrm>
            <a:off x="4676436" y="50025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3" name="왼쪽 화살표 402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[1-1/2]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872768" y="5072074"/>
            <a:ext cx="328678" cy="13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57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042013"/>
              </p:ext>
            </p:extLst>
          </p:nvPr>
        </p:nvGraphicFramePr>
        <p:xfrm>
          <a:off x="417290" y="1700808"/>
          <a:ext cx="6696744" cy="1946267"/>
        </p:xfrm>
        <a:graphic>
          <a:graphicData uri="http://schemas.openxmlformats.org/drawingml/2006/table">
            <a:tbl>
              <a:tblPr/>
              <a:tblGrid>
                <a:gridCol w="1674186"/>
                <a:gridCol w="1674186"/>
                <a:gridCol w="1674186"/>
                <a:gridCol w="1674186"/>
              </a:tblGrid>
              <a:tr h="22512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ㅣ회원부가정보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798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작성해 주십시오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출신학교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졸업년도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음력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●양력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결혼여부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기혼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●미혼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주활동단체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9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□등산 □골프 □독서 □만화책 □영화관람 □음악감상 □운동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헬스 □게임 □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사진찍기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□인터넷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낚시 □요리 □쇼핑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1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가입동기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약품 거래를 위하여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권유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○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목적을 두고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프로모션등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○지인의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권유 ○기타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053"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인근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□내과 □외과 □안과 □이비인후과 □흉부외과 □가정의학과 □소아과 □성형외과 □정신과 □산부인과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피부과 □방사선과 □정형외과 □신경외과 □치과 □기타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2131001" y="198962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500891" y="1992605"/>
            <a:ext cx="86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65962" y="1993091"/>
            <a:ext cx="576000" cy="144000"/>
            <a:chOff x="3164096" y="3345511"/>
            <a:chExt cx="639654" cy="178701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164096" y="3345511"/>
              <a:ext cx="478545" cy="177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졸업년도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641607" y="3348990"/>
              <a:ext cx="162143" cy="175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5492261" y="2347877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6510" y="2347877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 bwMode="auto">
          <a:xfrm>
            <a:off x="2131001" y="2590506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52944" y="3113738"/>
            <a:ext cx="832693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37930" y="3495999"/>
            <a:ext cx="2264451" cy="12412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9172" y="2381942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700" y="2373850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 bwMode="auto">
          <a:xfrm>
            <a:off x="2131001" y="2354034"/>
            <a:ext cx="730157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526" y="2354034"/>
            <a:ext cx="144000" cy="1453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204" y="3131738"/>
            <a:ext cx="100286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그룹 217"/>
          <p:cNvGrpSpPr/>
          <p:nvPr/>
        </p:nvGrpSpPr>
        <p:grpSpPr>
          <a:xfrm>
            <a:off x="3513634" y="3753056"/>
            <a:ext cx="1008000" cy="180000"/>
            <a:chOff x="5410255" y="3413121"/>
            <a:chExt cx="990763" cy="241781"/>
          </a:xfrm>
        </p:grpSpPr>
        <p:sp>
          <p:nvSpPr>
            <p:cNvPr id="24" name="AutoShape 38"/>
            <p:cNvSpPr>
              <a:spLocks noChangeArrowheads="1"/>
            </p:cNvSpPr>
            <p:nvPr/>
          </p:nvSpPr>
          <p:spPr bwMode="auto">
            <a:xfrm>
              <a:off x="5410255" y="3413121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5952639" y="3418515"/>
              <a:ext cx="448379" cy="236387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목록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신규 등록 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[2/2</a:t>
            </a:r>
            <a:r>
              <a:rPr lang="en-US" altLang="ko-KR" sz="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신규등록</a:t>
            </a:r>
          </a:p>
        </p:txBody>
      </p:sp>
      <p:sp>
        <p:nvSpPr>
          <p:cNvPr id="29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의 상세정보 조회 및 수정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558040" y="19888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6898026" y="189098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6150418" y="228203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1947222" y="28529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951214" y="310089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1948214" y="341027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5824400"/>
              </p:ext>
            </p:extLst>
          </p:nvPr>
        </p:nvGraphicFramePr>
        <p:xfrm>
          <a:off x="7186042" y="1619922"/>
          <a:ext cx="2186558" cy="2240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한글 기준으로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자까지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항목값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: 1914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년부터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2013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년까지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 선택된 경우 달력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입력박스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활성화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취미는 다중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가입동기는 항목 중 하나만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인근 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원 정보는 다중 선택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가입동기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인근병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원정보의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기타 입력박스는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항목을 선택했을 경우만 입력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3316350" y="2944820"/>
            <a:ext cx="864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4035462" y="29249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6529108" y="31044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6645506" y="34822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왼쪽 화살표 41"/>
          <p:cNvSpPr/>
          <p:nvPr/>
        </p:nvSpPr>
        <p:spPr bwMode="auto">
          <a:xfrm>
            <a:off x="380794" y="6165360"/>
            <a:ext cx="1586593" cy="504000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이전페이지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[1-3/2]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77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/>
        </p:nvGraphicFramePr>
        <p:xfrm>
          <a:off x="415925" y="1052513"/>
          <a:ext cx="9075604" cy="2371344"/>
        </p:xfrm>
        <a:graphic>
          <a:graphicData uri="http://schemas.openxmlformats.org/drawingml/2006/table">
            <a:tbl>
              <a:tblPr/>
              <a:tblGrid>
                <a:gridCol w="720841"/>
                <a:gridCol w="1152710"/>
                <a:gridCol w="719253"/>
                <a:gridCol w="4393316"/>
                <a:gridCol w="1044742"/>
                <a:gridCol w="104474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변동내역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2013.04.15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신규작성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장종훈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박지혜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양수현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김경용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2013.04.25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온라인팜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화면설계서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검토수정사항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반영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장종훈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양수현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김경용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3" name="Rectangle 272"/>
          <p:cNvSpPr>
            <a:spLocks noChangeArrowheads="1"/>
          </p:cNvSpPr>
          <p:nvPr/>
        </p:nvSpPr>
        <p:spPr bwMode="auto">
          <a:xfrm>
            <a:off x="415925" y="3651265"/>
            <a:ext cx="90757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27432" anchor="ctr">
            <a:spAutoFit/>
          </a:bodyPr>
          <a:lstStyle/>
          <a:p>
            <a:r>
              <a:rPr lang="ko-KR" altLang="en-US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 변경 관리</a:t>
            </a:r>
            <a:r>
              <a:rPr lang="ko-KR" altLang="en-US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문서는 프로젝트 관리 조직만이 변경할 수 있으며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팜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PMO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관련자의 협의결과 동의한 사항에 대하여 수정이 이루어져야 합니다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 변경 승인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문서의 변경은 형식의 변경이나 사소한 내용의 변경은 승인을 필요로 하지 않습니다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하지만 중요한 내용의 변경은 프로젝트 관리 조직의 협의 및 승인을 거쳐 이루어집니다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문서 열람 대상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관리조직에 관련된 인원은 문서를 열람할 수 있습니다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 txBox="1">
            <a:spLocks/>
          </p:cNvSpPr>
          <p:nvPr/>
        </p:nvSpPr>
        <p:spPr bwMode="auto">
          <a:xfrm>
            <a:off x="5465391" y="73149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화면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ID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입력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7247384" y="721965"/>
            <a:ext cx="2026890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현황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 정의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3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일별정산 현황의 </a:t>
            </a:r>
            <a:r>
              <a:rPr lang="ko-KR" altLang="en-US" sz="800" dirty="0" err="1">
                <a:solidFill>
                  <a:schemeClr val="tx1"/>
                </a:solidFill>
              </a:rPr>
              <a:t>그리드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필드 내용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5568150"/>
              </p:ext>
            </p:extLst>
          </p:nvPr>
        </p:nvGraphicFramePr>
        <p:xfrm>
          <a:off x="417290" y="1751554"/>
          <a:ext cx="6696747" cy="1965480"/>
        </p:xfrm>
        <a:graphic>
          <a:graphicData uri="http://schemas.openxmlformats.org/drawingml/2006/table">
            <a:tbl>
              <a:tblPr/>
              <a:tblGrid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</a:tblGrid>
              <a:tr h="1637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매출할인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20130301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317,258,307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5,673,818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311,584,489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114,871,969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58,027,745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72,154,463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18,144,603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-1,011,552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-17,879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-993,673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-311,535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-366,060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-147,413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-10,222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20130302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40,462,078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715,167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39,746,911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12,461,414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14,642,407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5,896,525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408,894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-217,744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-3,698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-214,046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-59,243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-34,192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-27,696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-10,722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20130303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1,024,958,139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18,385,800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1,006,572,339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273,887,014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197,149,075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-477,398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-8,530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-468,868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-117,943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-96,745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20130304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546,862,643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9,792,905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537,069,738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126,506,705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131,828,004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-116,504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-2,044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-114,460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-30,750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-26,817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1,929,541,167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34,567,690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1,894,973,477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127,333,383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473,063,871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407,028,067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18,553,497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-1,823,198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-32,151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-1,791,047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-370,779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-548,945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-298,670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-20,944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1,927,717,969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34,535,539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1,893,182,430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-500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126,962,604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472,514,926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406,729,397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18,532,553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8525238"/>
              </p:ext>
            </p:extLst>
          </p:nvPr>
        </p:nvGraphicFramePr>
        <p:xfrm>
          <a:off x="417290" y="3969330"/>
          <a:ext cx="6696750" cy="2002836"/>
        </p:xfrm>
        <a:graphic>
          <a:graphicData uri="http://schemas.openxmlformats.org/drawingml/2006/table">
            <a:tbl>
              <a:tblPr/>
              <a:tblGrid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  <a:gridCol w="669675"/>
              </a:tblGrid>
              <a:tr h="1669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외한카드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현대카드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차액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마감현황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3,459,025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1,128,207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34,396,265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220,012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7,776,235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1,306,965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-25,257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-3,137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-108,381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17,953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-3,463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-750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1,010,294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125,476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4,335,250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698,136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138,515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-5,140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-3,112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-71,716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-1,437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2,867,446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8,724,439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1,923,822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521,830,543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마감중</a:t>
                      </a:r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-187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-4,796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-2,117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-270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-246,810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1,387,085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13,106,897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999,657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263,061,390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-256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-1,352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-54,778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4,469,319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1,253,683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38,731,515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4,474,543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30,304,707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4,368,959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500,000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784,891,933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-30,397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-6,249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-180,097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-25,038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-6,576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-1,320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-301,589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4,438,922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1,247,434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38,551,418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4,474,100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30,279,669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4,362,383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498,680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784,590,344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1362043"/>
              </p:ext>
            </p:extLst>
          </p:nvPr>
        </p:nvGraphicFramePr>
        <p:xfrm>
          <a:off x="7186042" y="1620838"/>
          <a:ext cx="2186558" cy="45566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그리드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필드의 일자를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일별정산 상세 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판매금액은 주문금액의 집계를 나타낸다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기타는 주문과 상관없이 처리된 금액이다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초과입금으로 차액 예치금 지급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환불요청으로 예치금 차감된 경우 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입금완료 처리된 카드사 금액들만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보조결제 수단별 로그 금액의 집계이다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판매금액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매출할인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결제수단별 금액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일부터 순차적으로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내역 리스트 필드에서 검색조건에 따라 아래와 같이 표시한다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345282" y="198884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369618" y="162880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116678" y="162880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125492" y="1736602"/>
            <a:ext cx="2988543" cy="20548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17690" y="162880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09009" y="3961188"/>
            <a:ext cx="2010510" cy="20548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1206" y="383408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01195" y="3963397"/>
            <a:ext cx="2676517" cy="20548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777712" y="383175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993393" y="383175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8080165" y="488962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69363" y="4699644"/>
          <a:ext cx="1857389" cy="1452568"/>
        </p:xfrm>
        <a:graphic>
          <a:graphicData uri="http://schemas.openxmlformats.org/drawingml/2006/table">
            <a:tbl>
              <a:tblPr/>
              <a:tblGrid>
                <a:gridCol w="714380"/>
                <a:gridCol w="357190"/>
                <a:gridCol w="357190"/>
                <a:gridCol w="428629"/>
              </a:tblGrid>
              <a:tr h="3659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검색조건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마감상태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수수료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2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br>
                        <a:rPr lang="en-US" altLang="ko-KR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2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b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마감중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700" b="1" i="0" u="none" strike="noStrike" dirty="0" smtClean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2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b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 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 bwMode="auto">
          <a:xfrm>
            <a:off x="7469363" y="4699644"/>
            <a:ext cx="714380" cy="3571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 bwMode="auto">
          <a:xfrm>
            <a:off x="8571413" y="5507777"/>
            <a:ext cx="2794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8975913" y="5857347"/>
            <a:ext cx="2794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</p:spTree>
    <p:extLst>
      <p:ext uri="{BB962C8B-B14F-4D97-AF65-F5344CB8AC3E}">
        <p14:creationId xmlns:p14="http://schemas.microsoft.com/office/powerpoint/2010/main" xmlns="" val="578557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0254768"/>
              </p:ext>
            </p:extLst>
          </p:nvPr>
        </p:nvGraphicFramePr>
        <p:xfrm>
          <a:off x="415395" y="3628422"/>
          <a:ext cx="6697162" cy="2122602"/>
        </p:xfrm>
        <a:graphic>
          <a:graphicData uri="http://schemas.openxmlformats.org/drawingml/2006/table">
            <a:tbl>
              <a:tblPr/>
              <a:tblGrid>
                <a:gridCol w="669716"/>
                <a:gridCol w="746672"/>
                <a:gridCol w="746672"/>
                <a:gridCol w="746672"/>
                <a:gridCol w="746672"/>
                <a:gridCol w="746672"/>
                <a:gridCol w="746672"/>
                <a:gridCol w="216038"/>
                <a:gridCol w="755065"/>
                <a:gridCol w="576311"/>
              </a:tblGrid>
              <a:tr h="1782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매출할인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차액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마감현황</a:t>
                      </a:r>
                    </a:p>
                  </a:txBody>
                  <a:tcPr marL="7633" marR="7633" marT="7633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20130301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317,258,307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5,673,818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311,584,489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114,871,969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58,027,745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…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-1,011,552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-17,879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-993,673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-311,535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-366,060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20130302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40,462,078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715,167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39,746,911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12,461,414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14,642,407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-217,744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-3,698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-214,046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-59,243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-34,192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66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20130303</a:t>
                      </a:r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1,024,958,139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18,385,800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1,006,572,339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273,887,014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521,830,543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99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-477,398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-8,530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-468,868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-117,943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-246,810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1,929,541,167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34,567,690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1,894,973,477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127,333,383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473,063,871 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784,891,933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-1,823,198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-32,151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-1,791,047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-1000 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-370,779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-548,945 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-301,589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1,927,717,969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34,535,539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1,893,182,430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-500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126,962,604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472,514,926 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784,590,344 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일별정산 현황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6713096"/>
              </p:ext>
            </p:extLst>
          </p:nvPr>
        </p:nvGraphicFramePr>
        <p:xfrm>
          <a:off x="7186042" y="1620838"/>
          <a:ext cx="2186558" cy="281280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현황의 일자를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일자의 일별정산 상세 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마감완료 처리를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?’ confirm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일별정산 내역을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마감처리하여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마감완료로 상태를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마감완료가 처리되었습니다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내역 조회 기능 수행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일부터 순차 마감 가능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검색조건에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따라서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노출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마감기능이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달라진다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일별정산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현황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그리드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필드 정의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비고의 </a:t>
                      </a:r>
                      <a:r>
                        <a:rPr kumimoji="0" lang="en-US" altLang="ko-KR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80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번항목</a:t>
                      </a:r>
                      <a:r>
                        <a:rPr kumimoji="0" lang="ko-KR" altLang="en-US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참고</a:t>
                      </a:r>
                      <a:r>
                        <a:rPr kumimoji="0" lang="en-US" altLang="ko-KR" sz="8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마감기능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분류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4737770" y="1678590"/>
            <a:ext cx="23762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입점업체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 현황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997" y="2183532"/>
            <a:ext cx="6685037" cy="959716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6668306" y="2820372"/>
            <a:ext cx="360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37"/>
          <p:cNvSpPr txBox="1">
            <a:spLocks/>
          </p:cNvSpPr>
          <p:nvPr/>
        </p:nvSpPr>
        <p:spPr bwMode="auto">
          <a:xfrm>
            <a:off x="6274608" y="1916832"/>
            <a:ext cx="837946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ko-KR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상세검색 닫기</a:t>
            </a:r>
            <a:endParaRPr lang="ko-KR" altLang="en-US" sz="7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일별정산 현황을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그룹 82"/>
          <p:cNvGrpSpPr/>
          <p:nvPr/>
        </p:nvGrpSpPr>
        <p:grpSpPr>
          <a:xfrm>
            <a:off x="407081" y="5747098"/>
            <a:ext cx="6698640" cy="110794"/>
            <a:chOff x="431578" y="5862264"/>
            <a:chExt cx="6698640" cy="110794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435443" y="5864751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31578" y="586226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46271" y="5862265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 rot="10800000">
              <a:off x="7022218" y="586505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3517461"/>
              </p:ext>
            </p:extLst>
          </p:nvPr>
        </p:nvGraphicFramePr>
        <p:xfrm>
          <a:off x="502956" y="2492896"/>
          <a:ext cx="6539070" cy="216024"/>
        </p:xfrm>
        <a:graphic>
          <a:graphicData uri="http://schemas.openxmlformats.org/drawingml/2006/table">
            <a:tbl>
              <a:tblPr/>
              <a:tblGrid>
                <a:gridCol w="1008000"/>
                <a:gridCol w="2275082"/>
                <a:gridCol w="1008000"/>
                <a:gridCol w="2247988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매출유형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매출월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1" name="직선 연결선 70"/>
          <p:cNvCxnSpPr/>
          <p:nvPr/>
        </p:nvCxnSpPr>
        <p:spPr bwMode="auto">
          <a:xfrm flipV="1">
            <a:off x="524628" y="2418757"/>
            <a:ext cx="6451129" cy="58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1588861" y="2524444"/>
            <a:ext cx="81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2216440" y="2524444"/>
            <a:ext cx="18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872717" y="2524444"/>
            <a:ext cx="81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201303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45282" y="378538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6683546" y="4681866"/>
            <a:ext cx="3175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6517940" y="459497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588861" y="2681282"/>
            <a:ext cx="810000" cy="5219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매입매출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defTabSz="914400" eaLnBrk="1" latinLnBrk="1" hangingPunct="1">
              <a:buClrTx/>
              <a:buSzTx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매입매출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판매수수료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defTabSz="914400" eaLnBrk="1" latinLnBrk="1" hangingPunct="1">
              <a:buClrTx/>
              <a:buSzTx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판매수수료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126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460939"/>
              </p:ext>
            </p:extLst>
          </p:nvPr>
        </p:nvGraphicFramePr>
        <p:xfrm>
          <a:off x="417290" y="2353776"/>
          <a:ext cx="6679642" cy="2095320"/>
        </p:xfrm>
        <a:graphic>
          <a:graphicData uri="http://schemas.openxmlformats.org/drawingml/2006/table">
            <a:tbl>
              <a:tblPr/>
              <a:tblGrid>
                <a:gridCol w="516987"/>
                <a:gridCol w="576072"/>
                <a:gridCol w="683971"/>
                <a:gridCol w="683971"/>
                <a:gridCol w="683971"/>
                <a:gridCol w="683971"/>
                <a:gridCol w="683971"/>
                <a:gridCol w="232149"/>
                <a:gridCol w="477270"/>
                <a:gridCol w="477270"/>
                <a:gridCol w="477270"/>
                <a:gridCol w="502769"/>
              </a:tblGrid>
              <a:tr h="1637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매출유형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매출할인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차액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마감현황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379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20130304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301,395,392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5,390,127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296,005,265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109,221,921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...</a:t>
                      </a:r>
                      <a:endParaRPr kumimoji="0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-960,974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-16,985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-943,989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-295,196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66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15,862,915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283,691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15,579,224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5,648,548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100,000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-50,578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-894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-49,684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-14,839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-750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301,395,392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5,390,127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296,005,265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109,221,921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마감완료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-960,974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-16,985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-943,989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-295,196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판매수수료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15,862,915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283,691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15,579,224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5,648,548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100,000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-50,578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-894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-49,684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-14,839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-750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317,258,307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5,673,818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311,584,489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114,870,469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100,000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79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-1,011,552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-17,879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-993,673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-1,000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-310,035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-750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316,246,755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5,655,939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310,590,816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-500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114,560,434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99,250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0 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3600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일별정산 상세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[1/2]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0269298"/>
              </p:ext>
            </p:extLst>
          </p:nvPr>
        </p:nvGraphicFramePr>
        <p:xfrm>
          <a:off x="7186042" y="1620838"/>
          <a:ext cx="2186558" cy="18374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조건을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조건에 부합하는 일별정산 상세를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매출유형 외의 필드 항복들은 일별정산 현황과 동일하다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일별정산 상세정보 항목의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별 마감을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 정산에 따른 일별정산 마감처리 기능을 수행한다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검색결과의 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 및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 내역은 굵은 글씨로 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일별정산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일별정산 상세 조회를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07592" y="220976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60040" y="372523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00154" y="3853398"/>
            <a:ext cx="1124616" cy="59555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00154" y="4151177"/>
            <a:ext cx="6698640" cy="2949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905480" y="372237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82"/>
          <p:cNvGrpSpPr/>
          <p:nvPr/>
        </p:nvGrpSpPr>
        <p:grpSpPr>
          <a:xfrm>
            <a:off x="400154" y="4452616"/>
            <a:ext cx="6698640" cy="110794"/>
            <a:chOff x="431578" y="5862264"/>
            <a:chExt cx="6698640" cy="110794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435443" y="5864751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31578" y="586226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46271" y="5862265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 rot="10800000">
              <a:off x="7022218" y="586505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 bwMode="auto">
          <a:xfrm>
            <a:off x="6691166" y="3556636"/>
            <a:ext cx="317500" cy="1996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마감</a:t>
            </a:r>
          </a:p>
        </p:txBody>
      </p:sp>
    </p:spTree>
    <p:extLst>
      <p:ext uri="{BB962C8B-B14F-4D97-AF65-F5344CB8AC3E}">
        <p14:creationId xmlns:p14="http://schemas.microsoft.com/office/powerpoint/2010/main" xmlns="" val="34803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일별정산 상세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[2/2]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4168846"/>
              </p:ext>
            </p:extLst>
          </p:nvPr>
        </p:nvGraphicFramePr>
        <p:xfrm>
          <a:off x="7186042" y="1620838"/>
          <a:ext cx="2186558" cy="24470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매출 상세현황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매출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지급수수료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캡슐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마일리지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선수금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선수금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매입매출 검수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지급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수수료합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매입매출액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캡슐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쿠폰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마일리지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판매수수료매출 검수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지급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수수료합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 카드사 매입매출액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무통장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캡슐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쿠폰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마일리지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==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예치금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일별정산 현황 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일별정산 상세 조회를 위한 화면</a:t>
            </a:r>
          </a:p>
        </p:txBody>
      </p:sp>
      <p:sp>
        <p:nvSpPr>
          <p:cNvPr id="130" name="직사각형 40"/>
          <p:cNvSpPr>
            <a:spLocks noChangeArrowheads="1"/>
          </p:cNvSpPr>
          <p:nvPr/>
        </p:nvSpPr>
        <p:spPr bwMode="auto">
          <a:xfrm>
            <a:off x="581273" y="4529752"/>
            <a:ext cx="1708225" cy="2022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좌우 합계금액이 동일해야 합니다</a:t>
            </a:r>
            <a:r>
              <a:rPr lang="en-US" altLang="ko-KR" sz="7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8369896"/>
              </p:ext>
            </p:extLst>
          </p:nvPr>
        </p:nvGraphicFramePr>
        <p:xfrm>
          <a:off x="644991" y="2081480"/>
          <a:ext cx="3000982" cy="2377777"/>
        </p:xfrm>
        <a:graphic>
          <a:graphicData uri="http://schemas.openxmlformats.org/drawingml/2006/table">
            <a:tbl>
              <a:tblPr/>
              <a:tblGrid>
                <a:gridCol w="784814"/>
                <a:gridCol w="757409"/>
                <a:gridCol w="701350"/>
                <a:gridCol w="757409"/>
              </a:tblGrid>
              <a:tr h="1248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매입매출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 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106,748,190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 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295,061,275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2,178,534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53,683,029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-7,370,368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1,095,572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67,038,563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1,368,134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16,883,109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344,553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3,196,837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65,242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1,047,440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21,376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31,922,020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651,470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 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209,011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1,238,327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287,691,407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287,691,407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2623430"/>
              </p:ext>
            </p:extLst>
          </p:nvPr>
        </p:nvGraphicFramePr>
        <p:xfrm>
          <a:off x="3969036" y="2081480"/>
          <a:ext cx="3000982" cy="2377777"/>
        </p:xfrm>
        <a:graphic>
          <a:graphicData uri="http://schemas.openxmlformats.org/drawingml/2006/table">
            <a:tbl>
              <a:tblPr/>
              <a:tblGrid>
                <a:gridCol w="784814"/>
                <a:gridCol w="757409"/>
                <a:gridCol w="701350"/>
                <a:gridCol w="757409"/>
              </a:tblGrid>
              <a:tr h="1248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판매수수료매출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비씨카드 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5,521,035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 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15,529,541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비씨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112,674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2,825,422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-387,914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57,662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선수금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3,528,345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신한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72,007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888,585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씨티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18,134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168,254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국민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3,434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55,130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외환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1,125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현대카드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1,680,106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지급수수료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34,288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11,001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65,175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99,250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1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15,141,627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0" marR="7200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15,141,627</a:t>
                      </a:r>
                    </a:p>
                  </a:txBody>
                  <a:tcPr marL="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629729" y="2301570"/>
            <a:ext cx="3027921" cy="20121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96394" y="21937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942086" y="2301570"/>
            <a:ext cx="3027921" cy="20121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38" name="타원 137"/>
          <p:cNvSpPr/>
          <p:nvPr/>
        </p:nvSpPr>
        <p:spPr bwMode="auto">
          <a:xfrm>
            <a:off x="3808751" y="21937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550258" y="1973258"/>
            <a:ext cx="6491768" cy="25564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417290" y="185736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38"/>
          <p:cNvSpPr>
            <a:spLocks noChangeArrowheads="1"/>
          </p:cNvSpPr>
          <p:nvPr/>
        </p:nvSpPr>
        <p:spPr bwMode="auto">
          <a:xfrm>
            <a:off x="3585642" y="4983364"/>
            <a:ext cx="432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77840" y="485776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12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8784611"/>
              </p:ext>
            </p:extLst>
          </p:nvPr>
        </p:nvGraphicFramePr>
        <p:xfrm>
          <a:off x="417290" y="4218245"/>
          <a:ext cx="6695261" cy="1440033"/>
        </p:xfrm>
        <a:graphic>
          <a:graphicData uri="http://schemas.openxmlformats.org/drawingml/2006/table">
            <a:tbl>
              <a:tblPr/>
              <a:tblGrid>
                <a:gridCol w="216024"/>
                <a:gridCol w="1223239"/>
                <a:gridCol w="820258"/>
                <a:gridCol w="739290"/>
                <a:gridCol w="739290"/>
                <a:gridCol w="739290"/>
                <a:gridCol w="739290"/>
                <a:gridCol w="739290"/>
                <a:gridCol w="739290"/>
              </a:tblGrid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정산기간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입점업체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서울지오팜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와이디피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온라인팜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한미약품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20130122 ~ 20130131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인천약품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20,855,154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20,855,154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20,855,154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706,973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706,973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정산확정 상태변경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2169681"/>
              </p:ext>
            </p:extLst>
          </p:nvPr>
        </p:nvGraphicFramePr>
        <p:xfrm>
          <a:off x="7186042" y="1620838"/>
          <a:ext cx="2186558" cy="26908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선택한 정산집계 현황에 대한 정산상태를 정산마감으로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정산집계 현황이 없을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정산확정으로 변경할 정산집계 현황을 선택하세요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여러 건의 정산집계 현황을 정산확정 상태로 변경할 수 있는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정산확정을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?’ confirm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 후 확인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입력한 세금계산서 발행예정일과 지급예정일이 입력되었는지 확인한다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정산상태를 정산마감으로 변경한 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닫고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정산집계 현황 조회 기능을 수행한다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정산확정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화면이 닫힌다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정산집계 현황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997" y="2183532"/>
            <a:ext cx="6685037" cy="1101834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6681986" y="3032976"/>
            <a:ext cx="360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37"/>
          <p:cNvSpPr txBox="1">
            <a:spLocks/>
          </p:cNvSpPr>
          <p:nvPr/>
        </p:nvSpPr>
        <p:spPr bwMode="auto">
          <a:xfrm>
            <a:off x="6274608" y="1916832"/>
            <a:ext cx="837946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ko-KR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상세검색 닫기</a:t>
            </a:r>
            <a:endParaRPr lang="ko-KR" altLang="en-US" sz="7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정산집계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정산집계 현황을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 flipV="1">
            <a:off x="524628" y="2418757"/>
            <a:ext cx="6451129" cy="58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6889453"/>
              </p:ext>
            </p:extLst>
          </p:nvPr>
        </p:nvGraphicFramePr>
        <p:xfrm>
          <a:off x="502956" y="2492896"/>
          <a:ext cx="6540847" cy="474420"/>
        </p:xfrm>
        <a:graphic>
          <a:graphicData uri="http://schemas.openxmlformats.org/drawingml/2006/table">
            <a:tbl>
              <a:tblPr/>
              <a:tblGrid>
                <a:gridCol w="1323925"/>
                <a:gridCol w="1860858"/>
                <a:gridCol w="1323925"/>
                <a:gridCol w="2032139"/>
              </a:tblGrid>
              <a:tr h="2583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정산기간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 bwMode="auto">
          <a:xfrm>
            <a:off x="5104262" y="2781766"/>
            <a:ext cx="1800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6724429" y="2781766"/>
            <a:ext cx="18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6" name="그룹 31"/>
          <p:cNvGrpSpPr/>
          <p:nvPr/>
        </p:nvGrpSpPr>
        <p:grpSpPr>
          <a:xfrm>
            <a:off x="1978128" y="2549749"/>
            <a:ext cx="3384542" cy="144000"/>
            <a:chOff x="1992916" y="4440836"/>
            <a:chExt cx="3384542" cy="185737"/>
          </a:xfrm>
        </p:grpSpPr>
        <p:grpSp>
          <p:nvGrpSpPr>
            <p:cNvPr id="7" name="그룹 32"/>
            <p:cNvGrpSpPr/>
            <p:nvPr/>
          </p:nvGrpSpPr>
          <p:grpSpPr>
            <a:xfrm>
              <a:off x="1992916" y="4440836"/>
              <a:ext cx="3384542" cy="185737"/>
              <a:chOff x="2419924" y="1289593"/>
              <a:chExt cx="3384542" cy="185737"/>
            </a:xfrm>
          </p:grpSpPr>
          <p:grpSp>
            <p:nvGrpSpPr>
              <p:cNvPr id="9" name="그룹 180"/>
              <p:cNvGrpSpPr/>
              <p:nvPr/>
            </p:nvGrpSpPr>
            <p:grpSpPr>
              <a:xfrm>
                <a:off x="2419924" y="1309496"/>
                <a:ext cx="1384220" cy="140515"/>
                <a:chOff x="2890840" y="1917572"/>
                <a:chExt cx="1384220" cy="140515"/>
              </a:xfrm>
            </p:grpSpPr>
            <p:sp>
              <p:nvSpPr>
                <p:cNvPr id="44" name="AutoShape 38"/>
                <p:cNvSpPr>
                  <a:spLocks noChangeArrowheads="1"/>
                </p:cNvSpPr>
                <p:nvPr/>
              </p:nvSpPr>
              <p:spPr bwMode="auto">
                <a:xfrm>
                  <a:off x="2890840" y="1917572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kumimoji="0"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오늘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AutoShape 38"/>
                <p:cNvSpPr>
                  <a:spLocks noChangeArrowheads="1"/>
                </p:cNvSpPr>
                <p:nvPr/>
              </p:nvSpPr>
              <p:spPr bwMode="auto">
                <a:xfrm>
                  <a:off x="3243780" y="1918784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kumimoji="0" lang="en-US" altLang="ko-KR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7</a:t>
                  </a:r>
                  <a:r>
                    <a:rPr kumimoji="0"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AutoShape 38"/>
                <p:cNvSpPr>
                  <a:spLocks noChangeArrowheads="1"/>
                </p:cNvSpPr>
                <p:nvPr/>
              </p:nvSpPr>
              <p:spPr bwMode="auto">
                <a:xfrm>
                  <a:off x="3597729" y="1917898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lang="en-US" altLang="ko-KR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개월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>
                  <a:off x="3952861" y="1917898"/>
                  <a:ext cx="322199" cy="139303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50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n w="317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07" tIns="45705" rIns="91407" bIns="45705" anchor="ctr"/>
                <a:lstStyle/>
                <a:p>
                  <a:pPr algn="ctr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</a:pPr>
                  <a:r>
                    <a:rPr lang="en-US" altLang="ko-KR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lang="ko-KR" altLang="en-US" sz="7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개월</a:t>
                  </a:r>
                  <a:endParaRPr kumimoji="0"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0" name="그룹 187"/>
              <p:cNvGrpSpPr/>
              <p:nvPr/>
            </p:nvGrpSpPr>
            <p:grpSpPr>
              <a:xfrm>
                <a:off x="4259891" y="1289593"/>
                <a:ext cx="1544575" cy="185737"/>
                <a:chOff x="3650291" y="2461168"/>
                <a:chExt cx="1544575" cy="185737"/>
              </a:xfrm>
            </p:grpSpPr>
            <p:sp>
              <p:nvSpPr>
                <p:cNvPr id="38" name="제목 37"/>
                <p:cNvSpPr txBox="1">
                  <a:spLocks/>
                </p:cNvSpPr>
                <p:nvPr/>
              </p:nvSpPr>
              <p:spPr bwMode="auto">
                <a:xfrm>
                  <a:off x="4313781" y="2461168"/>
                  <a:ext cx="296862" cy="1857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/>
                  <a:r>
                    <a:rPr lang="en-US" altLang="ko-KR" sz="7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-</a:t>
                  </a:r>
                  <a:endParaRPr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469441" y="2473869"/>
                  <a:ext cx="725425" cy="142333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50404" y="24796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11" name="그룹 186"/>
                <p:cNvGrpSpPr/>
                <p:nvPr/>
              </p:nvGrpSpPr>
              <p:grpSpPr>
                <a:xfrm>
                  <a:off x="3650291" y="2473869"/>
                  <a:ext cx="725425" cy="142332"/>
                  <a:chOff x="4621841" y="2626269"/>
                  <a:chExt cx="725425" cy="142332"/>
                </a:xfrm>
              </p:grpSpPr>
              <p:sp>
                <p:nvSpPr>
                  <p:cNvPr id="42" name="직사각형 185"/>
                  <p:cNvSpPr>
                    <a:spLocks noChangeArrowheads="1"/>
                  </p:cNvSpPr>
                  <p:nvPr/>
                </p:nvSpPr>
                <p:spPr bwMode="auto">
                  <a:xfrm>
                    <a:off x="4621841" y="2626269"/>
                    <a:ext cx="725425" cy="142332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pic>
                <p:nvPicPr>
                  <p:cNvPr id="4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5202804" y="2632075"/>
                    <a:ext cx="142875" cy="133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</p:grpSp>
        </p:grpSp>
        <p:sp>
          <p:nvSpPr>
            <p:cNvPr id="34" name="AutoShape 38"/>
            <p:cNvSpPr>
              <a:spLocks noChangeArrowheads="1"/>
            </p:cNvSpPr>
            <p:nvPr/>
          </p:nvSpPr>
          <p:spPr bwMode="auto">
            <a:xfrm>
              <a:off x="3411934" y="4461066"/>
              <a:ext cx="322199" cy="139303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kumimoji="0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0875" y="4483421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8" name="직사각형 47"/>
          <p:cNvSpPr/>
          <p:nvPr/>
        </p:nvSpPr>
        <p:spPr bwMode="auto">
          <a:xfrm>
            <a:off x="1915028" y="2781766"/>
            <a:ext cx="122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961846" y="2781766"/>
            <a:ext cx="18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12" name="그룹 52"/>
          <p:cNvGrpSpPr/>
          <p:nvPr/>
        </p:nvGrpSpPr>
        <p:grpSpPr>
          <a:xfrm>
            <a:off x="415394" y="4421702"/>
            <a:ext cx="6690639" cy="1344575"/>
            <a:chOff x="431578" y="4628483"/>
            <a:chExt cx="6690639" cy="1344575"/>
          </a:xfrm>
        </p:grpSpPr>
        <p:sp>
          <p:nvSpPr>
            <p:cNvPr id="54" name="직사각형 53"/>
            <p:cNvSpPr/>
            <p:nvPr/>
          </p:nvSpPr>
          <p:spPr bwMode="auto">
            <a:xfrm rot="5400000">
              <a:off x="6454646" y="5194574"/>
              <a:ext cx="1224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 rot="5400000">
              <a:off x="7014217" y="4628483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 rot="16200000">
              <a:off x="7014126" y="575341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 rot="5400000">
              <a:off x="6851431" y="4904560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35443" y="5864751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31578" y="586226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46271" y="5862265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 rot="10800000">
              <a:off x="7014126" y="586505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61"/>
          <p:cNvGrpSpPr/>
          <p:nvPr/>
        </p:nvGrpSpPr>
        <p:grpSpPr>
          <a:xfrm>
            <a:off x="2767771" y="5878983"/>
            <a:ext cx="1735586" cy="214313"/>
            <a:chOff x="2903526" y="6028560"/>
            <a:chExt cx="1735586" cy="214313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345282" y="351305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정산집계 현황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5444" y="3727370"/>
            <a:ext cx="6678682" cy="27769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417290" y="3774567"/>
            <a:ext cx="1721937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150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69"/>
          <p:cNvGrpSpPr/>
          <p:nvPr/>
        </p:nvGrpSpPr>
        <p:grpSpPr>
          <a:xfrm>
            <a:off x="5690191" y="3798416"/>
            <a:ext cx="1375358" cy="145654"/>
            <a:chOff x="5690191" y="3798416"/>
            <a:chExt cx="1375358" cy="145654"/>
          </a:xfrm>
        </p:grpSpPr>
        <p:grpSp>
          <p:nvGrpSpPr>
            <p:cNvPr id="15" name="그룹 99"/>
            <p:cNvGrpSpPr>
              <a:grpSpLocks/>
            </p:cNvGrpSpPr>
            <p:nvPr/>
          </p:nvGrpSpPr>
          <p:grpSpPr bwMode="auto">
            <a:xfrm>
              <a:off x="6233887" y="3798416"/>
              <a:ext cx="831662" cy="144462"/>
              <a:chOff x="7005826" y="4405313"/>
              <a:chExt cx="831662" cy="144462"/>
            </a:xfrm>
          </p:grpSpPr>
          <p:sp>
            <p:nvSpPr>
              <p:cNvPr id="80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7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45695" y="3810720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AutoShape 38"/>
            <p:cNvSpPr>
              <a:spLocks noChangeArrowheads="1"/>
            </p:cNvSpPr>
            <p:nvPr/>
          </p:nvSpPr>
          <p:spPr bwMode="auto">
            <a:xfrm>
              <a:off x="5690191" y="3798416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AutoShape 38"/>
          <p:cNvSpPr>
            <a:spLocks noChangeArrowheads="1"/>
          </p:cNvSpPr>
          <p:nvPr/>
        </p:nvSpPr>
        <p:spPr bwMode="auto">
          <a:xfrm>
            <a:off x="1667646" y="3786190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정산확정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1537924" y="364192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822731" y="3083867"/>
            <a:ext cx="2779135" cy="14449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 Box 47"/>
          <p:cNvSpPr txBox="1">
            <a:spLocks noChangeArrowheads="1"/>
          </p:cNvSpPr>
          <p:nvPr/>
        </p:nvSpPr>
        <p:spPr bwMode="auto">
          <a:xfrm>
            <a:off x="2841541" y="3137062"/>
            <a:ext cx="2112544" cy="4032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ㅣ정산확정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38"/>
          <p:cNvSpPr>
            <a:spLocks noChangeArrowheads="1"/>
          </p:cNvSpPr>
          <p:nvPr/>
        </p:nvSpPr>
        <p:spPr bwMode="auto">
          <a:xfrm>
            <a:off x="3729658" y="4124172"/>
            <a:ext cx="432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>
            <a:off x="4240308" y="4124172"/>
            <a:ext cx="432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2688156" y="297606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90958"/>
              </p:ext>
            </p:extLst>
          </p:nvPr>
        </p:nvGraphicFramePr>
        <p:xfrm>
          <a:off x="2903760" y="3467783"/>
          <a:ext cx="2630359" cy="496500"/>
        </p:xfrm>
        <a:graphic>
          <a:graphicData uri="http://schemas.openxmlformats.org/drawingml/2006/table">
            <a:tbl>
              <a:tblPr/>
              <a:tblGrid>
                <a:gridCol w="1257946"/>
                <a:gridCol w="1372413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 발행예정일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185"/>
          <p:cNvSpPr>
            <a:spLocks noChangeArrowheads="1"/>
          </p:cNvSpPr>
          <p:nvPr/>
        </p:nvSpPr>
        <p:spPr bwMode="auto">
          <a:xfrm>
            <a:off x="4402491" y="3519122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3453" y="3523623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직사각형 185"/>
          <p:cNvSpPr>
            <a:spLocks noChangeArrowheads="1"/>
          </p:cNvSpPr>
          <p:nvPr/>
        </p:nvSpPr>
        <p:spPr bwMode="auto">
          <a:xfrm>
            <a:off x="4402028" y="3752730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2990" y="3757231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타원 89"/>
          <p:cNvSpPr/>
          <p:nvPr/>
        </p:nvSpPr>
        <p:spPr bwMode="auto">
          <a:xfrm>
            <a:off x="3600796" y="400037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4161658" y="398888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로그인 회원가입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정산집계 현황을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5170238" y="446418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95834" y="372327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049340" y="376599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1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3768645"/>
              </p:ext>
            </p:extLst>
          </p:nvPr>
        </p:nvGraphicFramePr>
        <p:xfrm>
          <a:off x="417290" y="4921965"/>
          <a:ext cx="6696836" cy="1027315"/>
        </p:xfrm>
        <a:graphic>
          <a:graphicData uri="http://schemas.openxmlformats.org/drawingml/2006/table">
            <a:tbl>
              <a:tblPr/>
              <a:tblGrid>
                <a:gridCol w="216024"/>
                <a:gridCol w="864096"/>
                <a:gridCol w="802388"/>
                <a:gridCol w="802388"/>
                <a:gridCol w="802388"/>
                <a:gridCol w="802388"/>
                <a:gridCol w="802388"/>
                <a:gridCol w="802388"/>
                <a:gridCol w="802388"/>
              </a:tblGrid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정산일자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판매수량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20130214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154,500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1,269,818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1,027,153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20130213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1,110,000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20130212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184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154,500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1,562,915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2,389,987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41,881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20130211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</a:p>
                  </a:txBody>
                  <a:tcPr marL="6504" marR="6504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9,226,608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굴림" charset="-127"/>
                        </a:rPr>
                        <a:t>30,395,392</a:t>
                      </a:r>
                      <a:endParaRPr lang="en-US" altLang="ko-KR" sz="7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0" marT="720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3,047,482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319,005</a:t>
                      </a:r>
                    </a:p>
                  </a:txBody>
                  <a:tcPr marL="6504" marR="72000" marT="6504" marB="0" anchor="ctr" horzOverflow="overflow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입점업체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정산일별 상세 팝업화면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645725"/>
              </p:ext>
            </p:extLst>
          </p:nvPr>
        </p:nvGraphicFramePr>
        <p:xfrm>
          <a:off x="7186042" y="1620838"/>
          <a:ext cx="2186558" cy="26625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정산일자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정산일별 상세 현황 팝업 화면이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정산일자에 대한 상품별 정산 상세 내역이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정산상세 내역 엑셀다운 항목과 동일하다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엑셀다운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정산일별 상세 내역을 엑셀파일로 다운로드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세금계산서 발행용으로 사용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입점업체정산일별상세내역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_YYYYMMDD.xls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필드 항목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정산상세 내역 엑셀다운 항목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정산일별 상세 현황 팝업 화면이 닫힌다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" name="직사각형 4"/>
          <p:cNvSpPr/>
          <p:nvPr/>
        </p:nvSpPr>
        <p:spPr>
          <a:xfrm>
            <a:off x="4177463" y="1678590"/>
            <a:ext cx="29365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정산집계 현황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28997" y="1988839"/>
            <a:ext cx="6685037" cy="2232249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5282" y="1615236"/>
            <a:ext cx="198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err="1" smtClean="0">
                <a:solidFill>
                  <a:schemeClr val="tx1"/>
                </a:solidFill>
              </a:rPr>
              <a:t>입점업체의</a:t>
            </a:r>
            <a:r>
              <a:rPr lang="ko-KR" altLang="en-US" sz="800" dirty="0" smtClean="0">
                <a:solidFill>
                  <a:schemeClr val="tx1"/>
                </a:solidFill>
              </a:rPr>
              <a:t> 정산일별 정산집계 상세 현황을 확인할 수 있는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그룹 52"/>
          <p:cNvGrpSpPr/>
          <p:nvPr/>
        </p:nvGrpSpPr>
        <p:grpSpPr>
          <a:xfrm>
            <a:off x="415394" y="5114385"/>
            <a:ext cx="6698731" cy="898811"/>
            <a:chOff x="431578" y="5066155"/>
            <a:chExt cx="6698731" cy="898811"/>
          </a:xfrm>
        </p:grpSpPr>
        <p:sp>
          <p:nvSpPr>
            <p:cNvPr id="54" name="직사각형 53"/>
            <p:cNvSpPr/>
            <p:nvPr/>
          </p:nvSpPr>
          <p:spPr bwMode="auto">
            <a:xfrm rot="5400000">
              <a:off x="6714738" y="5415042"/>
              <a:ext cx="72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 rot="5400000">
              <a:off x="7022309" y="5066155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 rot="16200000">
              <a:off x="7022218" y="575341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 rot="5400000">
              <a:off x="6859523" y="5342232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35443" y="5856659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31578" y="585417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46271" y="5854173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 rot="10800000">
              <a:off x="7022218" y="5856966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1"/>
          <p:cNvGrpSpPr/>
          <p:nvPr/>
        </p:nvGrpSpPr>
        <p:grpSpPr>
          <a:xfrm>
            <a:off x="2767771" y="6093296"/>
            <a:ext cx="1735586" cy="214313"/>
            <a:chOff x="2903526" y="6028560"/>
            <a:chExt cx="1735586" cy="214313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345282" y="432016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정산집계 상세 현황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5444" y="4534480"/>
            <a:ext cx="6678682" cy="277694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417290" y="4581677"/>
            <a:ext cx="1721937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72"/>
          <p:cNvGrpSpPr/>
          <p:nvPr/>
        </p:nvGrpSpPr>
        <p:grpSpPr>
          <a:xfrm>
            <a:off x="5313834" y="4605526"/>
            <a:ext cx="1751715" cy="145654"/>
            <a:chOff x="5329885" y="3678505"/>
            <a:chExt cx="1751715" cy="145654"/>
          </a:xfrm>
        </p:grpSpPr>
        <p:grpSp>
          <p:nvGrpSpPr>
            <p:cNvPr id="10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80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7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AutoShape 38"/>
            <p:cNvSpPr>
              <a:spLocks noChangeArrowheads="1"/>
            </p:cNvSpPr>
            <p:nvPr/>
          </p:nvSpPr>
          <p:spPr bwMode="auto">
            <a:xfrm>
              <a:off x="5329885" y="3678505"/>
              <a:ext cx="79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상세내역 </a:t>
              </a: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094853"/>
              </p:ext>
            </p:extLst>
          </p:nvPr>
        </p:nvGraphicFramePr>
        <p:xfrm>
          <a:off x="489298" y="2261508"/>
          <a:ext cx="6552727" cy="248250"/>
        </p:xfrm>
        <a:graphic>
          <a:graphicData uri="http://schemas.openxmlformats.org/drawingml/2006/table">
            <a:tbl>
              <a:tblPr/>
              <a:tblGrid>
                <a:gridCol w="853019"/>
                <a:gridCol w="814244"/>
                <a:gridCol w="814244"/>
                <a:gridCol w="814244"/>
                <a:gridCol w="814244"/>
                <a:gridCol w="814244"/>
                <a:gridCol w="814244"/>
                <a:gridCol w="814244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정산대상기간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20130210 ~ 20130215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정산대기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435443" y="1988840"/>
            <a:ext cx="1962150" cy="23064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입점업체별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정산집계 현황</a:t>
            </a:r>
            <a:endParaRPr lang="ko-KR" altLang="en-US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6135828"/>
              </p:ext>
            </p:extLst>
          </p:nvPr>
        </p:nvGraphicFramePr>
        <p:xfrm>
          <a:off x="482684" y="2604544"/>
          <a:ext cx="6552730" cy="496500"/>
        </p:xfrm>
        <a:graphic>
          <a:graphicData uri="http://schemas.openxmlformats.org/drawingml/2006/table">
            <a:tbl>
              <a:tblPr/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금융비용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무통장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캡슐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마일리지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수수료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25,400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5373281"/>
              </p:ext>
            </p:extLst>
          </p:nvPr>
        </p:nvGraphicFramePr>
        <p:xfrm>
          <a:off x="489298" y="3180608"/>
          <a:ext cx="6542680" cy="577815"/>
        </p:xfrm>
        <a:graphic>
          <a:graphicData uri="http://schemas.openxmlformats.org/drawingml/2006/table">
            <a:tbl>
              <a:tblPr/>
              <a:tblGrid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  <a:gridCol w="654268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기타비용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반영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업체부담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쿠폰비용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업체부담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기타비용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미반영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지급금액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카드수수료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카드수수료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VAT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이익금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25,400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168,376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991,951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18,269,818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1632486"/>
              </p:ext>
            </p:extLst>
          </p:nvPr>
        </p:nvGraphicFramePr>
        <p:xfrm>
          <a:off x="491778" y="3861048"/>
          <a:ext cx="4462016" cy="248250"/>
        </p:xfrm>
        <a:graphic>
          <a:graphicData uri="http://schemas.openxmlformats.org/drawingml/2006/table">
            <a:tbl>
              <a:tblPr/>
              <a:tblGrid>
                <a:gridCol w="1154876"/>
                <a:gridCol w="1102380"/>
                <a:gridCol w="1102380"/>
                <a:gridCol w="1102380"/>
              </a:tblGrid>
              <a:tr h="248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세금계산서 발행예정일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지급예정일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185"/>
          <p:cNvSpPr>
            <a:spLocks noChangeArrowheads="1"/>
          </p:cNvSpPr>
          <p:nvPr/>
        </p:nvSpPr>
        <p:spPr bwMode="auto">
          <a:xfrm>
            <a:off x="1784606" y="3912387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568" y="3916888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185"/>
          <p:cNvSpPr>
            <a:spLocks noChangeArrowheads="1"/>
          </p:cNvSpPr>
          <p:nvPr/>
        </p:nvSpPr>
        <p:spPr bwMode="auto">
          <a:xfrm>
            <a:off x="4012345" y="3909600"/>
            <a:ext cx="725425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3307" y="3914101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AutoShape 38"/>
          <p:cNvSpPr>
            <a:spLocks noChangeArrowheads="1"/>
          </p:cNvSpPr>
          <p:nvPr/>
        </p:nvSpPr>
        <p:spPr bwMode="auto">
          <a:xfrm>
            <a:off x="5186018" y="3883957"/>
            <a:ext cx="432000" cy="200859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정산확정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1539068" y="4601327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배치재생성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>
            <a:off x="2145482" y="4601290"/>
            <a:ext cx="36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633314" y="504947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029284" y="2155908"/>
            <a:ext cx="6049975" cy="302120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986532" y="2390059"/>
            <a:ext cx="2959150" cy="3111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입점업체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정산일별 상세 현황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1090903" y="2673127"/>
            <a:ext cx="593752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직사각형 72"/>
          <p:cNvSpPr/>
          <p:nvPr/>
        </p:nvSpPr>
        <p:spPr bwMode="auto">
          <a:xfrm>
            <a:off x="1029284" y="2096642"/>
            <a:ext cx="6049975" cy="266002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826002" y="2131921"/>
            <a:ext cx="202424" cy="19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3856271" y="4783949"/>
            <a:ext cx="396000" cy="216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1138557"/>
              </p:ext>
            </p:extLst>
          </p:nvPr>
        </p:nvGraphicFramePr>
        <p:xfrm>
          <a:off x="1144426" y="3140745"/>
          <a:ext cx="5826583" cy="1102796"/>
        </p:xfrm>
        <a:graphic>
          <a:graphicData uri="http://schemas.openxmlformats.org/drawingml/2006/table">
            <a:tbl>
              <a:tblPr/>
              <a:tblGrid>
                <a:gridCol w="287625"/>
                <a:gridCol w="496807"/>
                <a:gridCol w="496807"/>
                <a:gridCol w="488091"/>
                <a:gridCol w="610113"/>
                <a:gridCol w="793147"/>
                <a:gridCol w="385679"/>
                <a:gridCol w="437974"/>
                <a:gridCol w="727624"/>
                <a:gridCol w="551358"/>
                <a:gridCol w="551358"/>
              </a:tblGrid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주문일자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발송일자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반품일자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약국코드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약사명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20130415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20130418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0001083866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배방메디칼약국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안명규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bmp149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3123040391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전자상거래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도매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20130415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20130418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0001083866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배방메디칼약국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안명규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bmp149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3123040391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전자상거래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도매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20130415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20130418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0001083866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배방메디칼약국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안명규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bmp149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3123040391</a:t>
                      </a: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전자상거래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도매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821" marR="5821" marT="58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1660" y="2780705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정산일자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(20130417)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1139671" y="4239066"/>
            <a:ext cx="5830347" cy="110794"/>
            <a:chOff x="431578" y="5854172"/>
            <a:chExt cx="5830347" cy="110794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35443" y="5856659"/>
              <a:ext cx="5796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31578" y="585417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6271" y="5854173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 rot="10800000">
              <a:off x="6153925" y="5856966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타원 93"/>
          <p:cNvSpPr/>
          <p:nvPr/>
        </p:nvSpPr>
        <p:spPr bwMode="auto">
          <a:xfrm>
            <a:off x="932159" y="198884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1029284" y="3011537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latinLnBrk="1" hangingPunct="1">
              <a:buClrTx/>
              <a:buSzTx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3727972" y="4650930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latinLnBrk="1" hangingPunct="1">
              <a:buClrTx/>
              <a:buSzTx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38"/>
          <p:cNvSpPr>
            <a:spLocks noChangeArrowheads="1"/>
          </p:cNvSpPr>
          <p:nvPr/>
        </p:nvSpPr>
        <p:spPr bwMode="auto">
          <a:xfrm>
            <a:off x="6466018" y="2867537"/>
            <a:ext cx="504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6358216" y="273264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1" latinLnBrk="1" hangingPunct="1">
              <a:buClrTx/>
              <a:buSzTx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0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429683" y="4303495"/>
            <a:ext cx="2675173" cy="158347"/>
            <a:chOff x="1429683" y="4303495"/>
            <a:chExt cx="2675173" cy="158347"/>
          </a:xfrm>
        </p:grpSpPr>
        <p:sp>
          <p:nvSpPr>
            <p:cNvPr id="83" name="제목 37"/>
            <p:cNvSpPr txBox="1">
              <a:spLocks/>
            </p:cNvSpPr>
            <p:nvPr/>
          </p:nvSpPr>
          <p:spPr bwMode="auto">
            <a:xfrm>
              <a:off x="2667778" y="4303495"/>
              <a:ext cx="296862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185"/>
            <p:cNvSpPr>
              <a:spLocks noChangeArrowheads="1"/>
            </p:cNvSpPr>
            <p:nvPr/>
          </p:nvSpPr>
          <p:spPr bwMode="auto">
            <a:xfrm>
              <a:off x="2862853" y="4313341"/>
              <a:ext cx="725425" cy="144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2013-08-20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　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Picture 3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1898" y="431784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7" name="그룹 186"/>
            <p:cNvGrpSpPr/>
            <p:nvPr/>
          </p:nvGrpSpPr>
          <p:grpSpPr>
            <a:xfrm>
              <a:off x="1429683" y="4313342"/>
              <a:ext cx="725425" cy="148500"/>
              <a:chOff x="5344566" y="2632207"/>
              <a:chExt cx="725425" cy="191541"/>
            </a:xfrm>
          </p:grpSpPr>
          <p:sp>
            <p:nvSpPr>
              <p:cNvPr id="101" name="직사각형 185"/>
              <p:cNvSpPr>
                <a:spLocks noChangeArrowheads="1"/>
              </p:cNvSpPr>
              <p:nvPr/>
            </p:nvSpPr>
            <p:spPr bwMode="auto">
              <a:xfrm>
                <a:off x="5344566" y="2632207"/>
                <a:ext cx="725425" cy="185738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altLang="ko-KR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2012-08-20</a:t>
                </a:r>
                <a:r>
                  <a:rPr lang="ko-KR" altLang="en-US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2" name="Picture 3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25528" y="2638011"/>
                <a:ext cx="144000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0" name="직사각형 89"/>
            <p:cNvSpPr/>
            <p:nvPr/>
          </p:nvSpPr>
          <p:spPr bwMode="auto">
            <a:xfrm>
              <a:off x="2239150" y="4316736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33"/>
            <p:cNvSpPr>
              <a:spLocks noChangeArrowheads="1"/>
            </p:cNvSpPr>
            <p:nvPr/>
          </p:nvSpPr>
          <p:spPr bwMode="auto">
            <a:xfrm>
              <a:off x="2563002" y="43127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3636856" y="4313098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33"/>
            <p:cNvSpPr>
              <a:spLocks noChangeArrowheads="1"/>
            </p:cNvSpPr>
            <p:nvPr/>
          </p:nvSpPr>
          <p:spPr bwMode="auto">
            <a:xfrm>
              <a:off x="3960708" y="4309116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4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345903"/>
              </p:ext>
            </p:extLst>
          </p:nvPr>
        </p:nvGraphicFramePr>
        <p:xfrm>
          <a:off x="7186042" y="1620838"/>
          <a:ext cx="2186558" cy="4502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등록버튼을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클릭하여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등록 팝업을 호출한다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 항목을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 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메인페이지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배너가 노출될 화면의 위치를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우측하단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등록될 이미지의 크기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pixel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숫자만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스크롤방식을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스크롧방식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아래쪽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왼쪽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오른쪽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사용안함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메인광고게시용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기획전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MD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추천상품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신제품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용도를 기타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입력가능한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입력폼이다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정보가 등록되며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팝업이 닫히며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배너등록화면의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선택하는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셀렉트박스에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닫기버튼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팝업화면이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닫힌다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직선 연결선 19"/>
          <p:cNvCxnSpPr>
            <a:cxnSpLocks noChangeShapeType="1"/>
          </p:cNvCxnSpPr>
          <p:nvPr/>
        </p:nvCxnSpPr>
        <p:spPr bwMode="auto">
          <a:xfrm flipV="1">
            <a:off x="435443" y="1881013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1" name="직사각형 40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배너관리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282" y="1615236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430996" y="2659852"/>
            <a:ext cx="668303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8712203"/>
              </p:ext>
            </p:extLst>
          </p:nvPr>
        </p:nvGraphicFramePr>
        <p:xfrm>
          <a:off x="435443" y="3850010"/>
          <a:ext cx="6678592" cy="2061210"/>
        </p:xfrm>
        <a:graphic>
          <a:graphicData uri="http://schemas.openxmlformats.org/drawingml/2006/table">
            <a:tbl>
              <a:tblPr/>
              <a:tblGrid>
                <a:gridCol w="917951"/>
                <a:gridCol w="2385954"/>
                <a:gridCol w="1071570"/>
                <a:gridCol w="23031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정보 등록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배너적용시작일시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배너적용종료일시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배너연결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배너노출시간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msec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배너상세설명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 bwMode="auto">
          <a:xfrm>
            <a:off x="437235" y="4059976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414216" y="4096082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4567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AutoShape 38"/>
          <p:cNvSpPr>
            <a:spLocks noChangeArrowheads="1"/>
          </p:cNvSpPr>
          <p:nvPr/>
        </p:nvSpPr>
        <p:spPr bwMode="auto">
          <a:xfrm>
            <a:off x="3422286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3901839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배너존을</a:t>
            </a:r>
            <a:r>
              <a:rPr lang="ko-KR" altLang="en-US" sz="800" dirty="0" smtClean="0">
                <a:solidFill>
                  <a:schemeClr val="tx1"/>
                </a:solidFill>
              </a:rPr>
              <a:t> 등록하기 위한 팝업화면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87220"/>
              </p:ext>
            </p:extLst>
          </p:nvPr>
        </p:nvGraphicFramePr>
        <p:xfrm>
          <a:off x="432066" y="2453937"/>
          <a:ext cx="6664868" cy="1271111"/>
        </p:xfrm>
        <a:graphic>
          <a:graphicData uri="http://schemas.openxmlformats.org/drawingml/2006/table">
            <a:tbl>
              <a:tblPr/>
              <a:tblGrid>
                <a:gridCol w="2763538"/>
                <a:gridCol w="3901330"/>
              </a:tblGrid>
              <a:tr h="189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이미지 등록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이미지의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pixel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크기는 선택한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배너존에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따라 달라진다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300 x 200 pixel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파일을 업로드 해주세요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en-US" sz="7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24676">
                <a:tc vMerge="1"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 파일은 최대 </a:t>
                      </a:r>
                      <a:r>
                        <a:rPr lang="en-US" altLang="ko-KR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2MB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 가능합니다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확장자는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GIF,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JPG, </a:t>
                      </a:r>
                      <a:r>
                        <a:rPr lang="en-US" altLang="ko-KR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업로드 가능합니다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700" b="0" dirty="0" smtClean="0"/>
                        <a:t> </a:t>
                      </a:r>
                      <a:endParaRPr lang="en-US" altLang="ko-KR" sz="700" b="0" dirty="0" smtClean="0"/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AutoShape 38"/>
          <p:cNvSpPr>
            <a:spLocks noChangeArrowheads="1"/>
          </p:cNvSpPr>
          <p:nvPr/>
        </p:nvSpPr>
        <p:spPr bwMode="auto">
          <a:xfrm>
            <a:off x="1215369" y="1976100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87220"/>
              </p:ext>
            </p:extLst>
          </p:nvPr>
        </p:nvGraphicFramePr>
        <p:xfrm>
          <a:off x="421668" y="1960825"/>
          <a:ext cx="6675266" cy="419100"/>
        </p:xfrm>
        <a:graphic>
          <a:graphicData uri="http://schemas.openxmlformats.org/drawingml/2006/table">
            <a:tbl>
              <a:tblPr/>
              <a:tblGrid>
                <a:gridCol w="1280081"/>
                <a:gridCol w="1798395"/>
                <a:gridCol w="1239336"/>
                <a:gridCol w="2357454"/>
              </a:tblGrid>
              <a:tr h="209550"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순위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8" name="직선 연결선 77"/>
          <p:cNvCxnSpPr/>
          <p:nvPr/>
        </p:nvCxnSpPr>
        <p:spPr bwMode="auto">
          <a:xfrm>
            <a:off x="444826" y="2159373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그룹 82"/>
          <p:cNvGrpSpPr/>
          <p:nvPr/>
        </p:nvGrpSpPr>
        <p:grpSpPr>
          <a:xfrm>
            <a:off x="1739084" y="2206671"/>
            <a:ext cx="1149418" cy="144000"/>
            <a:chOff x="1739084" y="2214554"/>
            <a:chExt cx="1149418" cy="144000"/>
          </a:xfrm>
        </p:grpSpPr>
        <p:sp>
          <p:nvSpPr>
            <p:cNvPr id="80" name="직사각형 33"/>
            <p:cNvSpPr>
              <a:spLocks noChangeArrowheads="1"/>
            </p:cNvSpPr>
            <p:nvPr/>
          </p:nvSpPr>
          <p:spPr bwMode="auto">
            <a:xfrm>
              <a:off x="1739084" y="2214554"/>
              <a:ext cx="1143008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메인 중앙 중단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33"/>
            <p:cNvSpPr>
              <a:spLocks noChangeArrowheads="1"/>
            </p:cNvSpPr>
            <p:nvPr/>
          </p:nvSpPr>
          <p:spPr bwMode="auto">
            <a:xfrm>
              <a:off x="2744502" y="22145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182" y="2714620"/>
            <a:ext cx="255013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직사각형 84"/>
          <p:cNvSpPr/>
          <p:nvPr/>
        </p:nvSpPr>
        <p:spPr bwMode="auto">
          <a:xfrm>
            <a:off x="3310720" y="3357562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8"/>
          <p:cNvSpPr>
            <a:spLocks noChangeArrowheads="1"/>
          </p:cNvSpPr>
          <p:nvPr/>
        </p:nvSpPr>
        <p:spPr bwMode="auto">
          <a:xfrm>
            <a:off x="5613484" y="335756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8"/>
          <p:cNvSpPr>
            <a:spLocks noChangeArrowheads="1"/>
          </p:cNvSpPr>
          <p:nvPr/>
        </p:nvSpPr>
        <p:spPr bwMode="auto">
          <a:xfrm>
            <a:off x="6208146" y="3356171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413917" y="452471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413917" y="473853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3332" y="5000636"/>
            <a:ext cx="25241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941" y="4548359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94"/>
          <p:cNvGrpSpPr/>
          <p:nvPr/>
        </p:nvGrpSpPr>
        <p:grpSpPr>
          <a:xfrm>
            <a:off x="4810918" y="2198788"/>
            <a:ext cx="1223573" cy="380839"/>
            <a:chOff x="2239565" y="3405351"/>
            <a:chExt cx="1223573" cy="380839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11" name="AutoShape 38"/>
          <p:cNvSpPr>
            <a:spLocks noChangeArrowheads="1"/>
          </p:cNvSpPr>
          <p:nvPr/>
        </p:nvSpPr>
        <p:spPr bwMode="auto">
          <a:xfrm>
            <a:off x="5188478" y="3860369"/>
            <a:ext cx="433925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3028" y="3872674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7873" y="3867410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AutoShape 38"/>
          <p:cNvSpPr>
            <a:spLocks noChangeArrowheads="1"/>
          </p:cNvSpPr>
          <p:nvPr/>
        </p:nvSpPr>
        <p:spPr bwMode="auto">
          <a:xfrm>
            <a:off x="4533135" y="3857498"/>
            <a:ext cx="542406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739216" y="2194948"/>
            <a:ext cx="3571900" cy="32343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679464"/>
              </p:ext>
            </p:extLst>
          </p:nvPr>
        </p:nvGraphicFramePr>
        <p:xfrm>
          <a:off x="2810654" y="2727224"/>
          <a:ext cx="3432528" cy="2061904"/>
        </p:xfrm>
        <a:graphic>
          <a:graphicData uri="http://schemas.openxmlformats.org/drawingml/2006/table">
            <a:tbl>
              <a:tblPr/>
              <a:tblGrid>
                <a:gridCol w="914313"/>
                <a:gridCol w="2518215"/>
              </a:tblGrid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기타용도 상세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" name="직사각형 118"/>
          <p:cNvSpPr/>
          <p:nvPr/>
        </p:nvSpPr>
        <p:spPr bwMode="auto">
          <a:xfrm>
            <a:off x="2739216" y="2190044"/>
            <a:ext cx="3571900" cy="194537"/>
          </a:xfrm>
          <a:prstGeom prst="rect">
            <a:avLst/>
          </a:prstGeom>
          <a:solidFill>
            <a:srgbClr val="0099FF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146629" y="2210657"/>
            <a:ext cx="118104" cy="141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47"/>
          <p:cNvSpPr txBox="1">
            <a:spLocks noChangeArrowheads="1"/>
          </p:cNvSpPr>
          <p:nvPr/>
        </p:nvSpPr>
        <p:spPr bwMode="auto">
          <a:xfrm>
            <a:off x="2739216" y="2373196"/>
            <a:ext cx="1335995" cy="2737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연결선 19"/>
          <p:cNvCxnSpPr>
            <a:cxnSpLocks noChangeShapeType="1"/>
          </p:cNvCxnSpPr>
          <p:nvPr/>
        </p:nvCxnSpPr>
        <p:spPr bwMode="auto">
          <a:xfrm>
            <a:off x="2739216" y="2656727"/>
            <a:ext cx="3499218" cy="0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132" name="직사각형 131"/>
          <p:cNvSpPr/>
          <p:nvPr/>
        </p:nvSpPr>
        <p:spPr bwMode="auto">
          <a:xfrm>
            <a:off x="3787927" y="2767608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160"/>
          <p:cNvGrpSpPr/>
          <p:nvPr/>
        </p:nvGrpSpPr>
        <p:grpSpPr>
          <a:xfrm>
            <a:off x="3802903" y="3048161"/>
            <a:ext cx="870963" cy="142877"/>
            <a:chOff x="5382422" y="5000636"/>
            <a:chExt cx="870963" cy="142877"/>
          </a:xfrm>
        </p:grpSpPr>
        <p:sp>
          <p:nvSpPr>
            <p:cNvPr id="145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23" name="AutoShape 38"/>
          <p:cNvSpPr>
            <a:spLocks noChangeArrowheads="1"/>
          </p:cNvSpPr>
          <p:nvPr/>
        </p:nvSpPr>
        <p:spPr bwMode="auto">
          <a:xfrm>
            <a:off x="4525166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AutoShape 38"/>
          <p:cNvSpPr>
            <a:spLocks noChangeArrowheads="1"/>
          </p:cNvSpPr>
          <p:nvPr/>
        </p:nvSpPr>
        <p:spPr bwMode="auto">
          <a:xfrm>
            <a:off x="4096538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3810786" y="353246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810786" y="378668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3810786" y="4571517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166"/>
          <p:cNvGrpSpPr/>
          <p:nvPr/>
        </p:nvGrpSpPr>
        <p:grpSpPr>
          <a:xfrm>
            <a:off x="3810786" y="3309773"/>
            <a:ext cx="870963" cy="142877"/>
            <a:chOff x="5382422" y="5000636"/>
            <a:chExt cx="870963" cy="142877"/>
          </a:xfrm>
        </p:grpSpPr>
        <p:sp>
          <p:nvSpPr>
            <p:cNvPr id="168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0" name="그룹 169"/>
          <p:cNvGrpSpPr/>
          <p:nvPr/>
        </p:nvGrpSpPr>
        <p:grpSpPr>
          <a:xfrm>
            <a:off x="3810786" y="4071942"/>
            <a:ext cx="870963" cy="142877"/>
            <a:chOff x="5382422" y="5000636"/>
            <a:chExt cx="870963" cy="142877"/>
          </a:xfrm>
        </p:grpSpPr>
        <p:sp>
          <p:nvSpPr>
            <p:cNvPr id="171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1" name="그룹 172"/>
          <p:cNvGrpSpPr/>
          <p:nvPr/>
        </p:nvGrpSpPr>
        <p:grpSpPr>
          <a:xfrm>
            <a:off x="3810786" y="4341928"/>
            <a:ext cx="870963" cy="142877"/>
            <a:chOff x="5382422" y="5000636"/>
            <a:chExt cx="870963" cy="142877"/>
          </a:xfrm>
        </p:grpSpPr>
        <p:sp>
          <p:nvSpPr>
            <p:cNvPr id="174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선택 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--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76" name="직사각형 175"/>
          <p:cNvSpPr/>
          <p:nvPr/>
        </p:nvSpPr>
        <p:spPr bwMode="auto">
          <a:xfrm>
            <a:off x="1167580" y="1928802"/>
            <a:ext cx="642942" cy="21431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1810522" y="192880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3475955" y="27611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3485128" y="300037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3485128" y="326247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3493502" y="364331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3509268" y="40399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타원 182"/>
          <p:cNvSpPr/>
          <p:nvPr/>
        </p:nvSpPr>
        <p:spPr bwMode="auto">
          <a:xfrm>
            <a:off x="3525034" y="428625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3525034" y="45242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3810786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4953794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6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상세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345903"/>
              </p:ext>
            </p:extLst>
          </p:nvPr>
        </p:nvGraphicFramePr>
        <p:xfrm>
          <a:off x="7186042" y="1620838"/>
          <a:ext cx="2186558" cy="19310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배너의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배너 순위는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배너의 이미지 파일을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이미지는 수정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선택한 배너 정보를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배너의 정보는 모두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입력한 배너의 정보가 수정된다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 성공 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직선 연결선 19"/>
          <p:cNvCxnSpPr>
            <a:cxnSpLocks noChangeShapeType="1"/>
          </p:cNvCxnSpPr>
          <p:nvPr/>
        </p:nvCxnSpPr>
        <p:spPr bwMode="auto">
          <a:xfrm flipV="1">
            <a:off x="435443" y="1881013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1" name="직사각형 40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배너관리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282" y="1615236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430996" y="2659852"/>
            <a:ext cx="668303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8712203"/>
              </p:ext>
            </p:extLst>
          </p:nvPr>
        </p:nvGraphicFramePr>
        <p:xfrm>
          <a:off x="435443" y="3850010"/>
          <a:ext cx="6678592" cy="2061213"/>
        </p:xfrm>
        <a:graphic>
          <a:graphicData uri="http://schemas.openxmlformats.org/drawingml/2006/table">
            <a:tbl>
              <a:tblPr/>
              <a:tblGrid>
                <a:gridCol w="917951"/>
                <a:gridCol w="2385954"/>
                <a:gridCol w="1071570"/>
                <a:gridCol w="23031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배너적용시작일시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배너적용종료일시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배너연결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띄우기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배너노출시간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msec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배너상세설명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ko-KR" altLang="en-US" sz="7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2013-02-08 10:30:21</a:t>
                      </a:r>
                      <a:endParaRPr lang="ko-KR" altLang="en-US" sz="700" b="0" i="0" u="none" strike="noStrike" kern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admin</a:t>
                      </a:r>
                      <a:endParaRPr lang="ko-KR" altLang="en-US" sz="7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2013-02-28 15:10:49</a:t>
                      </a:r>
                      <a:endParaRPr lang="ko-KR" altLang="en-US" sz="7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 bwMode="auto">
          <a:xfrm>
            <a:off x="437235" y="4059976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414216" y="4096082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한미약품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OTC</a:t>
            </a: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프리미엄 할인</a:t>
            </a: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567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AutoShape 38"/>
          <p:cNvSpPr>
            <a:spLocks noChangeArrowheads="1"/>
          </p:cNvSpPr>
          <p:nvPr/>
        </p:nvSpPr>
        <p:spPr bwMode="auto">
          <a:xfrm>
            <a:off x="3422286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3901839" y="6000768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1596208" y="192880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배너상세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정보를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87220"/>
              </p:ext>
            </p:extLst>
          </p:nvPr>
        </p:nvGraphicFramePr>
        <p:xfrm>
          <a:off x="432066" y="2453937"/>
          <a:ext cx="6664868" cy="1271111"/>
        </p:xfrm>
        <a:graphic>
          <a:graphicData uri="http://schemas.openxmlformats.org/drawingml/2006/table">
            <a:tbl>
              <a:tblPr/>
              <a:tblGrid>
                <a:gridCol w="2763538"/>
                <a:gridCol w="3901330"/>
              </a:tblGrid>
              <a:tr h="189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이미지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이미지의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pixel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크기는 선택한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배너존에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따라 달라진다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300 x 200 pixel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파일을 업로드 해주세요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en-US" sz="7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24676">
                <a:tc vMerge="1"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 파일은 최대 </a:t>
                      </a:r>
                      <a:r>
                        <a:rPr lang="en-US" altLang="ko-KR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2MB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 가능합니다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확장자는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GIF,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JPG, </a:t>
                      </a:r>
                      <a:r>
                        <a:rPr lang="en-US" altLang="ko-KR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업로드 가능합니다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700" b="0" dirty="0" smtClean="0"/>
                        <a:t> </a:t>
                      </a:r>
                      <a:endParaRPr lang="en-US" altLang="ko-KR" sz="700" b="0" dirty="0" smtClean="0"/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87220"/>
              </p:ext>
            </p:extLst>
          </p:nvPr>
        </p:nvGraphicFramePr>
        <p:xfrm>
          <a:off x="421668" y="1960825"/>
          <a:ext cx="6675266" cy="419100"/>
        </p:xfrm>
        <a:graphic>
          <a:graphicData uri="http://schemas.openxmlformats.org/drawingml/2006/table">
            <a:tbl>
              <a:tblPr/>
              <a:tblGrid>
                <a:gridCol w="1280081"/>
                <a:gridCol w="1798395"/>
                <a:gridCol w="1310774"/>
                <a:gridCol w="2286016"/>
              </a:tblGrid>
              <a:tr h="209550"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순위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8" name="직선 연결선 77"/>
          <p:cNvCxnSpPr/>
          <p:nvPr/>
        </p:nvCxnSpPr>
        <p:spPr bwMode="auto">
          <a:xfrm>
            <a:off x="444826" y="2159373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그룹 82"/>
          <p:cNvGrpSpPr/>
          <p:nvPr/>
        </p:nvGrpSpPr>
        <p:grpSpPr>
          <a:xfrm>
            <a:off x="1739084" y="2206671"/>
            <a:ext cx="1149418" cy="144000"/>
            <a:chOff x="1739084" y="2214554"/>
            <a:chExt cx="1149418" cy="144000"/>
          </a:xfrm>
        </p:grpSpPr>
        <p:sp>
          <p:nvSpPr>
            <p:cNvPr id="80" name="직사각형 33"/>
            <p:cNvSpPr>
              <a:spLocks noChangeArrowheads="1"/>
            </p:cNvSpPr>
            <p:nvPr/>
          </p:nvSpPr>
          <p:spPr bwMode="auto">
            <a:xfrm>
              <a:off x="1739084" y="2214554"/>
              <a:ext cx="1143008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메인 중앙 중단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33"/>
            <p:cNvSpPr>
              <a:spLocks noChangeArrowheads="1"/>
            </p:cNvSpPr>
            <p:nvPr/>
          </p:nvSpPr>
          <p:spPr bwMode="auto">
            <a:xfrm>
              <a:off x="2744502" y="22145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" y="2714620"/>
            <a:ext cx="255013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직사각형 84"/>
          <p:cNvSpPr/>
          <p:nvPr/>
        </p:nvSpPr>
        <p:spPr bwMode="auto">
          <a:xfrm>
            <a:off x="3310720" y="3357562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/statics/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viwes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/banner/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otc.jpg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8"/>
          <p:cNvSpPr>
            <a:spLocks noChangeArrowheads="1"/>
          </p:cNvSpPr>
          <p:nvPr/>
        </p:nvSpPr>
        <p:spPr bwMode="auto">
          <a:xfrm>
            <a:off x="5613484" y="335756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8"/>
          <p:cNvSpPr>
            <a:spLocks noChangeArrowheads="1"/>
          </p:cNvSpPr>
          <p:nvPr/>
        </p:nvSpPr>
        <p:spPr bwMode="auto">
          <a:xfrm>
            <a:off x="6208146" y="3356171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413917" y="452471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proruct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primium.do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413917" y="473853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4000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1" y="4556242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38"/>
          <p:cNvGrpSpPr/>
          <p:nvPr/>
        </p:nvGrpSpPr>
        <p:grpSpPr>
          <a:xfrm>
            <a:off x="4873229" y="2198788"/>
            <a:ext cx="1223573" cy="380839"/>
            <a:chOff x="2239565" y="3405351"/>
            <a:chExt cx="1223573" cy="380839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3333" y="5000636"/>
            <a:ext cx="221457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1596208" y="5072074"/>
            <a:ext cx="2000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latinLnBrk="1" hangingPunct="1">
              <a:buClrTx/>
              <a:buSzTx/>
            </a:pP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HMP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몰 약사님들께만 드리는 봄맞이 이벤트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defTabSz="914400" eaLnBrk="1" latinLnBrk="1" hangingPunct="1">
              <a:buClrTx/>
              <a:buSzTx/>
            </a:pP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한미약품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OTC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프리미엄 할인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행사중</a:t>
            </a:r>
            <a:r>
              <a:rPr kumimoji="1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안내 배너입니다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405411" y="2174648"/>
            <a:ext cx="6691523" cy="2542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05411" y="2476824"/>
            <a:ext cx="6691523" cy="13093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05411" y="3874053"/>
            <a:ext cx="6691523" cy="205527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1381894" y="242757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1381894" y="385633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167844" y="599947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4358150" y="60007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29683" y="4303495"/>
            <a:ext cx="2675173" cy="158347"/>
            <a:chOff x="1429683" y="4303495"/>
            <a:chExt cx="2675173" cy="158347"/>
          </a:xfrm>
        </p:grpSpPr>
        <p:sp>
          <p:nvSpPr>
            <p:cNvPr id="57" name="제목 37"/>
            <p:cNvSpPr txBox="1">
              <a:spLocks/>
            </p:cNvSpPr>
            <p:nvPr/>
          </p:nvSpPr>
          <p:spPr bwMode="auto">
            <a:xfrm>
              <a:off x="2667778" y="4303495"/>
              <a:ext cx="296862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185"/>
            <p:cNvSpPr>
              <a:spLocks noChangeArrowheads="1"/>
            </p:cNvSpPr>
            <p:nvPr/>
          </p:nvSpPr>
          <p:spPr bwMode="auto">
            <a:xfrm>
              <a:off x="2862853" y="4313341"/>
              <a:ext cx="725425" cy="144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2013-08-20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　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Picture 3"/>
            <p:cNvPicPr preferRelativeResize="0"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51898" y="431784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0" name="그룹 186"/>
            <p:cNvGrpSpPr/>
            <p:nvPr/>
          </p:nvGrpSpPr>
          <p:grpSpPr>
            <a:xfrm>
              <a:off x="1429683" y="4313342"/>
              <a:ext cx="725425" cy="148500"/>
              <a:chOff x="5344566" y="2632207"/>
              <a:chExt cx="725425" cy="191541"/>
            </a:xfrm>
          </p:grpSpPr>
          <p:sp>
            <p:nvSpPr>
              <p:cNvPr id="66" name="직사각형 185"/>
              <p:cNvSpPr>
                <a:spLocks noChangeArrowheads="1"/>
              </p:cNvSpPr>
              <p:nvPr/>
            </p:nvSpPr>
            <p:spPr bwMode="auto">
              <a:xfrm>
                <a:off x="5344566" y="2632207"/>
                <a:ext cx="725425" cy="185738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altLang="ko-KR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2012-08-20</a:t>
                </a:r>
                <a:r>
                  <a:rPr lang="ko-KR" altLang="en-US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7" name="Picture 3"/>
              <p:cNvPicPr preferRelativeResize="0"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925528" y="2638011"/>
                <a:ext cx="144000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61" name="직사각형 60"/>
            <p:cNvSpPr/>
            <p:nvPr/>
          </p:nvSpPr>
          <p:spPr bwMode="auto">
            <a:xfrm>
              <a:off x="2239150" y="4316736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33"/>
            <p:cNvSpPr>
              <a:spLocks noChangeArrowheads="1"/>
            </p:cNvSpPr>
            <p:nvPr/>
          </p:nvSpPr>
          <p:spPr bwMode="auto">
            <a:xfrm>
              <a:off x="2563002" y="43127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636856" y="4313098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33"/>
            <p:cNvSpPr>
              <a:spLocks noChangeArrowheads="1"/>
            </p:cNvSpPr>
            <p:nvPr/>
          </p:nvSpPr>
          <p:spPr bwMode="auto">
            <a:xfrm>
              <a:off x="3960708" y="4309116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366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배너존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상세조회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3096183"/>
              </p:ext>
            </p:extLst>
          </p:nvPr>
        </p:nvGraphicFramePr>
        <p:xfrm>
          <a:off x="7186042" y="1620838"/>
          <a:ext cx="2186558" cy="45478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화면에서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필드를 클릭하여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상세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팝업화면을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호출한다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페이지 항목을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서브페이지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화면의 위치를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항목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좌측하단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중앙하단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우측상단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우측중단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우측하단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가로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세로 사이즈를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숫자만 입력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스크롤방식을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스크롧방식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아래쪽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왼쪽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오른쪽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사용안함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메인광고게시용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이벤트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기획전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MD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추천상품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신제품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입점업체안내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고객센터안내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용도가 기타일 시 상세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기타용도를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보여줍니다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정보가 수정되며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정보 수정이 완료되었습니다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호출 후 팝업이 닫힙니다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닫기버튼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팝업화면이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닫힌다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525476"/>
              </p:ext>
            </p:extLst>
          </p:nvPr>
        </p:nvGraphicFramePr>
        <p:xfrm>
          <a:off x="428997" y="4229178"/>
          <a:ext cx="6685129" cy="1562553"/>
        </p:xfrm>
        <a:graphic>
          <a:graphicData uri="http://schemas.openxmlformats.org/drawingml/2006/table">
            <a:tbl>
              <a:tblPr/>
              <a:tblGrid>
                <a:gridCol w="1524401"/>
                <a:gridCol w="1000132"/>
                <a:gridCol w="500066"/>
                <a:gridCol w="785818"/>
                <a:gridCol w="785818"/>
                <a:gridCol w="571504"/>
                <a:gridCol w="714380"/>
                <a:gridCol w="803010"/>
              </a:tblGrid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배너순위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배너시작일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배너종료일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이용안내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중앙 중단</a:t>
                      </a:r>
                      <a:endParaRPr lang="ko-KR" altLang="en-US" sz="8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IBK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제휴카드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우측 상단</a:t>
                      </a:r>
                      <a:endParaRPr lang="ko-KR" altLang="en-US" sz="8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초특가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우측 중앙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인기 의약품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우측 하단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클릭 캠페인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좌측 하단</a:t>
                      </a:r>
                      <a:endParaRPr lang="ko-KR" altLang="en-US" sz="8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한미약품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프리미엄 할인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중앙 중단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67"/>
          <p:cNvGrpSpPr/>
          <p:nvPr/>
        </p:nvGrpSpPr>
        <p:grpSpPr>
          <a:xfrm>
            <a:off x="7004553" y="4445204"/>
            <a:ext cx="109572" cy="1312328"/>
            <a:chOff x="7004553" y="4596814"/>
            <a:chExt cx="109572" cy="1312328"/>
          </a:xfrm>
        </p:grpSpPr>
        <p:sp>
          <p:nvSpPr>
            <p:cNvPr id="69" name="직사각형 68"/>
            <p:cNvSpPr/>
            <p:nvPr/>
          </p:nvSpPr>
          <p:spPr bwMode="auto">
            <a:xfrm rot="5400000">
              <a:off x="6554554" y="5330787"/>
              <a:ext cx="10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 rot="5400000">
              <a:off x="7006125" y="4596814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 rot="16200000">
              <a:off x="7006034" y="580114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 rot="5400000">
              <a:off x="6843339" y="4872891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5" name="그룹 76"/>
          <p:cNvGrpSpPr/>
          <p:nvPr/>
        </p:nvGrpSpPr>
        <p:grpSpPr>
          <a:xfrm>
            <a:off x="2767771" y="5950991"/>
            <a:ext cx="1735586" cy="214313"/>
            <a:chOff x="2903526" y="6028560"/>
            <a:chExt cx="1735586" cy="214313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b="1" dirty="0" smtClean="0">
                  <a:solidFill>
                    <a:srgbClr val="F96F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배너존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상세정보를</a:t>
            </a:r>
            <a:r>
              <a:rPr lang="ko-KR" altLang="en-US" sz="800" dirty="0" smtClean="0">
                <a:solidFill>
                  <a:schemeClr val="tx1"/>
                </a:solidFill>
              </a:rPr>
              <a:t> 조회 및 수정하기 위한 팝업화면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45282" y="3429000"/>
            <a:ext cx="2162701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배너조회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5444" y="3643314"/>
            <a:ext cx="6678682" cy="36175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 Box 47"/>
          <p:cNvSpPr txBox="1">
            <a:spLocks noChangeArrowheads="1"/>
          </p:cNvSpPr>
          <p:nvPr/>
        </p:nvSpPr>
        <p:spPr bwMode="auto">
          <a:xfrm>
            <a:off x="495831" y="3730971"/>
            <a:ext cx="1217603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174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99"/>
          <p:cNvGrpSpPr>
            <a:grpSpLocks/>
          </p:cNvGrpSpPr>
          <p:nvPr/>
        </p:nvGrpSpPr>
        <p:grpSpPr bwMode="auto">
          <a:xfrm>
            <a:off x="6233887" y="3754820"/>
            <a:ext cx="831662" cy="144462"/>
            <a:chOff x="7005826" y="4405313"/>
            <a:chExt cx="831662" cy="144462"/>
          </a:xfrm>
        </p:grpSpPr>
        <p:sp>
          <p:nvSpPr>
            <p:cNvPr id="88" name="직사각형 33"/>
            <p:cNvSpPr>
              <a:spLocks noChangeArrowheads="1"/>
            </p:cNvSpPr>
            <p:nvPr/>
          </p:nvSpPr>
          <p:spPr bwMode="auto">
            <a:xfrm>
              <a:off x="7005826" y="4405313"/>
              <a:ext cx="714187" cy="144000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개씩 보기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90" name="AutoShape 38"/>
          <p:cNvSpPr>
            <a:spLocks noChangeArrowheads="1"/>
          </p:cNvSpPr>
          <p:nvPr/>
        </p:nvSpPr>
        <p:spPr bwMode="auto">
          <a:xfrm>
            <a:off x="5681146" y="3754820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95" y="3767124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0540" y="3761860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타원 53"/>
          <p:cNvSpPr/>
          <p:nvPr/>
        </p:nvSpPr>
        <p:spPr bwMode="auto">
          <a:xfrm>
            <a:off x="1881960" y="550070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3" name="직사각형 42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배너관리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조회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3191389"/>
              </p:ext>
            </p:extLst>
          </p:nvPr>
        </p:nvGraphicFramePr>
        <p:xfrm>
          <a:off x="502956" y="2000240"/>
          <a:ext cx="6539072" cy="1276744"/>
        </p:xfrm>
        <a:graphic>
          <a:graphicData uri="http://schemas.openxmlformats.org/drawingml/2006/table">
            <a:tbl>
              <a:tblPr/>
              <a:tblGrid>
                <a:gridCol w="1634768"/>
                <a:gridCol w="4904304"/>
              </a:tblGrid>
              <a:tr h="709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배너존선택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428997" y="1969217"/>
            <a:ext cx="6685037" cy="1459783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39150" y="2810198"/>
            <a:ext cx="12144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38"/>
          <p:cNvSpPr>
            <a:spLocks noChangeArrowheads="1"/>
          </p:cNvSpPr>
          <p:nvPr/>
        </p:nvSpPr>
        <p:spPr bwMode="auto">
          <a:xfrm>
            <a:off x="6620517" y="3230452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51"/>
          <p:cNvGrpSpPr/>
          <p:nvPr/>
        </p:nvGrpSpPr>
        <p:grpSpPr>
          <a:xfrm>
            <a:off x="2239150" y="2048029"/>
            <a:ext cx="1223913" cy="714380"/>
            <a:chOff x="2239150" y="2357430"/>
            <a:chExt cx="1223913" cy="71438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2239150" y="2357430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239565" y="2499936"/>
              <a:ext cx="1223498" cy="57187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중앙 중단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defTabSz="914400" eaLnBrk="1" latinLnBrk="1" hangingPunct="1">
                <a:buClrTx/>
                <a:buSzTx/>
              </a:pP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메인 우측 상단</a:t>
              </a:r>
              <a:endPara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우측 중단</a:t>
              </a:r>
              <a:endParaRPr kumimoji="1" lang="en-US" altLang="ko-KR" sz="7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aseline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메인 우측 하단</a:t>
              </a:r>
              <a:endParaRPr kumimoji="1" lang="en-US" altLang="ko-KR" sz="7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좌측 하단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318604" y="2357430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8" name="그룹 57"/>
          <p:cNvGrpSpPr/>
          <p:nvPr/>
        </p:nvGrpSpPr>
        <p:grpSpPr>
          <a:xfrm>
            <a:off x="2239565" y="3056044"/>
            <a:ext cx="1223573" cy="380839"/>
            <a:chOff x="2239565" y="3405351"/>
            <a:chExt cx="1223573" cy="38083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63" name="AutoShape 38"/>
          <p:cNvSpPr>
            <a:spLocks noChangeArrowheads="1"/>
          </p:cNvSpPr>
          <p:nvPr/>
        </p:nvSpPr>
        <p:spPr bwMode="auto">
          <a:xfrm>
            <a:off x="5056736" y="3746284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배너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0253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직사각형 120"/>
          <p:cNvSpPr/>
          <p:nvPr/>
        </p:nvSpPr>
        <p:spPr bwMode="auto">
          <a:xfrm>
            <a:off x="3096406" y="3357562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38"/>
          <p:cNvSpPr>
            <a:spLocks noChangeArrowheads="1"/>
          </p:cNvSpPr>
          <p:nvPr/>
        </p:nvSpPr>
        <p:spPr bwMode="auto">
          <a:xfrm>
            <a:off x="5399170" y="335756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8627" y="4548359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94"/>
          <p:cNvGrpSpPr/>
          <p:nvPr/>
        </p:nvGrpSpPr>
        <p:grpSpPr>
          <a:xfrm>
            <a:off x="4596604" y="2198788"/>
            <a:ext cx="1223573" cy="380839"/>
            <a:chOff x="2239565" y="3405351"/>
            <a:chExt cx="1223573" cy="380839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8" name="AutoShape 38"/>
          <p:cNvSpPr>
            <a:spLocks noChangeArrowheads="1"/>
          </p:cNvSpPr>
          <p:nvPr/>
        </p:nvSpPr>
        <p:spPr bwMode="auto">
          <a:xfrm>
            <a:off x="4974164" y="3860369"/>
            <a:ext cx="433925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14" y="3872674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3559" y="3867410"/>
            <a:ext cx="72998" cy="1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" name="AutoShape 38"/>
          <p:cNvSpPr>
            <a:spLocks noChangeArrowheads="1"/>
          </p:cNvSpPr>
          <p:nvPr/>
        </p:nvSpPr>
        <p:spPr bwMode="auto">
          <a:xfrm>
            <a:off x="4318821" y="3857498"/>
            <a:ext cx="542406" cy="183931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524902" y="2194948"/>
            <a:ext cx="3571900" cy="323431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679464"/>
              </p:ext>
            </p:extLst>
          </p:nvPr>
        </p:nvGraphicFramePr>
        <p:xfrm>
          <a:off x="2596340" y="2727224"/>
          <a:ext cx="3432528" cy="2061904"/>
        </p:xfrm>
        <a:graphic>
          <a:graphicData uri="http://schemas.openxmlformats.org/drawingml/2006/table">
            <a:tbl>
              <a:tblPr/>
              <a:tblGrid>
                <a:gridCol w="914313"/>
                <a:gridCol w="2518215"/>
              </a:tblGrid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배너존명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스크롤방식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기타용도 상세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직사각형 137"/>
          <p:cNvSpPr/>
          <p:nvPr/>
        </p:nvSpPr>
        <p:spPr bwMode="auto">
          <a:xfrm>
            <a:off x="2524902" y="2190044"/>
            <a:ext cx="3571900" cy="194537"/>
          </a:xfrm>
          <a:prstGeom prst="rect">
            <a:avLst/>
          </a:prstGeom>
          <a:solidFill>
            <a:srgbClr val="0099FF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5932315" y="2210657"/>
            <a:ext cx="118104" cy="1418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47"/>
          <p:cNvSpPr txBox="1">
            <a:spLocks noChangeArrowheads="1"/>
          </p:cNvSpPr>
          <p:nvPr/>
        </p:nvSpPr>
        <p:spPr bwMode="auto">
          <a:xfrm>
            <a:off x="2524902" y="2373196"/>
            <a:ext cx="1335995" cy="2737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배너존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상세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1" name="직선 연결선 19"/>
          <p:cNvCxnSpPr>
            <a:cxnSpLocks noChangeShapeType="1"/>
          </p:cNvCxnSpPr>
          <p:nvPr/>
        </p:nvCxnSpPr>
        <p:spPr bwMode="auto">
          <a:xfrm>
            <a:off x="2524902" y="2656727"/>
            <a:ext cx="3499218" cy="0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142" name="직사각형 141"/>
          <p:cNvSpPr/>
          <p:nvPr/>
        </p:nvSpPr>
        <p:spPr bwMode="auto">
          <a:xfrm>
            <a:off x="3573613" y="2767608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중앙 중단</a:t>
            </a:r>
          </a:p>
        </p:txBody>
      </p:sp>
      <p:grpSp>
        <p:nvGrpSpPr>
          <p:cNvPr id="10" name="그룹 142"/>
          <p:cNvGrpSpPr/>
          <p:nvPr/>
        </p:nvGrpSpPr>
        <p:grpSpPr>
          <a:xfrm>
            <a:off x="3588589" y="3048161"/>
            <a:ext cx="870963" cy="142877"/>
            <a:chOff x="5382422" y="5000636"/>
            <a:chExt cx="870963" cy="142877"/>
          </a:xfrm>
        </p:grpSpPr>
        <p:sp>
          <p:nvSpPr>
            <p:cNvPr id="144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메인페이지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46" name="AutoShape 38"/>
          <p:cNvSpPr>
            <a:spLocks noChangeArrowheads="1"/>
          </p:cNvSpPr>
          <p:nvPr/>
        </p:nvSpPr>
        <p:spPr bwMode="auto">
          <a:xfrm>
            <a:off x="4310852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AutoShape 38"/>
          <p:cNvSpPr>
            <a:spLocks noChangeArrowheads="1"/>
          </p:cNvSpPr>
          <p:nvPr/>
        </p:nvSpPr>
        <p:spPr bwMode="auto">
          <a:xfrm>
            <a:off x="3882224" y="5000637"/>
            <a:ext cx="329957" cy="14287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3596472" y="353246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400px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3596472" y="3786681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200px</a:t>
            </a:r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3596472" y="4571517"/>
            <a:ext cx="1808020" cy="1839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50"/>
          <p:cNvGrpSpPr/>
          <p:nvPr/>
        </p:nvGrpSpPr>
        <p:grpSpPr>
          <a:xfrm>
            <a:off x="3596472" y="3309773"/>
            <a:ext cx="870963" cy="142877"/>
            <a:chOff x="5382422" y="5000636"/>
            <a:chExt cx="870963" cy="142877"/>
          </a:xfrm>
        </p:grpSpPr>
        <p:sp>
          <p:nvSpPr>
            <p:cNvPr id="152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중앙중단</a:t>
              </a: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2" name="그룹 153"/>
          <p:cNvGrpSpPr/>
          <p:nvPr/>
        </p:nvGrpSpPr>
        <p:grpSpPr>
          <a:xfrm>
            <a:off x="3596472" y="4071942"/>
            <a:ext cx="870963" cy="142877"/>
            <a:chOff x="5382422" y="5000636"/>
            <a:chExt cx="870963" cy="142877"/>
          </a:xfrm>
        </p:grpSpPr>
        <p:sp>
          <p:nvSpPr>
            <p:cNvPr id="155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오른쪽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grpSp>
        <p:nvGrpSpPr>
          <p:cNvPr id="13" name="그룹 156"/>
          <p:cNvGrpSpPr/>
          <p:nvPr/>
        </p:nvGrpSpPr>
        <p:grpSpPr>
          <a:xfrm>
            <a:off x="3596472" y="4341928"/>
            <a:ext cx="870963" cy="142877"/>
            <a:chOff x="5382422" y="5000636"/>
            <a:chExt cx="870963" cy="142877"/>
          </a:xfrm>
        </p:grpSpPr>
        <p:sp>
          <p:nvSpPr>
            <p:cNvPr id="158" name="직사각형 33"/>
            <p:cNvSpPr>
              <a:spLocks noChangeArrowheads="1"/>
            </p:cNvSpPr>
            <p:nvPr/>
          </p:nvSpPr>
          <p:spPr bwMode="auto">
            <a:xfrm>
              <a:off x="5382422" y="5000637"/>
              <a:ext cx="864319" cy="14287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이벤트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33"/>
            <p:cNvSpPr>
              <a:spLocks noChangeArrowheads="1"/>
            </p:cNvSpPr>
            <p:nvPr/>
          </p:nvSpPr>
          <p:spPr bwMode="auto">
            <a:xfrm>
              <a:off x="6125819" y="5000636"/>
              <a:ext cx="127566" cy="142877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60" name="타원 159"/>
          <p:cNvSpPr/>
          <p:nvPr/>
        </p:nvSpPr>
        <p:spPr bwMode="auto">
          <a:xfrm>
            <a:off x="3261641" y="27611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 bwMode="auto">
          <a:xfrm>
            <a:off x="3270814" y="300037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/>
          <p:cNvSpPr/>
          <p:nvPr/>
        </p:nvSpPr>
        <p:spPr bwMode="auto">
          <a:xfrm>
            <a:off x="3270814" y="326247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3279188" y="3643314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타원 163"/>
          <p:cNvSpPr/>
          <p:nvPr/>
        </p:nvSpPr>
        <p:spPr bwMode="auto">
          <a:xfrm>
            <a:off x="3294954" y="40399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타원 164"/>
          <p:cNvSpPr/>
          <p:nvPr/>
        </p:nvSpPr>
        <p:spPr bwMode="auto">
          <a:xfrm>
            <a:off x="3310720" y="428625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/>
          <p:cNvSpPr/>
          <p:nvPr/>
        </p:nvSpPr>
        <p:spPr bwMode="auto">
          <a:xfrm>
            <a:off x="3310720" y="4524219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타원 166"/>
          <p:cNvSpPr/>
          <p:nvPr/>
        </p:nvSpPr>
        <p:spPr bwMode="auto">
          <a:xfrm>
            <a:off x="3596472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타원 167"/>
          <p:cNvSpPr/>
          <p:nvPr/>
        </p:nvSpPr>
        <p:spPr bwMode="auto">
          <a:xfrm>
            <a:off x="4731597" y="500063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2032719" y="5627812"/>
            <a:ext cx="785818" cy="1428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4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팝업조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</a:t>
            </a: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3096183"/>
              </p:ext>
            </p:extLst>
          </p:nvPr>
        </p:nvGraphicFramePr>
        <p:xfrm>
          <a:off x="7186042" y="1620838"/>
          <a:ext cx="2186558" cy="39470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조건을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조건에 부합하는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팝업목록을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건수를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팝업등록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팝업등록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엑셀다운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조회된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팝업목록을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엑셀파일로 다운로드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팝업조회내역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_YYYYMMDD.xls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필드 항목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 화면에 보여줄 목록의 행 개수를 선택한다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default : 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70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100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그리드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필드의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팝업상세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팝업의 진열 순서를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▲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순서를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한단계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위로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▼ 버튼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순서를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한단계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아래로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최상위 순위일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최상위 순서입니다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최하위 순위일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: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최하위 순서입니다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.’ alert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 목록 조회 기능 수행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76"/>
          <p:cNvGrpSpPr/>
          <p:nvPr/>
        </p:nvGrpSpPr>
        <p:grpSpPr>
          <a:xfrm>
            <a:off x="2767771" y="6072207"/>
            <a:ext cx="1735586" cy="214313"/>
            <a:chOff x="2903526" y="6028560"/>
            <a:chExt cx="1735586" cy="214313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3526" y="6054283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099932" y="6028560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b="1" dirty="0" smtClean="0">
                  <a:solidFill>
                    <a:srgbClr val="F96F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13218" y="6054896"/>
              <a:ext cx="325894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팝업 정보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목록조회</a:t>
            </a:r>
            <a:r>
              <a:rPr lang="ko-KR" altLang="en-US" sz="800" dirty="0" smtClean="0">
                <a:solidFill>
                  <a:schemeClr val="tx1"/>
                </a:solidFill>
              </a:rPr>
              <a:t>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345282" y="3551156"/>
            <a:ext cx="2162701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7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팝업조회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내역입니다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5444" y="3765469"/>
            <a:ext cx="6678682" cy="36175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 Box 47"/>
          <p:cNvSpPr txBox="1">
            <a:spLocks noChangeArrowheads="1"/>
          </p:cNvSpPr>
          <p:nvPr/>
        </p:nvSpPr>
        <p:spPr bwMode="auto">
          <a:xfrm>
            <a:off x="495831" y="3853126"/>
            <a:ext cx="1217603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7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174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99"/>
          <p:cNvGrpSpPr>
            <a:grpSpLocks/>
          </p:cNvGrpSpPr>
          <p:nvPr/>
        </p:nvGrpSpPr>
        <p:grpSpPr bwMode="auto">
          <a:xfrm>
            <a:off x="6233887" y="3876975"/>
            <a:ext cx="831662" cy="144462"/>
            <a:chOff x="7005826" y="4405313"/>
            <a:chExt cx="831662" cy="144462"/>
          </a:xfrm>
        </p:grpSpPr>
        <p:sp>
          <p:nvSpPr>
            <p:cNvPr id="88" name="직사각형 33"/>
            <p:cNvSpPr>
              <a:spLocks noChangeArrowheads="1"/>
            </p:cNvSpPr>
            <p:nvPr/>
          </p:nvSpPr>
          <p:spPr bwMode="auto">
            <a:xfrm>
              <a:off x="7005826" y="4405313"/>
              <a:ext cx="714187" cy="144000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개씩 보기</a:t>
              </a:r>
              <a:endPara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90" name="AutoShape 38"/>
          <p:cNvSpPr>
            <a:spLocks noChangeArrowheads="1"/>
          </p:cNvSpPr>
          <p:nvPr/>
        </p:nvSpPr>
        <p:spPr bwMode="auto">
          <a:xfrm>
            <a:off x="5681146" y="3876975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엑셀다운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95" y="3889279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0540" y="3884015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" name="타원 129"/>
          <p:cNvSpPr/>
          <p:nvPr/>
        </p:nvSpPr>
        <p:spPr bwMode="auto">
          <a:xfrm>
            <a:off x="4881786" y="36981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5572429" y="36981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6103930" y="36981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345702" y="381048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38"/>
          <p:cNvSpPr>
            <a:spLocks noChangeArrowheads="1"/>
          </p:cNvSpPr>
          <p:nvPr/>
        </p:nvSpPr>
        <p:spPr bwMode="auto">
          <a:xfrm>
            <a:off x="5056736" y="3868439"/>
            <a:ext cx="54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팝업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2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93" name="직사각형 92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팝업관리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조회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3191389"/>
              </p:ext>
            </p:extLst>
          </p:nvPr>
        </p:nvGraphicFramePr>
        <p:xfrm>
          <a:off x="502956" y="2076983"/>
          <a:ext cx="6539072" cy="1091963"/>
        </p:xfrm>
        <a:graphic>
          <a:graphicData uri="http://schemas.openxmlformats.org/drawingml/2006/table">
            <a:tbl>
              <a:tblPr/>
              <a:tblGrid>
                <a:gridCol w="1634768"/>
                <a:gridCol w="4904304"/>
              </a:tblGrid>
              <a:tr h="5715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팝업유형선택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428997" y="1974522"/>
            <a:ext cx="6685037" cy="1531221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239150" y="2713322"/>
            <a:ext cx="1214446" cy="1428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AutoShape 38"/>
          <p:cNvSpPr>
            <a:spLocks noChangeArrowheads="1"/>
          </p:cNvSpPr>
          <p:nvPr/>
        </p:nvSpPr>
        <p:spPr bwMode="auto">
          <a:xfrm>
            <a:off x="6683803" y="3291429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647324" y="1669180"/>
            <a:ext cx="1448119" cy="21602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5457850" y="164593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239150" y="2124772"/>
            <a:ext cx="1223913" cy="452277"/>
            <a:chOff x="2239150" y="2333781"/>
            <a:chExt cx="1223913" cy="452277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2239150" y="2333781"/>
              <a:ext cx="1223498" cy="14760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239565" y="2481005"/>
              <a:ext cx="1223498" cy="30505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레이어팝업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일반팝업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318604" y="2333781"/>
              <a:ext cx="142876" cy="1476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07" name="그룹 84"/>
          <p:cNvGrpSpPr/>
          <p:nvPr/>
        </p:nvGrpSpPr>
        <p:grpSpPr>
          <a:xfrm>
            <a:off x="2239565" y="2959168"/>
            <a:ext cx="1223573" cy="380839"/>
            <a:chOff x="2239565" y="3405351"/>
            <a:chExt cx="1223573" cy="380839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2239565" y="3547857"/>
              <a:ext cx="1223498" cy="23833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Y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1" lang="en-US" altLang="ko-KR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2239640" y="3405351"/>
              <a:ext cx="1223498" cy="1428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3319094" y="3405351"/>
              <a:ext cx="142876" cy="142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11" name="타원 110"/>
          <p:cNvSpPr/>
          <p:nvPr/>
        </p:nvSpPr>
        <p:spPr bwMode="auto">
          <a:xfrm>
            <a:off x="453200" y="200554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5030320"/>
              </p:ext>
            </p:extLst>
          </p:nvPr>
        </p:nvGraphicFramePr>
        <p:xfrm>
          <a:off x="417290" y="4244423"/>
          <a:ext cx="6679642" cy="1771585"/>
        </p:xfrm>
        <a:graphic>
          <a:graphicData uri="http://schemas.openxmlformats.org/drawingml/2006/table">
            <a:tbl>
              <a:tblPr/>
              <a:tblGrid>
                <a:gridCol w="250224"/>
                <a:gridCol w="785818"/>
                <a:gridCol w="571504"/>
                <a:gridCol w="776040"/>
                <a:gridCol w="295530"/>
                <a:gridCol w="500066"/>
                <a:gridCol w="285752"/>
                <a:gridCol w="785818"/>
                <a:gridCol w="785818"/>
                <a:gridCol w="428628"/>
                <a:gridCol w="571504"/>
                <a:gridCol w="642940"/>
              </a:tblGrid>
              <a:tr h="1779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적용시작일시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적용종료일시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최근수정일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이용안내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OTC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IBK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제휴카드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프리미엄레시피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초특가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약국클린캠페인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HMP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몰 인기 의약품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클라리틴제품안내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삼성카드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클릭 캠페인</a:t>
                      </a:r>
                      <a:endParaRPr lang="en-US" altLang="ko-KR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알약쿠폰지급용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2999-12-31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한미약품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프리미엄 할인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일반팝업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할인행사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2012-12-22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2013-04-03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540" marR="8540" marT="85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" name="타원 112"/>
          <p:cNvSpPr/>
          <p:nvPr/>
        </p:nvSpPr>
        <p:spPr bwMode="auto">
          <a:xfrm>
            <a:off x="626556" y="421481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AutoShape 38"/>
          <p:cNvSpPr>
            <a:spLocks noChangeArrowheads="1"/>
          </p:cNvSpPr>
          <p:nvPr/>
        </p:nvSpPr>
        <p:spPr bwMode="auto">
          <a:xfrm>
            <a:off x="2867828" y="4572167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AutoShape 38"/>
          <p:cNvSpPr>
            <a:spLocks noChangeArrowheads="1"/>
          </p:cNvSpPr>
          <p:nvPr/>
        </p:nvSpPr>
        <p:spPr bwMode="auto">
          <a:xfrm>
            <a:off x="3667910" y="4579787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2866852" y="4816961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38"/>
          <p:cNvSpPr>
            <a:spLocks noChangeArrowheads="1"/>
          </p:cNvSpPr>
          <p:nvPr/>
        </p:nvSpPr>
        <p:spPr bwMode="auto">
          <a:xfrm>
            <a:off x="2882092" y="5064613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AutoShape 38"/>
          <p:cNvSpPr>
            <a:spLocks noChangeArrowheads="1"/>
          </p:cNvSpPr>
          <p:nvPr/>
        </p:nvSpPr>
        <p:spPr bwMode="auto">
          <a:xfrm>
            <a:off x="3667910" y="4850299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38"/>
          <p:cNvSpPr>
            <a:spLocks noChangeArrowheads="1"/>
          </p:cNvSpPr>
          <p:nvPr/>
        </p:nvSpPr>
        <p:spPr bwMode="auto">
          <a:xfrm>
            <a:off x="3667910" y="5064613"/>
            <a:ext cx="180000" cy="108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2667778" y="427750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48"/>
          <p:cNvGrpSpPr/>
          <p:nvPr/>
        </p:nvGrpSpPr>
        <p:grpSpPr>
          <a:xfrm>
            <a:off x="6992158" y="4510329"/>
            <a:ext cx="114347" cy="1498660"/>
            <a:chOff x="6999778" y="4500570"/>
            <a:chExt cx="114347" cy="1498660"/>
          </a:xfrm>
        </p:grpSpPr>
        <p:sp>
          <p:nvSpPr>
            <p:cNvPr id="69" name="직사각형 68"/>
            <p:cNvSpPr/>
            <p:nvPr/>
          </p:nvSpPr>
          <p:spPr bwMode="auto">
            <a:xfrm rot="5400000">
              <a:off x="6554554" y="5427528"/>
              <a:ext cx="10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 rot="5400000">
              <a:off x="7006125" y="450057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 rot="16200000">
              <a:off x="6999778" y="589123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 rot="5400000">
              <a:off x="6843339" y="4776647"/>
              <a:ext cx="432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164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7247384" y="721965"/>
            <a:ext cx="1954882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팝업상세</a:t>
            </a:r>
            <a:endParaRPr lang="ko-KR" altLang="en-US" sz="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345903"/>
              </p:ext>
            </p:extLst>
          </p:nvPr>
        </p:nvGraphicFramePr>
        <p:xfrm>
          <a:off x="7186042" y="1620838"/>
          <a:ext cx="2186558" cy="297168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파일찾기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버튼을 클릭하여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팝업사이즈의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 이미지를 찾는다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번에서 찾은 파일을 업로드 버튼을 클릭하여 서버에 저장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번의 업로드 기능이 수행되면 해당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이미지파일을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미리볼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수정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정렬순서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팝업적용시작일시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팝업적용종료일시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URL,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팝업용도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가로사이즈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세로사이즈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정렬순서는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팝업유형이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레이어팝업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선택되었을 때만 노출된다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팝업이 수정되며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팝업조회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8712203"/>
              </p:ext>
            </p:extLst>
          </p:nvPr>
        </p:nvGraphicFramePr>
        <p:xfrm>
          <a:off x="435443" y="3850010"/>
          <a:ext cx="6678592" cy="1689735"/>
        </p:xfrm>
        <a:graphic>
          <a:graphicData uri="http://schemas.openxmlformats.org/drawingml/2006/table">
            <a:tbl>
              <a:tblPr/>
              <a:tblGrid>
                <a:gridCol w="917951"/>
                <a:gridCol w="2385954"/>
                <a:gridCol w="1071570"/>
                <a:gridCol w="23031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정보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정렬순서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  1</a:t>
                      </a:r>
                      <a:r>
                        <a:rPr lang="ko-KR" altLang="en-US" sz="800" dirty="0" smtClean="0"/>
                        <a:t>번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번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번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팝업적용시작일시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팝업적용종료일시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링크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유형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레이어팝업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일반팝업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팝업용도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○ 사용    ○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사용안함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가로사이즈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세로사이즈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2013-04-13 18:33:00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최종수정자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최종수정일시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2013-04-13 18:33:00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 bwMode="auto">
          <a:xfrm>
            <a:off x="437235" y="4059976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414216" y="4096082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프리미엄 팝업</a:t>
            </a: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427" y="4753317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AutoShape 38"/>
          <p:cNvSpPr>
            <a:spLocks noChangeArrowheads="1"/>
          </p:cNvSpPr>
          <p:nvPr/>
        </p:nvSpPr>
        <p:spPr bwMode="auto">
          <a:xfrm>
            <a:off x="3422286" y="5856111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38"/>
          <p:cNvSpPr>
            <a:spLocks noChangeArrowheads="1"/>
          </p:cNvSpPr>
          <p:nvPr/>
        </p:nvSpPr>
        <p:spPr bwMode="auto">
          <a:xfrm>
            <a:off x="3901839" y="5856111"/>
            <a:ext cx="396000" cy="180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팝업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상세정보를</a:t>
            </a:r>
            <a:r>
              <a:rPr lang="ko-KR" altLang="en-US" sz="800" dirty="0" smtClean="0">
                <a:solidFill>
                  <a:schemeClr val="tx1"/>
                </a:solidFill>
              </a:rPr>
              <a:t> 조회하기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287220"/>
              </p:ext>
            </p:extLst>
          </p:nvPr>
        </p:nvGraphicFramePr>
        <p:xfrm>
          <a:off x="432066" y="2071678"/>
          <a:ext cx="6664868" cy="1271111"/>
        </p:xfrm>
        <a:graphic>
          <a:graphicData uri="http://schemas.openxmlformats.org/drawingml/2006/table">
            <a:tbl>
              <a:tblPr/>
              <a:tblGrid>
                <a:gridCol w="1592770"/>
                <a:gridCol w="5072098"/>
              </a:tblGrid>
              <a:tr h="1892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 이미지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 이미지 사이즈는 등록하실 팝업 사이즈와 동일하게 맞추어야 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lang="en-US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사이즈에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맞지않으면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깨져보일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 있습니다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.)</a:t>
                      </a:r>
                      <a:endParaRPr lang="en-US" altLang="en-US" sz="700" b="0" i="0" u="none" strike="noStrike" kern="1200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24676">
                <a:tc vMerge="1"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※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 파일은 최대 </a:t>
                      </a:r>
                      <a:r>
                        <a:rPr lang="en-US" altLang="ko-KR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2MB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 가능합니다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확장자는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GIF,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JPG, </a:t>
                      </a:r>
                      <a:r>
                        <a:rPr lang="en-US" altLang="ko-KR" sz="700" b="0" i="0" u="none" strike="noStrike" kern="1200" baseline="0" dirty="0" err="1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PNG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파일만 업로드 가능합니다</a:t>
                      </a:r>
                      <a:r>
                        <a:rPr lang="en-US" altLang="ko-KR" sz="700" b="0" i="0" u="none" strike="noStrike" kern="1200" baseline="0" dirty="0" smtClean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lang="ko-KR" altLang="en-US" sz="700" b="0" dirty="0" smtClean="0"/>
                        <a:t> </a:t>
                      </a:r>
                      <a:endParaRPr lang="en-US" altLang="ko-KR" sz="700" b="0" dirty="0" smtClean="0"/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358377" y="2975303"/>
            <a:ext cx="2214578" cy="180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1" latinLnBrk="1" hangingPunct="1">
              <a:buClrTx/>
              <a:buSzTx/>
            </a:pP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/statics/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viwes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/banner/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kumimoji="1"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otc.jpg</a:t>
            </a:r>
            <a:endParaRPr kumimoji="1"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8"/>
          <p:cNvSpPr>
            <a:spLocks noChangeArrowheads="1"/>
          </p:cNvSpPr>
          <p:nvPr/>
        </p:nvSpPr>
        <p:spPr bwMode="auto">
          <a:xfrm>
            <a:off x="4661141" y="2975303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파일찾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8"/>
          <p:cNvSpPr>
            <a:spLocks noChangeArrowheads="1"/>
          </p:cNvSpPr>
          <p:nvPr/>
        </p:nvSpPr>
        <p:spPr bwMode="auto">
          <a:xfrm>
            <a:off x="5255803" y="2973912"/>
            <a:ext cx="540000" cy="192056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kumimoji="0"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413917" y="4524710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eaLnBrk="1" latinLnBrk="1" hangingPunct="1">
              <a:buClrTx/>
              <a:buSzTx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proruct</a:t>
            </a: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en-US" altLang="ko-KR" sz="7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primium.do</a:t>
            </a:r>
            <a:endParaRPr kumimoji="1" lang="ko-KR" altLang="en-US" sz="7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413917" y="473853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OTC</a:t>
            </a: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할인</a:t>
            </a:r>
          </a:p>
        </p:txBody>
      </p:sp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1" y="4548359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직사각형 73"/>
          <p:cNvSpPr/>
          <p:nvPr/>
        </p:nvSpPr>
        <p:spPr bwMode="auto">
          <a:xfrm>
            <a:off x="405411" y="2300338"/>
            <a:ext cx="1619425" cy="110359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돋움체" pitchFamily="49" charset="-127"/>
            </a:endParaRPr>
          </a:p>
        </p:txBody>
      </p:sp>
      <p:grpSp>
        <p:nvGrpSpPr>
          <p:cNvPr id="2" name="그룹 56"/>
          <p:cNvGrpSpPr/>
          <p:nvPr/>
        </p:nvGrpSpPr>
        <p:grpSpPr>
          <a:xfrm>
            <a:off x="1429683" y="4303495"/>
            <a:ext cx="2675173" cy="158347"/>
            <a:chOff x="1429683" y="4303495"/>
            <a:chExt cx="2675173" cy="158347"/>
          </a:xfrm>
        </p:grpSpPr>
        <p:sp>
          <p:nvSpPr>
            <p:cNvPr id="126" name="제목 37"/>
            <p:cNvSpPr txBox="1">
              <a:spLocks/>
            </p:cNvSpPr>
            <p:nvPr/>
          </p:nvSpPr>
          <p:spPr bwMode="auto">
            <a:xfrm>
              <a:off x="2667778" y="4303495"/>
              <a:ext cx="296862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85"/>
            <p:cNvSpPr>
              <a:spLocks noChangeArrowheads="1"/>
            </p:cNvSpPr>
            <p:nvPr/>
          </p:nvSpPr>
          <p:spPr bwMode="auto">
            <a:xfrm>
              <a:off x="2862853" y="4313341"/>
              <a:ext cx="725425" cy="144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2013-08-20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　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1898" y="4317842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그룹 186"/>
            <p:cNvGrpSpPr/>
            <p:nvPr/>
          </p:nvGrpSpPr>
          <p:grpSpPr>
            <a:xfrm>
              <a:off x="1429683" y="4313342"/>
              <a:ext cx="725425" cy="148500"/>
              <a:chOff x="5344566" y="2632207"/>
              <a:chExt cx="725425" cy="191541"/>
            </a:xfrm>
          </p:grpSpPr>
          <p:sp>
            <p:nvSpPr>
              <p:cNvPr id="130" name="직사각형 185"/>
              <p:cNvSpPr>
                <a:spLocks noChangeArrowheads="1"/>
              </p:cNvSpPr>
              <p:nvPr/>
            </p:nvSpPr>
            <p:spPr bwMode="auto">
              <a:xfrm>
                <a:off x="5344566" y="2632207"/>
                <a:ext cx="725425" cy="185738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altLang="ko-KR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2012-08-20</a:t>
                </a:r>
                <a:r>
                  <a:rPr lang="ko-KR" altLang="en-US" sz="7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1" name="Picture 3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25528" y="2638011"/>
                <a:ext cx="144000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50" name="직사각형 49"/>
            <p:cNvSpPr/>
            <p:nvPr/>
          </p:nvSpPr>
          <p:spPr bwMode="auto">
            <a:xfrm>
              <a:off x="2239150" y="4316736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33"/>
            <p:cNvSpPr>
              <a:spLocks noChangeArrowheads="1"/>
            </p:cNvSpPr>
            <p:nvPr/>
          </p:nvSpPr>
          <p:spPr bwMode="auto">
            <a:xfrm>
              <a:off x="2563002" y="4312754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3636856" y="4313098"/>
              <a:ext cx="468000" cy="144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00</a:t>
              </a: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33"/>
            <p:cNvSpPr>
              <a:spLocks noChangeArrowheads="1"/>
            </p:cNvSpPr>
            <p:nvPr/>
          </p:nvSpPr>
          <p:spPr bwMode="auto">
            <a:xfrm>
              <a:off x="3960708" y="4309116"/>
              <a:ext cx="144000" cy="144000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cxnSp>
        <p:nvCxnSpPr>
          <p:cNvPr id="57" name="직선 연결선 19"/>
          <p:cNvCxnSpPr>
            <a:cxnSpLocks noChangeShapeType="1"/>
          </p:cNvCxnSpPr>
          <p:nvPr/>
        </p:nvCxnSpPr>
        <p:spPr bwMode="auto">
          <a:xfrm flipV="1">
            <a:off x="435443" y="1916832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58" name="직사각형 57"/>
          <p:cNvSpPr/>
          <p:nvPr/>
        </p:nvSpPr>
        <p:spPr>
          <a:xfrm>
            <a:off x="5125846" y="1678590"/>
            <a:ext cx="19881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err="1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팝업관리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팝업상세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5282" y="161523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397002" y="2260923"/>
            <a:ext cx="667679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828" y="2304090"/>
            <a:ext cx="67314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직사각형 66"/>
          <p:cNvSpPr/>
          <p:nvPr/>
        </p:nvSpPr>
        <p:spPr bwMode="auto">
          <a:xfrm>
            <a:off x="1419994" y="4944273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877594" y="4952058"/>
            <a:ext cx="1584000" cy="144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9018" y="4117662"/>
            <a:ext cx="108000" cy="1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타원 43"/>
          <p:cNvSpPr/>
          <p:nvPr/>
        </p:nvSpPr>
        <p:spPr bwMode="auto">
          <a:xfrm>
            <a:off x="3167844" y="5713235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5453860" y="3189617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168240" y="3189617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3191493" y="3188968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1167580" y="3872903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310852" y="5713726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4310852" y="4071942"/>
            <a:ext cx="215604" cy="21560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6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 txBox="1">
            <a:spLocks/>
          </p:cNvSpPr>
          <p:nvPr/>
        </p:nvSpPr>
        <p:spPr bwMode="auto">
          <a:xfrm>
            <a:off x="5465391" y="73149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로그인 화면</a:t>
            </a:r>
          </a:p>
        </p:txBody>
      </p:sp>
      <p:graphicFrame>
        <p:nvGraphicFramePr>
          <p:cNvPr id="1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1745143"/>
              </p:ext>
            </p:extLst>
          </p:nvPr>
        </p:nvGraphicFramePr>
        <p:xfrm>
          <a:off x="7186042" y="1620838"/>
          <a:ext cx="2186558" cy="43694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이후 서비스를 이용 가능하며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온라인팜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운영팀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(ST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인원으로 한정한다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영문자와 숫자 일부 특수문자만 허용한다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4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자 이상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자 이하 이내에서 입력하고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공백은 허용하지 않는다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제한조건에 체크된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이상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이하로 입력해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.'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문구를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으로 보여준 후 아이디에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포커싱한다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입력된 문자열은 유지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4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자이상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 이하 이내에서 입력하고 공백은 허용하지 않는다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패스워드 처리하여 비밀번호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노츨은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방지한다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HMP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2.0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관리자 회원리스트 페이지로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입력하신 아이디 또는 비밀번호가 일치하지 않습니다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.'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라는 문구를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창으로 보여준 후 포커스는 아이디 항목으로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아이디는 입력된 문자열은 유지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비밀번호는 초기화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체크박스 선택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'ID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저장하시겠습니까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?&lt;BR/&gt;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공공장소에서는 개인 정보가 유출될 수 있으니 주의해 주십시오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.'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라는 경고문구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CONFIRM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창을 나타낸다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 선택 시 체크박스에 체크 이루어지고 로그아웃 이후 아이디가 계속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취소 선택 시 체크박스에 체크 없다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HMP</a:t>
            </a:r>
            <a:r>
              <a:rPr lang="ko-KR" altLang="en-US" sz="800" dirty="0">
                <a:solidFill>
                  <a:schemeClr val="tx1"/>
                </a:solidFill>
              </a:rPr>
              <a:t>몰</a:t>
            </a:r>
            <a:r>
              <a:rPr lang="en-US" altLang="ko-KR" sz="800" dirty="0">
                <a:solidFill>
                  <a:schemeClr val="tx1"/>
                </a:solidFill>
              </a:rPr>
              <a:t>2.0 </a:t>
            </a:r>
            <a:r>
              <a:rPr lang="ko-KR" altLang="en-US" sz="800" dirty="0">
                <a:solidFill>
                  <a:schemeClr val="tx1"/>
                </a:solidFill>
              </a:rPr>
              <a:t>관리자 서비스를 </a:t>
            </a:r>
            <a:r>
              <a:rPr lang="ko-KR" altLang="en-US" sz="800" dirty="0" err="1">
                <a:solidFill>
                  <a:schemeClr val="tx1"/>
                </a:solidFill>
              </a:rPr>
              <a:t>이용하기위해</a:t>
            </a:r>
            <a:r>
              <a:rPr lang="ko-KR" altLang="en-US" sz="800" dirty="0">
                <a:solidFill>
                  <a:schemeClr val="tx1"/>
                </a:solidFill>
              </a:rPr>
              <a:t> 관리자의 아이디와 비밀번호를 이용하여 인증하기 위한 화면이다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7541720"/>
              </p:ext>
            </p:extLst>
          </p:nvPr>
        </p:nvGraphicFramePr>
        <p:xfrm>
          <a:off x="2217490" y="3068960"/>
          <a:ext cx="3653060" cy="828092"/>
        </p:xfrm>
        <a:graphic>
          <a:graphicData uri="http://schemas.openxmlformats.org/drawingml/2006/table">
            <a:tbl>
              <a:tblPr/>
              <a:tblGrid>
                <a:gridCol w="1201018"/>
                <a:gridCol w="1692110"/>
                <a:gridCol w="759932"/>
              </a:tblGrid>
              <a:tr h="432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제목 2"/>
          <p:cNvSpPr txBox="1">
            <a:spLocks/>
          </p:cNvSpPr>
          <p:nvPr/>
        </p:nvSpPr>
        <p:spPr bwMode="auto">
          <a:xfrm>
            <a:off x="3009578" y="71933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로그인</a:t>
            </a:r>
          </a:p>
        </p:txBody>
      </p:sp>
      <p:sp>
        <p:nvSpPr>
          <p:cNvPr id="9" name="직사각형 33"/>
          <p:cNvSpPr>
            <a:spLocks noChangeArrowheads="1"/>
          </p:cNvSpPr>
          <p:nvPr/>
        </p:nvSpPr>
        <p:spPr bwMode="auto">
          <a:xfrm>
            <a:off x="3594520" y="3191814"/>
            <a:ext cx="1368152" cy="21943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33"/>
          <p:cNvSpPr>
            <a:spLocks noChangeArrowheads="1"/>
          </p:cNvSpPr>
          <p:nvPr/>
        </p:nvSpPr>
        <p:spPr bwMode="auto">
          <a:xfrm>
            <a:off x="3585642" y="3596244"/>
            <a:ext cx="1368152" cy="21943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38"/>
          <p:cNvSpPr>
            <a:spLocks noChangeArrowheads="1"/>
          </p:cNvSpPr>
          <p:nvPr/>
        </p:nvSpPr>
        <p:spPr bwMode="auto">
          <a:xfrm>
            <a:off x="5270568" y="3437878"/>
            <a:ext cx="432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4809490" y="32405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992" y="4005064"/>
            <a:ext cx="2016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□ 아이디 저장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800916" y="363616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198568" y="33392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604550" y="39330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010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리스트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4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2"/>
          <p:cNvSpPr txBox="1">
            <a:spLocks/>
          </p:cNvSpPr>
          <p:nvPr/>
        </p:nvSpPr>
        <p:spPr bwMode="auto">
          <a:xfrm>
            <a:off x="5465391" y="731490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화면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ID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입력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조회화면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 정의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1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5388304"/>
              </p:ext>
            </p:extLst>
          </p:nvPr>
        </p:nvGraphicFramePr>
        <p:xfrm>
          <a:off x="7186042" y="1620838"/>
          <a:ext cx="2186558" cy="129312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 조회 및 승인처리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폐업처리를 위한 회원 리스트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0524584"/>
              </p:ext>
            </p:extLst>
          </p:nvPr>
        </p:nvGraphicFramePr>
        <p:xfrm>
          <a:off x="417291" y="1745198"/>
          <a:ext cx="6679642" cy="1257300"/>
        </p:xfrm>
        <a:graphic>
          <a:graphicData uri="http://schemas.openxmlformats.org/drawingml/2006/table">
            <a:tbl>
              <a:tblPr/>
              <a:tblGrid>
                <a:gridCol w="219474"/>
                <a:gridCol w="657137"/>
                <a:gridCol w="904369"/>
                <a:gridCol w="678276"/>
                <a:gridCol w="979733"/>
                <a:gridCol w="753640"/>
                <a:gridCol w="452184"/>
                <a:gridCol w="753640"/>
                <a:gridCol w="1281189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372358"/>
              </p:ext>
            </p:extLst>
          </p:nvPr>
        </p:nvGraphicFramePr>
        <p:xfrm>
          <a:off x="407817" y="3284000"/>
          <a:ext cx="6706217" cy="1257300"/>
        </p:xfrm>
        <a:graphic>
          <a:graphicData uri="http://schemas.openxmlformats.org/drawingml/2006/table">
            <a:tbl>
              <a:tblPr/>
              <a:tblGrid>
                <a:gridCol w="801561"/>
                <a:gridCol w="792088"/>
                <a:gridCol w="792088"/>
                <a:gridCol w="792088"/>
                <a:gridCol w="864096"/>
                <a:gridCol w="1296144"/>
                <a:gridCol w="648072"/>
                <a:gridCol w="720080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가입신청일자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승인일자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최종접속일자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승인대기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2013-01-08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2012-12-20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2012-11-24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2012-12-11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승인대기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2012-11-17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3707755"/>
              </p:ext>
            </p:extLst>
          </p:nvPr>
        </p:nvGraphicFramePr>
        <p:xfrm>
          <a:off x="435434" y="4814908"/>
          <a:ext cx="4875549" cy="1257300"/>
        </p:xfrm>
        <a:graphic>
          <a:graphicData uri="http://schemas.openxmlformats.org/drawingml/2006/table">
            <a:tbl>
              <a:tblPr/>
              <a:tblGrid>
                <a:gridCol w="1517964"/>
                <a:gridCol w="928694"/>
                <a:gridCol w="714380"/>
                <a:gridCol w="714380"/>
                <a:gridCol w="1000131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폐업처리일시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확장여부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더존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담담자명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휴대폰번호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2013-01-08 00:00:00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전지훈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010-1111-1234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김규섭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010-5551-1234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임충우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010-5411-5469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조인우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010-8534-6842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전지훈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010-9645-4231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 txBox="1">
            <a:spLocks/>
          </p:cNvSpPr>
          <p:nvPr/>
        </p:nvSpPr>
        <p:spPr bwMode="auto">
          <a:xfrm>
            <a:off x="3009578" y="728208"/>
            <a:ext cx="1144587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 리스트 조회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2872666"/>
              </p:ext>
            </p:extLst>
          </p:nvPr>
        </p:nvGraphicFramePr>
        <p:xfrm>
          <a:off x="7186042" y="1620838"/>
          <a:ext cx="2186558" cy="129312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6638641"/>
              </p:ext>
            </p:extLst>
          </p:nvPr>
        </p:nvGraphicFramePr>
        <p:xfrm>
          <a:off x="468518" y="2149288"/>
          <a:ext cx="6645516" cy="2501179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4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직선 연결선 19"/>
          <p:cNvCxnSpPr>
            <a:cxnSpLocks noChangeShapeType="1"/>
          </p:cNvCxnSpPr>
          <p:nvPr/>
        </p:nvCxnSpPr>
        <p:spPr bwMode="auto">
          <a:xfrm flipV="1">
            <a:off x="435443" y="2038050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41" name="직사각형 40"/>
          <p:cNvSpPr/>
          <p:nvPr/>
        </p:nvSpPr>
        <p:spPr>
          <a:xfrm>
            <a:off x="5558942" y="1822606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25402" y="3278632"/>
            <a:ext cx="1018806" cy="578996"/>
            <a:chOff x="1175048" y="1525622"/>
            <a:chExt cx="1018806" cy="578996"/>
          </a:xfrm>
        </p:grpSpPr>
        <p:sp>
          <p:nvSpPr>
            <p:cNvPr id="43" name="직사각형 32"/>
            <p:cNvSpPr>
              <a:spLocks noChangeArrowheads="1"/>
            </p:cNvSpPr>
            <p:nvPr/>
          </p:nvSpPr>
          <p:spPr bwMode="auto">
            <a:xfrm>
              <a:off x="1175048" y="1670069"/>
              <a:ext cx="1016721" cy="434549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거래처코드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사업자번호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4" name="그룹 99"/>
            <p:cNvGrpSpPr>
              <a:grpSpLocks/>
            </p:cNvGrpSpPr>
            <p:nvPr/>
          </p:nvGrpSpPr>
          <p:grpSpPr bwMode="auto">
            <a:xfrm>
              <a:off x="1176266" y="1525622"/>
              <a:ext cx="1017588" cy="144462"/>
              <a:chOff x="6819900" y="4405313"/>
              <a:chExt cx="1017588" cy="144462"/>
            </a:xfrm>
          </p:grpSpPr>
          <p:sp>
            <p:nvSpPr>
              <p:cNvPr id="45" name="직사각형 33"/>
              <p:cNvSpPr>
                <a:spLocks noChangeArrowheads="1"/>
              </p:cNvSpPr>
              <p:nvPr/>
            </p:nvSpPr>
            <p:spPr bwMode="auto">
              <a:xfrm>
                <a:off x="6819900" y="4405313"/>
                <a:ext cx="900113" cy="144462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성명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&amp;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거래처명</a:t>
                </a:r>
                <a:endPara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</p:grpSp>
      <p:sp>
        <p:nvSpPr>
          <p:cNvPr id="47" name="직사각형 33"/>
          <p:cNvSpPr>
            <a:spLocks noChangeArrowheads="1"/>
          </p:cNvSpPr>
          <p:nvPr/>
        </p:nvSpPr>
        <p:spPr bwMode="auto">
          <a:xfrm>
            <a:off x="2657449" y="328157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34168" y="2587845"/>
            <a:ext cx="3312415" cy="185737"/>
            <a:chOff x="2405760" y="1289593"/>
            <a:chExt cx="3312415" cy="185737"/>
          </a:xfrm>
        </p:grpSpPr>
        <p:grpSp>
          <p:nvGrpSpPr>
            <p:cNvPr id="49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57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51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4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55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56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62" name="AutoShape 38"/>
          <p:cNvSpPr>
            <a:spLocks noChangeArrowheads="1"/>
          </p:cNvSpPr>
          <p:nvPr/>
        </p:nvSpPr>
        <p:spPr bwMode="auto">
          <a:xfrm>
            <a:off x="6791835" y="4726285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425402" y="2598305"/>
            <a:ext cx="1017588" cy="470655"/>
            <a:chOff x="2499098" y="2330201"/>
            <a:chExt cx="1017588" cy="47065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2499098" y="2475463"/>
              <a:ext cx="1015503" cy="32539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가입신청일</a:t>
              </a:r>
              <a:endPara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최종접속일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5" name="그룹 99"/>
            <p:cNvGrpSpPr>
              <a:grpSpLocks/>
            </p:cNvGrpSpPr>
            <p:nvPr/>
          </p:nvGrpSpPr>
          <p:grpSpPr bwMode="auto">
            <a:xfrm>
              <a:off x="2499098" y="2330201"/>
              <a:ext cx="1017588" cy="144462"/>
              <a:chOff x="6819900" y="4405313"/>
              <a:chExt cx="1017588" cy="144462"/>
            </a:xfrm>
          </p:grpSpPr>
          <p:sp>
            <p:nvSpPr>
              <p:cNvPr id="66" name="직사각형 33"/>
              <p:cNvSpPr>
                <a:spLocks noChangeArrowheads="1"/>
              </p:cNvSpPr>
              <p:nvPr/>
            </p:nvSpPr>
            <p:spPr bwMode="auto">
              <a:xfrm>
                <a:off x="6819900" y="4405313"/>
                <a:ext cx="900113" cy="144462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가입일</a:t>
                </a:r>
                <a:endPara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</p:grpSp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746" y="2196700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22" y="2399342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345283" y="1759252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3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회원리스트 조회</a:t>
            </a:r>
          </a:p>
        </p:txBody>
      </p:sp>
      <p:sp>
        <p:nvSpPr>
          <p:cNvPr id="3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검색조건에 따라 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회원정보를 가져온다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조회화면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검색조건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2" name="직사각형 33"/>
          <p:cNvSpPr>
            <a:spLocks noChangeArrowheads="1"/>
          </p:cNvSpPr>
          <p:nvPr/>
        </p:nvSpPr>
        <p:spPr bwMode="auto">
          <a:xfrm>
            <a:off x="1434280" y="4159099"/>
            <a:ext cx="1837636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33"/>
          <p:cNvSpPr>
            <a:spLocks noChangeArrowheads="1"/>
          </p:cNvSpPr>
          <p:nvPr/>
        </p:nvSpPr>
        <p:spPr bwMode="auto">
          <a:xfrm>
            <a:off x="1434280" y="4438253"/>
            <a:ext cx="1837636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09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7247384" y="721965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6584597"/>
              </p:ext>
            </p:extLst>
          </p:nvPr>
        </p:nvGraphicFramePr>
        <p:xfrm>
          <a:off x="7186042" y="1620838"/>
          <a:ext cx="2186558" cy="263424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검색조건을 입력 후 검색버튼을 클릭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회원정보 가져오기 기능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조건에 부합하는 회원목록을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승인거부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페업처리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폐업취소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작업을 수행할 회원을 선택한다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. 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다중선택 가능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회원 신규등록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현재 검색된 결과인 회원리스트를 엑셀파일로 다운로드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파일명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회원리스트내역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xls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필드항목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회원리스트 필드와 동일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 화면에 보여줄 리스트의 행 개수를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셀렉트박스를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이용하여 조절할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30 / 50 / 70 /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default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값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50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개씩 보기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개별 아이디 클릭 시 회원상세조회 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5665095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8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sp>
        <p:nvSpPr>
          <p:cNvPr id="209" name="직사각형 208"/>
          <p:cNvSpPr/>
          <p:nvPr/>
        </p:nvSpPr>
        <p:spPr>
          <a:xfrm>
            <a:off x="5558942" y="164112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2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213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215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217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225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9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18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219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0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2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2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223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224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230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3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234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23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" name="TextBox 237"/>
          <p:cNvSpPr txBox="1"/>
          <p:nvPr/>
        </p:nvSpPr>
        <p:spPr>
          <a:xfrm>
            <a:off x="345283" y="1595529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39" name="직사각형 238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64355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78668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49972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7" name="그룹 296"/>
          <p:cNvGrpSpPr/>
          <p:nvPr/>
        </p:nvGrpSpPr>
        <p:grpSpPr>
          <a:xfrm>
            <a:off x="1873501" y="3873821"/>
            <a:ext cx="5208099" cy="155693"/>
            <a:chOff x="1873501" y="3678505"/>
            <a:chExt cx="5208099" cy="155693"/>
          </a:xfrm>
        </p:grpSpPr>
        <p:grpSp>
          <p:nvGrpSpPr>
            <p:cNvPr id="244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245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6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247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8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0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55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267" name="표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2498525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6" name="그룹 295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284" name="직사각형 283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0" name="직사각형 289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1" name="직사각형 290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9" name="직사각형 288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26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회원리스트 조회</a:t>
            </a:r>
          </a:p>
        </p:txBody>
      </p:sp>
      <p:sp>
        <p:nvSpPr>
          <p:cNvPr id="6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구매회원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약사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회원리스트 조회 및 승인처리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폐업처리를 위한 화면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조회화면 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371932" y="185371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443932" y="412837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5062338" y="378529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5656134" y="377128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6186808" y="37890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4165069" y="429309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47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208"/>
          <p:cNvSpPr/>
          <p:nvPr/>
        </p:nvSpPr>
        <p:spPr>
          <a:xfrm>
            <a:off x="5558942" y="1685517"/>
            <a:ext cx="15550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800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회원관리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45283" y="1622163"/>
            <a:ext cx="10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</a:t>
            </a:r>
            <a:endParaRPr lang="ko-KR" altLang="en-US" dirty="0"/>
          </a:p>
        </p:txBody>
      </p:sp>
      <p:sp>
        <p:nvSpPr>
          <p:cNvPr id="241" name="Text Box 47"/>
          <p:cNvSpPr txBox="1">
            <a:spLocks noChangeArrowheads="1"/>
          </p:cNvSpPr>
          <p:nvPr/>
        </p:nvSpPr>
        <p:spPr bwMode="auto">
          <a:xfrm>
            <a:off x="345282" y="3570446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ㅣ검색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결과 내역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 현황에 관련된 내역입니다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35443" y="3784759"/>
            <a:ext cx="6708307" cy="349703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Text Box 47"/>
          <p:cNvSpPr txBox="1">
            <a:spLocks noChangeArrowheads="1"/>
          </p:cNvSpPr>
          <p:nvPr/>
        </p:nvSpPr>
        <p:spPr bwMode="auto">
          <a:xfrm>
            <a:off x="409685" y="3856063"/>
            <a:ext cx="3667818" cy="2143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800" b="1" dirty="0" smtClean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건이 조회되었습니다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                            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873501" y="3879912"/>
            <a:ext cx="5208099" cy="155693"/>
            <a:chOff x="1873501" y="3678505"/>
            <a:chExt cx="5208099" cy="155693"/>
          </a:xfrm>
        </p:grpSpPr>
        <p:grpSp>
          <p:nvGrpSpPr>
            <p:cNvPr id="93" name="그룹 99"/>
            <p:cNvGrpSpPr>
              <a:grpSpLocks/>
            </p:cNvGrpSpPr>
            <p:nvPr/>
          </p:nvGrpSpPr>
          <p:grpSpPr bwMode="auto">
            <a:xfrm>
              <a:off x="6249938" y="3678505"/>
              <a:ext cx="831662" cy="144462"/>
              <a:chOff x="7005826" y="4405313"/>
              <a:chExt cx="831662" cy="144462"/>
            </a:xfrm>
          </p:grpSpPr>
          <p:sp>
            <p:nvSpPr>
              <p:cNvPr id="103" name="직사각형 33"/>
              <p:cNvSpPr>
                <a:spLocks noChangeArrowheads="1"/>
              </p:cNvSpPr>
              <p:nvPr/>
            </p:nvSpPr>
            <p:spPr bwMode="auto">
              <a:xfrm>
                <a:off x="7005826" y="4405313"/>
                <a:ext cx="714187" cy="144000"/>
              </a:xfrm>
              <a:prstGeom prst="rect">
                <a:avLst/>
              </a:prstGeom>
              <a:solidFill>
                <a:sysClr val="window" lastClr="FFFFF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US" altLang="ko-KR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50</a:t>
                </a:r>
                <a:r>
                  <a:rPr lang="ko-KR" altLang="en-US" sz="7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개씩 보기</a:t>
                </a:r>
                <a:endParaRPr lang="en-US" altLang="ko-KR" sz="7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직사각형 33"/>
              <p:cNvSpPr>
                <a:spLocks noChangeArrowheads="1"/>
              </p:cNvSpPr>
              <p:nvPr/>
            </p:nvSpPr>
            <p:spPr bwMode="auto">
              <a:xfrm>
                <a:off x="7710488" y="4405313"/>
                <a:ext cx="127000" cy="144462"/>
              </a:xfrm>
              <a:prstGeom prst="rect">
                <a:avLst/>
              </a:prstGeom>
              <a:solidFill>
                <a:srgbClr val="EFEFEF"/>
              </a:solidFill>
              <a:ln w="3175" algn="ctr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  <a:cs typeface="Verdana" pitchFamily="34" charset="0"/>
                    <a:sym typeface="Wingdings 3" pitchFamily="18" charset="2"/>
                  </a:rPr>
                  <a:t>▼</a:t>
                </a:r>
                <a:endParaRPr kumimoji="0" lang="ko-KR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endParaRPr>
              </a:p>
            </p:txBody>
          </p:sp>
        </p:grpSp>
        <p:sp>
          <p:nvSpPr>
            <p:cNvPr id="94" name="AutoShape 38"/>
            <p:cNvSpPr>
              <a:spLocks noChangeArrowheads="1"/>
            </p:cNvSpPr>
            <p:nvPr/>
          </p:nvSpPr>
          <p:spPr bwMode="auto">
            <a:xfrm>
              <a:off x="514360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회원등록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8543" y="3697947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61746" y="3690809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" name="AutoShape 38"/>
            <p:cNvSpPr>
              <a:spLocks noChangeArrowheads="1"/>
            </p:cNvSpPr>
            <p:nvPr/>
          </p:nvSpPr>
          <p:spPr bwMode="auto">
            <a:xfrm>
              <a:off x="5706242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엑셀다운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AutoShape 38"/>
            <p:cNvSpPr>
              <a:spLocks noChangeArrowheads="1"/>
            </p:cNvSpPr>
            <p:nvPr/>
          </p:nvSpPr>
          <p:spPr bwMode="auto">
            <a:xfrm>
              <a:off x="1873501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AutoShape 38"/>
            <p:cNvSpPr>
              <a:spLocks noChangeArrowheads="1"/>
            </p:cNvSpPr>
            <p:nvPr/>
          </p:nvSpPr>
          <p:spPr bwMode="auto">
            <a:xfrm>
              <a:off x="2357855" y="3678967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승인거부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AutoShape 38"/>
            <p:cNvSpPr>
              <a:spLocks noChangeArrowheads="1"/>
            </p:cNvSpPr>
            <p:nvPr/>
          </p:nvSpPr>
          <p:spPr bwMode="auto">
            <a:xfrm>
              <a:off x="2943320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폐업처리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AutoShape 38"/>
            <p:cNvSpPr>
              <a:spLocks noChangeArrowheads="1"/>
            </p:cNvSpPr>
            <p:nvPr/>
          </p:nvSpPr>
          <p:spPr bwMode="auto">
            <a:xfrm>
              <a:off x="3418179" y="3678505"/>
              <a:ext cx="432000" cy="144000"/>
            </a:xfrm>
            <a:prstGeom prst="roundRect">
              <a:avLst>
                <a:gd name="adj" fmla="val 16667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kumimoji="0" lang="ko-KR" altLang="en-US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폐업취소</a:t>
              </a:r>
              <a:endParaRPr kumimoji="0"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9960" y="3700848"/>
              <a:ext cx="571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5" name="타원 84"/>
          <p:cNvSpPr/>
          <p:nvPr/>
        </p:nvSpPr>
        <p:spPr bwMode="auto">
          <a:xfrm>
            <a:off x="1785458" y="377443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7270571"/>
              </p:ext>
            </p:extLst>
          </p:nvPr>
        </p:nvGraphicFramePr>
        <p:xfrm>
          <a:off x="7186042" y="1620838"/>
          <a:ext cx="2186558" cy="2756160"/>
        </p:xfrm>
        <a:graphic>
          <a:graphicData uri="http://schemas.openxmlformats.org/drawingml/2006/table">
            <a:tbl>
              <a:tblPr/>
              <a:tblGrid>
                <a:gridCol w="234873"/>
                <a:gridCol w="195168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승인대기중인 회원들을 ②의 체크박스를 선택하여 승인 상태로 일괄 변경한다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A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②의 체크박스를 선택하지 않고 버튼을 선택한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B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체크박스 선택이 승인 대기중인 회원이 아닌 경우의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C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승인처리 성공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D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승인처리 실패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 처리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SMS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/MR)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발송 문구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"[HMPMALL]000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님의 가입이 승인처리 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많은 이용 부탁 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"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제목 2"/>
          <p:cNvSpPr txBox="1">
            <a:spLocks/>
          </p:cNvSpPr>
          <p:nvPr/>
        </p:nvSpPr>
        <p:spPr bwMode="auto">
          <a:xfrm>
            <a:off x="3009578" y="719330"/>
            <a:ext cx="1738858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회원승인처리</a:t>
            </a:r>
          </a:p>
        </p:txBody>
      </p:sp>
      <p:sp>
        <p:nvSpPr>
          <p:cNvPr id="107" name="직사각형 27"/>
          <p:cNvSpPr>
            <a:spLocks noChangeArrowheads="1"/>
          </p:cNvSpPr>
          <p:nvPr/>
        </p:nvSpPr>
        <p:spPr bwMode="auto">
          <a:xfrm>
            <a:off x="1147763" y="971550"/>
            <a:ext cx="8234362" cy="3857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가입승인상태가 승인대기인 회원들을 일괄 승인처리 한다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제목 2"/>
          <p:cNvSpPr txBox="1">
            <a:spLocks/>
          </p:cNvSpPr>
          <p:nvPr/>
        </p:nvSpPr>
        <p:spPr bwMode="auto">
          <a:xfrm>
            <a:off x="7247383" y="721965"/>
            <a:ext cx="2134741" cy="23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sz="800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회원승인처리 화면</a:t>
            </a:r>
            <a:endParaRPr kumimoji="0" lang="ko-KR" alt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563547"/>
              </p:ext>
            </p:extLst>
          </p:nvPr>
        </p:nvGraphicFramePr>
        <p:xfrm>
          <a:off x="468518" y="2136659"/>
          <a:ext cx="6645516" cy="1371271"/>
        </p:xfrm>
        <a:graphic>
          <a:graphicData uri="http://schemas.openxmlformats.org/drawingml/2006/table">
            <a:tbl>
              <a:tblPr/>
              <a:tblGrid>
                <a:gridCol w="874883"/>
                <a:gridCol w="5770633"/>
              </a:tblGrid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○ 승인 ○ 승인대기 ○ 승인거부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폐업여부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개업 ○ 폐업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담당팀명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3" name="직선 연결선 19"/>
          <p:cNvCxnSpPr>
            <a:cxnSpLocks noChangeShapeType="1"/>
          </p:cNvCxnSpPr>
          <p:nvPr/>
        </p:nvCxnSpPr>
        <p:spPr bwMode="auto">
          <a:xfrm flipV="1">
            <a:off x="435443" y="1856571"/>
            <a:ext cx="6678591" cy="8791"/>
          </a:xfrm>
          <a:prstGeom prst="line">
            <a:avLst/>
          </a:prstGeom>
          <a:noFill/>
          <a:ln w="285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144" name="그룹 99"/>
          <p:cNvGrpSpPr>
            <a:grpSpLocks/>
          </p:cNvGrpSpPr>
          <p:nvPr/>
        </p:nvGrpSpPr>
        <p:grpSpPr bwMode="auto">
          <a:xfrm>
            <a:off x="1424822" y="2857872"/>
            <a:ext cx="1017588" cy="144462"/>
            <a:chOff x="6819900" y="4405313"/>
            <a:chExt cx="1017588" cy="144462"/>
          </a:xfrm>
        </p:grpSpPr>
        <p:sp>
          <p:nvSpPr>
            <p:cNvPr id="145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sp>
        <p:nvSpPr>
          <p:cNvPr id="147" name="직사각형 33"/>
          <p:cNvSpPr>
            <a:spLocks noChangeArrowheads="1"/>
          </p:cNvSpPr>
          <p:nvPr/>
        </p:nvSpPr>
        <p:spPr bwMode="auto">
          <a:xfrm>
            <a:off x="2655651" y="2860818"/>
            <a:ext cx="3675272" cy="142875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2632370" y="2624200"/>
            <a:ext cx="3312415" cy="185737"/>
            <a:chOff x="2405760" y="1289593"/>
            <a:chExt cx="3312415" cy="185737"/>
          </a:xfrm>
        </p:grpSpPr>
        <p:grpSp>
          <p:nvGrpSpPr>
            <p:cNvPr id="149" name="그룹 180"/>
            <p:cNvGrpSpPr/>
            <p:nvPr/>
          </p:nvGrpSpPr>
          <p:grpSpPr>
            <a:xfrm>
              <a:off x="2405760" y="1300925"/>
              <a:ext cx="1693799" cy="149053"/>
              <a:chOff x="2876676" y="1909001"/>
              <a:chExt cx="1693799" cy="149053"/>
            </a:xfrm>
          </p:grpSpPr>
          <p:sp>
            <p:nvSpPr>
              <p:cNvPr id="157" name="AutoShape 38"/>
              <p:cNvSpPr>
                <a:spLocks noChangeArrowheads="1"/>
              </p:cNvSpPr>
              <p:nvPr/>
            </p:nvSpPr>
            <p:spPr bwMode="auto">
              <a:xfrm>
                <a:off x="2876676" y="1909001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오늘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AutoShape 38"/>
              <p:cNvSpPr>
                <a:spLocks noChangeArrowheads="1"/>
              </p:cNvSpPr>
              <p:nvPr/>
            </p:nvSpPr>
            <p:spPr bwMode="auto">
              <a:xfrm>
                <a:off x="32211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38"/>
              <p:cNvSpPr>
                <a:spLocks noChangeArrowheads="1"/>
              </p:cNvSpPr>
              <p:nvPr/>
            </p:nvSpPr>
            <p:spPr bwMode="auto">
              <a:xfrm>
                <a:off x="3564000" y="1910525"/>
                <a:ext cx="322199" cy="14287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주일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38"/>
              <p:cNvSpPr>
                <a:spLocks noChangeArrowheads="1"/>
              </p:cNvSpPr>
              <p:nvPr/>
            </p:nvSpPr>
            <p:spPr bwMode="auto">
              <a:xfrm>
                <a:off x="3908424" y="191204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1" name="AutoShape 38"/>
              <p:cNvSpPr>
                <a:spLocks noChangeArrowheads="1"/>
              </p:cNvSpPr>
              <p:nvPr/>
            </p:nvSpPr>
            <p:spPr bwMode="auto">
              <a:xfrm>
                <a:off x="4248276" y="1915179"/>
                <a:ext cx="322199" cy="142875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07" tIns="45705" rIns="91407" bIns="45705" anchor="ctr"/>
              <a:lstStyle/>
              <a:p>
                <a:pPr algn="ctr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r>
                  <a:rPr kumimoji="0"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0"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개월</a:t>
                </a:r>
                <a:endParaRPr kumimoji="0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0" name="그룹 187"/>
            <p:cNvGrpSpPr/>
            <p:nvPr/>
          </p:nvGrpSpPr>
          <p:grpSpPr>
            <a:xfrm>
              <a:off x="4173600" y="1289593"/>
              <a:ext cx="1544575" cy="185737"/>
              <a:chOff x="3564000" y="2461168"/>
              <a:chExt cx="1544575" cy="185737"/>
            </a:xfrm>
          </p:grpSpPr>
          <p:sp>
            <p:nvSpPr>
              <p:cNvPr id="151" name="제목 37"/>
              <p:cNvSpPr txBox="1">
                <a:spLocks/>
              </p:cNvSpPr>
              <p:nvPr/>
            </p:nvSpPr>
            <p:spPr bwMode="auto">
              <a:xfrm>
                <a:off x="4227490" y="2461168"/>
                <a:ext cx="296862" cy="185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r>
                  <a:rPr lang="en-US" altLang="ko-KR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-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2" name="직사각형 185"/>
              <p:cNvSpPr>
                <a:spLocks noChangeArrowheads="1"/>
              </p:cNvSpPr>
              <p:nvPr/>
            </p:nvSpPr>
            <p:spPr bwMode="auto">
              <a:xfrm>
                <a:off x="4383150" y="2473869"/>
                <a:ext cx="725425" cy="142332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square" lIns="36000" rIns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2012.08.27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　</a:t>
                </a:r>
                <a:endPara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5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64113" y="2479675"/>
                <a:ext cx="142875" cy="133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54" name="그룹 186"/>
              <p:cNvGrpSpPr/>
              <p:nvPr/>
            </p:nvGrpSpPr>
            <p:grpSpPr>
              <a:xfrm>
                <a:off x="3564000" y="2473869"/>
                <a:ext cx="725425" cy="142332"/>
                <a:chOff x="4535550" y="2626269"/>
                <a:chExt cx="725425" cy="142332"/>
              </a:xfrm>
            </p:grpSpPr>
            <p:sp>
              <p:nvSpPr>
                <p:cNvPr id="155" name="직사각형 185"/>
                <p:cNvSpPr>
                  <a:spLocks noChangeArrowheads="1"/>
                </p:cNvSpPr>
                <p:nvPr/>
              </p:nvSpPr>
              <p:spPr bwMode="auto">
                <a:xfrm>
                  <a:off x="4535550" y="2626269"/>
                  <a:ext cx="725425" cy="142332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3600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2012.08.20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　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56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116513" y="2632075"/>
                  <a:ext cx="142875" cy="133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162" name="AutoShape 38"/>
          <p:cNvSpPr>
            <a:spLocks noChangeArrowheads="1"/>
          </p:cNvSpPr>
          <p:nvPr/>
        </p:nvSpPr>
        <p:spPr bwMode="auto">
          <a:xfrm>
            <a:off x="6774079" y="3365870"/>
            <a:ext cx="322199" cy="142875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kumimoji="0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0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3" name="그룹 99"/>
          <p:cNvGrpSpPr>
            <a:grpSpLocks/>
          </p:cNvGrpSpPr>
          <p:nvPr/>
        </p:nvGrpSpPr>
        <p:grpSpPr bwMode="auto">
          <a:xfrm>
            <a:off x="1423604" y="2634660"/>
            <a:ext cx="1017588" cy="144462"/>
            <a:chOff x="6819900" y="4405313"/>
            <a:chExt cx="1017588" cy="144462"/>
          </a:xfrm>
        </p:grpSpPr>
        <p:sp>
          <p:nvSpPr>
            <p:cNvPr id="164" name="직사각형 33"/>
            <p:cNvSpPr>
              <a:spLocks noChangeArrowheads="1"/>
            </p:cNvSpPr>
            <p:nvPr/>
          </p:nvSpPr>
          <p:spPr bwMode="auto">
            <a:xfrm>
              <a:off x="6819900" y="4405313"/>
              <a:ext cx="900113" cy="14446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33"/>
            <p:cNvSpPr>
              <a:spLocks noChangeArrowheads="1"/>
            </p:cNvSpPr>
            <p:nvPr/>
          </p:nvSpPr>
          <p:spPr bwMode="auto">
            <a:xfrm>
              <a:off x="7710488" y="4405313"/>
              <a:ext cx="127000" cy="144462"/>
            </a:xfrm>
            <a:prstGeom prst="rect">
              <a:avLst/>
            </a:prstGeom>
            <a:solidFill>
              <a:srgbClr val="EFEFEF"/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 hangingPunct="0">
                <a:lnSpc>
                  <a:spcPct val="95000"/>
                </a:lnSpc>
                <a:buClr>
                  <a:srgbClr val="000000"/>
                </a:buClr>
                <a:buSzPct val="45000"/>
              </a:pPr>
              <a:r>
                <a:rPr kumimoji="0" lang="ko-KR" altLang="en-US" sz="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Verdana" pitchFamily="34" charset="0"/>
                  <a:sym typeface="Wingdings 3" pitchFamily="18" charset="2"/>
                </a:rPr>
                <a:t>▼</a:t>
              </a:r>
              <a:endParaRPr kumimoji="0" lang="ko-KR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  <a:sym typeface="Wingdings 3" pitchFamily="18" charset="2"/>
              </a:endParaRPr>
            </a:p>
          </p:txBody>
        </p:sp>
      </p:grpSp>
      <p:pic>
        <p:nvPicPr>
          <p:cNvPr id="16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2746" y="2184071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922" y="238671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" name="직사각형 167"/>
          <p:cNvSpPr/>
          <p:nvPr/>
        </p:nvSpPr>
        <p:spPr bwMode="auto">
          <a:xfrm>
            <a:off x="435443" y="1890198"/>
            <a:ext cx="6708307" cy="1674157"/>
          </a:xfrm>
          <a:prstGeom prst="rect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40434" y="1890198"/>
            <a:ext cx="5232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12,001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11,033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승인대기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129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승인거부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932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폐업처리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589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ㅣ 폐업취소 </a:t>
            </a:r>
            <a:r>
              <a:rPr lang="en-US" altLang="ko-KR" sz="800" b="1" dirty="0" smtClean="0">
                <a:solidFill>
                  <a:srgbClr val="6699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33"/>
          <p:cNvSpPr>
            <a:spLocks noChangeArrowheads="1"/>
          </p:cNvSpPr>
          <p:nvPr/>
        </p:nvSpPr>
        <p:spPr bwMode="auto">
          <a:xfrm>
            <a:off x="1416568" y="3086716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직사각형 33"/>
          <p:cNvSpPr>
            <a:spLocks noChangeArrowheads="1"/>
          </p:cNvSpPr>
          <p:nvPr/>
        </p:nvSpPr>
        <p:spPr bwMode="auto">
          <a:xfrm>
            <a:off x="1416568" y="3330358"/>
            <a:ext cx="1837636" cy="136800"/>
          </a:xfrm>
          <a:prstGeom prst="rect">
            <a:avLst/>
          </a:prstGeom>
          <a:solidFill>
            <a:sysClr val="window" lastClr="FFFFFF"/>
          </a:solidFill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98"/>
          <p:cNvGrpSpPr/>
          <p:nvPr/>
        </p:nvGrpSpPr>
        <p:grpSpPr>
          <a:xfrm>
            <a:off x="857068" y="2386713"/>
            <a:ext cx="2520000" cy="900000"/>
            <a:chOff x="2016825" y="3382488"/>
            <a:chExt cx="2863933" cy="907917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 처리할 회원을 선택하여 주십시오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타원 110"/>
          <p:cNvSpPr/>
          <p:nvPr/>
        </p:nvSpPr>
        <p:spPr bwMode="auto">
          <a:xfrm>
            <a:off x="849338" y="23495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41716"/>
              </p:ext>
            </p:extLst>
          </p:nvPr>
        </p:nvGraphicFramePr>
        <p:xfrm>
          <a:off x="440433" y="4200380"/>
          <a:ext cx="6577667" cy="1694090"/>
        </p:xfrm>
        <a:graphic>
          <a:graphicData uri="http://schemas.openxmlformats.org/drawingml/2006/table">
            <a:tbl>
              <a:tblPr/>
              <a:tblGrid>
                <a:gridCol w="249497"/>
                <a:gridCol w="306202"/>
                <a:gridCol w="510336"/>
                <a:gridCol w="805197"/>
                <a:gridCol w="612404"/>
                <a:gridCol w="612404"/>
                <a:gridCol w="612404"/>
                <a:gridCol w="612404"/>
                <a:gridCol w="793856"/>
                <a:gridCol w="793856"/>
                <a:gridCol w="669107"/>
              </a:tblGrid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거래처명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거래처코드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가입일자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2012-12-31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2012-12-03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솔로몬약국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1005382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54353422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최윤환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solomon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051-123-1234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010-321-3221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백세로약국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1027838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12321314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최연정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feb223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052-543-5432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010-654-6543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오케이약국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1065484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42341112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sr5233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031-123-1243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010-765-4533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2012-11-01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한샘약국 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1005990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12341234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hansaem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010-123-1234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2012-10-30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푸른온누리약국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1073026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43214321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정호진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hchung</a:t>
                      </a:r>
                      <a:endParaRPr lang="en-US" sz="800" b="0" i="0" u="none" strike="noStrike" dirty="0">
                        <a:solidFill>
                          <a:srgbClr val="0099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062-123-1244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010-432-4321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2012-10-12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4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□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수정약국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1016784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23424324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문경숙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F)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99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ksmoon627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031-321-3211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010-221-2121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2012-10-10</a:t>
                      </a:r>
                    </a:p>
                  </a:txBody>
                  <a:tcPr marL="6595" marR="6595" marT="6595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3" name="그룹 172"/>
          <p:cNvGrpSpPr/>
          <p:nvPr/>
        </p:nvGrpSpPr>
        <p:grpSpPr>
          <a:xfrm>
            <a:off x="431578" y="4192915"/>
            <a:ext cx="6682547" cy="1836000"/>
            <a:chOff x="431578" y="3997599"/>
            <a:chExt cx="6682547" cy="1836000"/>
          </a:xfrm>
        </p:grpSpPr>
        <p:sp>
          <p:nvSpPr>
            <p:cNvPr id="174" name="직사각형 173"/>
            <p:cNvSpPr/>
            <p:nvPr/>
          </p:nvSpPr>
          <p:spPr bwMode="auto">
            <a:xfrm rot="5400000">
              <a:off x="6141339" y="4860813"/>
              <a:ext cx="1836000" cy="109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 rot="5400000">
              <a:off x="7006125" y="3997600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 rot="16200000">
              <a:off x="7006034" y="5722237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 rot="5400000">
              <a:off x="6789339" y="4327677"/>
              <a:ext cx="540000" cy="109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435443" y="5720938"/>
              <a:ext cx="6660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431578" y="5717468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546271" y="5718452"/>
              <a:ext cx="2880000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 bwMode="auto">
            <a:xfrm rot="10800000">
              <a:off x="7006034" y="5720262"/>
              <a:ext cx="108000" cy="1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2690358" y="6082006"/>
            <a:ext cx="2154147" cy="214313"/>
            <a:chOff x="2690358" y="6037616"/>
            <a:chExt cx="2154147" cy="214313"/>
          </a:xfrm>
        </p:grpSpPr>
        <p:pic>
          <p:nvPicPr>
            <p:cNvPr id="18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90358" y="6054283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" name="Text Box 47"/>
            <p:cNvSpPr txBox="1">
              <a:spLocks noChangeArrowheads="1"/>
            </p:cNvSpPr>
            <p:nvPr/>
          </p:nvSpPr>
          <p:spPr bwMode="auto">
            <a:xfrm>
              <a:off x="3099932" y="6037616"/>
              <a:ext cx="1334997" cy="21431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1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2  3  4  5  6  7  8  9  10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4434930" y="6054284"/>
              <a:ext cx="4095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0" name="그룹 98"/>
          <p:cNvGrpSpPr/>
          <p:nvPr/>
        </p:nvGrpSpPr>
        <p:grpSpPr>
          <a:xfrm>
            <a:off x="868128" y="4206817"/>
            <a:ext cx="2520000" cy="900000"/>
            <a:chOff x="2016825" y="3382488"/>
            <a:chExt cx="2863933" cy="90791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승인 완료 되었습니다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98"/>
          <p:cNvGrpSpPr/>
          <p:nvPr/>
        </p:nvGrpSpPr>
        <p:grpSpPr>
          <a:xfrm>
            <a:off x="4241466" y="2377895"/>
            <a:ext cx="2520000" cy="900000"/>
            <a:chOff x="2016825" y="3382488"/>
            <a:chExt cx="2863933" cy="90791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 대기중인 회원만 선택하여 </a:t>
              </a: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타원 109"/>
          <p:cNvSpPr/>
          <p:nvPr/>
        </p:nvSpPr>
        <p:spPr bwMode="auto">
          <a:xfrm>
            <a:off x="365209" y="413966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4221117" y="23400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864343" y="416101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8" name="그룹 98"/>
          <p:cNvGrpSpPr/>
          <p:nvPr/>
        </p:nvGrpSpPr>
        <p:grpSpPr>
          <a:xfrm>
            <a:off x="4245185" y="4178095"/>
            <a:ext cx="2520000" cy="900000"/>
            <a:chOff x="2016825" y="3382488"/>
            <a:chExt cx="2863933" cy="907917"/>
          </a:xfrm>
        </p:grpSpPr>
        <p:sp>
          <p:nvSpPr>
            <p:cNvPr id="189" name="직사각형 188"/>
            <p:cNvSpPr/>
            <p:nvPr/>
          </p:nvSpPr>
          <p:spPr bwMode="auto">
            <a:xfrm>
              <a:off x="2018805" y="3390405"/>
              <a:ext cx="2861953" cy="90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승인처리가 정상적으로 이뤄지지 않았습니다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defTabSz="914400" eaLnBrk="1" latinLnBrk="1" hangingPunct="1">
                <a:buClrTx/>
                <a:buSzTx/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다시 시도하여 주십시오</a:t>
              </a:r>
              <a:r>
                <a:rPr kumimoji="1" lang="en-US" altLang="ko-KR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3190508" y="4049321"/>
              <a:ext cx="498764" cy="14844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2016825" y="3382488"/>
              <a:ext cx="2861953" cy="132608"/>
            </a:xfrm>
            <a:prstGeom prst="rect">
              <a:avLst/>
            </a:prstGeom>
            <a:solidFill>
              <a:srgbClr val="0099FF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4713360" y="3400303"/>
              <a:ext cx="122740" cy="10895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3" name="타원 192"/>
          <p:cNvSpPr/>
          <p:nvPr/>
        </p:nvSpPr>
        <p:spPr bwMode="auto">
          <a:xfrm>
            <a:off x="4224836" y="41402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AutoShape 38"/>
          <p:cNvSpPr>
            <a:spLocks noChangeArrowheads="1"/>
          </p:cNvSpPr>
          <p:nvPr/>
        </p:nvSpPr>
        <p:spPr bwMode="auto">
          <a:xfrm>
            <a:off x="3999982" y="3879788"/>
            <a:ext cx="720000" cy="144000"/>
          </a:xfrm>
          <a:prstGeom prst="roundRect">
            <a:avLst>
              <a:gd name="adj" fmla="val 16667"/>
            </a:avLst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31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07" tIns="45705" rIns="91407" bIns="45705" anchor="ctr"/>
          <a:lstStyle/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 등록</a:t>
            </a:r>
            <a:endParaRPr kumimoji="0" lang="ko-KR" alt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500" y="3902131"/>
            <a:ext cx="57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600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체" pitchFamily="49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43454</TotalTime>
  <Words>7729</Words>
  <Application>Microsoft Office PowerPoint</Application>
  <PresentationFormat>사용자 지정</PresentationFormat>
  <Paragraphs>3514</Paragraphs>
  <Slides>32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Windows 사용자</cp:lastModifiedBy>
  <cp:revision>2753</cp:revision>
  <cp:lastPrinted>1998-10-30T22:43:28Z</cp:lastPrinted>
  <dcterms:created xsi:type="dcterms:W3CDTF">2002-03-28T00:56:30Z</dcterms:created>
  <dcterms:modified xsi:type="dcterms:W3CDTF">2017-08-24T02:02:06Z</dcterms:modified>
</cp:coreProperties>
</file>