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A99C4E-46F1-45C5-ADDC-F69BBFD40772}">
  <a:tblStyle styleId="{5BA99C4E-46F1-45C5-ADDC-F69BBFD407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122fc1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122fc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482a1ab6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482a1ab6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122fc1fd_1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55122fc1fd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5122fc1f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55122fc1f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122fc1f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55122fc1f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5122fc1fd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55122fc1f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122fc1fd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55122fc1f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122fc1f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55122fc1f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122fc1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122fc1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82a1ab6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82a1ab6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82a1a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82a1a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82a1ab6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82a1ab6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82a1ab6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82a1ab6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82a1ab6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82a1ab6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82a1ab6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82a1ab6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mailto:denero@berkeley.edu" TargetMode="External"/><Relationship Id="rId4" Type="http://schemas.openxmlformats.org/officeDocument/2006/relationships/hyperlink" Target="mailto:adhikari@berkeley.edu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2940417" y="2536424"/>
            <a:ext cx="5594100" cy="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/>
        </p:nvSpPr>
        <p:spPr>
          <a:xfrm>
            <a:off x="1434975" y="2082888"/>
            <a:ext cx="14745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DSFA</a:t>
            </a:r>
            <a:endParaRPr b="1" i="0" sz="2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Spring 2019	</a:t>
            </a:r>
            <a:endParaRPr b="1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425" y="1869727"/>
            <a:ext cx="1216225" cy="12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TITLE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971800" y="1350150"/>
            <a:ext cx="55320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061925" y="2655750"/>
            <a:ext cx="55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9" name="Google Shape;69;p15"/>
          <p:cNvCxnSpPr/>
          <p:nvPr/>
        </p:nvCxnSpPr>
        <p:spPr>
          <a:xfrm>
            <a:off x="3061925" y="2588700"/>
            <a:ext cx="5441700" cy="1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326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" sz="2000" u="none" cap="none" strike="noStrike">
                <a:solidFill>
                  <a:srgbClr val="003262"/>
                </a:solidFill>
                <a:latin typeface="Arial"/>
                <a:ea typeface="Arial"/>
                <a:cs typeface="Arial"/>
                <a:sym typeface="Arial"/>
              </a:rPr>
              <a:t>ATA</a:t>
            </a:r>
            <a:r>
              <a:rPr b="1" i="0" lang="en" sz="2800" u="none" cap="none" strike="noStrike">
                <a:solidFill>
                  <a:srgbClr val="003262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 b="1" i="0" sz="2800" u="none" cap="none" strike="noStrike">
              <a:solidFill>
                <a:srgbClr val="003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4820E"/>
                </a:solidFill>
                <a:latin typeface="Arial"/>
                <a:ea typeface="Arial"/>
                <a:cs typeface="Arial"/>
                <a:sym typeface="Arial"/>
              </a:rPr>
              <a:t>Fall 2016</a:t>
            </a:r>
            <a:endParaRPr b="1" i="0" sz="1400" u="none" cap="none" strike="noStrike">
              <a:solidFill>
                <a:srgbClr val="C482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0475" y="2074176"/>
            <a:ext cx="922474" cy="9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513325" y="4314500"/>
            <a:ext cx="413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created by Ani Adhikari and John DeNero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77" name="Google Shape;77;p16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6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1" name="Google Shape;81;p17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7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TITLE_ONLY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2737" y="642491"/>
            <a:ext cx="6962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lv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4324" y="1332309"/>
            <a:ext cx="8520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508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9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50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50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50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50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508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508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508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508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745181" y="4326434"/>
            <a:ext cx="118200" cy="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showMasterSp="0">
  <p:cSld name="Section 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659705" y="1429866"/>
            <a:ext cx="7815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lvl="0" marR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3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TITLE_ONLY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3" name="Google Shape;23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29" name="Google Shape;29;p6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6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8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8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2" name="Google Shape;42;p9"/>
          <p:cNvCxnSpPr/>
          <p:nvPr/>
        </p:nvCxnSpPr>
        <p:spPr>
          <a:xfrm flipH="1" rot="10800000">
            <a:off x="2940417" y="2536424"/>
            <a:ext cx="5594100" cy="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326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" sz="2000" u="none" cap="none" strike="noStrike">
                <a:solidFill>
                  <a:srgbClr val="003262"/>
                </a:solidFill>
                <a:latin typeface="Arial"/>
                <a:ea typeface="Arial"/>
                <a:cs typeface="Arial"/>
                <a:sym typeface="Arial"/>
              </a:rPr>
              <a:t>ATA</a:t>
            </a:r>
            <a:r>
              <a:rPr b="1" i="0" lang="en" sz="2800" u="none" cap="none" strike="noStrike">
                <a:solidFill>
                  <a:srgbClr val="003262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 b="1" i="0" sz="2800" u="none" cap="none" strike="noStrike">
              <a:solidFill>
                <a:srgbClr val="003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4820E"/>
                </a:solidFill>
                <a:latin typeface="Arial"/>
                <a:ea typeface="Arial"/>
                <a:cs typeface="Arial"/>
                <a:sym typeface="Arial"/>
              </a:rPr>
              <a:t>Spring 2017</a:t>
            </a:r>
            <a:endParaRPr b="1" i="0" sz="1400" u="none" cap="none" strike="noStrike">
              <a:solidFill>
                <a:srgbClr val="C482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/>
        </p:nvSpPr>
        <p:spPr>
          <a:xfrm>
            <a:off x="3340400" y="4767725"/>
            <a:ext cx="5773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created by John DeNero (</a:t>
            </a: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denero@berkeley.edu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Ani Adhikari (</a:t>
            </a: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adhikari@berkeley.edu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50" name="Google Shape;50;p10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10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4" name="Google Shape;54;p11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1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abitatforhumanitycornell-dot-yamm-track.appspot.com/Redirect?ukey=15uReb0CaSG_PpWnvM3LiOyrqNV4mVLWU6iivdHKyFhw-1246154680&amp;key=YAMMID-81242747&amp;link=http%3A%2F%2Fhabitatcornell.org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Linear_congruential_generator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4294967295"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rPr>
              <a:t>Lecture 1</a:t>
            </a:r>
            <a:r>
              <a:rPr lang="en"/>
              <a:t>7</a:t>
            </a:r>
            <a:endParaRPr b="1" i="0" sz="3600" u="none" cap="none" strike="noStrike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>
            <p:ph idx="4294967295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None/>
            </a:pPr>
            <a:r>
              <a:rPr lang="en"/>
              <a:t>Pseudo Random Numbers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Distribution!</a:t>
            </a:r>
            <a:endParaRPr/>
          </a:p>
        </p:txBody>
      </p:sp>
      <p:sp>
        <p:nvSpPr>
          <p:cNvPr id="165" name="Google Shape;165;p31"/>
          <p:cNvSpPr txBox="1"/>
          <p:nvPr/>
        </p:nvSpPr>
        <p:spPr>
          <a:xfrm>
            <a:off x="592375" y="119640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Cannot use LCG generated values to test the validity of LCG as a uniform random number generator!</a:t>
            </a:r>
            <a:endParaRPr sz="2400"/>
          </a:p>
        </p:txBody>
      </p:sp>
      <p:sp>
        <p:nvSpPr>
          <p:cNvPr id="166" name="Google Shape;166;p31"/>
          <p:cNvSpPr txBox="1"/>
          <p:nvPr/>
        </p:nvSpPr>
        <p:spPr>
          <a:xfrm>
            <a:off x="592375" y="2367113"/>
            <a:ext cx="73395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Statistical theory shows that the null distribution of the chi-square statistic has a particular form: </a:t>
            </a:r>
            <a:r>
              <a:rPr i="1" lang="en" sz="2400"/>
              <a:t>a chi-square distribution</a:t>
            </a:r>
            <a:endParaRPr i="1" sz="2400"/>
          </a:p>
        </p:txBody>
      </p:sp>
      <p:sp>
        <p:nvSpPr>
          <p:cNvPr id="167" name="Google Shape;167;p31"/>
          <p:cNvSpPr txBox="1"/>
          <p:nvPr/>
        </p:nvSpPr>
        <p:spPr>
          <a:xfrm>
            <a:off x="592375" y="37718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compare the LCG-simulated histogram of chi-square values to what the theory predicts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 versus Two-sided Tests</a:t>
            </a:r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334150" y="881875"/>
            <a:ext cx="8399700" cy="21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b="1" lang="en" sz="1800"/>
              <a:t>Mendel’s Peas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 Hypothesis: Probability of </a:t>
            </a:r>
            <a:r>
              <a:rPr lang="en" sz="1800">
                <a:solidFill>
                  <a:srgbClr val="741B47"/>
                </a:solidFill>
              </a:rPr>
              <a:t>purple</a:t>
            </a:r>
            <a:r>
              <a:rPr lang="en" sz="1800"/>
              <a:t> flower is 0.75 (p = 0.75)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Alternative Hypothesis: Probability is not 0.75 (p != 0.75)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 Statistic: | p_hat - 0.75 |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Two-sided test:</a:t>
            </a:r>
            <a:r>
              <a:rPr lang="en" sz="1800"/>
              <a:t> ‘Large’ deviation from the null in either direction leads to rejection (of the null hypothesis)</a:t>
            </a:r>
            <a:endParaRPr sz="1800"/>
          </a:p>
        </p:txBody>
      </p:sp>
      <p:sp>
        <p:nvSpPr>
          <p:cNvPr id="174" name="Google Shape;174;p32"/>
          <p:cNvSpPr txBox="1"/>
          <p:nvPr/>
        </p:nvSpPr>
        <p:spPr>
          <a:xfrm>
            <a:off x="395650" y="3053875"/>
            <a:ext cx="82767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b="1" lang="en" sz="1800"/>
              <a:t>Jelly Beans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 Hypothesis: No effect on the probability of acne (p = 0.2)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Alternative Hypothesis: Increase the probability of acne (p &gt; 0.2)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 Statistic: p_hat - 0.2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One-sided test: ‘Large’ positive deviation from the null leads to rejection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Conclusions From a Test</a:t>
            </a:r>
            <a:endParaRPr/>
          </a:p>
        </p:txBody>
      </p:sp>
      <p:sp>
        <p:nvSpPr>
          <p:cNvPr id="180" name="Google Shape;180;p33"/>
          <p:cNvSpPr txBox="1"/>
          <p:nvPr/>
        </p:nvSpPr>
        <p:spPr>
          <a:xfrm>
            <a:off x="864575" y="2336550"/>
            <a:ext cx="2220300" cy="47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Hypothesis test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5047325" y="1472600"/>
            <a:ext cx="37473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/>
              <a:t>Fail to </a:t>
            </a:r>
            <a:r>
              <a:rPr b="1" i="0" lang="en" sz="1800" u="none" cap="none" strike="noStrike">
                <a:solidFill>
                  <a:srgbClr val="000000"/>
                </a:solidFill>
              </a:rPr>
              <a:t>reject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null hypothesis</a:t>
            </a: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/>
              <a:t>data is not inconsistent with the null hypothesis - inconclusive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/>
          </a:p>
        </p:txBody>
      </p:sp>
      <p:sp>
        <p:nvSpPr>
          <p:cNvPr id="182" name="Google Shape;182;p33"/>
          <p:cNvSpPr txBox="1"/>
          <p:nvPr/>
        </p:nvSpPr>
        <p:spPr>
          <a:xfrm>
            <a:off x="5047325" y="2874125"/>
            <a:ext cx="3747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Reject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null hypothesis</a:t>
            </a: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(data is inconsistent wi</a:t>
            </a:r>
            <a:r>
              <a:rPr lang="en" sz="1800"/>
              <a:t>th the null hypothesis -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 the alternative)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33"/>
          <p:cNvCxnSpPr/>
          <p:nvPr/>
        </p:nvCxnSpPr>
        <p:spPr>
          <a:xfrm flipH="1" rot="10800000">
            <a:off x="3283550" y="2050900"/>
            <a:ext cx="15651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33"/>
          <p:cNvCxnSpPr/>
          <p:nvPr/>
        </p:nvCxnSpPr>
        <p:spPr>
          <a:xfrm>
            <a:off x="3283550" y="2736700"/>
            <a:ext cx="15651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Definition of </a:t>
            </a:r>
            <a:r>
              <a:rPr i="1" lang="en"/>
              <a:t>P</a:t>
            </a:r>
            <a:r>
              <a:rPr lang="en"/>
              <a:t>-value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508825" y="1368900"/>
            <a:ext cx="82296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P-value is the chance,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under the null hypothesis,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that the test statistic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 equal to the value that was observed in the data or is even further in the direction of the alternative.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Quantifying Conclusions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457200" y="971550"/>
            <a:ext cx="82296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2400"/>
              <a:buNone/>
            </a:pPr>
            <a:r>
              <a:rPr lang="en"/>
              <a:t>P(the </a:t>
            </a:r>
            <a:r>
              <a:rPr lang="en">
                <a:solidFill>
                  <a:srgbClr val="C4820E"/>
                </a:solidFill>
              </a:rPr>
              <a:t>test statistic</a:t>
            </a:r>
            <a:r>
              <a:rPr lang="en"/>
              <a:t> would be </a:t>
            </a:r>
            <a:r>
              <a:rPr lang="en">
                <a:solidFill>
                  <a:schemeClr val="accent4"/>
                </a:solidFill>
              </a:rPr>
              <a:t>equal to or more extreme</a:t>
            </a:r>
            <a:br>
              <a:rPr lang="en"/>
            </a:br>
            <a:r>
              <a:rPr lang="en"/>
              <a:t>    than </a:t>
            </a:r>
            <a:r>
              <a:rPr lang="en">
                <a:solidFill>
                  <a:srgbClr val="000000"/>
                </a:solidFill>
              </a:rPr>
              <a:t>the</a:t>
            </a:r>
            <a:r>
              <a:rPr lang="en">
                <a:solidFill>
                  <a:srgbClr val="007DD6"/>
                </a:solidFill>
              </a:rPr>
              <a:t> observed test statistic</a:t>
            </a:r>
            <a:r>
              <a:rPr lang="en"/>
              <a:t> </a:t>
            </a:r>
            <a:r>
              <a:rPr lang="en">
                <a:solidFill>
                  <a:srgbClr val="0B5394"/>
                </a:solidFill>
              </a:rPr>
              <a:t>under the null hypothesis</a:t>
            </a:r>
            <a:r>
              <a:rPr lang="en"/>
              <a:t>)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175" y="2170225"/>
            <a:ext cx="4163975" cy="239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35"/>
          <p:cNvGrpSpPr/>
          <p:nvPr/>
        </p:nvGrpSpPr>
        <p:grpSpPr>
          <a:xfrm>
            <a:off x="2093725" y="1826000"/>
            <a:ext cx="2887200" cy="516300"/>
            <a:chOff x="2093725" y="1826000"/>
            <a:chExt cx="2887200" cy="516300"/>
          </a:xfrm>
        </p:grpSpPr>
        <p:cxnSp>
          <p:nvCxnSpPr>
            <p:cNvPr id="199" name="Google Shape;199;p35"/>
            <p:cNvCxnSpPr/>
            <p:nvPr/>
          </p:nvCxnSpPr>
          <p:spPr>
            <a:xfrm flipH="1" rot="10800000">
              <a:off x="2361425" y="1826000"/>
              <a:ext cx="353700" cy="516300"/>
            </a:xfrm>
            <a:prstGeom prst="straightConnector1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00" name="Google Shape;200;p35"/>
            <p:cNvCxnSpPr/>
            <p:nvPr/>
          </p:nvCxnSpPr>
          <p:spPr>
            <a:xfrm>
              <a:off x="2093725" y="1826000"/>
              <a:ext cx="2887200" cy="0"/>
            </a:xfrm>
            <a:prstGeom prst="straightConnector1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1" name="Google Shape;201;p35"/>
          <p:cNvGrpSpPr/>
          <p:nvPr/>
        </p:nvGrpSpPr>
        <p:grpSpPr>
          <a:xfrm>
            <a:off x="3040200" y="1825875"/>
            <a:ext cx="5417219" cy="1778400"/>
            <a:chOff x="3040200" y="1825875"/>
            <a:chExt cx="5417219" cy="1778400"/>
          </a:xfrm>
        </p:grpSpPr>
        <p:cxnSp>
          <p:nvCxnSpPr>
            <p:cNvPr id="202" name="Google Shape;202;p35"/>
            <p:cNvCxnSpPr/>
            <p:nvPr/>
          </p:nvCxnSpPr>
          <p:spPr>
            <a:xfrm flipH="1" rot="10800000">
              <a:off x="3040200" y="1825875"/>
              <a:ext cx="2676900" cy="1778400"/>
            </a:xfrm>
            <a:prstGeom prst="straightConnector1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03" name="Google Shape;203;p35"/>
            <p:cNvCxnSpPr/>
            <p:nvPr/>
          </p:nvCxnSpPr>
          <p:spPr>
            <a:xfrm>
              <a:off x="5114819" y="1826000"/>
              <a:ext cx="3342600" cy="0"/>
            </a:xfrm>
            <a:prstGeom prst="straightConnector1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4" name="Google Shape;204;p35"/>
          <p:cNvSpPr txBox="1"/>
          <p:nvPr/>
        </p:nvSpPr>
        <p:spPr>
          <a:xfrm>
            <a:off x="5468550" y="2174250"/>
            <a:ext cx="3342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Evaluating Mendel's pea flower hypothesis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2370919" y="2696025"/>
            <a:ext cx="2045925" cy="1539225"/>
          </a:xfrm>
          <a:custGeom>
            <a:rect b="b" l="l" r="r" t="t"/>
            <a:pathLst>
              <a:path extrusionOk="0" h="61569" w="81837">
                <a:moveTo>
                  <a:pt x="382" y="0"/>
                </a:moveTo>
                <a:lnTo>
                  <a:pt x="5354" y="0"/>
                </a:lnTo>
                <a:lnTo>
                  <a:pt x="5354" y="19121"/>
                </a:lnTo>
                <a:lnTo>
                  <a:pt x="19885" y="19121"/>
                </a:lnTo>
                <a:lnTo>
                  <a:pt x="19885" y="30594"/>
                </a:lnTo>
                <a:lnTo>
                  <a:pt x="33270" y="30594"/>
                </a:lnTo>
                <a:lnTo>
                  <a:pt x="33270" y="45125"/>
                </a:lnTo>
                <a:lnTo>
                  <a:pt x="46272" y="45125"/>
                </a:lnTo>
                <a:lnTo>
                  <a:pt x="46272" y="52391"/>
                </a:lnTo>
                <a:lnTo>
                  <a:pt x="56980" y="52391"/>
                </a:lnTo>
                <a:lnTo>
                  <a:pt x="56980" y="56598"/>
                </a:lnTo>
                <a:lnTo>
                  <a:pt x="81837" y="56598"/>
                </a:lnTo>
                <a:lnTo>
                  <a:pt x="81837" y="61569"/>
                </a:lnTo>
                <a:lnTo>
                  <a:pt x="0" y="61569"/>
                </a:lnTo>
                <a:close/>
              </a:path>
            </a:pathLst>
          </a:custGeom>
          <a:solidFill>
            <a:srgbClr val="C4CC00">
              <a:alpha val="349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06" name="Google Shape;206;p35"/>
          <p:cNvGrpSpPr/>
          <p:nvPr/>
        </p:nvGrpSpPr>
        <p:grpSpPr>
          <a:xfrm>
            <a:off x="3527850" y="3060475"/>
            <a:ext cx="5420700" cy="763500"/>
            <a:chOff x="3527850" y="3060475"/>
            <a:chExt cx="5420700" cy="763500"/>
          </a:xfrm>
        </p:grpSpPr>
        <p:cxnSp>
          <p:nvCxnSpPr>
            <p:cNvPr id="207" name="Google Shape;207;p35"/>
            <p:cNvCxnSpPr>
              <a:endCxn id="208" idx="1"/>
            </p:cNvCxnSpPr>
            <p:nvPr/>
          </p:nvCxnSpPr>
          <p:spPr>
            <a:xfrm flipH="1" rot="10800000">
              <a:off x="3527850" y="3381775"/>
              <a:ext cx="1940700" cy="442200"/>
            </a:xfrm>
            <a:prstGeom prst="straightConnector1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208" name="Google Shape;208;p35"/>
            <p:cNvSpPr txBox="1"/>
            <p:nvPr/>
          </p:nvSpPr>
          <p:spPr>
            <a:xfrm>
              <a:off x="5468550" y="3060475"/>
              <a:ext cx="3480000" cy="6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This area is the P-value (approximately)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457200" y="981188"/>
            <a:ext cx="82296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b="1" lang="en">
                <a:solidFill>
                  <a:srgbClr val="003262"/>
                </a:solidFill>
              </a:rPr>
              <a:t>“Inconsistent”: </a:t>
            </a:r>
            <a:r>
              <a:rPr lang="en">
                <a:solidFill>
                  <a:srgbClr val="000000"/>
                </a:solidFill>
              </a:rPr>
              <a:t>The test statistic is in the tail of the null distribution.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b="1" lang="en">
                <a:solidFill>
                  <a:srgbClr val="003262"/>
                </a:solidFill>
              </a:rPr>
              <a:t>“In the tail,” first convention:</a:t>
            </a:r>
            <a:endParaRPr b="1">
              <a:solidFill>
                <a:srgbClr val="003262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The area in the tail is less than 5%.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The result is “statistically significant.”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b="1" lang="en">
                <a:solidFill>
                  <a:srgbClr val="003262"/>
                </a:solidFill>
              </a:rPr>
              <a:t>“In the tail,” second convention:</a:t>
            </a:r>
            <a:endParaRPr b="1">
              <a:solidFill>
                <a:srgbClr val="003262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The area in the tail is less than 1%.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The result is “highly statistically significant.”</a:t>
            </a:r>
            <a:endParaRPr/>
          </a:p>
        </p:txBody>
      </p:sp>
      <p:sp>
        <p:nvSpPr>
          <p:cNvPr id="214" name="Google Shape;214;p36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Conventions of Consistency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457200" y="977025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rgbClr val="CC4125"/>
                </a:solidFill>
              </a:rPr>
              <a:t>Yes.</a:t>
            </a:r>
            <a:r>
              <a:rPr lang="en">
                <a:solidFill>
                  <a:srgbClr val="000000"/>
                </a:solidFill>
              </a:rPr>
              <a:t> 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20" name="Google Shape;220;p37"/>
          <p:cNvGraphicFramePr/>
          <p:nvPr/>
        </p:nvGraphicFramePr>
        <p:xfrm>
          <a:off x="547075" y="16731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{5BA99C4E-46F1-45C5-ADDC-F69BBFD40772}</a:tableStyleId>
              </a:tblPr>
              <a:tblGrid>
                <a:gridCol w="2501675"/>
                <a:gridCol w="2413000"/>
                <a:gridCol w="2413000"/>
              </a:tblGrid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t/>
                      </a:r>
                      <a:endParaRPr sz="2300" u="none" cap="none" strike="noStrike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" sz="2300" u="none" cap="none" strike="noStrike"/>
                        <a:t>Null is true</a:t>
                      </a:r>
                      <a:endParaRPr b="1" sz="23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" sz="2300" u="none" cap="none" strike="noStrike"/>
                        <a:t>Alternative is true</a:t>
                      </a:r>
                      <a:endParaRPr b="1" sz="2300" u="none" cap="none" strike="noStrike"/>
                    </a:p>
                  </a:txBody>
                  <a:tcPr marT="68575" marB="6857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" sz="2300" u="none" cap="none" strike="noStrike"/>
                        <a:t>Test rejects the null</a:t>
                      </a:r>
                      <a:endParaRPr b="1" sz="2300" u="none" cap="none" strike="noStrike"/>
                    </a:p>
                  </a:txBody>
                  <a:tcPr marT="68575" marB="6857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0"/>
                        <a:buFont typeface="Arial"/>
                        <a:buNone/>
                      </a:pPr>
                      <a:r>
                        <a:rPr lang="en" sz="4500" u="none" cap="none" strike="noStrike">
                          <a:solidFill>
                            <a:srgbClr val="FF0000"/>
                          </a:solidFill>
                        </a:rPr>
                        <a:t>❌</a:t>
                      </a:r>
                      <a:endParaRPr sz="45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4500" u="none" cap="none" strike="noStrike">
                          <a:solidFill>
                            <a:srgbClr val="00FF00"/>
                          </a:solidFill>
                        </a:rPr>
                        <a:t>✅</a:t>
                      </a:r>
                      <a:endParaRPr sz="4500" u="none" cap="none" strike="noStrike">
                        <a:solidFill>
                          <a:srgbClr val="00FF00"/>
                        </a:solidFill>
                      </a:endParaRPr>
                    </a:p>
                  </a:txBody>
                  <a:tcPr marT="68575" marB="6857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" sz="2300" u="none" cap="none" strike="noStrike"/>
                        <a:t>Test doesn’t reject the null</a:t>
                      </a:r>
                      <a:endParaRPr b="1" sz="2300" u="none" cap="none" strike="noStrike"/>
                    </a:p>
                  </a:txBody>
                  <a:tcPr marT="68575" marB="6857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4500" u="none" cap="none" strike="noStrike">
                          <a:solidFill>
                            <a:srgbClr val="00FF00"/>
                          </a:solidFill>
                        </a:rPr>
                        <a:t>✅</a:t>
                      </a:r>
                      <a:endParaRPr sz="2300" u="none" cap="none" strike="noStrike">
                        <a:solidFill>
                          <a:srgbClr val="00FF00"/>
                        </a:solidFill>
                      </a:endParaRPr>
                    </a:p>
                  </a:txBody>
                  <a:tcPr marT="68575" marB="6857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4500" u="none" cap="none" strike="noStrike">
                          <a:solidFill>
                            <a:srgbClr val="FF0000"/>
                          </a:solidFill>
                        </a:rPr>
                        <a:t>❌</a:t>
                      </a:r>
                      <a:endParaRPr sz="23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37"/>
          <p:cNvSpPr txBox="1"/>
          <p:nvPr>
            <p:ph type="title"/>
          </p:nvPr>
        </p:nvSpPr>
        <p:spPr>
          <a:xfrm>
            <a:off x="457200" y="205975"/>
            <a:ext cx="77457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Can the Conclusion be Wrong?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3899400" y="4139883"/>
            <a:ext cx="1345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rPr>
              <a:t>(Demo)</a:t>
            </a:r>
            <a:endParaRPr b="0" i="0" sz="2400" u="none" cap="none" strike="noStrike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 Error Probability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cutoff for the P-value is an error probability.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your </a:t>
            </a:r>
            <a:r>
              <a:rPr b="1" lang="en">
                <a:solidFill>
                  <a:srgbClr val="0000FF"/>
                </a:solidFill>
              </a:rPr>
              <a:t>cutoff is 5%</a:t>
            </a:r>
            <a:endParaRPr b="1">
              <a:solidFill>
                <a:srgbClr val="0000FF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and the </a:t>
            </a:r>
            <a:r>
              <a:rPr b="1" lang="en">
                <a:solidFill>
                  <a:srgbClr val="0000FF"/>
                </a:solidFill>
              </a:rPr>
              <a:t>null hypothesis happens to be true</a:t>
            </a:r>
            <a:endParaRPr b="1">
              <a:solidFill>
                <a:srgbClr val="0000FF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(but you don’t know that)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then there is about a </a:t>
            </a:r>
            <a:r>
              <a:rPr b="1" lang="en">
                <a:solidFill>
                  <a:srgbClr val="FF0000"/>
                </a:solidFill>
              </a:rPr>
              <a:t>5% chance</a:t>
            </a:r>
            <a:r>
              <a:rPr lang="en"/>
              <a:t> that </a:t>
            </a:r>
            <a:r>
              <a:rPr b="1" lang="en">
                <a:solidFill>
                  <a:srgbClr val="FF0000"/>
                </a:solidFill>
              </a:rPr>
              <a:t>your test will reject the null hypothesis anyway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Project 2:  Posted Monday. </a:t>
            </a:r>
            <a:endParaRPr sz="3000"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Due Tuesday, April 9 and April 16</a:t>
            </a:r>
            <a:endParaRPr sz="3000"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Prelim 2:   In-class. Tuesday, April 16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</a:t>
            </a:r>
            <a:r>
              <a:rPr lang="en" sz="3000">
                <a:solidFill>
                  <a:srgbClr val="FF0000"/>
                </a:solidFill>
              </a:rPr>
              <a:t>(Not Tuesday after spring break)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457200" y="2597375"/>
            <a:ext cx="82296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Interested in Volunteering over Spring Break?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Come join Habitat on our...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SPRING BREAK WORK TRIP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Morgantown, West Virginia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Sign up and find more information here: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habitatcornell.org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16950"/>
            <a:ext cx="8839202" cy="17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457200" y="205975"/>
            <a:ext cx="8311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Random Variables</a:t>
            </a:r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736500" y="1172075"/>
            <a:ext cx="77532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Clicker Question: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 it possible for someone to be exactly six feet (72 inches) tall?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A: Yes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B: No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C: Impossible to tell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Zehn Deutsche Mark</a:t>
            </a:r>
            <a:endParaRPr/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300" y="881878"/>
            <a:ext cx="7201690" cy="395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Distribution on (a,b)</a:t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532200" y="1221625"/>
            <a:ext cx="81885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Informally:</a:t>
            </a:r>
            <a:r>
              <a:rPr lang="en" sz="2400"/>
              <a:t> All values in the interval (a,b) are equally likely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8" name="Google Shape;128;p27"/>
          <p:cNvSpPr txBox="1"/>
          <p:nvPr/>
        </p:nvSpPr>
        <p:spPr>
          <a:xfrm>
            <a:off x="532200" y="2056200"/>
            <a:ext cx="7958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/>
              <a:t>More formally:</a:t>
            </a:r>
            <a:r>
              <a:rPr lang="en" sz="2400"/>
              <a:t> Every interval of the same width within (a,b) has the same probability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532200" y="3241525"/>
            <a:ext cx="7958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simulate a random sample from a uniform distribution?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457200" y="205975"/>
            <a:ext cx="83982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Congruential Generator (LCG)</a:t>
            </a:r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762000" y="4149525"/>
            <a:ext cx="5019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https://en.wikipedia.org/wiki/Linear_congruential_generator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 txBox="1"/>
          <p:nvPr/>
        </p:nvSpPr>
        <p:spPr>
          <a:xfrm>
            <a:off x="677325" y="1196275"/>
            <a:ext cx="69669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Generate a sequence of integers as follows: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250" y="2012125"/>
            <a:ext cx="5448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/>
        </p:nvSpPr>
        <p:spPr>
          <a:xfrm>
            <a:off x="762000" y="2718475"/>
            <a:ext cx="73395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where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3625" y="2806563"/>
            <a:ext cx="60102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/>
        </p:nvSpPr>
        <p:spPr>
          <a:xfrm>
            <a:off x="762000" y="3434000"/>
            <a:ext cx="957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</a:t>
            </a:r>
            <a:endParaRPr sz="2400"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9600" y="3433988"/>
            <a:ext cx="16192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/>
          <p:nvPr/>
        </p:nvSpPr>
        <p:spPr>
          <a:xfrm>
            <a:off x="3217325" y="3434000"/>
            <a:ext cx="10965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   Set </a:t>
            </a:r>
            <a:endParaRPr sz="2400"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3825" y="3431638"/>
            <a:ext cx="3682741" cy="5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LCG work?</a:t>
            </a:r>
            <a:endParaRPr/>
          </a:p>
        </p:txBody>
      </p:sp>
      <p:sp>
        <p:nvSpPr>
          <p:cNvPr id="149" name="Google Shape;149;p29"/>
          <p:cNvSpPr txBox="1"/>
          <p:nvPr/>
        </p:nvSpPr>
        <p:spPr>
          <a:xfrm>
            <a:off x="457200" y="1078425"/>
            <a:ext cx="8109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Does the LCG generate samples that are </a:t>
            </a:r>
            <a:r>
              <a:rPr i="1" lang="en" sz="2400"/>
              <a:t>indistinguishable</a:t>
            </a:r>
            <a:r>
              <a:rPr lang="en" sz="2400"/>
              <a:t> from random samples from the uniform distribution?</a:t>
            </a:r>
            <a:endParaRPr sz="2400"/>
          </a:p>
        </p:txBody>
      </p:sp>
      <p:sp>
        <p:nvSpPr>
          <p:cNvPr id="150" name="Google Shape;150;p29"/>
          <p:cNvSpPr txBox="1"/>
          <p:nvPr/>
        </p:nvSpPr>
        <p:spPr>
          <a:xfrm>
            <a:off x="562000" y="2065775"/>
            <a:ext cx="8109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Null Hypothesis:</a:t>
            </a:r>
            <a:r>
              <a:rPr lang="en" sz="2400"/>
              <a:t> The LCG generates random samples from the uniform distribution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Alternative Hypothesis:</a:t>
            </a:r>
            <a:r>
              <a:rPr lang="en" sz="2400"/>
              <a:t> The LCG does not generate samples from the uniform distribution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Statistic</a:t>
            </a:r>
            <a:endParaRPr/>
          </a:p>
        </p:txBody>
      </p:sp>
      <p:sp>
        <p:nvSpPr>
          <p:cNvPr id="156" name="Google Shape;156;p30"/>
          <p:cNvSpPr txBox="1"/>
          <p:nvPr/>
        </p:nvSpPr>
        <p:spPr>
          <a:xfrm>
            <a:off x="457200" y="12303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Char char="●"/>
            </a:pPr>
            <a:r>
              <a:rPr lang="en" sz="2400"/>
              <a:t>Divide the unit interval into 10 non-overlapping intervals of equal width 0.1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7" name="Google Shape;157;p30"/>
          <p:cNvSpPr txBox="1"/>
          <p:nvPr/>
        </p:nvSpPr>
        <p:spPr>
          <a:xfrm>
            <a:off x="457200" y="21436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Char char="●"/>
            </a:pPr>
            <a:r>
              <a:rPr lang="en" sz="2400"/>
              <a:t>Determine the observed and expected counts in each interval</a:t>
            </a:r>
            <a:endParaRPr sz="2400"/>
          </a:p>
        </p:txBody>
      </p:sp>
      <p:sp>
        <p:nvSpPr>
          <p:cNvPr id="158" name="Google Shape;158;p30"/>
          <p:cNvSpPr txBox="1"/>
          <p:nvPr/>
        </p:nvSpPr>
        <p:spPr>
          <a:xfrm>
            <a:off x="457200" y="3056950"/>
            <a:ext cx="73395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Char char="●"/>
            </a:pPr>
            <a:r>
              <a:rPr lang="en" sz="2400"/>
              <a:t>Calculate test statistic: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</a:t>
            </a:r>
            <a:endParaRPr sz="240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500" y="3618321"/>
            <a:ext cx="3141453" cy="8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