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10F7BE4-BB00-474C-9D36-5B2FD9709547}">
  <a:tblStyle styleId="{810F7BE4-BB00-474C-9D36-5B2FD9709547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 ben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53" name="Shape 53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F_SkeqI-fIXzInFZ_aXNSFDPQGy5avVW_BLnClinqjk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 Soccer Design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/-!#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 Generation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24475" y="1920450"/>
            <a:ext cx="42309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Kicker: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Multiple kickers (left and right)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Kickers on multiple sides of robot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Kickers that can kick into the air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Keep the ball in place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Spin on the ball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768800" y="1920450"/>
            <a:ext cx="42309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Entertainment: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Sound effects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Victory dance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LEDs/lights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Decoration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Effective strategies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Mocking strategies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24475" y="3494425"/>
            <a:ext cx="42309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Two-robot play: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Dynamic coordinated roles (vs. static/dynamic independent roles)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Redundant 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 Generation</a:t>
            </a:r>
          </a:p>
        </p:txBody>
      </p:sp>
      <p:graphicFrame>
        <p:nvGraphicFramePr>
          <p:cNvPr id="263" name="Shape 263"/>
          <p:cNvGraphicFramePr/>
          <p:nvPr/>
        </p:nvGraphicFramePr>
        <p:xfrm>
          <a:off x="1262062" y="17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{810F7BE4-BB00-474C-9D36-5B2FD9709547}</a:tableStyleId>
              </a:tblPr>
              <a:tblGrid>
                <a:gridCol w="1133475"/>
                <a:gridCol w="638175"/>
                <a:gridCol w="561975"/>
                <a:gridCol w="657225"/>
                <a:gridCol w="590550"/>
                <a:gridCol w="619125"/>
                <a:gridCol w="561975"/>
                <a:gridCol w="590550"/>
                <a:gridCol w="590550"/>
                <a:gridCol w="676275"/>
              </a:tblGrid>
              <a:tr h="266700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Roles for Two-Robot Play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 gridSpan="8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 Concepts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700">
                <a:tc gridSpan="2" vMerge="1"/>
                <a:tc hMerge="1" v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Static Independent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Dynamic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Independent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Static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Coordinated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Dynamic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Coordinated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Criteria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Play Effectiveness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280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280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360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Resistance to malfunction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Implementation Simplicity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Computational Overhead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150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Totals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560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575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 Generation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895350" y="20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{810F7BE4-BB00-474C-9D36-5B2FD9709547}</a:tableStyleId>
              </a:tblPr>
              <a:tblGrid>
                <a:gridCol w="1238250"/>
                <a:gridCol w="561975"/>
                <a:gridCol w="523875"/>
                <a:gridCol w="542925"/>
                <a:gridCol w="523875"/>
                <a:gridCol w="533400"/>
                <a:gridCol w="533400"/>
                <a:gridCol w="533400"/>
                <a:gridCol w="552450"/>
                <a:gridCol w="581025"/>
                <a:gridCol w="638175"/>
                <a:gridCol w="590550"/>
              </a:tblGrid>
              <a:tr h="266700">
                <a:tc gridSpan="2"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100"/>
                        <a:t>Kicker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 hMerge="1"/>
                <a:tc gridSpan="10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 Concepts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700">
                <a:tc gridSpan="2" vMerge="1"/>
                <a:tc hMerge="1" v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Basic Solenoid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Design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Kickers on 3 sides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Vertical Kicking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Double Kickers </a:t>
                      </a:r>
                      <a:br>
                        <a:rPr b="1" lang="en" sz="1100"/>
                      </a:br>
                      <a:r>
                        <a:rPr b="1" lang="en" sz="1100"/>
                        <a:t>(left and right)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Putting spin on the ball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Criteria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Rating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Simplicity </a:t>
                      </a:r>
                      <a:br>
                        <a:rPr lang="en" sz="1100"/>
                      </a:br>
                      <a:r>
                        <a:rPr lang="en" sz="1100"/>
                        <a:t>(Build &amp; use)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80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160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Effectiveness</a:t>
                      </a:r>
                      <a:br>
                        <a:rPr lang="en" sz="1100"/>
                      </a:br>
                      <a:r>
                        <a:rPr lang="en" sz="1100"/>
                        <a:t>(Shoot/Pass)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175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210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8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280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245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8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280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Cost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125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75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Totals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100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500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460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460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440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540</a:t>
                      </a: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Customer Needs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System Architecture</a:t>
            </a:r>
          </a:p>
          <a:p>
            <a:pPr indent="-361950" lvl="1" marL="914400" rtl="0">
              <a:spcBef>
                <a:spcPts val="0"/>
              </a:spcBef>
              <a:buClr>
                <a:srgbClr val="B7B7B7"/>
              </a:buClr>
              <a:buSzPct val="84000"/>
              <a:buChar char="○"/>
            </a:pPr>
            <a:r>
              <a:rPr lang="en" sz="2500">
                <a:solidFill>
                  <a:srgbClr val="B7B7B7"/>
                </a:solidFill>
              </a:rPr>
              <a:t>Current Progress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Concept Generation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2500"/>
              <a:t>Next Steps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 a working vision node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Integrate with 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Continue to develop effective AI strategies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Prepare for skills competition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Implement motion PID control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Get simple movements working well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Refine robot design - make it more robust and durable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/>
              <a:t>Questions?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Customer Needs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System Architecture</a:t>
            </a:r>
          </a:p>
          <a:p>
            <a:pPr indent="-361950" lvl="1" marL="914400" rtl="0">
              <a:spcBef>
                <a:spcPts val="0"/>
              </a:spcBef>
              <a:buSzPct val="84000"/>
              <a:buChar char="○"/>
            </a:pPr>
            <a:r>
              <a:rPr lang="en" sz="2500"/>
              <a:t>Current Progress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Concept Generation</a:t>
            </a:r>
          </a:p>
          <a:p>
            <a:pPr indent="-387350" lvl="0" marL="457200">
              <a:spcBef>
                <a:spcPts val="0"/>
              </a:spcBef>
              <a:buSzPct val="100000"/>
              <a:buChar char="●"/>
            </a:pPr>
            <a:r>
              <a:rPr lang="en" sz="2500"/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b="1" lang="en" sz="2500"/>
              <a:t>Customer Needs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System Architecture</a:t>
            </a:r>
          </a:p>
          <a:p>
            <a:pPr indent="-361950" lvl="1" marL="914400" rtl="0">
              <a:spcBef>
                <a:spcPts val="0"/>
              </a:spcBef>
              <a:buClr>
                <a:srgbClr val="B7B7B7"/>
              </a:buClr>
              <a:buSzPct val="84000"/>
              <a:buChar char="○"/>
            </a:pPr>
            <a:r>
              <a:rPr lang="en" sz="2500">
                <a:solidFill>
                  <a:srgbClr val="B7B7B7"/>
                </a:solidFill>
              </a:rPr>
              <a:t>Current Progress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Concept Generation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Needs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 categories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Be entertaining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Follow the rules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Robots are fully functional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Outperform other teams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These are described in more detail in our Functional Specification Document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https://docs.google.com/document/d/1F_SkeqI-fIXzInFZ_aXNSFDPQGy5avVW_BLnClinqjk/edit?usp=sharing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Customer Needs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b="1" lang="en" sz="2500"/>
              <a:t>System Architecture</a:t>
            </a:r>
          </a:p>
          <a:p>
            <a:pPr indent="-361950" lvl="1" marL="914400" rtl="0">
              <a:spcBef>
                <a:spcPts val="0"/>
              </a:spcBef>
              <a:buClr>
                <a:srgbClr val="B7B7B7"/>
              </a:buClr>
              <a:buSzPct val="84000"/>
              <a:buChar char="○"/>
            </a:pPr>
            <a:r>
              <a:rPr lang="en" sz="2500">
                <a:solidFill>
                  <a:srgbClr val="B7B7B7"/>
                </a:solidFill>
              </a:rPr>
              <a:t>Current Progress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Concept Generation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72075" y="2244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System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Architecture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Customer Needs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System Architecture</a:t>
            </a:r>
          </a:p>
          <a:p>
            <a:pPr indent="-387350" lvl="1" marL="914400" rtl="0">
              <a:spcBef>
                <a:spcPts val="0"/>
              </a:spcBef>
              <a:buSzPct val="100000"/>
              <a:buChar char="○"/>
            </a:pPr>
            <a:r>
              <a:rPr b="1" lang="en" sz="2500"/>
              <a:t>Current Progress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Concept Generation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Progress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have a fully working system in software that can do basic defense and offense skills.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have estimator, AI, path planning, and controller nodes for each robot as the basis of our software architecture.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Hardware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have a general understanding of layout and design for our robots.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have built our first prototype.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Customer Needs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System Architecture</a:t>
            </a:r>
          </a:p>
          <a:p>
            <a:pPr indent="-361950" lvl="1" marL="914400" rtl="0">
              <a:spcBef>
                <a:spcPts val="0"/>
              </a:spcBef>
              <a:buClr>
                <a:srgbClr val="B7B7B7"/>
              </a:buClr>
              <a:buSzPct val="84000"/>
              <a:buChar char="○"/>
            </a:pPr>
            <a:r>
              <a:rPr lang="en" sz="2500">
                <a:solidFill>
                  <a:srgbClr val="B7B7B7"/>
                </a:solidFill>
              </a:rPr>
              <a:t>Current Progress</a:t>
            </a: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b="1" lang="en" sz="2500"/>
              <a:t>Concept Generation</a:t>
            </a:r>
          </a:p>
          <a:p>
            <a:pPr indent="-387350" lvl="0" marL="457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en" sz="2500">
                <a:solidFill>
                  <a:srgbClr val="B7B7B7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