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83" r:id="rId3"/>
  </p:sldMasterIdLst>
  <p:notesMasterIdLst>
    <p:notesMasterId r:id="rId50"/>
  </p:notesMasterIdLst>
  <p:sldIdLst>
    <p:sldId id="312" r:id="rId4"/>
    <p:sldId id="394" r:id="rId5"/>
    <p:sldId id="368" r:id="rId6"/>
    <p:sldId id="393" r:id="rId7"/>
    <p:sldId id="395" r:id="rId8"/>
    <p:sldId id="399" r:id="rId9"/>
    <p:sldId id="405" r:id="rId10"/>
    <p:sldId id="408" r:id="rId11"/>
    <p:sldId id="409" r:id="rId12"/>
    <p:sldId id="410" r:id="rId13"/>
    <p:sldId id="369" r:id="rId14"/>
    <p:sldId id="370" r:id="rId15"/>
    <p:sldId id="371" r:id="rId16"/>
    <p:sldId id="372" r:id="rId17"/>
    <p:sldId id="427" r:id="rId18"/>
    <p:sldId id="373" r:id="rId19"/>
    <p:sldId id="374" r:id="rId20"/>
    <p:sldId id="376" r:id="rId21"/>
    <p:sldId id="377" r:id="rId22"/>
    <p:sldId id="378" r:id="rId23"/>
    <p:sldId id="379" r:id="rId24"/>
    <p:sldId id="389" r:id="rId25"/>
    <p:sldId id="380" r:id="rId26"/>
    <p:sldId id="381" r:id="rId27"/>
    <p:sldId id="382" r:id="rId28"/>
    <p:sldId id="383" r:id="rId29"/>
    <p:sldId id="388" r:id="rId30"/>
    <p:sldId id="390" r:id="rId31"/>
    <p:sldId id="384" r:id="rId32"/>
    <p:sldId id="385" r:id="rId33"/>
    <p:sldId id="386" r:id="rId34"/>
    <p:sldId id="387" r:id="rId35"/>
    <p:sldId id="428" r:id="rId36"/>
    <p:sldId id="354" r:id="rId37"/>
    <p:sldId id="355" r:id="rId38"/>
    <p:sldId id="356" r:id="rId39"/>
    <p:sldId id="357" r:id="rId40"/>
    <p:sldId id="365" r:id="rId41"/>
    <p:sldId id="358" r:id="rId42"/>
    <p:sldId id="392" r:id="rId43"/>
    <p:sldId id="359" r:id="rId44"/>
    <p:sldId id="360" r:id="rId45"/>
    <p:sldId id="411" r:id="rId46"/>
    <p:sldId id="412" r:id="rId47"/>
    <p:sldId id="361" r:id="rId48"/>
    <p:sldId id="362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5"/>
    <p:restoredTop sz="95170" autoAdjust="0"/>
  </p:normalViewPr>
  <p:slideViewPr>
    <p:cSldViewPr snapToGrid="0" snapToObjects="1">
      <p:cViewPr varScale="1">
        <p:scale>
          <a:sx n="122" d="100"/>
          <a:sy n="122" d="100"/>
        </p:scale>
        <p:origin x="15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23E0C-5D2F-A241-B0D2-E7D3A09C5A2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30A7B-3759-2D4A-920B-A4F970CE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884C450B-47CA-1547-B760-3F3D7A6E3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33B4C1B7-515C-BC4A-8298-F9429EAD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6F28C22C-83C5-1F4D-90C2-714FEF371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B49464-81AC-7444-B386-C68836B55BC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56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30A7B-3759-2D4A-920B-A4F970CEFBD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444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30A7B-3759-2D4A-920B-A4F970CEFBD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94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cp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cs typeface="Courier" charset="0"/>
              </a:rPr>
              <a:t> /home/classroom/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hpcbio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cs typeface="Courier" charset="0"/>
              </a:rPr>
              <a:t>/sp20-rnaseq/subset/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cs typeface="Courier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align_mouse_array_exercise.sh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cs typeface="Courier" charset="0"/>
              </a:rPr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30A7B-3759-2D4A-920B-A4F970CEFBD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751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71" indent="-285719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879" indent="-228576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30" indent="-228576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182" indent="-228576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333" indent="-228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485" indent="-228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637" indent="-228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788" indent="-22857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140FDA3-8C05-AB42-BA0C-7E1C6DE52D0A}" type="slidenum">
              <a:rPr lang="en-US" sz="1200">
                <a:solidFill>
                  <a:prstClr val="black"/>
                </a:solidFill>
              </a:rPr>
              <a:pPr eaLnBrk="1" hangingPunct="1"/>
              <a:t>41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74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>
            <a:extLst>
              <a:ext uri="{FF2B5EF4-FFF2-40B4-BE49-F238E27FC236}">
                <a16:creationId xmlns:a16="http://schemas.microsoft.com/office/drawing/2014/main" id="{C9F35D6F-C5FC-D943-8555-F6A9351AD2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>
            <a:extLst>
              <a:ext uri="{FF2B5EF4-FFF2-40B4-BE49-F238E27FC236}">
                <a16:creationId xmlns:a16="http://schemas.microsoft.com/office/drawing/2014/main" id="{283C8D04-223A-F843-8E62-D393233BA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A21E632D-FE69-944A-ACC6-AC396103A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943E0B-A676-8C4C-8CC8-E3A6F440493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7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>
            <a:extLst>
              <a:ext uri="{FF2B5EF4-FFF2-40B4-BE49-F238E27FC236}">
                <a16:creationId xmlns:a16="http://schemas.microsoft.com/office/drawing/2014/main" id="{6208A7B6-E0FD-3142-A316-3B8428DD9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>
            <a:extLst>
              <a:ext uri="{FF2B5EF4-FFF2-40B4-BE49-F238E27FC236}">
                <a16:creationId xmlns:a16="http://schemas.microsoft.com/office/drawing/2014/main" id="{85399D46-646F-6E41-A24D-71B3CE0FA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BFA31972-B6D3-F140-9C2C-1B46A969C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7BE7B5-3086-A349-82A7-DDE49E58A2B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40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sacct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--format=jobid,jobname,alloccpus,reqmem,maxvmsize,elapsed,cputime,exitcode --jobs 2911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30A7B-3759-2D4A-920B-A4F970CEFBD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8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>
            <a:extLst>
              <a:ext uri="{FF2B5EF4-FFF2-40B4-BE49-F238E27FC236}">
                <a16:creationId xmlns:a16="http://schemas.microsoft.com/office/drawing/2014/main" id="{AD05D427-C4F9-C94F-9FE1-E7C1CF681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>
            <a:extLst>
              <a:ext uri="{FF2B5EF4-FFF2-40B4-BE49-F238E27FC236}">
                <a16:creationId xmlns:a16="http://schemas.microsoft.com/office/drawing/2014/main" id="{0C1AF2FF-01CD-9B4C-95EB-262666F8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F98716E7-0887-B547-A5C0-BF48E35BE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DA739F-612D-DD48-A5E1-2BA28EBD59D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3668" name="Date Placeholder 4">
            <a:extLst>
              <a:ext uri="{FF2B5EF4-FFF2-40B4-BE49-F238E27FC236}">
                <a16:creationId xmlns:a16="http://schemas.microsoft.com/office/drawing/2014/main" id="{7E2EF471-CCA4-A648-9BC0-900F2B4F54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A8C6B1-4EFD-4B42-AB94-36E052F65117}" type="datetime7">
              <a:rPr lang="en-US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Nov-21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>
            <a:extLst>
              <a:ext uri="{FF2B5EF4-FFF2-40B4-BE49-F238E27FC236}">
                <a16:creationId xmlns:a16="http://schemas.microsoft.com/office/drawing/2014/main" id="{EE0B33A0-935D-9E4B-9670-B76F0785E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>
            <a:extLst>
              <a:ext uri="{FF2B5EF4-FFF2-40B4-BE49-F238E27FC236}">
                <a16:creationId xmlns:a16="http://schemas.microsoft.com/office/drawing/2014/main" id="{3384E7D9-30F5-234E-893D-1060C448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9811" name="Slide Number Placeholder 3">
            <a:extLst>
              <a:ext uri="{FF2B5EF4-FFF2-40B4-BE49-F238E27FC236}">
                <a16:creationId xmlns:a16="http://schemas.microsoft.com/office/drawing/2014/main" id="{DF0F1029-3FC0-A147-8982-4165EDA02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A5E088-1B04-874E-9314-26C5A0587EA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9812" name="Date Placeholder 4">
            <a:extLst>
              <a:ext uri="{FF2B5EF4-FFF2-40B4-BE49-F238E27FC236}">
                <a16:creationId xmlns:a16="http://schemas.microsoft.com/office/drawing/2014/main" id="{03C084BA-B958-B349-A974-482E575855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493A9D-789C-6549-9D60-619F8F4B0BB3}" type="datetime7">
              <a:rPr lang="en-US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Nov-21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>
            <a:extLst>
              <a:ext uri="{FF2B5EF4-FFF2-40B4-BE49-F238E27FC236}">
                <a16:creationId xmlns:a16="http://schemas.microsoft.com/office/drawing/2014/main" id="{BF558F2C-EE35-C648-ADC3-045DC2899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>
            <a:extLst>
              <a:ext uri="{FF2B5EF4-FFF2-40B4-BE49-F238E27FC236}">
                <a16:creationId xmlns:a16="http://schemas.microsoft.com/office/drawing/2014/main" id="{687F71DD-2236-7942-988E-ED4D6AD3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1859" name="Slide Number Placeholder 3">
            <a:extLst>
              <a:ext uri="{FF2B5EF4-FFF2-40B4-BE49-F238E27FC236}">
                <a16:creationId xmlns:a16="http://schemas.microsoft.com/office/drawing/2014/main" id="{AF673C77-9BFC-0E43-A78D-464EB5186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735902-6FD3-7949-A849-64A507A326B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6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>
            <a:extLst>
              <a:ext uri="{FF2B5EF4-FFF2-40B4-BE49-F238E27FC236}">
                <a16:creationId xmlns:a16="http://schemas.microsoft.com/office/drawing/2014/main" id="{50FAD236-13A3-B94C-8FE7-EFD0B1919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>
            <a:extLst>
              <a:ext uri="{FF2B5EF4-FFF2-40B4-BE49-F238E27FC236}">
                <a16:creationId xmlns:a16="http://schemas.microsoft.com/office/drawing/2014/main" id="{47EDB7DF-ED24-D144-AE6E-121D5ADC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3907" name="Slide Number Placeholder 3">
            <a:extLst>
              <a:ext uri="{FF2B5EF4-FFF2-40B4-BE49-F238E27FC236}">
                <a16:creationId xmlns:a16="http://schemas.microsoft.com/office/drawing/2014/main" id="{4C2AE150-D9E0-DC41-B32F-80AE5FB8A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8E07A8-5834-C342-84A8-B0C971FBAF7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3908" name="Date Placeholder 4">
            <a:extLst>
              <a:ext uri="{FF2B5EF4-FFF2-40B4-BE49-F238E27FC236}">
                <a16:creationId xmlns:a16="http://schemas.microsoft.com/office/drawing/2014/main" id="{AC6831DD-1C13-DC40-85E5-877EF6B391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D4327B-E01F-B542-9B76-CE81880E5F23}" type="datetime7">
              <a:rPr lang="en-US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Nov-21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6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>
            <a:extLst>
              <a:ext uri="{FF2B5EF4-FFF2-40B4-BE49-F238E27FC236}">
                <a16:creationId xmlns:a16="http://schemas.microsoft.com/office/drawing/2014/main" id="{33B3ED22-F720-3847-8C8F-CE2DA4379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>
            <a:extLst>
              <a:ext uri="{FF2B5EF4-FFF2-40B4-BE49-F238E27FC236}">
                <a16:creationId xmlns:a16="http://schemas.microsoft.com/office/drawing/2014/main" id="{AEC1A1E3-D730-A448-B853-25467795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5955" name="Slide Number Placeholder 3">
            <a:extLst>
              <a:ext uri="{FF2B5EF4-FFF2-40B4-BE49-F238E27FC236}">
                <a16:creationId xmlns:a16="http://schemas.microsoft.com/office/drawing/2014/main" id="{1B3AFB30-E3D5-0242-AAC6-9A7A3F06D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027DF9-A934-A84D-9582-7EF3AD16F8F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956" name="Date Placeholder 4">
            <a:extLst>
              <a:ext uri="{FF2B5EF4-FFF2-40B4-BE49-F238E27FC236}">
                <a16:creationId xmlns:a16="http://schemas.microsoft.com/office/drawing/2014/main" id="{49CB97EC-0D3C-AB46-B405-1B19DDEF89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A60B9E-0278-A64C-AB08-5C372F411A1D}" type="datetime7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Nov-21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39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82F6E65C-174B-EC48-859B-CED942B2092C}" type="slidenum">
              <a:rPr lang="en-US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30A7B-3759-2D4A-920B-A4F970CEFB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ftp://</a:t>
            </a:r>
            <a:r>
              <a:rPr lang="en-US" dirty="0" err="1"/>
              <a:t>ftp.ncbi.nlm.nih.gov</a:t>
            </a:r>
            <a:r>
              <a:rPr lang="en-US" dirty="0"/>
              <a:t>/genomes/all/GCF/000/001/635/GCF_000001635.26_GRCm38.p6/GCF_000001635.26_GRCm38.p6_genomic.fna.gz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30A7B-3759-2D4A-920B-A4F970CEFB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9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9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0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94174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8196"/>
            <a:ext cx="8229600" cy="913385"/>
          </a:xfrm>
        </p:spPr>
        <p:txBody>
          <a:bodyPr/>
          <a:lstStyle>
            <a:lvl1pPr algn="l">
              <a:defRPr sz="3600" b="1" spc="100">
                <a:solidFill>
                  <a:srgbClr val="4C4C4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9885"/>
            <a:ext cx="8229600" cy="3504872"/>
          </a:xfrm>
        </p:spPr>
        <p:txBody>
          <a:bodyPr/>
          <a:lstStyle>
            <a:lvl1pPr>
              <a:defRPr>
                <a:solidFill>
                  <a:srgbClr val="4C4C4C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C4C4C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C4C4C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C4C4C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C4C4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761349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8196"/>
            <a:ext cx="8229600" cy="913385"/>
          </a:xfrm>
        </p:spPr>
        <p:txBody>
          <a:bodyPr/>
          <a:lstStyle>
            <a:lvl1pPr algn="l">
              <a:defRPr sz="3600" b="1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69885"/>
            <a:ext cx="8229600" cy="350487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2922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8196"/>
            <a:ext cx="8229600" cy="913385"/>
          </a:xfrm>
        </p:spPr>
        <p:txBody>
          <a:bodyPr/>
          <a:lstStyle>
            <a:lvl1pPr algn="l">
              <a:defRPr sz="3600" b="1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69885"/>
            <a:ext cx="8229600" cy="350487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21506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8196"/>
            <a:ext cx="8229600" cy="913385"/>
          </a:xfrm>
        </p:spPr>
        <p:txBody>
          <a:bodyPr/>
          <a:lstStyle>
            <a:lvl1pPr algn="l">
              <a:defRPr sz="3600" b="1" spc="13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69885"/>
            <a:ext cx="8229600" cy="350487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82577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DF42B-87B8-FC49-A81C-89EC728B4CED}" type="datetime1">
              <a:rPr lang="en-US"/>
              <a:pPr>
                <a:defRPr/>
              </a:pPr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2D4BB-F24F-FB4B-A84A-E9B6FC05C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0107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32560-2F53-E045-9BAA-398C65D371AD}" type="datetime1">
              <a:rPr lang="en-US"/>
              <a:pPr>
                <a:defRPr/>
              </a:pPr>
              <a:t>11/13/21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1A3CF-46A7-7B46-9F30-7BAC8B28E8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552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BEE6-DA8C-C445-9C33-3C1242FCADF8}" type="datetime1">
              <a:rPr lang="en-US"/>
              <a:pPr>
                <a:defRPr/>
              </a:pPr>
              <a:t>11/13/21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30BA-DCA8-8040-A061-B687BD284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701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47CBB-6DBF-3141-BE53-D8CAD611B8C2}" type="datetime1">
              <a:rPr lang="en-US"/>
              <a:pPr>
                <a:defRPr/>
              </a:pPr>
              <a:t>11/13/21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AD353-B91D-C542-A36C-A978C85956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06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37C5A-E108-D943-9400-999E22DA4550}" type="datetime1">
              <a:rPr lang="en-US"/>
              <a:pPr>
                <a:defRPr/>
              </a:pPr>
              <a:t>11/13/21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E4444-7E11-4E45-B679-18D174EDDD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444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9D1D-DCCF-4B47-8383-950BC33FAA45}" type="datetime1">
              <a:rPr lang="en-US"/>
              <a:pPr>
                <a:defRPr/>
              </a:pPr>
              <a:t>11/13/21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EB0CB-57FD-314B-88E5-CBAD27526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2404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9B3D7-4E6D-7B46-9F0C-9AAD0BEE0928}" type="datetime1">
              <a:rPr lang="en-US"/>
              <a:pPr>
                <a:defRPr/>
              </a:pPr>
              <a:t>11/13/21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099E7-8424-564F-9E75-61821AD42B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8472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C2B4D-68DB-F24A-B8AC-A9B9C8BB3B14}" type="datetime1">
              <a:rPr lang="en-US"/>
              <a:pPr>
                <a:defRPr/>
              </a:pPr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921B8-7763-1C43-B5F5-9D7D575513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4897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A447A-7097-CD4E-92A3-437DBC651BC1}" type="datetime1">
              <a:rPr lang="en-US"/>
              <a:pPr>
                <a:defRPr/>
              </a:pPr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FCE7-82E0-A04C-B8AA-EF97F89AF0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1294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58530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8196"/>
            <a:ext cx="8229600" cy="913385"/>
          </a:xfrm>
        </p:spPr>
        <p:txBody>
          <a:bodyPr/>
          <a:lstStyle>
            <a:lvl1pPr algn="l">
              <a:defRPr sz="3600" b="1" spc="1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69885"/>
            <a:ext cx="8229600" cy="350487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Narrow"/>
                <a:cs typeface="Arial Narrow"/>
              </a:defRPr>
            </a:lvl1pPr>
            <a:lvl2pPr>
              <a:defRPr>
                <a:solidFill>
                  <a:srgbClr val="FFFFFF"/>
                </a:solidFill>
                <a:latin typeface="Arial Narrow"/>
                <a:cs typeface="Arial Narrow"/>
              </a:defRPr>
            </a:lvl2pPr>
            <a:lvl3pPr>
              <a:defRPr>
                <a:solidFill>
                  <a:srgbClr val="FFFFFF"/>
                </a:solidFill>
                <a:latin typeface="Arial Narrow"/>
                <a:cs typeface="Arial Narrow"/>
              </a:defRPr>
            </a:lvl3pPr>
            <a:lvl4pPr>
              <a:defRPr>
                <a:solidFill>
                  <a:srgbClr val="FFFFFF"/>
                </a:solidFill>
                <a:latin typeface="Arial Narrow"/>
                <a:cs typeface="Arial Narrow"/>
              </a:defRPr>
            </a:lvl4pPr>
            <a:lvl5pPr>
              <a:defRPr>
                <a:solidFill>
                  <a:srgbClr val="FFFFFF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3624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8196"/>
            <a:ext cx="8229600" cy="913385"/>
          </a:xfrm>
        </p:spPr>
        <p:txBody>
          <a:bodyPr/>
          <a:lstStyle>
            <a:lvl1pPr algn="l">
              <a:defRPr sz="3600" b="1" spc="1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69885"/>
            <a:ext cx="8229600" cy="350487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Narrow"/>
                <a:cs typeface="Arial Narrow"/>
              </a:defRPr>
            </a:lvl1pPr>
            <a:lvl2pPr>
              <a:defRPr>
                <a:solidFill>
                  <a:srgbClr val="FFFFFF"/>
                </a:solidFill>
                <a:latin typeface="Arial Narrow"/>
                <a:cs typeface="Arial Narrow"/>
              </a:defRPr>
            </a:lvl2pPr>
            <a:lvl3pPr>
              <a:defRPr>
                <a:solidFill>
                  <a:srgbClr val="FFFFFF"/>
                </a:solidFill>
                <a:latin typeface="Arial Narrow"/>
                <a:cs typeface="Arial Narrow"/>
              </a:defRPr>
            </a:lvl3pPr>
            <a:lvl4pPr>
              <a:defRPr>
                <a:solidFill>
                  <a:srgbClr val="FFFFFF"/>
                </a:solidFill>
                <a:latin typeface="Arial Narrow"/>
                <a:cs typeface="Arial Narrow"/>
              </a:defRPr>
            </a:lvl4pPr>
            <a:lvl5pPr>
              <a:defRPr>
                <a:solidFill>
                  <a:srgbClr val="FFFFFF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039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8196"/>
            <a:ext cx="8229600" cy="913385"/>
          </a:xfrm>
        </p:spPr>
        <p:txBody>
          <a:bodyPr/>
          <a:lstStyle>
            <a:lvl1pPr algn="l">
              <a:defRPr sz="3600" b="1" spc="13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69885"/>
            <a:ext cx="8229600" cy="350487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Narrow"/>
                <a:cs typeface="Arial Narrow"/>
              </a:defRPr>
            </a:lvl1pPr>
            <a:lvl2pPr>
              <a:defRPr>
                <a:solidFill>
                  <a:srgbClr val="FFFFFF"/>
                </a:solidFill>
                <a:latin typeface="Arial Narrow"/>
                <a:cs typeface="Arial Narrow"/>
              </a:defRPr>
            </a:lvl2pPr>
            <a:lvl3pPr>
              <a:defRPr>
                <a:solidFill>
                  <a:srgbClr val="FFFFFF"/>
                </a:solidFill>
                <a:latin typeface="Arial Narrow"/>
                <a:cs typeface="Arial Narrow"/>
              </a:defRPr>
            </a:lvl3pPr>
            <a:lvl4pPr>
              <a:defRPr>
                <a:solidFill>
                  <a:srgbClr val="FFFFFF"/>
                </a:solidFill>
                <a:latin typeface="Arial Narrow"/>
                <a:cs typeface="Arial Narrow"/>
              </a:defRPr>
            </a:lvl4pPr>
            <a:lvl5pPr>
              <a:defRPr>
                <a:solidFill>
                  <a:srgbClr val="FFFFFF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485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1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51498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8196"/>
            <a:ext cx="8229600" cy="913385"/>
          </a:xfrm>
        </p:spPr>
        <p:txBody>
          <a:bodyPr/>
          <a:lstStyle>
            <a:lvl1pPr algn="l">
              <a:defRPr sz="3600" b="1" spc="1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69885"/>
            <a:ext cx="8229600" cy="350487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Narrow"/>
                <a:cs typeface="Arial Narrow"/>
              </a:defRPr>
            </a:lvl1pPr>
            <a:lvl2pPr>
              <a:defRPr>
                <a:solidFill>
                  <a:srgbClr val="FFFFFF"/>
                </a:solidFill>
                <a:latin typeface="Arial Narrow"/>
                <a:cs typeface="Arial Narrow"/>
              </a:defRPr>
            </a:lvl2pPr>
            <a:lvl3pPr>
              <a:defRPr>
                <a:solidFill>
                  <a:srgbClr val="FFFFFF"/>
                </a:solidFill>
                <a:latin typeface="Arial Narrow"/>
                <a:cs typeface="Arial Narrow"/>
              </a:defRPr>
            </a:lvl3pPr>
            <a:lvl4pPr>
              <a:defRPr>
                <a:solidFill>
                  <a:srgbClr val="FFFFFF"/>
                </a:solidFill>
                <a:latin typeface="Arial Narrow"/>
                <a:cs typeface="Arial Narrow"/>
              </a:defRPr>
            </a:lvl4pPr>
            <a:lvl5pPr>
              <a:defRPr>
                <a:solidFill>
                  <a:srgbClr val="FFFFFF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4679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8196"/>
            <a:ext cx="8229600" cy="913385"/>
          </a:xfrm>
        </p:spPr>
        <p:txBody>
          <a:bodyPr/>
          <a:lstStyle>
            <a:lvl1pPr algn="l">
              <a:defRPr sz="3600" b="1" spc="1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69885"/>
            <a:ext cx="8229600" cy="350487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Narrow"/>
                <a:cs typeface="Arial Narrow"/>
              </a:defRPr>
            </a:lvl1pPr>
            <a:lvl2pPr>
              <a:defRPr>
                <a:solidFill>
                  <a:srgbClr val="FFFFFF"/>
                </a:solidFill>
                <a:latin typeface="Arial Narrow"/>
                <a:cs typeface="Arial Narrow"/>
              </a:defRPr>
            </a:lvl2pPr>
            <a:lvl3pPr>
              <a:defRPr>
                <a:solidFill>
                  <a:srgbClr val="FFFFFF"/>
                </a:solidFill>
                <a:latin typeface="Arial Narrow"/>
                <a:cs typeface="Arial Narrow"/>
              </a:defRPr>
            </a:lvl3pPr>
            <a:lvl4pPr>
              <a:defRPr>
                <a:solidFill>
                  <a:srgbClr val="FFFFFF"/>
                </a:solidFill>
                <a:latin typeface="Arial Narrow"/>
                <a:cs typeface="Arial Narrow"/>
              </a:defRPr>
            </a:lvl4pPr>
            <a:lvl5pPr>
              <a:defRPr>
                <a:solidFill>
                  <a:srgbClr val="FFFFFF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0841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8196"/>
            <a:ext cx="8229600" cy="913385"/>
          </a:xfrm>
        </p:spPr>
        <p:txBody>
          <a:bodyPr/>
          <a:lstStyle>
            <a:lvl1pPr algn="l">
              <a:defRPr sz="3600" b="1" spc="13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69885"/>
            <a:ext cx="8229600" cy="350487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Narrow"/>
                <a:cs typeface="Arial Narrow"/>
              </a:defRPr>
            </a:lvl1pPr>
            <a:lvl2pPr>
              <a:defRPr>
                <a:solidFill>
                  <a:srgbClr val="FFFFFF"/>
                </a:solidFill>
                <a:latin typeface="Arial Narrow"/>
                <a:cs typeface="Arial Narrow"/>
              </a:defRPr>
            </a:lvl2pPr>
            <a:lvl3pPr>
              <a:defRPr>
                <a:solidFill>
                  <a:srgbClr val="FFFFFF"/>
                </a:solidFill>
                <a:latin typeface="Arial Narrow"/>
                <a:cs typeface="Arial Narrow"/>
              </a:defRPr>
            </a:lvl3pPr>
            <a:lvl4pPr>
              <a:defRPr>
                <a:solidFill>
                  <a:srgbClr val="FFFFFF"/>
                </a:solidFill>
                <a:latin typeface="Arial Narrow"/>
                <a:cs typeface="Arial Narrow"/>
              </a:defRPr>
            </a:lvl4pPr>
            <a:lvl5pPr>
              <a:defRPr>
                <a:solidFill>
                  <a:srgbClr val="FFFFFF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1723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CBAD-0CCC-EB43-8BE3-35242677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D7907CB9-8D80-3847-90A1-AF760A5E550B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5CA80-DC9F-284E-8537-2B1548C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82EB-F0F6-DB44-B47E-B6829231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2B4652F0-08E2-E74A-AB1F-356B35844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140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A7CE-813E-2D42-A74E-1A5F910F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6064D442-E85F-904D-A711-729BABB5ACB6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4902-DEDE-4F49-AF2B-958B8702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24B54-FCCD-AC49-94B1-34817F33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CC9C2513-443F-0343-9C09-D08CFBC67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016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BFFB-EC75-474D-A477-54D43E6B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BD733DE7-DA9C-0844-8229-73A2324F6C1E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A343-AAA1-6047-BD28-551AE883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BA5D-7290-9B44-8222-B72B3AF8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0990DBB1-A9AE-3440-B651-76F5332AF7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697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246C-B81A-6E45-BC8F-9AF72144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2069B6C5-E707-C54E-8142-3C49E6358665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743F-09BD-0C42-BEAA-5F2E1400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7C469-E546-4449-A600-6AA0F2F2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424FA2E1-67B3-6048-A869-2CECAE0FC3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5166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5A3FF-EC0C-8D4F-AED0-AFDF2C4E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66CB7A5E-272B-634C-9D27-5578C8DEFC1E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AEDD5-53BB-7048-B0CB-EFEE41B2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9FBCF-2FF7-ED45-82B5-18C95336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F890FBB9-1EF4-8442-824D-EF2623137B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2610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D26CD-E340-254E-A79E-C9A471DD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DF2CBABF-1CBC-334E-B595-717B4E81E366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BA7F2-80CF-BF40-9632-AC6CD4FA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5DF56-0EE8-EF44-A08C-737EC806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B2241AA9-C5CA-2C41-A99B-297DD45913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60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39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0F899-0E43-CC49-898C-E59A353D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B7DADEC7-A0FC-9A40-873F-F474D0017D51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B801F-25C6-5E49-ABB4-4399C604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1577-2352-FF40-B514-58BA929A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9F08F90B-8F00-4441-ABD2-785817E181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0774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0820-8A87-224C-9308-BC3A68BA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D6892BFC-7148-AA43-9F59-E857C749F2E5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8B6C9-16BF-2740-A1A4-E7A55A9B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7831-7504-9148-A1E5-75C7AFB7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9DC5589A-DCD1-034F-BEBB-AD9482357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320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5F1D-338C-EB44-A84D-50CA043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B2AD3CEF-AD06-7948-BCF2-B07EAEFBFC0C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BA0A-2483-6942-94DA-DAC1FFD7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F5224-8E0A-A048-B2B8-8CBFD842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0DE6FFAF-F1E2-6F47-87FA-92E6CF4552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39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7E80-DE03-3E41-9E90-E4AF0ED7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6BEB2934-BCD2-F740-A57A-15351FF44CB1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FD7F-CDD1-6447-893D-5969220F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6501-C623-CD41-9E49-A5AB9117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19D9DD8A-99C0-5546-BFFB-E8E320B5EA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61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5580-1611-DF41-954C-449994DB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C0EA5ED1-CFB6-AD41-A054-2F50E1D8BDD8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753F-C9D2-D745-924C-1B9F1F64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B4F1C-F0B8-224A-A489-505806EB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fld id="{4CD51C43-BDEF-D447-9DA0-073770B38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7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4943-6DFE-C74A-83DC-C9C65F2678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CCD3A-8008-F74D-9DB6-C74C6BA6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6EF58831-0F90-184B-92C1-3BF607AEF232}" type="datetime1">
              <a:rPr lang="en-US"/>
              <a:pPr>
                <a:defRPr/>
              </a:pPr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1D6E7E9E-D581-4743-8A8D-AC87D147B7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/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 spc="100">
          <a:solidFill>
            <a:srgbClr val="4C4C4C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C4C4C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C4C4C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C4C4C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C4C4C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C4C4C"/>
          </a:solidFill>
          <a:latin typeface="Arial Narrow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C4C4C"/>
          </a:solidFill>
          <a:latin typeface="Arial Narrow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C4C4C"/>
          </a:solidFill>
          <a:latin typeface="Arial Narrow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C4C4C"/>
          </a:solidFill>
          <a:latin typeface="Arial Narrow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3200" kern="1200">
          <a:solidFill>
            <a:srgbClr val="4C4C4C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Lucida Grande" charset="0"/>
        <a:buChar char="»"/>
        <a:defRPr sz="2800" kern="1200">
          <a:solidFill>
            <a:srgbClr val="4C4C4C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C4C4C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C4C4C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C4C4C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>
            <a:extLst>
              <a:ext uri="{FF2B5EF4-FFF2-40B4-BE49-F238E27FC236}">
                <a16:creationId xmlns:a16="http://schemas.microsoft.com/office/drawing/2014/main" id="{07D52ACB-27E5-554C-9550-F4F8C36A86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3" name="Text Placeholder 2">
            <a:extLst>
              <a:ext uri="{FF2B5EF4-FFF2-40B4-BE49-F238E27FC236}">
                <a16:creationId xmlns:a16="http://schemas.microsoft.com/office/drawing/2014/main" id="{5F02DC15-76B2-ED44-8D5D-C27C93925C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2075-74C3-AB45-8478-BFED3CA9C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457200">
              <a:defRPr sz="1200">
                <a:solidFill>
                  <a:srgbClr val="898989"/>
                </a:solidFill>
              </a:defRPr>
            </a:lvl1pPr>
          </a:lstStyle>
          <a:p>
            <a:fld id="{F3B94A83-EA93-8840-8EA6-8FF049B2E2DA}" type="datetime1">
              <a:rPr lang="en-US" altLang="en-US"/>
              <a:pPr/>
              <a:t>11/13/21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85BA-2E82-F843-8C55-5F4FC3AD0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BE0-DEDF-2D41-A90E-28ECBB16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1200">
                <a:solidFill>
                  <a:srgbClr val="898989"/>
                </a:solidFill>
              </a:defRPr>
            </a:lvl1pPr>
          </a:lstStyle>
          <a:p>
            <a:fld id="{B028E5F7-E973-5D4E-ADDC-A78BBAD15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46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illinois.edu/rnaseq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en.wikipedia.org/wiki/DNA" TargetMode="External"/><Relationship Id="rId7" Type="http://schemas.openxmlformats.org/officeDocument/2006/relationships/hyperlink" Target="https://en.wikipedia.org/wiki/Evolu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en.wikipedia.org/wiki/Structural_biology" TargetMode="External"/><Relationship Id="rId5" Type="http://schemas.openxmlformats.org/officeDocument/2006/relationships/hyperlink" Target="https://en.wikipedia.org/wiki/Protein" TargetMode="External"/><Relationship Id="rId4" Type="http://schemas.openxmlformats.org/officeDocument/2006/relationships/hyperlink" Target="https://en.wikipedia.org/wiki/RN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rmatics.oxfordjournals.org/content/early/2012/10/25/bioinformatics.bts63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lexdobin/STAR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labshare.cshl.edu/shares/gingeraslab/www-data/dobin/STAR/STARgenomes/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dobin/STAR/blob/master/doc/STARmanual.pdf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SAM1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819" y="1311381"/>
            <a:ext cx="847823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RNA-</a:t>
            </a:r>
            <a:r>
              <a:rPr lang="en-US" b="1" dirty="0" err="1">
                <a:solidFill>
                  <a:schemeClr val="tx2"/>
                </a:solidFill>
              </a:rPr>
              <a:t>Seq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dirty="0">
                <a:solidFill>
                  <a:schemeClr val="tx2"/>
                </a:solidFill>
              </a:rPr>
              <a:t>Alignment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Jessica Holmes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1063"/>
            <a:ext cx="1232977" cy="15969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AF645-5FC4-1344-91E2-54D15D137755}"/>
              </a:ext>
            </a:extLst>
          </p:cNvPr>
          <p:cNvSpPr/>
          <p:nvPr/>
        </p:nvSpPr>
        <p:spPr>
          <a:xfrm>
            <a:off x="478916" y="3283173"/>
            <a:ext cx="8494036" cy="1569660"/>
          </a:xfrm>
          <a:prstGeom prst="rect">
            <a:avLst/>
          </a:prstGeom>
          <a:ln w="38100" cmpd="sng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ctr" defTabSz="456827">
              <a:buFont typeface="Wingdings" charset="2"/>
              <a:buChar char="²"/>
            </a:pPr>
            <a:r>
              <a:rPr lang="en-US" sz="2400" dirty="0">
                <a:solidFill>
                  <a:srgbClr val="1F497D"/>
                </a:solidFill>
                <a:latin typeface="Calibri"/>
              </a:rPr>
              <a:t>Pick up a name tag or make new one</a:t>
            </a:r>
          </a:p>
          <a:p>
            <a:pPr marL="285750" indent="-285750" algn="ctr" defTabSz="456827">
              <a:buFont typeface="Wingdings" charset="2"/>
              <a:buChar char="²"/>
            </a:pPr>
            <a:r>
              <a:rPr lang="en-US" sz="2400" dirty="0">
                <a:solidFill>
                  <a:srgbClr val="1F497D"/>
                </a:solidFill>
                <a:latin typeface="Calibri"/>
              </a:rPr>
              <a:t>Pick up red and green sticky note</a:t>
            </a:r>
          </a:p>
          <a:p>
            <a:pPr marL="285750" indent="-285750" algn="ctr" defTabSz="456827">
              <a:buFont typeface="Wingdings" charset="2"/>
              <a:buChar char="²"/>
            </a:pPr>
            <a:r>
              <a:rPr lang="en-US" sz="2400" dirty="0">
                <a:solidFill>
                  <a:srgbClr val="1F497D"/>
                </a:solidFill>
                <a:latin typeface="Calibri"/>
              </a:rPr>
              <a:t>Workshop page: </a:t>
            </a:r>
            <a:r>
              <a:rPr lang="en-US" sz="2400" dirty="0">
                <a:latin typeface="Courier"/>
                <a:cs typeface="Courier"/>
                <a:hlinkClick r:id="rId3"/>
              </a:rPr>
              <a:t>go.illinois.edu/rna-seq</a:t>
            </a:r>
            <a:endParaRPr lang="en-US" sz="2400" dirty="0">
              <a:latin typeface="Courier"/>
              <a:cs typeface="Courier"/>
            </a:endParaRPr>
          </a:p>
          <a:p>
            <a:pPr marL="285750" indent="-285750" algn="ctr" defTabSz="456827">
              <a:buFont typeface="Wingdings" charset="2"/>
              <a:buChar char="²"/>
            </a:pPr>
            <a:r>
              <a:rPr lang="en-US" sz="2400" b="1" dirty="0">
                <a:solidFill>
                  <a:schemeClr val="tx2"/>
                </a:solidFill>
                <a:cs typeface="Courier"/>
              </a:rPr>
              <a:t>If you missed or didn’t get trimming to work</a:t>
            </a:r>
            <a:r>
              <a:rPr lang="en-US" sz="2400" dirty="0">
                <a:solidFill>
                  <a:schemeClr val="tx2"/>
                </a:solidFill>
                <a:cs typeface="Courier"/>
              </a:rPr>
              <a:t>, see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60740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>
            <a:extLst>
              <a:ext uri="{FF2B5EF4-FFF2-40B4-BE49-F238E27FC236}">
                <a16:creationId xmlns:a16="http://schemas.microsoft.com/office/drawing/2014/main" id="{67FCE7B2-8382-2047-971F-C42FA46C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Feature formats: </a:t>
            </a: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  <a:t>GFF3 vs. GTF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6A28-E681-EB4E-BFB3-A83A55DD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07025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GFF3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 – Gene feature format</a:t>
            </a: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endParaRPr lang="en-US" altLang="en-US" sz="2000" b="1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GTF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 – Gene transfer format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18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Always check which of the two formats is accepted by your application of choice, sometimes they cannot be swapped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615438B8-2AA8-A84F-9C54-1DD023697A95}"/>
              </a:ext>
            </a:extLst>
          </p:cNvPr>
          <p:cNvSpPr txBox="1">
            <a:spLocks/>
          </p:cNvSpPr>
          <p:nvPr/>
        </p:nvSpPr>
        <p:spPr bwMode="auto">
          <a:xfrm>
            <a:off x="176213" y="4514850"/>
            <a:ext cx="879475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CDS          380   401   .   +   0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CDS          501   650   .   +   2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CDS          700   707   .   +   2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start_codon  380   382   .   +   0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stop_codon   708   710   .   +   0  gene_id "001"; transcript_id "001.1";</a:t>
            </a:r>
            <a:endParaRPr lang="hu-HU" altLang="en-US" sz="110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122884" name="Content Placeholder 2">
            <a:extLst>
              <a:ext uri="{FF2B5EF4-FFF2-40B4-BE49-F238E27FC236}">
                <a16:creationId xmlns:a16="http://schemas.microsoft.com/office/drawing/2014/main" id="{3AC20DEF-5103-194B-A5F6-4240305913FB}"/>
              </a:ext>
            </a:extLst>
          </p:cNvPr>
          <p:cNvSpPr txBox="1">
            <a:spLocks/>
          </p:cNvSpPr>
          <p:nvPr/>
        </p:nvSpPr>
        <p:spPr bwMode="auto">
          <a:xfrm>
            <a:off x="176213" y="2211388"/>
            <a:ext cx="8794750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Chr</a:t>
            </a:r>
            <a:r>
              <a:rPr lang="hu-HU" altLang="en-US" sz="1100">
                <a:solidFill>
                  <a:srgbClr val="000000"/>
                </a:solidFill>
                <a:latin typeface="Courier" pitchFamily="2" charset="0"/>
              </a:rPr>
              <a:t>1  amel_OGSv3.1    gene    204921  223005  .       +       .       ID=GB42165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Chr</a:t>
            </a:r>
            <a:r>
              <a:rPr lang="hu-HU" altLang="en-US" sz="1100">
                <a:solidFill>
                  <a:srgbClr val="000000"/>
                </a:solidFill>
                <a:latin typeface="Courier" pitchFamily="2" charset="0"/>
              </a:rPr>
              <a:t>1  amel_OGSv3.1    mRNA    204921  223005  .       +       .       ID=GB42165-RA;Parent=GB42165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Chr</a:t>
            </a:r>
            <a:r>
              <a:rPr lang="hu-HU" altLang="en-US" sz="1100">
                <a:solidFill>
                  <a:srgbClr val="000000"/>
                </a:solidFill>
                <a:latin typeface="Courier" pitchFamily="2" charset="0"/>
              </a:rPr>
              <a:t>1  amel_OGSv3.1    3’UTR   222859  223005  .       +       .       Parent=GB42165-RA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Chr</a:t>
            </a:r>
            <a:r>
              <a:rPr lang="hu-HU" altLang="en-US" sz="1100">
                <a:solidFill>
                  <a:srgbClr val="000000"/>
                </a:solidFill>
                <a:latin typeface="Courier" pitchFamily="2" charset="0"/>
              </a:rPr>
              <a:t>1  amel_OGSv3.1    exon    204921  205070  .       +       .       Parent=GB42165-RA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Chr</a:t>
            </a:r>
            <a:r>
              <a:rPr lang="hu-HU" altLang="en-US" sz="1100">
                <a:solidFill>
                  <a:srgbClr val="000000"/>
                </a:solidFill>
                <a:latin typeface="Courier" pitchFamily="2" charset="0"/>
              </a:rPr>
              <a:t>1  amel_OGSv3.1    exon    222772  223005  .       +       .       Parent=GB42165-RA</a:t>
            </a:r>
          </a:p>
        </p:txBody>
      </p:sp>
    </p:spTree>
    <p:extLst>
      <p:ext uri="{BB962C8B-B14F-4D97-AF65-F5344CB8AC3E}">
        <p14:creationId xmlns:p14="http://schemas.microsoft.com/office/powerpoint/2010/main" val="185341822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4" descr="Screen Shot 2013-06-23 at 5.5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0"/>
          <a:stretch>
            <a:fillRect/>
          </a:stretch>
        </p:blipFill>
        <p:spPr bwMode="auto">
          <a:xfrm>
            <a:off x="987425" y="2355850"/>
            <a:ext cx="2386013" cy="4502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Title 1"/>
          <p:cNvSpPr txBox="1">
            <a:spLocks/>
          </p:cNvSpPr>
          <p:nvPr/>
        </p:nvSpPr>
        <p:spPr bwMode="auto">
          <a:xfrm>
            <a:off x="457200" y="1218658"/>
            <a:ext cx="822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Differential Gene Expression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Methods</a:t>
            </a:r>
          </a:p>
        </p:txBody>
      </p:sp>
      <p:sp>
        <p:nvSpPr>
          <p:cNvPr id="16387" name="TextBox 7"/>
          <p:cNvSpPr txBox="1">
            <a:spLocks noChangeArrowheads="1"/>
          </p:cNvSpPr>
          <p:nvPr/>
        </p:nvSpPr>
        <p:spPr bwMode="auto">
          <a:xfrm>
            <a:off x="457200" y="1844675"/>
            <a:ext cx="8229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Options for DGE analysis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" descr="Screen Shot 2013-06-23 at 5.5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30"/>
          <a:stretch>
            <a:fillRect/>
          </a:stretch>
        </p:blipFill>
        <p:spPr bwMode="auto">
          <a:xfrm>
            <a:off x="987425" y="2355850"/>
            <a:ext cx="4837113" cy="4502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TextBox 6"/>
          <p:cNvSpPr txBox="1">
            <a:spLocks noChangeArrowheads="1"/>
          </p:cNvSpPr>
          <p:nvPr/>
        </p:nvSpPr>
        <p:spPr bwMode="auto">
          <a:xfrm>
            <a:off x="457200" y="1908320"/>
            <a:ext cx="8229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Options for DGE analysis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11" name="Title 1"/>
          <p:cNvSpPr txBox="1">
            <a:spLocks/>
          </p:cNvSpPr>
          <p:nvPr/>
        </p:nvSpPr>
        <p:spPr bwMode="auto">
          <a:xfrm>
            <a:off x="457200" y="1254270"/>
            <a:ext cx="822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Differential Gene Expression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sz="1600" b="1">
                <a:solidFill>
                  <a:srgbClr val="000000"/>
                </a:solidFill>
                <a:latin typeface="Arial" charset="0"/>
                <a:cs typeface="Arial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4" descr="Screen Shot 2013-06-23 at 5.5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2355850"/>
            <a:ext cx="7169150" cy="4502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457200" y="1920190"/>
            <a:ext cx="8229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Options for DGE analysis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5" name="Title 1"/>
          <p:cNvSpPr txBox="1">
            <a:spLocks/>
          </p:cNvSpPr>
          <p:nvPr/>
        </p:nvSpPr>
        <p:spPr bwMode="auto">
          <a:xfrm>
            <a:off x="457200" y="1266140"/>
            <a:ext cx="822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Differential Gene Expression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sz="1600" b="1">
                <a:solidFill>
                  <a:srgbClr val="000000"/>
                </a:solidFill>
                <a:latin typeface="Arial" charset="0"/>
                <a:cs typeface="Arial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 descr="Screen Shot 2013-06-23 at 5.5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8" b="80241"/>
          <a:stretch>
            <a:fillRect/>
          </a:stretch>
        </p:blipFill>
        <p:spPr bwMode="auto">
          <a:xfrm>
            <a:off x="746125" y="3638550"/>
            <a:ext cx="2319338" cy="88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457200" y="1955800"/>
            <a:ext cx="8229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Options for DGE analysis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9459" name="Picture 5" descr="Screen Shot 2013-06-23 at 5.5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6" t="20888"/>
          <a:stretch>
            <a:fillRect/>
          </a:stretch>
        </p:blipFill>
        <p:spPr bwMode="auto">
          <a:xfrm>
            <a:off x="3368675" y="2746375"/>
            <a:ext cx="2335213" cy="356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60" name="Group 2"/>
          <p:cNvGrpSpPr>
            <a:grpSpLocks/>
          </p:cNvGrpSpPr>
          <p:nvPr/>
        </p:nvGrpSpPr>
        <p:grpSpPr bwMode="auto">
          <a:xfrm>
            <a:off x="6005513" y="2746375"/>
            <a:ext cx="2500312" cy="3562350"/>
            <a:chOff x="6351467" y="2554349"/>
            <a:chExt cx="2500670" cy="3561796"/>
          </a:xfrm>
        </p:grpSpPr>
        <p:pic>
          <p:nvPicPr>
            <p:cNvPr id="19462" name="Picture 4" descr="Screen Shot 2013-06-23 at 5.54.1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88" r="67426"/>
            <a:stretch>
              <a:fillRect/>
            </a:stretch>
          </p:blipFill>
          <p:spPr bwMode="auto">
            <a:xfrm>
              <a:off x="6351467" y="2554349"/>
              <a:ext cx="2335333" cy="35617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891562" y="3522573"/>
              <a:ext cx="806565" cy="938067"/>
            </a:xfrm>
            <a:prstGeom prst="rect">
              <a:avLst/>
            </a:prstGeom>
            <a:solidFill>
              <a:srgbClr val="CAFED5"/>
            </a:solid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100" dirty="0">
                  <a:latin typeface="Arial"/>
                  <a:cs typeface="Arial"/>
                </a:rPr>
                <a:t>Closely-related </a:t>
              </a:r>
            </a:p>
            <a:p>
              <a:pPr algn="ctr">
                <a:defRPr/>
              </a:pPr>
              <a:r>
                <a:rPr lang="en-US" sz="1100" dirty="0">
                  <a:latin typeface="Arial"/>
                  <a:cs typeface="Arial"/>
                </a:rPr>
                <a:t>species’ reference genome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96138" y="4855866"/>
              <a:ext cx="1655999" cy="430146"/>
            </a:xfrm>
            <a:prstGeom prst="rect">
              <a:avLst/>
            </a:prstGeom>
            <a:solidFill>
              <a:srgbClr val="CAFED5"/>
            </a:solid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100" dirty="0">
                  <a:latin typeface="Arial"/>
                  <a:cs typeface="Arial"/>
                </a:rPr>
                <a:t>Closely-related </a:t>
              </a:r>
            </a:p>
            <a:p>
              <a:pPr algn="ctr">
                <a:defRPr/>
              </a:pPr>
              <a:r>
                <a:rPr lang="en-US" sz="1100" dirty="0">
                  <a:latin typeface="Arial"/>
                  <a:cs typeface="Arial"/>
                </a:rPr>
                <a:t>species’ transcriptome</a:t>
              </a:r>
            </a:p>
          </p:txBody>
        </p:sp>
      </p:grpSp>
      <p:sp>
        <p:nvSpPr>
          <p:cNvPr id="19461" name="Title 1"/>
          <p:cNvSpPr txBox="1">
            <a:spLocks/>
          </p:cNvSpPr>
          <p:nvPr/>
        </p:nvSpPr>
        <p:spPr bwMode="auto">
          <a:xfrm>
            <a:off x="457200" y="1301750"/>
            <a:ext cx="822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Differential Gene Expression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>
            <a:extLst>
              <a:ext uri="{FF2B5EF4-FFF2-40B4-BE49-F238E27FC236}">
                <a16:creationId xmlns:a16="http://schemas.microsoft.com/office/drawing/2014/main" id="{EEF0BACE-3ED7-4F45-8348-8B59DF34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Arial" panose="020B0604020202020204" pitchFamily="34" charset="0"/>
                <a:ea typeface="ＭＳ Ｐゴシック" panose="020B0600070205080204" pitchFamily="34" charset="-128"/>
              </a:rPr>
              <a:t>What is an alignment?</a:t>
            </a:r>
            <a:endParaRPr lang="en-US" altLang="en-US" sz="32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E48F-E87B-0D42-84FF-A377941A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07025"/>
          </a:xfrm>
        </p:spPr>
        <p:txBody>
          <a:bodyPr>
            <a:normAutofit/>
          </a:bodyPr>
          <a:lstStyle/>
          <a:p>
            <a:r>
              <a:rPr lang="en-US" altLang="en-US" sz="2400" u="sng">
                <a:latin typeface="Arial" panose="020B0604020202020204" pitchFamily="34" charset="0"/>
                <a:ea typeface="ＭＳ Ｐゴシック" panose="020B0600070205080204" pitchFamily="34" charset="-128"/>
              </a:rPr>
              <a:t>Wikipedia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- “a way of arranging the sequences of 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hlinkClick r:id="rId3" tooltip="DNA"/>
              </a:rPr>
              <a:t>DNA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, 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hlinkClick r:id="rId4" tooltip="RNA"/>
              </a:rPr>
              <a:t>RNA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, or 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hlinkClick r:id="rId5" tooltip="Protein"/>
              </a:rPr>
              <a:t>protein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 to identify regions of similarity that may be a consequence of functional, 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hlinkClick r:id="rId6" tooltip="Structural biology"/>
              </a:rPr>
              <a:t>structural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, or 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hlinkClick r:id="rId7" tooltip="Evolution"/>
              </a:rPr>
              <a:t>evolutionary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 relationships between the sequences”</a:t>
            </a:r>
          </a:p>
          <a:p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How can we store this information about millions of reads that align to our reference genome?</a:t>
            </a: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24931" name="Picture 1" descr="Sequence_gaps.JPG">
            <a:extLst>
              <a:ext uri="{FF2B5EF4-FFF2-40B4-BE49-F238E27FC236}">
                <a16:creationId xmlns:a16="http://schemas.microsoft.com/office/drawing/2014/main" id="{08B99B3E-3852-E84E-83D0-7AEF43312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32289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95213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 txBox="1">
            <a:spLocks/>
          </p:cNvSpPr>
          <p:nvPr/>
        </p:nvSpPr>
        <p:spPr bwMode="auto">
          <a:xfrm>
            <a:off x="457200" y="1198563"/>
            <a:ext cx="82296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Transcriptome Analysis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Data Alignment</a:t>
            </a:r>
          </a:p>
        </p:txBody>
      </p:sp>
      <p:sp>
        <p:nvSpPr>
          <p:cNvPr id="116738" name="TextBox 88"/>
          <p:cNvSpPr txBox="1">
            <a:spLocks noChangeArrowheads="1"/>
          </p:cNvSpPr>
          <p:nvPr/>
        </p:nvSpPr>
        <p:spPr bwMode="auto">
          <a:xfrm>
            <a:off x="457200" y="2276475"/>
            <a:ext cx="82296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We need to align the sequence data to our genome of interest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charset="0"/>
              <a:buChar char="²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If aligning RNASeq data to the genome, almost always pick a splice-aware aligner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641350" y="3917950"/>
            <a:ext cx="7883525" cy="2232025"/>
            <a:chOff x="301365" y="2852609"/>
            <a:chExt cx="7884343" cy="2231341"/>
          </a:xfrm>
        </p:grpSpPr>
        <p:grpSp>
          <p:nvGrpSpPr>
            <p:cNvPr id="116740" name="Group 4"/>
            <p:cNvGrpSpPr>
              <a:grpSpLocks/>
            </p:cNvGrpSpPr>
            <p:nvPr/>
          </p:nvGrpSpPr>
          <p:grpSpPr bwMode="auto">
            <a:xfrm>
              <a:off x="958293" y="2852609"/>
              <a:ext cx="7227415" cy="2231341"/>
              <a:chOff x="705241" y="2281047"/>
              <a:chExt cx="7227415" cy="2231341"/>
            </a:xfrm>
          </p:grpSpPr>
          <p:grpSp>
            <p:nvGrpSpPr>
              <p:cNvPr id="116743" name="Group 7"/>
              <p:cNvGrpSpPr>
                <a:grpSpLocks/>
              </p:cNvGrpSpPr>
              <p:nvPr/>
            </p:nvGrpSpPr>
            <p:grpSpPr bwMode="auto">
              <a:xfrm>
                <a:off x="705241" y="2281047"/>
                <a:ext cx="7227415" cy="984238"/>
                <a:chOff x="584201" y="3483227"/>
                <a:chExt cx="7227415" cy="984238"/>
              </a:xfrm>
            </p:grpSpPr>
            <p:grpSp>
              <p:nvGrpSpPr>
                <p:cNvPr id="116791" name="Group 55"/>
                <p:cNvGrpSpPr>
                  <a:grpSpLocks/>
                </p:cNvGrpSpPr>
                <p:nvPr/>
              </p:nvGrpSpPr>
              <p:grpSpPr bwMode="auto">
                <a:xfrm>
                  <a:off x="1375862" y="3617759"/>
                  <a:ext cx="6435754" cy="732821"/>
                  <a:chOff x="1375862" y="3617759"/>
                  <a:chExt cx="6435754" cy="732821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386337" y="3618124"/>
                    <a:ext cx="6425279" cy="0"/>
                  </a:xfrm>
                  <a:prstGeom prst="line">
                    <a:avLst/>
                  </a:prstGeom>
                  <a:ln w="5715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796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019835" y="4348892"/>
                    <a:ext cx="5309764" cy="1688"/>
                    <a:chOff x="1401750" y="3803482"/>
                    <a:chExt cx="5309764" cy="1688"/>
                  </a:xfrm>
                </p:grpSpPr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1412844" y="3804326"/>
                      <a:ext cx="1260606" cy="0"/>
                    </a:xfrm>
                    <a:prstGeom prst="line">
                      <a:avLst/>
                    </a:prstGeom>
                    <a:ln w="571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>
                      <a:off x="3086243" y="3804326"/>
                      <a:ext cx="1262193" cy="0"/>
                    </a:xfrm>
                    <a:prstGeom prst="line">
                      <a:avLst/>
                    </a:prstGeom>
                    <a:ln w="571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>
                      <a:off x="5450275" y="3802740"/>
                      <a:ext cx="1260606" cy="0"/>
                    </a:xfrm>
                    <a:prstGeom prst="line">
                      <a:avLst/>
                    </a:prstGeom>
                    <a:ln w="571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>
                      <a:off x="2673450" y="3802740"/>
                      <a:ext cx="412793" cy="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V="1">
                      <a:off x="4348436" y="3802740"/>
                      <a:ext cx="1101839" cy="1586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97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040062" y="3770238"/>
                    <a:ext cx="1214558" cy="266958"/>
                    <a:chOff x="1550548" y="5886905"/>
                    <a:chExt cx="1214558" cy="266958"/>
                  </a:xfrm>
                </p:grpSpPr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1550941" y="5963321"/>
                      <a:ext cx="481062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>
                      <a:off x="1879587" y="6033149"/>
                      <a:ext cx="479475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>
                      <a:off x="2284442" y="6106152"/>
                      <a:ext cx="481062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032003" y="6153762"/>
                      <a:ext cx="479475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>
                      <a:off x="2108211" y="5887144"/>
                      <a:ext cx="48106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9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3754250" y="3770238"/>
                    <a:ext cx="1082880" cy="359414"/>
                    <a:chOff x="3264736" y="5886905"/>
                    <a:chExt cx="1082880" cy="359414"/>
                  </a:xfrm>
                </p:grpSpPr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 flipH="1">
                      <a:off x="3875282" y="5961733"/>
                      <a:ext cx="473124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H="1">
                      <a:off x="3697464" y="6069650"/>
                      <a:ext cx="482650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H="1">
                      <a:off x="3275145" y="6133131"/>
                      <a:ext cx="482650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>
                      <a:off x="3591090" y="6245809"/>
                      <a:ext cx="482650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>
                      <a:off x="3381518" y="5887144"/>
                      <a:ext cx="482650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99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6106549" y="3810690"/>
                    <a:ext cx="1127117" cy="268291"/>
                    <a:chOff x="5617035" y="5961225"/>
                    <a:chExt cx="1127117" cy="268291"/>
                  </a:xfrm>
                </p:grpSpPr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rot="10800000" flipH="1">
                      <a:off x="5616950" y="6184457"/>
                      <a:ext cx="46677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 rot="10800000" flipH="1">
                      <a:off x="5850337" y="6032103"/>
                      <a:ext cx="46677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rot="10800000" flipH="1">
                      <a:off x="6277419" y="6097170"/>
                      <a:ext cx="46677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rot="10800000" flipH="1">
                      <a:off x="6166282" y="5960687"/>
                      <a:ext cx="46677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 rot="10800000" flipH="1">
                      <a:off x="6148818" y="6228893"/>
                      <a:ext cx="46677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6792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84566" y="3483227"/>
                  <a:ext cx="749378" cy="2618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100" b="1">
                      <a:solidFill>
                        <a:srgbClr val="953735"/>
                      </a:solidFill>
                      <a:latin typeface="Arial" charset="0"/>
                      <a:cs typeface="Arial" charset="0"/>
                    </a:rPr>
                    <a:t>Genome</a:t>
                  </a:r>
                </a:p>
              </p:txBody>
            </p:sp>
            <p:sp>
              <p:nvSpPr>
                <p:cNvPr id="116793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1453368" y="4205855"/>
                  <a:ext cx="53746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100" b="1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Gene</a:t>
                  </a:r>
                </a:p>
              </p:txBody>
            </p:sp>
            <p:sp>
              <p:nvSpPr>
                <p:cNvPr id="116794" name="TextBox 58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474925" y="3791862"/>
                  <a:ext cx="531084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900" b="1">
                      <a:solidFill>
                        <a:srgbClr val="008000"/>
                      </a:solidFill>
                      <a:latin typeface="Arial" charset="0"/>
                      <a:cs typeface="Arial" charset="0"/>
                    </a:rPr>
                    <a:t>Reads</a:t>
                  </a:r>
                </a:p>
              </p:txBody>
            </p:sp>
          </p:grpSp>
          <p:grpSp>
            <p:nvGrpSpPr>
              <p:cNvPr id="116744" name="Group 8"/>
              <p:cNvGrpSpPr>
                <a:grpSpLocks/>
              </p:cNvGrpSpPr>
              <p:nvPr/>
            </p:nvGrpSpPr>
            <p:grpSpPr bwMode="auto">
              <a:xfrm>
                <a:off x="705606" y="3557006"/>
                <a:ext cx="7227050" cy="955382"/>
                <a:chOff x="584566" y="5660820"/>
                <a:chExt cx="7227050" cy="955382"/>
              </a:xfrm>
            </p:grpSpPr>
            <p:grpSp>
              <p:nvGrpSpPr>
                <p:cNvPr id="116746" name="Group 10"/>
                <p:cNvGrpSpPr>
                  <a:grpSpLocks/>
                </p:cNvGrpSpPr>
                <p:nvPr/>
              </p:nvGrpSpPr>
              <p:grpSpPr bwMode="auto">
                <a:xfrm>
                  <a:off x="1378398" y="5795717"/>
                  <a:ext cx="6433218" cy="691368"/>
                  <a:chOff x="912713" y="5795717"/>
                  <a:chExt cx="6433218" cy="691368"/>
                </a:xfrm>
              </p:grpSpPr>
              <p:grpSp>
                <p:nvGrpSpPr>
                  <p:cNvPr id="116750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550548" y="5886905"/>
                    <a:ext cx="1231492" cy="266958"/>
                    <a:chOff x="1550548" y="5886905"/>
                    <a:chExt cx="1231492" cy="266958"/>
                  </a:xfrm>
                </p:grpSpPr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550954" y="5963940"/>
                      <a:ext cx="48106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1879601" y="6033769"/>
                      <a:ext cx="479475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2301920" y="6106771"/>
                      <a:ext cx="482650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2032017" y="6154382"/>
                      <a:ext cx="481062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>
                      <a:off x="2109812" y="5897286"/>
                      <a:ext cx="48106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912713" y="5795717"/>
                    <a:ext cx="6433218" cy="0"/>
                  </a:xfrm>
                  <a:prstGeom prst="line">
                    <a:avLst/>
                  </a:prstGeom>
                  <a:ln w="5715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752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554150" y="6485397"/>
                    <a:ext cx="5309764" cy="1688"/>
                    <a:chOff x="1554150" y="6536199"/>
                    <a:chExt cx="5309764" cy="1688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557305" y="6538457"/>
                      <a:ext cx="1260606" cy="0"/>
                    </a:xfrm>
                    <a:prstGeom prst="line">
                      <a:avLst/>
                    </a:prstGeom>
                    <a:ln w="571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3230704" y="6538457"/>
                      <a:ext cx="1270132" cy="0"/>
                    </a:xfrm>
                    <a:prstGeom prst="line">
                      <a:avLst/>
                    </a:prstGeom>
                    <a:ln w="571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5602675" y="6536870"/>
                      <a:ext cx="1260606" cy="0"/>
                    </a:xfrm>
                    <a:prstGeom prst="line">
                      <a:avLst/>
                    </a:prstGeom>
                    <a:ln w="571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2817911" y="6536870"/>
                      <a:ext cx="412793" cy="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4500836" y="6536870"/>
                      <a:ext cx="1101839" cy="158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53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264736" y="5886905"/>
                    <a:ext cx="1082880" cy="359414"/>
                    <a:chOff x="3264736" y="5886905"/>
                    <a:chExt cx="1082880" cy="359414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H="1">
                      <a:off x="3867357" y="5962353"/>
                      <a:ext cx="482650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>
                      <a:off x="3689539" y="6070270"/>
                      <a:ext cx="482650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3267220" y="6133750"/>
                      <a:ext cx="482650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H="1">
                      <a:off x="3583165" y="6246429"/>
                      <a:ext cx="482650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H="1">
                      <a:off x="3373593" y="5897286"/>
                      <a:ext cx="482650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5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5617035" y="5961225"/>
                    <a:ext cx="1127117" cy="268291"/>
                    <a:chOff x="5617035" y="5961225"/>
                    <a:chExt cx="1127117" cy="268291"/>
                  </a:xfrm>
                </p:grpSpPr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rot="10800000" flipH="1">
                      <a:off x="5616964" y="6195644"/>
                      <a:ext cx="46677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rot="10800000" flipH="1">
                      <a:off x="5850350" y="6032181"/>
                      <a:ext cx="46677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rot="10800000" flipH="1">
                      <a:off x="6277433" y="6097249"/>
                      <a:ext cx="46677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 rot="10800000" flipH="1">
                      <a:off x="6166296" y="5960766"/>
                      <a:ext cx="46677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rot="10800000" flipH="1">
                      <a:off x="6148831" y="6240081"/>
                      <a:ext cx="466773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55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648892" y="5988184"/>
                    <a:ext cx="859428" cy="2208"/>
                    <a:chOff x="2722016" y="6300129"/>
                    <a:chExt cx="859428" cy="2208"/>
                  </a:xfrm>
                </p:grpSpPr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>
                      <a:off x="2722742" y="6302864"/>
                      <a:ext cx="166705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3302240" y="6302864"/>
                      <a:ext cx="279429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2911675" y="6299690"/>
                      <a:ext cx="396916" cy="3174"/>
                    </a:xfrm>
                    <a:prstGeom prst="line">
                      <a:avLst/>
                    </a:prstGeom>
                    <a:ln w="6350" cmpd="sng">
                      <a:solidFill>
                        <a:srgbClr val="008000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5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535795" y="6234512"/>
                    <a:ext cx="859429" cy="1734"/>
                    <a:chOff x="2535795" y="6453003"/>
                    <a:chExt cx="859429" cy="1734"/>
                  </a:xfrm>
                </p:grpSpPr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 rot="10800000">
                      <a:off x="3229117" y="6453810"/>
                      <a:ext cx="166704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rot="10800000">
                      <a:off x="2538482" y="6455397"/>
                      <a:ext cx="279429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rot="10800000">
                      <a:off x="2767106" y="6455397"/>
                      <a:ext cx="449310" cy="0"/>
                    </a:xfrm>
                    <a:prstGeom prst="line">
                      <a:avLst/>
                    </a:prstGeom>
                    <a:ln w="6350" cmpd="sng">
                      <a:solidFill>
                        <a:srgbClr val="008000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5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4337589" y="6114376"/>
                    <a:ext cx="1546386" cy="104"/>
                    <a:chOff x="4337589" y="6339284"/>
                    <a:chExt cx="1546386" cy="104"/>
                  </a:xfrm>
                </p:grpSpPr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4337307" y="6339614"/>
                      <a:ext cx="166704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5604264" y="6339614"/>
                      <a:ext cx="279429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4507187" y="6339614"/>
                      <a:ext cx="1090727" cy="0"/>
                    </a:xfrm>
                    <a:prstGeom prst="line">
                      <a:avLst/>
                    </a:prstGeom>
                    <a:ln w="6350" cmpd="sng">
                      <a:solidFill>
                        <a:srgbClr val="008000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75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219903" y="6241241"/>
                    <a:ext cx="1549270" cy="1734"/>
                    <a:chOff x="4234047" y="6450795"/>
                    <a:chExt cx="1549270" cy="1734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rot="10800000">
                      <a:off x="5616819" y="6451221"/>
                      <a:ext cx="166705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rot="10800000">
                      <a:off x="4233963" y="6452808"/>
                      <a:ext cx="279429" cy="0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4486401" y="6451221"/>
                      <a:ext cx="1116129" cy="1587"/>
                    </a:xfrm>
                    <a:prstGeom prst="line">
                      <a:avLst/>
                    </a:prstGeom>
                    <a:ln w="6350" cmpd="sng">
                      <a:solidFill>
                        <a:srgbClr val="008000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6747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584566" y="5660820"/>
                  <a:ext cx="749378" cy="2618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100" b="1">
                      <a:solidFill>
                        <a:srgbClr val="953735"/>
                      </a:solidFill>
                      <a:latin typeface="Arial" charset="0"/>
                      <a:cs typeface="Arial" charset="0"/>
                    </a:rPr>
                    <a:t>Genome</a:t>
                  </a:r>
                </a:p>
              </p:txBody>
            </p:sp>
            <p:sp>
              <p:nvSpPr>
                <p:cNvPr id="116748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453368" y="6354592"/>
                  <a:ext cx="53746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100" b="1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Gene</a:t>
                  </a:r>
                </a:p>
              </p:txBody>
            </p:sp>
            <p:sp>
              <p:nvSpPr>
                <p:cNvPr id="116749" name="TextBox 13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474925" y="5999868"/>
                  <a:ext cx="531084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900" b="1">
                      <a:solidFill>
                        <a:srgbClr val="008000"/>
                      </a:solidFill>
                      <a:latin typeface="Arial" charset="0"/>
                      <a:cs typeface="Arial" charset="0"/>
                    </a:rPr>
                    <a:t>Reads</a:t>
                  </a:r>
                </a:p>
              </p:txBody>
            </p:sp>
          </p:grpSp>
          <p:sp>
            <p:nvSpPr>
              <p:cNvPr id="116745" name="TextBox 9"/>
              <p:cNvSpPr txBox="1">
                <a:spLocks noChangeArrowheads="1"/>
              </p:cNvSpPr>
              <p:nvPr/>
            </p:nvSpPr>
            <p:spPr bwMode="auto">
              <a:xfrm>
                <a:off x="4185203" y="3267609"/>
                <a:ext cx="7735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Versus</a:t>
                </a:r>
              </a:p>
            </p:txBody>
          </p:sp>
        </p:grpSp>
        <p:sp>
          <p:nvSpPr>
            <p:cNvPr id="116741" name="TextBox 5"/>
            <p:cNvSpPr txBox="1">
              <a:spLocks noChangeArrowheads="1"/>
            </p:cNvSpPr>
            <p:nvPr/>
          </p:nvSpPr>
          <p:spPr bwMode="auto">
            <a:xfrm>
              <a:off x="301365" y="3215820"/>
              <a:ext cx="8899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100" b="1">
                  <a:solidFill>
                    <a:srgbClr val="000000"/>
                  </a:solidFill>
                  <a:latin typeface="Arial" charset="0"/>
                </a:rPr>
                <a:t>Alignment</a:t>
              </a:r>
            </a:p>
          </p:txBody>
        </p:sp>
        <p:sp>
          <p:nvSpPr>
            <p:cNvPr id="116742" name="TextBox 6"/>
            <p:cNvSpPr txBox="1">
              <a:spLocks noChangeArrowheads="1"/>
            </p:cNvSpPr>
            <p:nvPr/>
          </p:nvSpPr>
          <p:spPr bwMode="auto">
            <a:xfrm>
              <a:off x="301365" y="4406167"/>
              <a:ext cx="106952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100" b="1">
                  <a:solidFill>
                    <a:srgbClr val="000000"/>
                  </a:solidFill>
                  <a:latin typeface="Arial" charset="0"/>
                </a:rPr>
                <a:t>Splice-Aware</a:t>
              </a:r>
            </a:p>
            <a:p>
              <a:pPr algn="ctr" eaLnBrk="1" hangingPunct="1"/>
              <a:r>
                <a:rPr lang="en-US" sz="1100" b="1">
                  <a:solidFill>
                    <a:srgbClr val="000000"/>
                  </a:solidFill>
                  <a:latin typeface="Arial" charset="0"/>
                </a:rPr>
                <a:t>Alignment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4B9D-3E59-D447-832F-651EEE09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9853"/>
            <a:ext cx="8229600" cy="9133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83C8-6093-E946-A82B-0051D1D4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4857"/>
            <a:ext cx="8229600" cy="39799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</a:rPr>
              <a:t>Splice-aware aligners</a:t>
            </a:r>
            <a:r>
              <a:rPr lang="en-US" dirty="0">
                <a:solidFill>
                  <a:schemeClr val="tx1"/>
                </a:solidFill>
              </a:rPr>
              <a:t>: STAR, HiSAT2, GSNAP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of these perform better with an annotation file (i.e. GTF or GFF3)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</a:rPr>
              <a:t>General aligners</a:t>
            </a:r>
            <a:r>
              <a:rPr lang="en-US" dirty="0">
                <a:solidFill>
                  <a:schemeClr val="tx1"/>
                </a:solidFill>
              </a:rPr>
              <a:t>: BWA, </a:t>
            </a:r>
            <a:r>
              <a:rPr lang="en-US" dirty="0" err="1">
                <a:solidFill>
                  <a:schemeClr val="tx1"/>
                </a:solidFill>
              </a:rPr>
              <a:t>Novoalign</a:t>
            </a:r>
            <a:r>
              <a:rPr lang="en-US" dirty="0">
                <a:solidFill>
                  <a:schemeClr val="tx1"/>
                </a:solidFill>
              </a:rPr>
              <a:t>, HiSAT2 (DNA mode)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Recommended for bacteria or organisms that don’t undergo alternative splicing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1988" y="2184400"/>
            <a:ext cx="7820025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5613" indent="-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2001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Choose software that’s appropriate for your organism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Standard vs. splice-aware aligner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Pay careful attention to all the possible parameters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Are the default setting good enough for your species of interest?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4" name="Title 1"/>
          <p:cNvSpPr txBox="1">
            <a:spLocks/>
          </p:cNvSpPr>
          <p:nvPr/>
        </p:nvSpPr>
        <p:spPr bwMode="auto">
          <a:xfrm>
            <a:off x="457200" y="1301750"/>
            <a:ext cx="822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3200" b="1" dirty="0">
                <a:solidFill>
                  <a:srgbClr val="000000"/>
                </a:solidFill>
                <a:latin typeface="Arial" charset="0"/>
                <a:cs typeface="Arial" charset="0"/>
              </a:rPr>
              <a:t>Tips for choosing/running software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613" y="1279525"/>
            <a:ext cx="8232775" cy="4461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prstClr val="black"/>
                </a:solidFill>
                <a:latin typeface=""/>
                <a:cs typeface=""/>
              </a:rPr>
              <a:t>Outline</a:t>
            </a:r>
            <a:endParaRPr lang="en-US" sz="3200" b="1" dirty="0">
              <a:solidFill>
                <a:prstClr val="black"/>
              </a:solidFill>
              <a:latin typeface=""/>
              <a:cs typeface="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200" i="1" dirty="0">
              <a:solidFill>
                <a:prstClr val="black"/>
              </a:solidFill>
              <a:latin typeface="Arial"/>
            </a:endParaRPr>
          </a:p>
          <a:p>
            <a:pPr marL="450850" indent="-4508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Review relevant file formats</a:t>
            </a:r>
          </a:p>
          <a:p>
            <a:pPr marL="450850" indent="-450850" fontAlgn="auto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/>
              </a:rPr>
              <a:t>Discuss alignment and downstream methods for various scenarios</a:t>
            </a:r>
          </a:p>
          <a:p>
            <a:pPr marL="450850" indent="-4508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prstClr val="black"/>
                </a:solidFill>
              </a:rPr>
              <a:t>Obtain reference data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450850" indent="-450850" fontAlgn="auto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Align trimmed data using STAR</a:t>
            </a:r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4F63-8487-3A45-A5A5-4AABD328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Catch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B957-DD13-CA45-AF5C-5531C79F9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were not able to get trimming steps to work, feel free to copy over the key results: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$ </a:t>
            </a:r>
            <a:r>
              <a:rPr lang="en-US" sz="2000" dirty="0" err="1">
                <a:latin typeface="Courier" pitchFamily="2" charset="0"/>
              </a:rPr>
              <a:t>cp</a:t>
            </a:r>
            <a:r>
              <a:rPr lang="en-US" sz="2000" dirty="0">
                <a:latin typeface="Courier" pitchFamily="2" charset="0"/>
              </a:rPr>
              <a:t> /home/classroom/</a:t>
            </a:r>
            <a:r>
              <a:rPr lang="en-US" sz="2000" dirty="0" err="1">
                <a:latin typeface="Courier" pitchFamily="2" charset="0"/>
              </a:rPr>
              <a:t>hpcbio</a:t>
            </a:r>
            <a:r>
              <a:rPr lang="en-US" sz="2000" dirty="0">
                <a:latin typeface="Courier" pitchFamily="2" charset="0"/>
              </a:rPr>
              <a:t>/sp20-rnaseq/subset/results/</a:t>
            </a:r>
            <a:r>
              <a:rPr lang="en-US" sz="2000" dirty="0" err="1">
                <a:latin typeface="Courier" pitchFamily="2" charset="0"/>
              </a:rPr>
              <a:t>trimmomatic</a:t>
            </a:r>
            <a:r>
              <a:rPr lang="en-US" sz="2000" dirty="0">
                <a:latin typeface="Courier" pitchFamily="2" charset="0"/>
              </a:rPr>
              <a:t>/*  ~/mouse-rnaseq-2020/results/</a:t>
            </a:r>
            <a:r>
              <a:rPr lang="en-US" sz="2000" dirty="0" err="1">
                <a:latin typeface="Courier" pitchFamily="2" charset="0"/>
              </a:rPr>
              <a:t>trimmomatic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12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263"/>
            <a:ext cx="8229600" cy="912812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How can I acquire reference files?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2145244"/>
            <a:ext cx="8229600" cy="4522256"/>
          </a:xfrm>
        </p:spPr>
        <p:txBody>
          <a:bodyPr/>
          <a:lstStyle/>
          <a:p>
            <a:pPr marL="457200" indent="-457200">
              <a:buFont typeface="Wingdings" charset="0"/>
              <a:buChar char="²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FTP site</a:t>
            </a:r>
          </a:p>
          <a:p>
            <a:pPr marL="857250" lvl="1" indent="-457200">
              <a:buFont typeface="Wingdings" charset="0"/>
              <a:buChar char="²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NCBI,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Ensembl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, UCSC are the most comprehensive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marL="457200" indent="-457200">
              <a:buFont typeface="Wingdings" charset="0"/>
              <a:buChar char="²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FTP = File Transfer Protocol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Download to your own computer and then use </a:t>
            </a:r>
            <a:r>
              <a:rPr lang="en-US" sz="2000" b="1" dirty="0" err="1">
                <a:solidFill>
                  <a:srgbClr val="000000"/>
                </a:solidFill>
                <a:latin typeface="Arial" charset="0"/>
              </a:rPr>
              <a:t>scp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to upload to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Biocluster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Or get on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Biocluster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head node and download directly to your directory using </a:t>
            </a:r>
            <a:r>
              <a:rPr lang="en-US" sz="2000" b="1" dirty="0" err="1">
                <a:solidFill>
                  <a:srgbClr val="000000"/>
                </a:solidFill>
                <a:latin typeface="Arial" charset="0"/>
              </a:rPr>
              <a:t>wget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376F406-6AC3-D040-81F0-15C3F1BE0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77"/>
          <a:stretch/>
        </p:blipFill>
        <p:spPr>
          <a:xfrm>
            <a:off x="363126" y="4778626"/>
            <a:ext cx="7889428" cy="2417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9769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NCBI Genome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0" y="1818333"/>
            <a:ext cx="8534400" cy="41148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Genomes in 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r>
              <a:rPr lang="en-US" sz="2400" b="1" dirty="0" err="1">
                <a:solidFill>
                  <a:schemeClr val="tx1"/>
                </a:solidFill>
              </a:rPr>
              <a:t>fna</a:t>
            </a:r>
            <a:r>
              <a:rPr lang="en-US" sz="2400" b="1" dirty="0">
                <a:solidFill>
                  <a:schemeClr val="tx1"/>
                </a:solidFill>
              </a:rPr>
              <a:t> (</a:t>
            </a:r>
            <a:r>
              <a:rPr lang="en-US" sz="2400" b="1" dirty="0" err="1">
                <a:solidFill>
                  <a:schemeClr val="tx1"/>
                </a:solidFill>
              </a:rPr>
              <a:t>fasta</a:t>
            </a:r>
            <a:r>
              <a:rPr lang="en-US" sz="2400" b="1" dirty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format </a:t>
            </a:r>
            <a:r>
              <a:rPr lang="en-US" sz="1800" dirty="0">
                <a:solidFill>
                  <a:schemeClr val="tx1"/>
                </a:solidFill>
              </a:rPr>
              <a:t>(sequence of each chromosome)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Gene model sets in 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r>
              <a:rPr lang="en-US" sz="2400" b="1" dirty="0" err="1">
                <a:solidFill>
                  <a:schemeClr val="tx1"/>
                </a:solidFill>
              </a:rPr>
              <a:t>gff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format </a:t>
            </a:r>
            <a:r>
              <a:rPr lang="en-US" sz="1800" dirty="0">
                <a:solidFill>
                  <a:schemeClr val="tx1"/>
                </a:solidFill>
              </a:rPr>
              <a:t>(start and end locations)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NCBI actually has multiple copies in multiple locations. Easiest way: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9240" y="3891747"/>
            <a:ext cx="2971800" cy="1194655"/>
            <a:chOff x="304800" y="2987814"/>
            <a:chExt cx="2971800" cy="1194655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2987814"/>
              <a:ext cx="297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4163" indent="-284163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1. Search only genome database</a:t>
              </a:r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 bwMode="auto">
            <a:xfrm>
              <a:off x="1371600" y="3695700"/>
              <a:ext cx="587763" cy="4867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2968831" y="3891747"/>
            <a:ext cx="3244009" cy="1194655"/>
            <a:chOff x="3004391" y="2987814"/>
            <a:chExt cx="3244009" cy="1194655"/>
          </a:xfrm>
        </p:grpSpPr>
        <p:sp>
          <p:nvSpPr>
            <p:cNvPr id="6" name="TextBox 5"/>
            <p:cNvSpPr txBox="1"/>
            <p:nvPr/>
          </p:nvSpPr>
          <p:spPr>
            <a:xfrm>
              <a:off x="3276600" y="2987814"/>
              <a:ext cx="297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4163" indent="-284163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2. Put in common or scientific name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 bwMode="auto">
            <a:xfrm flipH="1">
              <a:off x="3004391" y="3695700"/>
              <a:ext cx="1339009" cy="4867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6172200" y="3891747"/>
            <a:ext cx="2971800" cy="1194655"/>
            <a:chOff x="6207760" y="2987814"/>
            <a:chExt cx="2971800" cy="1194655"/>
          </a:xfrm>
        </p:grpSpPr>
        <p:sp>
          <p:nvSpPr>
            <p:cNvPr id="7" name="TextBox 6"/>
            <p:cNvSpPr txBox="1"/>
            <p:nvPr/>
          </p:nvSpPr>
          <p:spPr>
            <a:xfrm>
              <a:off x="6207760" y="2987814"/>
              <a:ext cx="297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3. Click to search</a:t>
              </a:r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 bwMode="auto">
            <a:xfrm>
              <a:off x="7172960" y="3486984"/>
              <a:ext cx="807192" cy="6954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B521BBF-3318-7447-B9BD-6F07F4658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9"/>
          <a:stretch/>
        </p:blipFill>
        <p:spPr>
          <a:xfrm>
            <a:off x="1458686" y="1876300"/>
            <a:ext cx="5363144" cy="4981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9769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NCBI Genome Resources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CE7B52-3F24-0347-84C0-4D71C0AFC610}"/>
              </a:ext>
            </a:extLst>
          </p:cNvPr>
          <p:cNvSpPr txBox="1"/>
          <p:nvPr/>
        </p:nvSpPr>
        <p:spPr>
          <a:xfrm>
            <a:off x="3379521" y="4961182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4. Select correct version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3DAB8-9570-6048-A5BC-49BFB5C65A8B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1965" y="5361292"/>
            <a:ext cx="2272539" cy="6608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4418809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56D1BF-9E00-5D49-B61D-2646F0F9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25" y="2869885"/>
            <a:ext cx="6019800" cy="3967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9320"/>
            <a:ext cx="8229600" cy="913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Document genome AND gene annotation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9885"/>
            <a:ext cx="2464130" cy="350487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 models updated more frequently than genome, but their file name only has genome version in it!!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24816" y="3068233"/>
            <a:ext cx="4724400" cy="338554"/>
            <a:chOff x="2209800" y="3602623"/>
            <a:chExt cx="4724400" cy="338554"/>
          </a:xfrm>
        </p:grpSpPr>
        <p:sp>
          <p:nvSpPr>
            <p:cNvPr id="5" name="Oval 4"/>
            <p:cNvSpPr/>
            <p:nvPr/>
          </p:nvSpPr>
          <p:spPr bwMode="auto">
            <a:xfrm>
              <a:off x="2209800" y="3657600"/>
              <a:ext cx="1295400" cy="2286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2400" y="3602623"/>
              <a:ext cx="2971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4163" indent="-284163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Genome version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3581400" y="37719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250345" y="6137597"/>
            <a:ext cx="5043581" cy="523220"/>
            <a:chOff x="1739091" y="5691857"/>
            <a:chExt cx="4737909" cy="523220"/>
          </a:xfrm>
        </p:grpSpPr>
        <p:sp>
          <p:nvSpPr>
            <p:cNvPr id="9" name="Oval 8"/>
            <p:cNvSpPr/>
            <p:nvPr/>
          </p:nvSpPr>
          <p:spPr bwMode="auto">
            <a:xfrm>
              <a:off x="1739091" y="5691857"/>
              <a:ext cx="1295400" cy="39787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5691857"/>
              <a:ext cx="29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4163" indent="-284163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Gene annotation version</a:t>
              </a:r>
            </a:p>
            <a:p>
              <a:pPr marL="284163" indent="-284163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</a:rPr>
                <a:t>If missing, NCBI didn’t make genes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3124200" y="5861134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9922-3039-8346-ABBA-CF97C3F11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04" b="46329"/>
          <a:stretch/>
        </p:blipFill>
        <p:spPr>
          <a:xfrm>
            <a:off x="0" y="2812567"/>
            <a:ext cx="9144000" cy="40337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5459"/>
            <a:ext cx="8763000" cy="141475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Don’t just click on the download links!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Instead, right click on any one and pick “</a:t>
            </a:r>
            <a:r>
              <a:rPr lang="en-US" sz="2400" b="1" dirty="0">
                <a:solidFill>
                  <a:schemeClr val="tx1"/>
                </a:solidFill>
              </a:rPr>
              <a:t>Copy link address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95566" y="3282973"/>
            <a:ext cx="4759575" cy="442660"/>
            <a:chOff x="1447800" y="4088397"/>
            <a:chExt cx="7353789" cy="528478"/>
          </a:xfrm>
        </p:grpSpPr>
        <p:sp>
          <p:nvSpPr>
            <p:cNvPr id="6" name="Oval 5"/>
            <p:cNvSpPr/>
            <p:nvPr/>
          </p:nvSpPr>
          <p:spPr bwMode="auto">
            <a:xfrm>
              <a:off x="1447800" y="4088397"/>
              <a:ext cx="3505200" cy="513646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29789" y="4175942"/>
              <a:ext cx="2971800" cy="44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4163" indent="-284163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Genome version</a:t>
              </a:r>
            </a:p>
          </p:txBody>
        </p:sp>
        <p:cxnSp>
          <p:nvCxnSpPr>
            <p:cNvPr id="8" name="Straight Arrow Connector 7"/>
            <p:cNvCxnSpPr>
              <a:cxnSpLocks/>
              <a:stCxn id="7" idx="1"/>
              <a:endCxn id="6" idx="6"/>
            </p:cNvCxnSpPr>
            <p:nvPr/>
          </p:nvCxnSpPr>
          <p:spPr bwMode="auto">
            <a:xfrm flipH="1" flipV="1">
              <a:off x="4953000" y="4345221"/>
              <a:ext cx="876789" cy="511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6220E2-227E-B142-944C-452491DFB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6" t="16743"/>
          <a:stretch/>
        </p:blipFill>
        <p:spPr>
          <a:xfrm>
            <a:off x="-1" y="2423439"/>
            <a:ext cx="5827363" cy="44345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B2B1925-2C95-0449-959B-E31722CAA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616"/>
          <a:stretch/>
        </p:blipFill>
        <p:spPr>
          <a:xfrm>
            <a:off x="457199" y="1052031"/>
            <a:ext cx="7342765" cy="927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547719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Paste address in new tab, but don’t hit enter yet!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143000" y="1295400"/>
            <a:ext cx="15240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290862" y="2038290"/>
            <a:ext cx="7068662" cy="42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Delete file name and hit enter to go to directory instead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>
            <a:off x="2136344" y="2414539"/>
            <a:ext cx="1112849" cy="19554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7" name="Group 36"/>
          <p:cNvGrpSpPr/>
          <p:nvPr/>
        </p:nvGrpSpPr>
        <p:grpSpPr>
          <a:xfrm>
            <a:off x="2763665" y="4300892"/>
            <a:ext cx="4555360" cy="361410"/>
            <a:chOff x="2082617" y="4148806"/>
            <a:chExt cx="4419600" cy="338554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V="1">
              <a:off x="2082617" y="4332550"/>
              <a:ext cx="1981200" cy="1688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4063817" y="4148806"/>
              <a:ext cx="24384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Genome .</a:t>
              </a:r>
              <a:r>
                <a:rPr lang="en-US" sz="1600" dirty="0" err="1">
                  <a:solidFill>
                    <a:srgbClr val="FF0000"/>
                  </a:solidFill>
                  <a:latin typeface="Arial" charset="0"/>
                </a:rPr>
                <a:t>fasta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 (.fna.gz)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30587" y="4612829"/>
            <a:ext cx="5628937" cy="523219"/>
            <a:chOff x="2082617" y="4397085"/>
            <a:chExt cx="5461182" cy="49013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flipV="1">
              <a:off x="2082617" y="4580829"/>
              <a:ext cx="1981200" cy="1688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063816" y="4397085"/>
              <a:ext cx="3479983" cy="4901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Gene set (.gff.gz) </a:t>
              </a:r>
              <a:r>
                <a:rPr lang="en-US" sz="1200" dirty="0">
                  <a:solidFill>
                    <a:srgbClr val="FF0000"/>
                  </a:solidFill>
                  <a:latin typeface="Arial" charset="0"/>
                </a:rPr>
                <a:t>Right-click, select “Save link as”</a:t>
              </a:r>
              <a:endParaRPr lang="en-US" sz="16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50673" y="6020148"/>
            <a:ext cx="5342770" cy="624253"/>
            <a:chOff x="1371600" y="5300246"/>
            <a:chExt cx="5183544" cy="584775"/>
          </a:xfrm>
        </p:grpSpPr>
        <p:cxnSp>
          <p:nvCxnSpPr>
            <p:cNvPr id="32" name="Straight Arrow Connector 31"/>
            <p:cNvCxnSpPr>
              <a:cxnSpLocks/>
            </p:cNvCxnSpPr>
            <p:nvPr/>
          </p:nvCxnSpPr>
          <p:spPr bwMode="auto">
            <a:xfrm flipV="1">
              <a:off x="1540240" y="5486400"/>
              <a:ext cx="2523576" cy="1688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V="1">
              <a:off x="1371600" y="5638800"/>
              <a:ext cx="2692216" cy="1688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4116744" y="5300246"/>
              <a:ext cx="24384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Want these also for documentation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503"/>
            <a:ext cx="8229600" cy="9133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Download FASTA &amp; GFF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74888"/>
            <a:ext cx="8568127" cy="44087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Get on the head node (type ‘exit’ once)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Move to the </a:t>
            </a:r>
            <a:r>
              <a:rPr lang="en-US" sz="2400" b="1" dirty="0">
                <a:solidFill>
                  <a:schemeClr val="tx1"/>
                </a:solidFill>
              </a:rPr>
              <a:t>data/genome/ </a:t>
            </a:r>
            <a:r>
              <a:rPr lang="en-US" sz="2400" dirty="0">
                <a:solidFill>
                  <a:schemeClr val="tx1"/>
                </a:solidFill>
              </a:rPr>
              <a:t>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Copy the FTP address in the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Type ‘</a:t>
            </a:r>
            <a:r>
              <a:rPr lang="en-US" sz="2400" b="1" dirty="0" err="1">
                <a:solidFill>
                  <a:schemeClr val="tx1"/>
                </a:solidFill>
              </a:rPr>
              <a:t>wget</a:t>
            </a:r>
            <a:r>
              <a:rPr lang="en-US" sz="2400" dirty="0">
                <a:solidFill>
                  <a:schemeClr val="tx1"/>
                </a:solidFill>
              </a:rPr>
              <a:t>’ in the terminal and paste the FTP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Type in the name of the file you want, then press enter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/>
            <a:r>
              <a:rPr lang="en-US" sz="2400" u="sng" dirty="0">
                <a:solidFill>
                  <a:schemeClr val="tx1"/>
                </a:solidFill>
              </a:rPr>
              <a:t>Files we want: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GCF_000001635.26_GRCm38.p6_genomic.gff.gz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GCF_000001635.26_GRCm38.p6_genomic.fna.gz</a:t>
            </a:r>
          </a:p>
          <a:p>
            <a:pPr>
              <a:buFont typeface="Arial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annotation_hashes.txt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(so we know when the GFF was updated)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6FB0-3302-BB4C-9E5C-3FDED5D6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575693"/>
            <a:ext cx="8229600" cy="9133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Okay so I’m done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2FCD-5F95-364A-81FC-986DFA75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14901"/>
            <a:ext cx="8229600" cy="384088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/>
                </a:solidFill>
              </a:rPr>
              <a:t>Well...we have to consider the needs of our downstream program, STAR...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STAR requires that patches and alternative haplotypes have to be removed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Currently, this pertains to human, mouse, and zebrafish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GFF annotation files are often inaccurately read in, so it’s better to convert it to GTF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We have a script you can use for NCBI GFF files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2504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6FB0-3302-BB4C-9E5C-3FDED5D6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85" y="1369953"/>
            <a:ext cx="8229600" cy="9133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Okay so I’m done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2FCD-5F95-364A-81FC-986DFA75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11731"/>
            <a:ext cx="8229600" cy="414405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Well...we have to consider the needs of our downstream program, STAR...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STAR requires that patches and alternative haplotypes have to be removed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 are only using chromosome 12, so we will skip this. However, you can find an example script here: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/home/classroom/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hpcbio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/sp20-rnaseq/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full_example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src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/</a:t>
            </a:r>
            <a:r>
              <a:rPr lang="en-US" sz="1800">
                <a:solidFill>
                  <a:srgbClr val="FF0000"/>
                </a:solidFill>
                <a:latin typeface="Courier" pitchFamily="2" charset="0"/>
              </a:rPr>
              <a:t>removeAltsPatches.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sh</a:t>
            </a:r>
            <a:endParaRPr lang="en-US" sz="18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GFF annotation files are often inaccurately read in, so it’s better to convert it to GTF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We will try this on a chromosome 12 GFF file.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558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503"/>
            <a:ext cx="8229600" cy="9133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 over small reference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1824"/>
            <a:ext cx="8562814" cy="3982933"/>
          </a:xfrm>
        </p:spPr>
        <p:txBody>
          <a:bodyPr/>
          <a:lstStyle/>
          <a:p>
            <a:pPr marL="0" indent="0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$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cp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/home/classroom/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hpcbio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/sp20-rnaseq/chr12_ref/*.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fna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~/mouse-rnaseq-2020/data/genome/</a:t>
            </a:r>
          </a:p>
          <a:p>
            <a:pPr marL="0" indent="0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/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cp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/home/classroom/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hpcbio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/sp20-rnaseq/chr12_ref/*.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gff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~/mouse-rnaseq-2020/data/genome/</a:t>
            </a:r>
          </a:p>
          <a:p>
            <a:pPr marL="0" indent="0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613" y="1279525"/>
            <a:ext cx="8232775" cy="4461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prstClr val="black"/>
                </a:solidFill>
                <a:latin typeface=""/>
                <a:cs typeface=""/>
              </a:rPr>
              <a:t>Outline</a:t>
            </a:r>
            <a:endParaRPr lang="en-US" sz="3200" b="1" dirty="0">
              <a:solidFill>
                <a:prstClr val="black"/>
              </a:solidFill>
              <a:latin typeface=""/>
              <a:cs typeface="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200" i="1" dirty="0">
              <a:solidFill>
                <a:prstClr val="black"/>
              </a:solidFill>
              <a:latin typeface="Arial"/>
            </a:endParaRPr>
          </a:p>
          <a:p>
            <a:pPr marL="450850" indent="-450850" fontAlgn="auto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prstClr val="black"/>
                </a:solidFill>
                <a:latin typeface="Arial"/>
              </a:rPr>
              <a:t>Review relevant file formats</a:t>
            </a:r>
          </a:p>
          <a:p>
            <a:pPr marL="450850" indent="-450850" fontAlgn="auto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Discuss alignment and downstream methods for various scenarios</a:t>
            </a:r>
          </a:p>
          <a:p>
            <a:pPr marL="450850" indent="-450850" fontAlgn="auto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Obtain reference data</a:t>
            </a:r>
          </a:p>
          <a:p>
            <a:pPr marL="450850" indent="-450850" fontAlgn="auto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Align trimmed data using STAR</a:t>
            </a:r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503"/>
            <a:ext cx="8229600" cy="9133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Convert GFF to GTF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0863"/>
            <a:ext cx="8229600" cy="409389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Our aligner (STAR) works more accurately with GTF files, so we’ll need to convert this file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 have an R script in the following path which can make this conversion for NCBI GFFs only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using </a:t>
            </a:r>
            <a:r>
              <a:rPr lang="en-US" sz="2800" dirty="0" err="1">
                <a:solidFill>
                  <a:schemeClr val="tx1"/>
                </a:solidFill>
              </a:rPr>
              <a:t>Ensembl</a:t>
            </a:r>
            <a:r>
              <a:rPr lang="en-US" sz="2800" dirty="0">
                <a:solidFill>
                  <a:schemeClr val="tx1"/>
                </a:solidFill>
              </a:rPr>
              <a:t> database, both GTF and GFF available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using other database, conversion can be complex</a:t>
            </a:r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503"/>
            <a:ext cx="8229600" cy="9133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Convert GFF to GTF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0863"/>
            <a:ext cx="9234931" cy="4093894"/>
          </a:xfrm>
        </p:spPr>
        <p:txBody>
          <a:bodyPr/>
          <a:lstStyle/>
          <a:p>
            <a:pPr marL="0" indent="0"/>
            <a:endParaRPr lang="en-US" sz="2400" dirty="0">
              <a:solidFill>
                <a:schemeClr val="tx1"/>
              </a:solidFill>
            </a:endParaRPr>
          </a:p>
          <a:p>
            <a:pPr marL="0" indent="0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cp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/home/classroom/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hpcbio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/sp20-rnaseq/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full_example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/gff2gtf_rtracklayer.R ~/mouse-rnaseq-2020/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/</a:t>
            </a:r>
          </a:p>
          <a:p>
            <a:pPr marL="0" indent="0"/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$ cd ~/mouse-rnaseq-2020/data/genome/</a:t>
            </a:r>
          </a:p>
          <a:p>
            <a:pPr marL="0" indent="0"/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srun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--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-p classroom bash</a:t>
            </a:r>
          </a:p>
          <a:p>
            <a:pPr marL="0" indent="0"/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/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503"/>
            <a:ext cx="8229600" cy="9133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Convert GFF to GTF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0863"/>
            <a:ext cx="9234931" cy="409389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Run the following commands to use this script.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/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Rscript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gff2gtf_rtracklayer.R </a:t>
            </a: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GCF_000001635.26_GRCm38.p6_genomic.chr12.gff GCF_000001635.26_GRCm38.p6_genomic.chr12.gtf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putEGin_gene_id</a:t>
            </a:r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/>
            <a:endParaRPr lang="en-US" sz="2000" dirty="0">
              <a:solidFill>
                <a:schemeClr val="tx1"/>
              </a:solidFill>
              <a:latin typeface="Courier"/>
              <a:cs typeface="Calibri" panose="020F0502020204030204" pitchFamily="34" charset="0"/>
            </a:endParaRPr>
          </a:p>
          <a:p>
            <a:pPr marL="0" indent="0"/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If you have time, feel free to read the script using “less” and see what helpful information is provided there.</a:t>
            </a: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613" y="1279525"/>
            <a:ext cx="8232775" cy="4461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prstClr val="black"/>
                </a:solidFill>
                <a:latin typeface=""/>
                <a:cs typeface=""/>
              </a:rPr>
              <a:t>Outline</a:t>
            </a:r>
            <a:endParaRPr lang="en-US" sz="3200" b="1" dirty="0">
              <a:solidFill>
                <a:prstClr val="black"/>
              </a:solidFill>
              <a:latin typeface=""/>
              <a:cs typeface="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200" i="1" dirty="0">
              <a:solidFill>
                <a:prstClr val="black"/>
              </a:solidFill>
              <a:latin typeface="Arial"/>
            </a:endParaRPr>
          </a:p>
          <a:p>
            <a:pPr marL="450850" indent="-4508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Review relevant file formats</a:t>
            </a:r>
          </a:p>
          <a:p>
            <a:pPr marL="450850" indent="-450850" fontAlgn="auto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/>
              </a:rPr>
              <a:t>Discuss alignment and downstream methods for various scenarios</a:t>
            </a:r>
          </a:p>
          <a:p>
            <a:pPr marL="450850" indent="-4508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Obtain reference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450850" indent="-450850" fontAlgn="auto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prstClr val="black"/>
                </a:solidFill>
                <a:latin typeface="Arial"/>
              </a:rPr>
              <a:t>Align trimmed data using STAR</a:t>
            </a:r>
          </a:p>
        </p:txBody>
      </p:sp>
    </p:spTree>
    <p:extLst>
      <p:ext uri="{BB962C8B-B14F-4D97-AF65-F5344CB8AC3E}">
        <p14:creationId xmlns:p14="http://schemas.microsoft.com/office/powerpoint/2010/main" val="980871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263"/>
            <a:ext cx="8229600" cy="912812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STAR (2.7.3a)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997075"/>
            <a:ext cx="8229600" cy="4670425"/>
          </a:xfrm>
        </p:spPr>
        <p:txBody>
          <a:bodyPr/>
          <a:lstStyle/>
          <a:p>
            <a:pPr marL="457200" indent="-457200">
              <a:buFont typeface="Wingdings" charset="0"/>
              <a:buChar char="²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Underlying algorithm allows it to outperform other aligners in speed by more than 50x</a:t>
            </a:r>
          </a:p>
          <a:p>
            <a:pPr marL="457200" indent="-457200">
              <a:buFont typeface="Wingdings" charset="0"/>
              <a:buChar char="²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Splice-aware - can discover de novo splice junctions</a:t>
            </a:r>
          </a:p>
          <a:p>
            <a:pPr marL="457200" indent="-457200">
              <a:buFont typeface="Wingdings" charset="0"/>
              <a:buChar char="²"/>
            </a:pPr>
            <a:r>
              <a:rPr lang="en-US" sz="2000" dirty="0">
                <a:solidFill>
                  <a:srgbClr val="000000"/>
                </a:solidFill>
              </a:rPr>
              <a:t>STAR prefers GTF feature format</a:t>
            </a:r>
          </a:p>
          <a:p>
            <a:pPr marL="857250" lvl="1" indent="-457200">
              <a:buFont typeface="Wingdings" charset="0"/>
              <a:buChar char="²"/>
            </a:pPr>
            <a:r>
              <a:rPr lang="en-US" sz="2000" dirty="0">
                <a:solidFill>
                  <a:srgbClr val="000000"/>
                </a:solidFill>
              </a:rPr>
              <a:t>Accepts GFF3, but does not work correctly for all GFF3</a:t>
            </a:r>
          </a:p>
          <a:p>
            <a:pPr marL="457200" indent="-457200">
              <a:buFont typeface="Wingdings" charset="0"/>
              <a:buChar char="²"/>
            </a:pPr>
            <a:r>
              <a:rPr lang="en-US" sz="2000" dirty="0">
                <a:solidFill>
                  <a:srgbClr val="000000"/>
                </a:solidFill>
              </a:rPr>
              <a:t>STAR has a counting option</a:t>
            </a:r>
          </a:p>
          <a:p>
            <a:pPr marL="857250" lvl="1" indent="-457200">
              <a:buFont typeface="Wingdings" charset="0"/>
              <a:buChar char="²"/>
            </a:pPr>
            <a:r>
              <a:rPr lang="en-US" sz="2000" dirty="0">
                <a:solidFill>
                  <a:srgbClr val="000000"/>
                </a:solidFill>
              </a:rPr>
              <a:t>Default values of </a:t>
            </a:r>
            <a:r>
              <a:rPr lang="en-US" sz="2000" dirty="0" err="1">
                <a:solidFill>
                  <a:srgbClr val="000000"/>
                </a:solidFill>
              </a:rPr>
              <a:t>htseqcount</a:t>
            </a:r>
            <a:r>
              <a:rPr lang="en-US" sz="2000" dirty="0">
                <a:solidFill>
                  <a:srgbClr val="000000"/>
                </a:solidFill>
              </a:rPr>
              <a:t> (can’t change option values)</a:t>
            </a:r>
          </a:p>
          <a:p>
            <a:pPr marL="457200" indent="-457200">
              <a:buFont typeface="Wingdings" charset="0"/>
              <a:buChar char="²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Paper: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hlinkClick r:id="rId3"/>
              </a:rPr>
              <a:t>http://bioinformatics.oxfordjournals.org/content/early/2012/10/25/bioinformatics.bts635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457200" indent="-457200">
              <a:buFont typeface="Wingdings" charset="0"/>
              <a:buChar char="²"/>
            </a:pP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GitHub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page: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hlinkClick r:id="rId4"/>
              </a:rPr>
              <a:t>https://github.com/alexdobin/STAR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857250" lvl="1" indent="-457200">
              <a:buFont typeface="Wingdings" charset="0"/>
              <a:buChar char="²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Make sure defaults are okay for your organism and your GTF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(see parameters near end of manual)!</a:t>
            </a:r>
            <a:endParaRPr lang="en-US" sz="2000" i="1" dirty="0">
              <a:latin typeface="Arial" charset="0"/>
            </a:endParaRPr>
          </a:p>
          <a:p>
            <a:pPr marL="857250" lvl="1" indent="-457200">
              <a:buFont typeface="Wingdings" charset="0"/>
              <a:buChar char="²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0"/>
              <a:buChar char="²"/>
            </a:pPr>
            <a:endParaRPr lang="en-US" sz="2000" dirty="0">
              <a:latin typeface="Arial" charset="0"/>
            </a:endParaRPr>
          </a:p>
          <a:p>
            <a:pPr marL="457200" indent="-457200">
              <a:buFont typeface="Wingdings" charset="0"/>
              <a:buChar char="²"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68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457200" y="1301750"/>
            <a:ext cx="822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0000"/>
                </a:solidFill>
              </a:rPr>
              <a:t>Genome Index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211668" y="2276475"/>
            <a:ext cx="8815916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indent="-457200">
              <a:lnSpc>
                <a:spcPct val="120000"/>
              </a:lnSpc>
              <a:buFont typeface="Wingdings" charset="2"/>
              <a:buChar char="²"/>
              <a:defRPr/>
            </a:pPr>
            <a:r>
              <a:rPr lang="en-US" dirty="0">
                <a:solidFill>
                  <a:prstClr val="black"/>
                </a:solidFill>
              </a:rPr>
              <a:t>All alignment programs require a genome index to be made</a:t>
            </a:r>
          </a:p>
          <a:p>
            <a:pPr marL="1257300" lvl="2" indent="-457200">
              <a:lnSpc>
                <a:spcPct val="120000"/>
              </a:lnSpc>
              <a:buFont typeface="Wingdings" charset="2"/>
              <a:buChar char="²"/>
              <a:defRPr/>
            </a:pPr>
            <a:r>
              <a:rPr lang="en-US" dirty="0">
                <a:solidFill>
                  <a:prstClr val="black"/>
                </a:solidFill>
              </a:rPr>
              <a:t>And index is like a table of contents for your genome</a:t>
            </a:r>
          </a:p>
          <a:p>
            <a:pPr marL="1257300" lvl="2" indent="-457200">
              <a:lnSpc>
                <a:spcPct val="120000"/>
              </a:lnSpc>
              <a:buFont typeface="Wingdings" charset="2"/>
              <a:buChar char="²"/>
              <a:defRPr/>
            </a:pPr>
            <a:r>
              <a:rPr lang="en-US" dirty="0">
                <a:solidFill>
                  <a:prstClr val="black"/>
                </a:solidFill>
              </a:rPr>
              <a:t>They are usually specific to the software</a:t>
            </a:r>
          </a:p>
          <a:p>
            <a:pPr marL="457200" lvl="1" indent="-457200">
              <a:lnSpc>
                <a:spcPct val="120000"/>
              </a:lnSpc>
              <a:buFont typeface="Wingdings" charset="2"/>
              <a:buChar char="²"/>
              <a:defRPr/>
            </a:pPr>
            <a:r>
              <a:rPr lang="en-US" dirty="0">
                <a:solidFill>
                  <a:prstClr val="black"/>
                </a:solidFill>
                <a:hlinkClick r:id="rId2"/>
              </a:rPr>
              <a:t>mouse and human </a:t>
            </a:r>
            <a:r>
              <a:rPr lang="en-US" dirty="0">
                <a:solidFill>
                  <a:prstClr val="black"/>
                </a:solidFill>
              </a:rPr>
              <a:t>are available on STAR’s </a:t>
            </a:r>
            <a:r>
              <a:rPr lang="en-US" dirty="0" err="1">
                <a:solidFill>
                  <a:prstClr val="black"/>
                </a:solidFill>
              </a:rPr>
              <a:t>github</a:t>
            </a:r>
            <a:endParaRPr lang="en-US" dirty="0">
              <a:solidFill>
                <a:prstClr val="black"/>
              </a:solidFill>
            </a:endParaRPr>
          </a:p>
          <a:p>
            <a:pPr marL="457200" lvl="1" indent="-457200">
              <a:lnSpc>
                <a:spcPct val="120000"/>
              </a:lnSpc>
              <a:buFont typeface="Wingdings" charset="2"/>
              <a:buChar char="²"/>
              <a:defRPr/>
            </a:pPr>
            <a:r>
              <a:rPr lang="en-US" dirty="0">
                <a:solidFill>
                  <a:prstClr val="black"/>
                </a:solidFill>
              </a:rPr>
              <a:t>Will need to make your own if one is not available</a:t>
            </a:r>
          </a:p>
          <a:p>
            <a:pPr marL="457200" indent="-457200">
              <a:buFont typeface="Wingdings" charset="2"/>
              <a:buChar char="²"/>
              <a:defRPr/>
            </a:pPr>
            <a:endParaRPr lang="en-US" sz="2000" dirty="0">
              <a:solidFill>
                <a:srgbClr val="000000"/>
              </a:solidFill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293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1088"/>
            <a:ext cx="8229600" cy="9128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STAR genome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script - </a:t>
            </a:r>
            <a:r>
              <a:rPr lang="en-US" dirty="0">
                <a:solidFill>
                  <a:srgbClr val="FF0000"/>
                </a:solidFill>
              </a:rPr>
              <a:t>Example</a:t>
            </a:r>
            <a:endParaRPr lang="en-US" sz="1300" b="0" dirty="0">
              <a:solidFill>
                <a:srgbClr val="FF0000"/>
              </a:solidFill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363" y="1985963"/>
            <a:ext cx="8916987" cy="4872037"/>
          </a:xfrm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#!/bin/bash</a:t>
            </a: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#SBATCH -N 1 </a:t>
            </a: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#SBATCH --</a:t>
            </a:r>
            <a:r>
              <a:rPr lang="en-US" sz="1400" dirty="0" err="1">
                <a:solidFill>
                  <a:schemeClr val="tx1"/>
                </a:solidFill>
                <a:latin typeface="Courier" charset="0"/>
                <a:cs typeface="Courier" charset="0"/>
              </a:rPr>
              <a:t>ntasks</a:t>
            </a: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2</a:t>
            </a: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#SBATCH --</a:t>
            </a:r>
            <a:r>
              <a:rPr lang="en-US" sz="1400" dirty="0" err="1">
                <a:solidFill>
                  <a:schemeClr val="tx1"/>
                </a:solidFill>
                <a:latin typeface="Courier" charset="0"/>
                <a:cs typeface="Courier" charset="0"/>
              </a:rPr>
              <a:t>mem</a:t>
            </a: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15G</a:t>
            </a: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#SBATCH -p classroom</a:t>
            </a: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#SBATCH --mail-type ALL</a:t>
            </a: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#SBATCH --mail-user </a:t>
            </a:r>
            <a:r>
              <a:rPr lang="en-US" sz="1400" dirty="0" err="1">
                <a:solidFill>
                  <a:schemeClr val="tx1"/>
                </a:solidFill>
                <a:latin typeface="Courier" charset="0"/>
                <a:cs typeface="Courier" charset="0"/>
              </a:rPr>
              <a:t>yourEmail@illinois.edu</a:t>
            </a:r>
            <a:endParaRPr lang="en-US" sz="1400" dirty="0">
              <a:solidFill>
                <a:schemeClr val="tx1"/>
              </a:solidFill>
              <a:latin typeface="Courier" charset="0"/>
              <a:cs typeface="Courier" charset="0"/>
            </a:endParaRP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#SBATCH -J </a:t>
            </a:r>
            <a:r>
              <a:rPr lang="en-US" sz="1400" dirty="0" err="1">
                <a:solidFill>
                  <a:schemeClr val="tx1"/>
                </a:solidFill>
                <a:latin typeface="Courier" charset="0"/>
                <a:cs typeface="Courier" charset="0"/>
              </a:rPr>
              <a:t>make.index</a:t>
            </a:r>
            <a:endParaRPr lang="en-US" sz="1400" dirty="0">
              <a:solidFill>
                <a:schemeClr val="tx1"/>
              </a:solidFill>
              <a:latin typeface="Courier" charset="0"/>
              <a:cs typeface="Courier" charset="0"/>
            </a:endParaRPr>
          </a:p>
          <a:p>
            <a:pPr>
              <a:spcBef>
                <a:spcPct val="0"/>
              </a:spcBef>
            </a:pPr>
            <a:endParaRPr lang="en-US" sz="1400" dirty="0">
              <a:solidFill>
                <a:schemeClr val="tx1"/>
              </a:solidFill>
              <a:latin typeface="Courier" charset="0"/>
              <a:cs typeface="Courier" charset="0"/>
            </a:endParaRP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cd ~/mouse-rnaseq-2020/data/genome/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chemeClr val="tx1"/>
              </a:solidFill>
              <a:latin typeface="Courier" charset="0"/>
              <a:cs typeface="Courier" charset="0"/>
            </a:endParaRP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module load STAR/2.5.3a-IGB-gcc-4.9.4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chemeClr val="tx1"/>
              </a:solidFill>
              <a:latin typeface="Courier" charset="0"/>
              <a:cs typeface="Courier" charset="0"/>
            </a:endParaRP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STAR --</a:t>
            </a:r>
            <a:r>
              <a:rPr lang="en-US" sz="1400" dirty="0" err="1">
                <a:solidFill>
                  <a:schemeClr val="tx1"/>
                </a:solidFill>
                <a:latin typeface="Courier" charset="0"/>
                <a:cs typeface="Courier" charset="0"/>
              </a:rPr>
              <a:t>runThreadN</a:t>
            </a: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$SLURM_NTASKS \</a:t>
            </a: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    --</a:t>
            </a:r>
            <a:r>
              <a:rPr lang="en-US" sz="1400" dirty="0" err="1">
                <a:solidFill>
                  <a:schemeClr val="tx1"/>
                </a:solidFill>
                <a:latin typeface="Courier" charset="0"/>
                <a:cs typeface="Courier" charset="0"/>
              </a:rPr>
              <a:t>runMode</a:t>
            </a: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charset="0"/>
                <a:cs typeface="Courier" charset="0"/>
              </a:rPr>
              <a:t>genomeGenerate</a:t>
            </a: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\</a:t>
            </a: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    --</a:t>
            </a:r>
            <a:r>
              <a:rPr lang="en-US" sz="1400" dirty="0" err="1">
                <a:solidFill>
                  <a:schemeClr val="tx1"/>
                </a:solidFill>
                <a:latin typeface="Courier" charset="0"/>
                <a:cs typeface="Courier" charset="0"/>
              </a:rPr>
              <a:t>genomeDir</a:t>
            </a: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STAR-2.5.3a-R64_Index \</a:t>
            </a: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    --</a:t>
            </a:r>
            <a:r>
              <a:rPr lang="en-US" sz="1400" dirty="0" err="1">
                <a:solidFill>
                  <a:schemeClr val="tx1"/>
                </a:solidFill>
                <a:latin typeface="Courier" charset="0"/>
                <a:cs typeface="Courier" charset="0"/>
              </a:rPr>
              <a:t>genomeFastaFiles</a:t>
            </a: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GCF_000146045.2_R64_genomic.fna \</a:t>
            </a: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    --</a:t>
            </a:r>
            <a:r>
              <a:rPr lang="en-US" sz="1400" dirty="0" err="1">
                <a:solidFill>
                  <a:schemeClr val="tx1"/>
                </a:solidFill>
                <a:latin typeface="Courier" charset="0"/>
                <a:cs typeface="Courier" charset="0"/>
              </a:rPr>
              <a:t>limitGenomeGenerateRAM</a:t>
            </a:r>
            <a:r>
              <a:rPr lang="en-US" sz="1400" dirty="0">
                <a:solidFill>
                  <a:schemeClr val="tx1"/>
                </a:solidFill>
                <a:latin typeface="Courier" charset="0"/>
                <a:cs typeface="Courier" charset="0"/>
              </a:rPr>
              <a:t> 14500000000</a:t>
            </a:r>
          </a:p>
        </p:txBody>
      </p:sp>
    </p:spTree>
    <p:extLst>
      <p:ext uri="{BB962C8B-B14F-4D97-AF65-F5344CB8AC3E}">
        <p14:creationId xmlns:p14="http://schemas.microsoft.com/office/powerpoint/2010/main" val="222853336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 txBox="1">
            <a:spLocks/>
          </p:cNvSpPr>
          <p:nvPr/>
        </p:nvSpPr>
        <p:spPr bwMode="auto">
          <a:xfrm>
            <a:off x="457200" y="1301750"/>
            <a:ext cx="822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0000"/>
                </a:solidFill>
              </a:rPr>
              <a:t>STAR index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127000" y="2155824"/>
            <a:ext cx="8559800" cy="474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Lucida Grande" charset="0"/>
              <a:buChar char="$"/>
            </a:pP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 cd ~/mouse-rnaseq-2020/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/</a:t>
            </a:r>
          </a:p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Lucida Grande" charset="0"/>
              <a:buChar char="$"/>
            </a:pP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cp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 /home/classroom/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hpcbio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/sp20-rnaseq/subset/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/STAR-index-mouse-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genome.sh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 .</a:t>
            </a:r>
          </a:p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endParaRPr lang="en-US" sz="1400" dirty="0">
              <a:solidFill>
                <a:srgbClr val="000000"/>
              </a:solidFill>
              <a:latin typeface="Courier" charset="0"/>
              <a:cs typeface="Courier" charset="0"/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+mj-lt"/>
              <a:buAutoNum type="arabicPeriod"/>
            </a:pPr>
            <a:r>
              <a:rPr lang="en-US" sz="2400" dirty="0">
                <a:cs typeface="Courier" charset="0"/>
              </a:rPr>
              <a:t>Change the email address in the script</a:t>
            </a: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+mj-lt"/>
              <a:buAutoNum type="arabicPeriod"/>
            </a:pPr>
            <a:r>
              <a:rPr lang="en-US" sz="2400" dirty="0">
                <a:cs typeface="Courier" charset="0"/>
              </a:rPr>
              <a:t>Run the script</a:t>
            </a: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+mj-lt"/>
              <a:buAutoNum type="arabicPeriod"/>
            </a:pPr>
            <a:r>
              <a:rPr lang="en-US" sz="2400" dirty="0">
                <a:cs typeface="Courier" charset="0"/>
              </a:rPr>
              <a:t>Where will the index output to?</a:t>
            </a: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+mj-lt"/>
              <a:buAutoNum type="arabicPeriod"/>
            </a:pPr>
            <a:r>
              <a:rPr lang="en-US" sz="2400" dirty="0">
                <a:cs typeface="Courier" charset="0"/>
              </a:rPr>
              <a:t>What does the index look like?</a:t>
            </a:r>
          </a:p>
        </p:txBody>
      </p:sp>
    </p:spTree>
    <p:extLst>
      <p:ext uri="{BB962C8B-B14F-4D97-AF65-F5344CB8AC3E}">
        <p14:creationId xmlns:p14="http://schemas.microsoft.com/office/powerpoint/2010/main" val="190461202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 txBox="1">
            <a:spLocks/>
          </p:cNvSpPr>
          <p:nvPr/>
        </p:nvSpPr>
        <p:spPr bwMode="auto">
          <a:xfrm>
            <a:off x="457200" y="1301750"/>
            <a:ext cx="822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0000"/>
                </a:solidFill>
              </a:rPr>
              <a:t>STAR alignment preparation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127000" y="2155824"/>
            <a:ext cx="8559800" cy="210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Lucida Grande" charset="0"/>
              <a:buChar char="$"/>
            </a:pP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mkdir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 ~/mouse-rnaseq-2020/results/star/</a:t>
            </a:r>
          </a:p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Lucida Grande" charset="0"/>
              <a:buChar char="$"/>
            </a:pP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 cd ~/mouse-rnaseq-2020/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/</a:t>
            </a:r>
          </a:p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Lucida Grande" charset="0"/>
              <a:buChar char="$"/>
            </a:pP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cp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 /home/classroom/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hpcbio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/sp20-rnaseq/subset/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align_mouse_array_exercise.sh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cs typeface="Courier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00245931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408" y="1153942"/>
            <a:ext cx="5233181" cy="91281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Alignment Exercise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0" y="2321169"/>
            <a:ext cx="9143999" cy="4536831"/>
          </a:xfrm>
        </p:spPr>
        <p:txBody>
          <a:bodyPr/>
          <a:lstStyle/>
          <a:p>
            <a:pPr marL="0" indent="0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Edit this job array script (</a:t>
            </a:r>
            <a:r>
              <a:rPr lang="en-US" sz="2800" dirty="0" err="1">
                <a:solidFill>
                  <a:schemeClr val="tx1"/>
                </a:solidFill>
              </a:rPr>
              <a:t>align_mouse_array_exercise.sh</a:t>
            </a:r>
            <a:r>
              <a:rPr lang="en-US" sz="2800" dirty="0"/>
              <a:t>)</a:t>
            </a:r>
            <a:r>
              <a:rPr lang="en-US" sz="2800" dirty="0">
                <a:solidFill>
                  <a:srgbClr val="000000"/>
                </a:solidFill>
                <a:latin typeface="Arial" charset="0"/>
              </a:rPr>
              <a:t>. All the information you need is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below</a:t>
            </a:r>
            <a:r>
              <a:rPr lang="en-US" sz="2800" dirty="0">
                <a:solidFill>
                  <a:srgbClr val="000000"/>
                </a:solidFill>
                <a:latin typeface="Arial" charset="0"/>
              </a:rPr>
              <a:t> or in the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hlinkClick r:id="rId2"/>
              </a:rPr>
              <a:t>manual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0" indent="0"/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Make sure emails are sent to your address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Add 3 extra parameters/options: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charset="0"/>
              </a:rPr>
              <a:t>Output your alignment file in BAM format, sorted by coordinate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charset="0"/>
              </a:rPr>
              <a:t>Give your output files a UNIQUE name/prefix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charset="0"/>
              </a:rPr>
              <a:t>Do not let STAR use more than 5.9 GB of memory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endParaRPr lang="en-US" sz="20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834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C44A-D9B5-0744-8AB1-337B4E15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89950"/>
            <a:ext cx="8229600" cy="9133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Transcriptome: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8C86-EF72-F34A-B673-A6C075E5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sum total of all of the RNA molecules expressed from the genes of an organism</a:t>
            </a:r>
          </a:p>
        </p:txBody>
      </p:sp>
    </p:spTree>
    <p:extLst>
      <p:ext uri="{BB962C8B-B14F-4D97-AF65-F5344CB8AC3E}">
        <p14:creationId xmlns:p14="http://schemas.microsoft.com/office/powerpoint/2010/main" val="118327852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18E6-0110-3C42-9B90-2666753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Bonus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43E8-B961-844C-9C97-94ED475B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If you finish early, try reading about and adding the following: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i="1" dirty="0">
                <a:solidFill>
                  <a:schemeClr val="tx1"/>
                </a:solidFill>
              </a:rPr>
              <a:t>(Beginner topic) </a:t>
            </a:r>
            <a:r>
              <a:rPr lang="en-US" sz="2400" dirty="0">
                <a:solidFill>
                  <a:schemeClr val="tx1"/>
                </a:solidFill>
              </a:rPr>
              <a:t>Gene counting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i="1" dirty="0">
                <a:solidFill>
                  <a:schemeClr val="tx1"/>
                </a:solidFill>
              </a:rPr>
              <a:t>(Advanced topic) </a:t>
            </a:r>
            <a:r>
              <a:rPr lang="en-US" sz="2400" dirty="0">
                <a:solidFill>
                  <a:schemeClr val="tx1"/>
                </a:solidFill>
              </a:rPr>
              <a:t>Two-pass mode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0358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8461948" cy="579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rgbClr val="000000"/>
                </a:solidFill>
              </a:rPr>
              <a:t>iClicker</a:t>
            </a:r>
            <a:r>
              <a:rPr lang="en-US" sz="3600" b="1" dirty="0">
                <a:solidFill>
                  <a:srgbClr val="000000"/>
                </a:solidFill>
              </a:rPr>
              <a:t> Question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1200" b="1" dirty="0">
              <a:solidFill>
                <a:srgbClr val="000000"/>
              </a:solidFill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Turn on your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iClickers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800" u="sng" dirty="0">
                <a:solidFill>
                  <a:srgbClr val="000000"/>
                </a:solidFill>
                <a:latin typeface="Arial" charset="0"/>
              </a:rPr>
              <a:t>How many files did STAR output for each sample?</a:t>
            </a:r>
          </a:p>
          <a:p>
            <a:pPr marL="1371600" lvl="1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marL="1371600" lvl="1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</a:p>
          <a:p>
            <a:pPr marL="1371600" lvl="1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5</a:t>
            </a:r>
          </a:p>
          <a:p>
            <a:pPr marL="1371600" lvl="1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6</a:t>
            </a:r>
          </a:p>
          <a:p>
            <a:pPr marL="1371600" lvl="1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12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84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1617"/>
            <a:ext cx="8229600" cy="9133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Most important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b="1" dirty="0">
                <a:solidFill>
                  <a:schemeClr val="tx1"/>
                </a:solidFill>
              </a:rPr>
              <a:t>*</a:t>
            </a:r>
            <a:r>
              <a:rPr lang="en-US" sz="2400" b="1" dirty="0" err="1">
                <a:solidFill>
                  <a:schemeClr val="tx1"/>
                </a:solidFill>
              </a:rPr>
              <a:t>Aligned.sortedByCoord.out.bam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- alignments of all reads, in .bam format sorted by coordinate</a:t>
            </a:r>
          </a:p>
          <a:p>
            <a:pPr marL="0" indent="0"/>
            <a:endParaRPr lang="en-US" sz="2400" dirty="0">
              <a:solidFill>
                <a:schemeClr val="tx1"/>
              </a:solidFill>
            </a:endParaRPr>
          </a:p>
          <a:p>
            <a:pPr marL="0" indent="0"/>
            <a:r>
              <a:rPr lang="en-US" sz="2400" b="1" dirty="0">
                <a:solidFill>
                  <a:schemeClr val="tx1"/>
                </a:solidFill>
              </a:rPr>
              <a:t>*</a:t>
            </a:r>
            <a:r>
              <a:rPr lang="en-US" sz="2400" b="1" dirty="0" err="1">
                <a:solidFill>
                  <a:schemeClr val="tx1"/>
                </a:solidFill>
              </a:rPr>
              <a:t>Log.final.out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- summary of alignment statistics including:</a:t>
            </a:r>
          </a:p>
          <a:p>
            <a:pPr marL="8016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Number of input reads</a:t>
            </a:r>
          </a:p>
          <a:p>
            <a:pPr marL="8016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Number of uniquely mapped reads</a:t>
            </a:r>
          </a:p>
          <a:p>
            <a:pPr marL="8016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Number of multiply mapped reads</a:t>
            </a:r>
          </a:p>
        </p:txBody>
      </p:sp>
    </p:spTree>
    <p:extLst>
      <p:ext uri="{BB962C8B-B14F-4D97-AF65-F5344CB8AC3E}">
        <p14:creationId xmlns:p14="http://schemas.microsoft.com/office/powerpoint/2010/main" val="44824793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>
            <a:extLst>
              <a:ext uri="{FF2B5EF4-FFF2-40B4-BE49-F238E27FC236}">
                <a16:creationId xmlns:a16="http://schemas.microsoft.com/office/drawing/2014/main" id="{BC206738-1F61-8543-9235-EC33E3F6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Formats : </a:t>
            </a: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  <a:t>SAM</a:t>
            </a:r>
          </a:p>
        </p:txBody>
      </p:sp>
      <p:sp>
        <p:nvSpPr>
          <p:cNvPr id="126978" name="Content Placeholder 2">
            <a:extLst>
              <a:ext uri="{FF2B5EF4-FFF2-40B4-BE49-F238E27FC236}">
                <a16:creationId xmlns:a16="http://schemas.microsoft.com/office/drawing/2014/main" id="{E3820B9B-C52B-1F49-9956-ABF7C7B0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149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SAM – Sequence Alignment/Map format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SAM file format stores alignment information</a:t>
            </a:r>
            <a:endParaRPr lang="en-US" altLang="en-US" sz="20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Plain text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Specification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hlinkClick r:id="rId3"/>
              </a:rPr>
              <a:t>http://samtools.sourceforge.net/SAM1.pdf</a:t>
            </a: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Contains quality information, meta data, alignment information, sequence etc.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Files can be very large: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Many 100’s of GB or more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Normally converted into BAM to save space (and text format is mostly useless for downstream analyses)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E60838-86C8-0A46-A9FC-1FEC7BB2A3FD}"/>
              </a:ext>
            </a:extLst>
          </p:cNvPr>
          <p:cNvSpPr/>
          <p:nvPr/>
        </p:nvSpPr>
        <p:spPr>
          <a:xfrm>
            <a:off x="209550" y="5105400"/>
            <a:ext cx="8915400" cy="14382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@HD	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[format version]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@SQ	SN:chr_1 LN:12345678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@PG	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[information about program that made this]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HWI-D00758:59:C7U2JANXX:1:1101:1398:2079        0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chr_1     130447256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255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1S9M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   *       0       0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NAGCTCTTTA    #/&lt;&lt;BFBBFF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+mn-cs"/>
              </a:rPr>
              <a:t> NH:i:1  HI:i:1  AS:i:93 nM:i:2</a:t>
            </a:r>
          </a:p>
        </p:txBody>
      </p:sp>
    </p:spTree>
    <p:extLst>
      <p:ext uri="{BB962C8B-B14F-4D97-AF65-F5344CB8AC3E}">
        <p14:creationId xmlns:p14="http://schemas.microsoft.com/office/powerpoint/2010/main" val="181470593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>
            <a:extLst>
              <a:ext uri="{FF2B5EF4-FFF2-40B4-BE49-F238E27FC236}">
                <a16:creationId xmlns:a16="http://schemas.microsoft.com/office/drawing/2014/main" id="{1E8F8653-0569-D14F-B651-E758553A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Formats : </a:t>
            </a: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  <a:t>BAM</a:t>
            </a:r>
          </a:p>
        </p:txBody>
      </p:sp>
      <p:sp>
        <p:nvSpPr>
          <p:cNvPr id="129026" name="Content Placeholder 2">
            <a:extLst>
              <a:ext uri="{FF2B5EF4-FFF2-40B4-BE49-F238E27FC236}">
                <a16:creationId xmlns:a16="http://schemas.microsoft.com/office/drawing/2014/main" id="{F91F1FC7-07BC-6247-B414-3A36998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0975"/>
            <a:ext cx="8229600" cy="51149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²"/>
            </a:pP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BAM – BGZF compressed SAM format</a:t>
            </a: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²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Compressed/binary version of SAM and is 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not human readable.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Uses a specialized compression algorithm optimized for indexing and record retrieval (bgzip)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²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Makes the alignment information easily accessible to downstream applications (large genome file not necessary)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²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Unsorted, sorted by sequence name, 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sorted by genome coordinates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²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May be accompanied by an index 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file (.bai) (only 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if coordinate sorted)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²"/>
            </a:pP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²"/>
            </a:pP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Files are typically very large: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~ 1/5 of SAM, but still very large</a:t>
            </a:r>
          </a:p>
        </p:txBody>
      </p:sp>
    </p:spTree>
    <p:extLst>
      <p:ext uri="{BB962C8B-B14F-4D97-AF65-F5344CB8AC3E}">
        <p14:creationId xmlns:p14="http://schemas.microsoft.com/office/powerpoint/2010/main" val="3200161538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5782"/>
            <a:ext cx="8229600" cy="9133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Estimating memory usage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5309" y="1959167"/>
            <a:ext cx="8769291" cy="46529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Run a single job on one file and request more memory than you think you will need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Make sure that the job finished correctly without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Run the following command </a:t>
            </a:r>
            <a:r>
              <a:rPr lang="en-US" sz="2000" dirty="0">
                <a:solidFill>
                  <a:schemeClr val="tx1"/>
                </a:solidFill>
              </a:rPr>
              <a:t>(see the notes on this slide)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  <a:endParaRPr lang="en-US" sz="2200" i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Convert kb to </a:t>
            </a:r>
            <a:r>
              <a:rPr lang="en-US" sz="2200" dirty="0" err="1">
                <a:solidFill>
                  <a:schemeClr val="tx1"/>
                </a:solidFill>
              </a:rPr>
              <a:t>gb</a:t>
            </a:r>
            <a:endParaRPr lang="en-US" sz="2200" dirty="0">
              <a:solidFill>
                <a:schemeClr val="tx1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3655616 kb = 3.655 </a:t>
            </a:r>
            <a:r>
              <a:rPr lang="en-US" sz="2000" dirty="0" err="1">
                <a:solidFill>
                  <a:schemeClr val="tx1"/>
                </a:solidFill>
              </a:rPr>
              <a:t>gb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Next time request a little more than the test job used to account for variation  (~5 </a:t>
            </a:r>
            <a:r>
              <a:rPr lang="en-US" sz="2200" dirty="0" err="1">
                <a:solidFill>
                  <a:schemeClr val="tx1"/>
                </a:solidFill>
              </a:rPr>
              <a:t>gb</a:t>
            </a:r>
            <a:r>
              <a:rPr lang="en-US" sz="2200" dirty="0">
                <a:solidFill>
                  <a:schemeClr val="tx1"/>
                </a:solidFill>
              </a:rPr>
              <a:t> in this example)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581400"/>
            <a:ext cx="9144000" cy="1474724"/>
            <a:chOff x="0" y="3517900"/>
            <a:chExt cx="9144000" cy="1474724"/>
          </a:xfrm>
        </p:grpSpPr>
        <p:pic>
          <p:nvPicPr>
            <p:cNvPr id="9" name="Picture 8" descr="Screen Shot 2017-03-19 at 9.18.26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61" b="11051"/>
            <a:stretch/>
          </p:blipFill>
          <p:spPr>
            <a:xfrm>
              <a:off x="0" y="3529584"/>
              <a:ext cx="9144000" cy="1463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8166100" y="3517900"/>
              <a:ext cx="914400" cy="24130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500" y="4152900"/>
              <a:ext cx="914400" cy="24130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99257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5032" y="5998063"/>
            <a:ext cx="4118150" cy="2125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6355" y="2608785"/>
            <a:ext cx="1014883" cy="2125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34811"/>
            <a:ext cx="8229600" cy="406841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=40gb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STAR/2.5.3a-IGB-gcc-4.9.4</a:t>
            </a: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line=$(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-e "$SLURM_ARRAY_TASK_ID p”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mouse_filenames.txt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 --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runThreadN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$SLURM_NTASKS \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--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genomeDir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../2015-07-09-STAR-index \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--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quantMode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GeneCounts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--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readFilesIn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${line}.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trimmed.fastq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--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sjdbGTFfile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/home/mirrors/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igenome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Saccharomyces_cerevisiae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Ensembl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/R64-1-1/Annotation/Genes/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genes.gtf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--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outFileNamePrefix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temp/${line}.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star.count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--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limitGenomeGenerateRAM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39000000000 \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--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outSAMtype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SortedByCoordinate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09972"/>
            <a:ext cx="8229600" cy="913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How much memory does STAR need?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0655" y="2382838"/>
            <a:ext cx="277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Requested memory needs to be larger than limit specified; </a:t>
            </a:r>
            <a:r>
              <a:rPr lang="en-US" b="1" dirty="0">
                <a:solidFill>
                  <a:prstClr val="black"/>
                </a:solidFill>
                <a:latin typeface="Arial"/>
              </a:rPr>
              <a:t>default is 31 GB!! 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1" name="Straight Arrow Connector 10"/>
          <p:cNvCxnSpPr>
            <a:endCxn id="7" idx="3"/>
          </p:cNvCxnSpPr>
          <p:nvPr/>
        </p:nvCxnSpPr>
        <p:spPr>
          <a:xfrm flipH="1">
            <a:off x="2461238" y="2608785"/>
            <a:ext cx="3909417" cy="106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5233182" y="3369668"/>
            <a:ext cx="2361418" cy="262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9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C44A-D9B5-0744-8AB1-337B4E15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89950"/>
            <a:ext cx="8546123" cy="10015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transcriptome’s get saved?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8C86-EF72-F34A-B673-A6C075E5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FASTA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Saves sequences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GTF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Saves 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GFF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Saves annotations</a:t>
            </a:r>
          </a:p>
        </p:txBody>
      </p:sp>
    </p:spTree>
    <p:extLst>
      <p:ext uri="{BB962C8B-B14F-4D97-AF65-F5344CB8AC3E}">
        <p14:creationId xmlns:p14="http://schemas.microsoft.com/office/powerpoint/2010/main" val="15776525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C259-B007-9F43-8FE9-AC7C4880F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8525"/>
            <a:ext cx="8229600" cy="5114925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/>
            </a:pPr>
            <a:endParaRPr lang="en-US" sz="2000" b="1" dirty="0">
              <a:ea typeface="+mn-ea"/>
              <a:cs typeface="+mn-cs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/>
            </a:pPr>
            <a:r>
              <a:rPr lang="en-US" sz="2000" dirty="0">
                <a:ea typeface="+mn-ea"/>
                <a:cs typeface="+mn-cs"/>
              </a:rPr>
              <a:t>E.g. a read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/>
            </a:pPr>
            <a:r>
              <a:rPr lang="en-US" sz="2000" dirty="0">
                <a:ea typeface="+mn-ea"/>
                <a:cs typeface="+mn-cs"/>
              </a:rPr>
              <a:t>E.g. a chromosome</a:t>
            </a:r>
          </a:p>
        </p:txBody>
      </p:sp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DB254DD8-DE99-EE41-80A9-F64DB86F1EA7}"/>
              </a:ext>
            </a:extLst>
          </p:cNvPr>
          <p:cNvSpPr txBox="1">
            <a:spLocks/>
          </p:cNvSpPr>
          <p:nvPr/>
        </p:nvSpPr>
        <p:spPr bwMode="auto">
          <a:xfrm>
            <a:off x="176213" y="1779588"/>
            <a:ext cx="8794750" cy="661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&gt;unique_sequence_ID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ATTCATTAAAGCAGTTTATTGGCTTAATGTACATCAGTGAAATCATAAATGCTAAAAATTTATGATAAAA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C1B7CE39-1B5B-644D-BBFF-9928AB7F079D}"/>
              </a:ext>
            </a:extLst>
          </p:cNvPr>
          <p:cNvSpPr txBox="1">
            <a:spLocks/>
          </p:cNvSpPr>
          <p:nvPr/>
        </p:nvSpPr>
        <p:spPr bwMode="auto">
          <a:xfrm>
            <a:off x="93663" y="3349625"/>
            <a:ext cx="8967787" cy="3376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&gt;Group10 gi|323388978|ref|NC_007079.3| Amel_4.5, whole genome shotgun sequence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TAATTTATATATCTATTTTTTTTATTAAAAAATTTATATTTTTGTTAAAATTTTATTTGATTAGAAATAT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TTTTACTATTGTTCATTAATCGTTAATTAAAGATAGCACAGCACATGTAAGAATTCTAGGTCATGCGAAA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TTAAAAATTAAAAATATTCATATTTCTATAATAATTAAATTATTGTTTTAATTTAAGTAAAAAAATTTCT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AAGAAATCAAAAATTTGTTGTAATATTGAAACAAAATTTTGTTGTCTGCTTTTTATAGTAACTAATAAAT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ATTTAATAAAAAATTACTTTATTTAATATTTTATAATAAATCAAATTGTCCAATTTGAAATTTATTTTAT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CACTAAAAATATCTTTATTATAGTCAATATTTTTTGTTAGGTTTAAATAATTGTTAAAATTAGAAAATGA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TCGATATTTTCAAATAGTACGTTTAACTAATACTTAAGTGAAAGGTAAAGCGGTTATTTAAAATATTGAT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TTATAATATTCGTGACATAATATATTTATAAATAGATTATATATATATATATACATCAAAATATTATACG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AGAACTAGAAAATATTACAGATGCAAAATAAATTAAATTTTGTAAATGTTACAGAATTAAAAATCGAAGT</a:t>
            </a:r>
          </a:p>
        </p:txBody>
      </p:sp>
      <p:sp>
        <p:nvSpPr>
          <p:cNvPr id="100356" name="Title 1">
            <a:extLst>
              <a:ext uri="{FF2B5EF4-FFF2-40B4-BE49-F238E27FC236}">
                <a16:creationId xmlns:a16="http://schemas.microsoft.com/office/drawing/2014/main" id="{A7F99A84-F39E-9044-A41F-29210523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Formats: </a:t>
            </a: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  <a:t>FASTA</a:t>
            </a:r>
          </a:p>
        </p:txBody>
      </p:sp>
    </p:spTree>
    <p:extLst>
      <p:ext uri="{BB962C8B-B14F-4D97-AF65-F5344CB8AC3E}">
        <p14:creationId xmlns:p14="http://schemas.microsoft.com/office/powerpoint/2010/main" val="390994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B380675-AC6E-364B-BF82-0DDB616BA6E2}"/>
              </a:ext>
            </a:extLst>
          </p:cNvPr>
          <p:cNvSpPr txBox="1">
            <a:spLocks/>
          </p:cNvSpPr>
          <p:nvPr/>
        </p:nvSpPr>
        <p:spPr>
          <a:xfrm>
            <a:off x="152400" y="1600200"/>
            <a:ext cx="8670925" cy="26495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7" lvl="1" fontAlgn="auto">
              <a:spcBef>
                <a:spcPts val="0"/>
              </a:spcBef>
              <a:spcAft>
                <a:spcPts val="1200"/>
              </a:spcAft>
              <a:buFont typeface="Wingdings" charset="2"/>
              <a:buChar char="²"/>
              <a:defRPr/>
            </a:pPr>
            <a:r>
              <a:rPr lang="en-US" sz="2000" dirty="0">
                <a:latin typeface="Arial" charset="0"/>
              </a:rPr>
              <a:t>Tab-delimited file to store genomic features, e.g. genomic intervals of genes and gene structure</a:t>
            </a:r>
          </a:p>
          <a:p>
            <a:pPr marL="401637" lvl="1" fontAlgn="auto">
              <a:spcBef>
                <a:spcPts val="0"/>
              </a:spcBef>
              <a:spcAft>
                <a:spcPts val="1200"/>
              </a:spcAft>
              <a:buFont typeface="Wingdings" charset="2"/>
              <a:buChar char="²"/>
              <a:defRPr/>
            </a:pPr>
            <a:r>
              <a:rPr lang="en-US" sz="2000" dirty="0">
                <a:solidFill>
                  <a:prstClr val="black"/>
                </a:solidFill>
              </a:rPr>
              <a:t>Differences in representation of information make it distinct from GFF</a:t>
            </a:r>
          </a:p>
          <a:p>
            <a:pPr marL="401637" lvl="1" fontAlgn="auto">
              <a:spcBef>
                <a:spcPts val="0"/>
              </a:spcBef>
              <a:spcAft>
                <a:spcPts val="1200"/>
              </a:spcAft>
              <a:buFont typeface="Wingdings" charset="2"/>
              <a:buChar char="²"/>
              <a:defRPr/>
            </a:pPr>
            <a:r>
              <a:rPr lang="en-US" sz="2000" b="1" dirty="0">
                <a:solidFill>
                  <a:srgbClr val="FF0000"/>
                </a:solidFill>
              </a:rPr>
              <a:t>1-based coordinates</a:t>
            </a:r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/>
            </a:pPr>
            <a:endParaRPr lang="en-US" sz="1800" dirty="0">
              <a:solidFill>
                <a:prstClr val="black"/>
              </a:solidFill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/>
            </a:pPr>
            <a:endParaRPr lang="en-US" sz="1800" dirty="0">
              <a:solidFill>
                <a:prstClr val="black"/>
              </a:solidFill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/>
            </a:pPr>
            <a:endParaRPr lang="en-US" sz="1800" dirty="0">
              <a:solidFill>
                <a:prstClr val="black"/>
              </a:solidFill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/>
            </a:pPr>
            <a:endParaRPr lang="en-US" sz="1800" dirty="0">
              <a:solidFill>
                <a:prstClr val="black"/>
              </a:solidFill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/>
            </a:pPr>
            <a:endParaRPr lang="en-US" sz="1800" dirty="0">
              <a:solidFill>
                <a:prstClr val="black"/>
              </a:solidFill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/>
            </a:pPr>
            <a:endParaRPr lang="en-US" sz="1800" dirty="0">
              <a:solidFill>
                <a:prstClr val="black"/>
              </a:solidFill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/>
            </a:pPr>
            <a:endParaRPr lang="en-US" sz="1800" dirty="0">
              <a:solidFill>
                <a:prstClr val="black"/>
              </a:solidFill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61DBD238-82E1-0F44-95D6-EC17CF31F3C4}"/>
              </a:ext>
            </a:extLst>
          </p:cNvPr>
          <p:cNvSpPr txBox="1">
            <a:spLocks/>
          </p:cNvSpPr>
          <p:nvPr/>
        </p:nvSpPr>
        <p:spPr bwMode="auto">
          <a:xfrm>
            <a:off x="176213" y="3446463"/>
            <a:ext cx="8794750" cy="954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CDS          380   401   .   +   0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CDS          501   650   .   +   2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CDS          700   707   .   +   2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start_codon  380   382   .   +   0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stop_codon   708   710   .   +   0  gene_id "001"; transcript_id "001.1";</a:t>
            </a:r>
            <a:endParaRPr lang="hu-HU" altLang="en-US" sz="110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112643" name="TextBox 15">
            <a:extLst>
              <a:ext uri="{FF2B5EF4-FFF2-40B4-BE49-F238E27FC236}">
                <a16:creationId xmlns:a16="http://schemas.microsoft.com/office/drawing/2014/main" id="{3B93ABF9-9404-8F48-A9F5-404BF066E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4960938"/>
            <a:ext cx="1373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Chromosome ID</a:t>
            </a:r>
          </a:p>
        </p:txBody>
      </p:sp>
      <p:sp>
        <p:nvSpPr>
          <p:cNvPr id="112644" name="TextBox 16">
            <a:extLst>
              <a:ext uri="{FF2B5EF4-FFF2-40B4-BE49-F238E27FC236}">
                <a16:creationId xmlns:a16="http://schemas.microsoft.com/office/drawing/2014/main" id="{B1FE02EA-0F6A-B04A-BF8A-8EF718726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4752975"/>
            <a:ext cx="706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12645" name="TextBox 17">
            <a:extLst>
              <a:ext uri="{FF2B5EF4-FFF2-40B4-BE49-F238E27FC236}">
                <a16:creationId xmlns:a16="http://schemas.microsoft.com/office/drawing/2014/main" id="{B293CBCF-414B-3749-B81A-B72B2EA9E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4752975"/>
            <a:ext cx="1762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Attributes (hierarchy)</a:t>
            </a:r>
          </a:p>
        </p:txBody>
      </p:sp>
      <p:sp>
        <p:nvSpPr>
          <p:cNvPr id="112646" name="TextBox 18">
            <a:extLst>
              <a:ext uri="{FF2B5EF4-FFF2-40B4-BE49-F238E27FC236}">
                <a16:creationId xmlns:a16="http://schemas.microsoft.com/office/drawing/2014/main" id="{57766FD4-863D-B449-BF5B-827D88E2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5141913"/>
            <a:ext cx="1125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Gene feature</a:t>
            </a:r>
          </a:p>
        </p:txBody>
      </p:sp>
      <p:sp>
        <p:nvSpPr>
          <p:cNvPr id="112647" name="TextBox 19">
            <a:extLst>
              <a:ext uri="{FF2B5EF4-FFF2-40B4-BE49-F238E27FC236}">
                <a16:creationId xmlns:a16="http://schemas.microsoft.com/office/drawing/2014/main" id="{586AD0E3-EEF9-6541-B1EF-922E03854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4960938"/>
            <a:ext cx="1168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Start location</a:t>
            </a:r>
          </a:p>
        </p:txBody>
      </p:sp>
      <p:sp>
        <p:nvSpPr>
          <p:cNvPr id="112648" name="TextBox 20">
            <a:extLst>
              <a:ext uri="{FF2B5EF4-FFF2-40B4-BE49-F238E27FC236}">
                <a16:creationId xmlns:a16="http://schemas.microsoft.com/office/drawing/2014/main" id="{C4B21AC4-6D9E-DF47-A7BD-2106E746C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75297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End location</a:t>
            </a:r>
          </a:p>
        </p:txBody>
      </p:sp>
      <p:sp>
        <p:nvSpPr>
          <p:cNvPr id="112649" name="TextBox 21">
            <a:extLst>
              <a:ext uri="{FF2B5EF4-FFF2-40B4-BE49-F238E27FC236}">
                <a16:creationId xmlns:a16="http://schemas.microsoft.com/office/drawing/2014/main" id="{FF646213-4600-F94D-BA88-2627B41A8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4752975"/>
            <a:ext cx="671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Strand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EF7A93-9002-0446-B154-5FC5744504F7}"/>
              </a:ext>
            </a:extLst>
          </p:cNvPr>
          <p:cNvCxnSpPr/>
          <p:nvPr/>
        </p:nvCxnSpPr>
        <p:spPr>
          <a:xfrm flipV="1">
            <a:off x="431800" y="4602163"/>
            <a:ext cx="0" cy="454025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676286-DC28-334F-A604-702318889415}"/>
              </a:ext>
            </a:extLst>
          </p:cNvPr>
          <p:cNvCxnSpPr/>
          <p:nvPr/>
        </p:nvCxnSpPr>
        <p:spPr>
          <a:xfrm flipV="1">
            <a:off x="3049588" y="4602163"/>
            <a:ext cx="0" cy="454025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53E7D0-1DD0-2743-B251-C0A1EED6BF34}"/>
              </a:ext>
            </a:extLst>
          </p:cNvPr>
          <p:cNvCxnSpPr/>
          <p:nvPr/>
        </p:nvCxnSpPr>
        <p:spPr>
          <a:xfrm flipV="1">
            <a:off x="1335088" y="4602163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8EA658-83E2-8248-926E-F383272C9113}"/>
              </a:ext>
            </a:extLst>
          </p:cNvPr>
          <p:cNvCxnSpPr/>
          <p:nvPr/>
        </p:nvCxnSpPr>
        <p:spPr>
          <a:xfrm flipV="1">
            <a:off x="2268538" y="4602163"/>
            <a:ext cx="0" cy="59055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7A4D0D-3E6B-DA42-9E12-04D93F359AB3}"/>
              </a:ext>
            </a:extLst>
          </p:cNvPr>
          <p:cNvCxnSpPr/>
          <p:nvPr/>
        </p:nvCxnSpPr>
        <p:spPr>
          <a:xfrm flipV="1">
            <a:off x="3586163" y="4602163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829A45-2C94-BA47-AB9D-06BD1731CDE1}"/>
              </a:ext>
            </a:extLst>
          </p:cNvPr>
          <p:cNvCxnSpPr/>
          <p:nvPr/>
        </p:nvCxnSpPr>
        <p:spPr>
          <a:xfrm flipV="1">
            <a:off x="4348163" y="4602163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9882CA-D0F6-5F49-8AD6-18FF48BDF85B}"/>
              </a:ext>
            </a:extLst>
          </p:cNvPr>
          <p:cNvCxnSpPr/>
          <p:nvPr/>
        </p:nvCxnSpPr>
        <p:spPr>
          <a:xfrm flipV="1">
            <a:off x="6732588" y="4602163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657" name="TextBox 29">
            <a:extLst>
              <a:ext uri="{FF2B5EF4-FFF2-40B4-BE49-F238E27FC236}">
                <a16:creationId xmlns:a16="http://schemas.microsoft.com/office/drawing/2014/main" id="{2E297EFD-EC0D-464B-96A1-9389A29E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5357813"/>
            <a:ext cx="1673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Score (user defined)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D6042A-055E-A040-BD46-A94588DF1AF1}"/>
              </a:ext>
            </a:extLst>
          </p:cNvPr>
          <p:cNvCxnSpPr/>
          <p:nvPr/>
        </p:nvCxnSpPr>
        <p:spPr>
          <a:xfrm flipV="1">
            <a:off x="3983038" y="4606925"/>
            <a:ext cx="0" cy="8143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659" name="TextBox 31">
            <a:extLst>
              <a:ext uri="{FF2B5EF4-FFF2-40B4-BE49-F238E27FC236}">
                <a16:creationId xmlns:a16="http://schemas.microsoft.com/office/drawing/2014/main" id="{745D2258-84DE-ED4A-9A50-A4BD4FF6F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3" y="5051425"/>
            <a:ext cx="1252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Reading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B01882-1F52-2E43-8306-697E20B41F32}"/>
              </a:ext>
            </a:extLst>
          </p:cNvPr>
          <p:cNvCxnSpPr/>
          <p:nvPr/>
        </p:nvCxnSpPr>
        <p:spPr>
          <a:xfrm flipV="1">
            <a:off x="4684713" y="4606925"/>
            <a:ext cx="0" cy="449263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661" name="Title 1">
            <a:extLst>
              <a:ext uri="{FF2B5EF4-FFF2-40B4-BE49-F238E27FC236}">
                <a16:creationId xmlns:a16="http://schemas.microsoft.com/office/drawing/2014/main" id="{1D5151E5-70B4-8D46-A93C-12EC5A51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441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ts val="1200"/>
              </a:spcAft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Feature formats : </a:t>
            </a: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  <a:t>GTF</a:t>
            </a:r>
            <a:b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Gene transfer format</a:t>
            </a: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87732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36A5B2A-ED2D-2B4B-85A4-AC0B9D022B3E}"/>
              </a:ext>
            </a:extLst>
          </p:cNvPr>
          <p:cNvSpPr txBox="1">
            <a:spLocks/>
          </p:cNvSpPr>
          <p:nvPr/>
        </p:nvSpPr>
        <p:spPr>
          <a:xfrm>
            <a:off x="176213" y="1576388"/>
            <a:ext cx="8670925" cy="2271712"/>
          </a:xfrm>
          <a:prstGeom prst="rect">
            <a:avLst/>
          </a:prstGeom>
        </p:spPr>
        <p:txBody>
          <a:bodyPr/>
          <a:lstStyle>
            <a:lvl1pPr marL="342900" indent="-3429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3429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>
                <a:solidFill>
                  <a:srgbClr val="A6A6A6"/>
                </a:solidFill>
              </a:rPr>
              <a:t>Differences in representation of information make it distinct from GFF</a:t>
            </a: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 b="1">
                <a:solidFill>
                  <a:srgbClr val="A6A6A6"/>
                </a:solidFill>
              </a:rPr>
              <a:t>1-based coordinates</a:t>
            </a: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 b="1">
                <a:solidFill>
                  <a:srgbClr val="FF0000"/>
                </a:solidFill>
              </a:rPr>
              <a:t>Source of GTF is important </a:t>
            </a:r>
            <a:r>
              <a:rPr lang="en-US" altLang="en-US" sz="2000">
                <a:solidFill>
                  <a:srgbClr val="000000"/>
                </a:solidFill>
              </a:rPr>
              <a:t>– Ensembl GTF is not quite the same as UCSC GTF</a:t>
            </a:r>
            <a:endParaRPr lang="en-US" altLang="en-US" sz="180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8786" name="Content Placeholder 2">
            <a:extLst>
              <a:ext uri="{FF2B5EF4-FFF2-40B4-BE49-F238E27FC236}">
                <a16:creationId xmlns:a16="http://schemas.microsoft.com/office/drawing/2014/main" id="{76402684-A77A-6F40-9297-F01216139E6A}"/>
              </a:ext>
            </a:extLst>
          </p:cNvPr>
          <p:cNvSpPr txBox="1">
            <a:spLocks/>
          </p:cNvSpPr>
          <p:nvPr/>
        </p:nvSpPr>
        <p:spPr bwMode="auto">
          <a:xfrm>
            <a:off x="176213" y="4319588"/>
            <a:ext cx="8794750" cy="954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CDS          380   401   .   +   0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CDS          501   650   .   +   2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CDS          700   707   .   +   2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start_codon  380   382   .   +   0  gene_id "001"; transcript_id "001.1";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AB000381 Twinscan  stop_codon   708   710   .   +   0  gene_id "001"; transcript_id "001.1";</a:t>
            </a:r>
            <a:endParaRPr lang="hu-HU" altLang="en-US" sz="110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118787" name="TextBox 15">
            <a:extLst>
              <a:ext uri="{FF2B5EF4-FFF2-40B4-BE49-F238E27FC236}">
                <a16:creationId xmlns:a16="http://schemas.microsoft.com/office/drawing/2014/main" id="{40AD0F46-113F-394C-BB12-D8F8CA537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5834063"/>
            <a:ext cx="1373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Chromosome ID</a:t>
            </a:r>
          </a:p>
        </p:txBody>
      </p:sp>
      <p:sp>
        <p:nvSpPr>
          <p:cNvPr id="118788" name="TextBox 16">
            <a:extLst>
              <a:ext uri="{FF2B5EF4-FFF2-40B4-BE49-F238E27FC236}">
                <a16:creationId xmlns:a16="http://schemas.microsoft.com/office/drawing/2014/main" id="{E65E3C7F-201F-964C-9FF9-3209E0FB0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5626100"/>
            <a:ext cx="706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18789" name="TextBox 17">
            <a:extLst>
              <a:ext uri="{FF2B5EF4-FFF2-40B4-BE49-F238E27FC236}">
                <a16:creationId xmlns:a16="http://schemas.microsoft.com/office/drawing/2014/main" id="{7405D575-9A84-0E49-86C4-5C3DEA8AD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5626100"/>
            <a:ext cx="1762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Attributes (hierarchy)</a:t>
            </a:r>
          </a:p>
        </p:txBody>
      </p:sp>
      <p:sp>
        <p:nvSpPr>
          <p:cNvPr id="118790" name="TextBox 18">
            <a:extLst>
              <a:ext uri="{FF2B5EF4-FFF2-40B4-BE49-F238E27FC236}">
                <a16:creationId xmlns:a16="http://schemas.microsoft.com/office/drawing/2014/main" id="{41A49D45-7DE5-3A4F-BBCB-356EB8880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6015038"/>
            <a:ext cx="1125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Gene feature</a:t>
            </a:r>
          </a:p>
        </p:txBody>
      </p:sp>
      <p:sp>
        <p:nvSpPr>
          <p:cNvPr id="118791" name="TextBox 19">
            <a:extLst>
              <a:ext uri="{FF2B5EF4-FFF2-40B4-BE49-F238E27FC236}">
                <a16:creationId xmlns:a16="http://schemas.microsoft.com/office/drawing/2014/main" id="{59A0A4D4-9E15-614B-B5C8-A971FFF1F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5834063"/>
            <a:ext cx="1168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Start location</a:t>
            </a:r>
          </a:p>
        </p:txBody>
      </p:sp>
      <p:sp>
        <p:nvSpPr>
          <p:cNvPr id="118792" name="TextBox 20">
            <a:extLst>
              <a:ext uri="{FF2B5EF4-FFF2-40B4-BE49-F238E27FC236}">
                <a16:creationId xmlns:a16="http://schemas.microsoft.com/office/drawing/2014/main" id="{8AE8E9EB-7430-6444-AA2D-98B843F30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5626100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End location</a:t>
            </a:r>
          </a:p>
        </p:txBody>
      </p:sp>
      <p:sp>
        <p:nvSpPr>
          <p:cNvPr id="118793" name="TextBox 21">
            <a:extLst>
              <a:ext uri="{FF2B5EF4-FFF2-40B4-BE49-F238E27FC236}">
                <a16:creationId xmlns:a16="http://schemas.microsoft.com/office/drawing/2014/main" id="{385D7A2F-400D-4E4E-8955-35393A41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5626100"/>
            <a:ext cx="671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Strand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107A7-B17D-4E44-A094-C7A9741F1E0A}"/>
              </a:ext>
            </a:extLst>
          </p:cNvPr>
          <p:cNvCxnSpPr/>
          <p:nvPr/>
        </p:nvCxnSpPr>
        <p:spPr>
          <a:xfrm flipV="1">
            <a:off x="431800" y="5475288"/>
            <a:ext cx="0" cy="454025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57C7A9-B09E-2847-97F3-C56B6E30EBA8}"/>
              </a:ext>
            </a:extLst>
          </p:cNvPr>
          <p:cNvCxnSpPr/>
          <p:nvPr/>
        </p:nvCxnSpPr>
        <p:spPr>
          <a:xfrm flipV="1">
            <a:off x="3049588" y="5475288"/>
            <a:ext cx="0" cy="454025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C229E4-F559-E249-B397-002F0AACC075}"/>
              </a:ext>
            </a:extLst>
          </p:cNvPr>
          <p:cNvCxnSpPr/>
          <p:nvPr/>
        </p:nvCxnSpPr>
        <p:spPr>
          <a:xfrm flipV="1">
            <a:off x="1335088" y="5475288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C1C8D4-B13A-9B4E-9212-179101A360C1}"/>
              </a:ext>
            </a:extLst>
          </p:cNvPr>
          <p:cNvCxnSpPr/>
          <p:nvPr/>
        </p:nvCxnSpPr>
        <p:spPr>
          <a:xfrm flipV="1">
            <a:off x="2268538" y="5475288"/>
            <a:ext cx="0" cy="59055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581071-3D03-0948-B623-18A5577E3458}"/>
              </a:ext>
            </a:extLst>
          </p:cNvPr>
          <p:cNvCxnSpPr/>
          <p:nvPr/>
        </p:nvCxnSpPr>
        <p:spPr>
          <a:xfrm flipV="1">
            <a:off x="3586163" y="5475288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CE9DF0-5293-C745-977C-954645FAD196}"/>
              </a:ext>
            </a:extLst>
          </p:cNvPr>
          <p:cNvCxnSpPr/>
          <p:nvPr/>
        </p:nvCxnSpPr>
        <p:spPr>
          <a:xfrm flipV="1">
            <a:off x="4348163" y="5475288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1B9C58-15FE-F744-8F80-7F5646997F39}"/>
              </a:ext>
            </a:extLst>
          </p:cNvPr>
          <p:cNvCxnSpPr/>
          <p:nvPr/>
        </p:nvCxnSpPr>
        <p:spPr>
          <a:xfrm flipV="1">
            <a:off x="6732588" y="5475288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801" name="TextBox 29">
            <a:extLst>
              <a:ext uri="{FF2B5EF4-FFF2-40B4-BE49-F238E27FC236}">
                <a16:creationId xmlns:a16="http://schemas.microsoft.com/office/drawing/2014/main" id="{0CC24923-3E6E-694C-8F46-219057967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6230938"/>
            <a:ext cx="1673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Score (user defined)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D43DC-0B33-EE4C-A6E8-EA537C50CA6E}"/>
              </a:ext>
            </a:extLst>
          </p:cNvPr>
          <p:cNvCxnSpPr/>
          <p:nvPr/>
        </p:nvCxnSpPr>
        <p:spPr>
          <a:xfrm flipV="1">
            <a:off x="3983038" y="5480050"/>
            <a:ext cx="0" cy="8143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803" name="TextBox 31">
            <a:extLst>
              <a:ext uri="{FF2B5EF4-FFF2-40B4-BE49-F238E27FC236}">
                <a16:creationId xmlns:a16="http://schemas.microsoft.com/office/drawing/2014/main" id="{F83F4E4E-F05A-044C-98F4-B82308B68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3" y="5924550"/>
            <a:ext cx="1252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Reading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C1F9FE-A060-DB4A-B338-47296005EAE6}"/>
              </a:ext>
            </a:extLst>
          </p:cNvPr>
          <p:cNvCxnSpPr/>
          <p:nvPr/>
        </p:nvCxnSpPr>
        <p:spPr>
          <a:xfrm flipV="1">
            <a:off x="4684713" y="5480050"/>
            <a:ext cx="0" cy="449263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805" name="Title 1">
            <a:extLst>
              <a:ext uri="{FF2B5EF4-FFF2-40B4-BE49-F238E27FC236}">
                <a16:creationId xmlns:a16="http://schemas.microsoft.com/office/drawing/2014/main" id="{2CF8C19F-F88F-6D45-9951-4F3B5F83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363"/>
            <a:ext cx="8229600" cy="1441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ts val="1200"/>
              </a:spcAft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Feature formats : </a:t>
            </a: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  <a:t>GTF</a:t>
            </a:r>
            <a:b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Gene transfer format</a:t>
            </a: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94448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>
            <a:extLst>
              <a:ext uri="{FF2B5EF4-FFF2-40B4-BE49-F238E27FC236}">
                <a16:creationId xmlns:a16="http://schemas.microsoft.com/office/drawing/2014/main" id="{37C19770-F81E-F249-A8A0-A946A5C1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363"/>
            <a:ext cx="8229600" cy="1441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ts val="1200"/>
              </a:spcAft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Feature formats : </a:t>
            </a: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  <a:t>GFF3</a:t>
            </a:r>
            <a:b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Gene feature format (v3)</a:t>
            </a: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34" name="Content Placeholder 2">
            <a:extLst>
              <a:ext uri="{FF2B5EF4-FFF2-40B4-BE49-F238E27FC236}">
                <a16:creationId xmlns:a16="http://schemas.microsoft.com/office/drawing/2014/main" id="{37234052-B69B-A743-8381-39E2E371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3" y="1790700"/>
            <a:ext cx="8670925" cy="20002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Tab-delimited file to store genomic features, e.g. genomic intervals of genes and gene structure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Meant to be unified replacement for GFF/GTF (includes specification)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All but UCSC have started using this (UCSC prefers their own internal formats)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²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1-based coordinates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A882C6E8-087E-1A41-B96C-A41A11C07CC6}"/>
              </a:ext>
            </a:extLst>
          </p:cNvPr>
          <p:cNvSpPr txBox="1">
            <a:spLocks/>
          </p:cNvSpPr>
          <p:nvPr/>
        </p:nvSpPr>
        <p:spPr bwMode="auto">
          <a:xfrm>
            <a:off x="176213" y="4487863"/>
            <a:ext cx="8794750" cy="960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Chr</a:t>
            </a:r>
            <a:r>
              <a:rPr lang="hu-HU" altLang="en-US" sz="1100">
                <a:solidFill>
                  <a:srgbClr val="000000"/>
                </a:solidFill>
                <a:latin typeface="Courier" pitchFamily="2" charset="0"/>
              </a:rPr>
              <a:t>1  amel_OGSv3.1    gene    204921  223005  .       +       .       ID=GB42165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Chr</a:t>
            </a:r>
            <a:r>
              <a:rPr lang="hu-HU" altLang="en-US" sz="1100">
                <a:solidFill>
                  <a:srgbClr val="000000"/>
                </a:solidFill>
                <a:latin typeface="Courier" pitchFamily="2" charset="0"/>
              </a:rPr>
              <a:t>1  amel_OGSv3.1    mRNA    204921  223005  .       +       .       ID=GB42165-RA;Parent=GB42165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Chr</a:t>
            </a:r>
            <a:r>
              <a:rPr lang="hu-HU" altLang="en-US" sz="1100">
                <a:solidFill>
                  <a:srgbClr val="000000"/>
                </a:solidFill>
                <a:latin typeface="Courier" pitchFamily="2" charset="0"/>
              </a:rPr>
              <a:t>1  amel_OGSv3.1    3’UTR   222859  223005  .       +       .       Parent=GB42165-RA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Chr</a:t>
            </a:r>
            <a:r>
              <a:rPr lang="hu-HU" altLang="en-US" sz="1100">
                <a:solidFill>
                  <a:srgbClr val="000000"/>
                </a:solidFill>
                <a:latin typeface="Courier" pitchFamily="2" charset="0"/>
              </a:rPr>
              <a:t>1  amel_OGSv3.1    exon    204921  205070  .       +       .       Parent=GB42165-RA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100">
                <a:solidFill>
                  <a:srgbClr val="000000"/>
                </a:solidFill>
                <a:latin typeface="Courier" pitchFamily="2" charset="0"/>
              </a:rPr>
              <a:t>Chr</a:t>
            </a:r>
            <a:r>
              <a:rPr lang="hu-HU" altLang="en-US" sz="1100">
                <a:solidFill>
                  <a:srgbClr val="000000"/>
                </a:solidFill>
                <a:latin typeface="Courier" pitchFamily="2" charset="0"/>
              </a:rPr>
              <a:t>1  amel_OGSv3.1    exon    222772  223005  .       +       .       Parent=GB42165-RA</a:t>
            </a:r>
          </a:p>
        </p:txBody>
      </p:sp>
      <p:sp>
        <p:nvSpPr>
          <p:cNvPr id="120836" name="TextBox 1">
            <a:extLst>
              <a:ext uri="{FF2B5EF4-FFF2-40B4-BE49-F238E27FC236}">
                <a16:creationId xmlns:a16="http://schemas.microsoft.com/office/drawing/2014/main" id="{7E89908A-4DC8-4645-8008-7AF97BDD1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5843588"/>
            <a:ext cx="1373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Chromosome ID</a:t>
            </a:r>
          </a:p>
        </p:txBody>
      </p:sp>
      <p:sp>
        <p:nvSpPr>
          <p:cNvPr id="120837" name="TextBox 5">
            <a:extLst>
              <a:ext uri="{FF2B5EF4-FFF2-40B4-BE49-F238E27FC236}">
                <a16:creationId xmlns:a16="http://schemas.microsoft.com/office/drawing/2014/main" id="{BBE8F51B-EB55-584F-9197-B2DD6276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5635625"/>
            <a:ext cx="706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20838" name="TextBox 6">
            <a:extLst>
              <a:ext uri="{FF2B5EF4-FFF2-40B4-BE49-F238E27FC236}">
                <a16:creationId xmlns:a16="http://schemas.microsoft.com/office/drawing/2014/main" id="{06EF589C-BBAA-3E4C-A44B-82FBE0EDD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5635625"/>
            <a:ext cx="1762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Attributes (hierarchy)</a:t>
            </a:r>
          </a:p>
        </p:txBody>
      </p:sp>
      <p:sp>
        <p:nvSpPr>
          <p:cNvPr id="120839" name="TextBox 8">
            <a:extLst>
              <a:ext uri="{FF2B5EF4-FFF2-40B4-BE49-F238E27FC236}">
                <a16:creationId xmlns:a16="http://schemas.microsoft.com/office/drawing/2014/main" id="{BA73B561-5FDA-474F-B753-201773C0A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6024563"/>
            <a:ext cx="1125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Gene feature</a:t>
            </a:r>
          </a:p>
        </p:txBody>
      </p:sp>
      <p:sp>
        <p:nvSpPr>
          <p:cNvPr id="120840" name="TextBox 9">
            <a:extLst>
              <a:ext uri="{FF2B5EF4-FFF2-40B4-BE49-F238E27FC236}">
                <a16:creationId xmlns:a16="http://schemas.microsoft.com/office/drawing/2014/main" id="{8B544BE8-E624-8D47-BC6F-040BC26B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5843588"/>
            <a:ext cx="1168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Start location</a:t>
            </a:r>
          </a:p>
        </p:txBody>
      </p:sp>
      <p:sp>
        <p:nvSpPr>
          <p:cNvPr id="120841" name="TextBox 10">
            <a:extLst>
              <a:ext uri="{FF2B5EF4-FFF2-40B4-BE49-F238E27FC236}">
                <a16:creationId xmlns:a16="http://schemas.microsoft.com/office/drawing/2014/main" id="{488ACA72-90DE-144F-8011-933F115D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56356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End location</a:t>
            </a:r>
          </a:p>
        </p:txBody>
      </p:sp>
      <p:sp>
        <p:nvSpPr>
          <p:cNvPr id="120842" name="TextBox 11">
            <a:extLst>
              <a:ext uri="{FF2B5EF4-FFF2-40B4-BE49-F238E27FC236}">
                <a16:creationId xmlns:a16="http://schemas.microsoft.com/office/drawing/2014/main" id="{F7AA4101-197F-1344-98C6-4C26E404F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635625"/>
            <a:ext cx="671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Strand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F71DAC-F9FB-F340-B6E9-B15DC0AAD25F}"/>
              </a:ext>
            </a:extLst>
          </p:cNvPr>
          <p:cNvCxnSpPr/>
          <p:nvPr/>
        </p:nvCxnSpPr>
        <p:spPr>
          <a:xfrm flipV="1">
            <a:off x="431800" y="5484813"/>
            <a:ext cx="0" cy="452437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163230-417C-EA41-9D9A-F21230CE7DB6}"/>
              </a:ext>
            </a:extLst>
          </p:cNvPr>
          <p:cNvCxnSpPr/>
          <p:nvPr/>
        </p:nvCxnSpPr>
        <p:spPr>
          <a:xfrm flipV="1">
            <a:off x="3049588" y="5484813"/>
            <a:ext cx="0" cy="452437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F5A924-D064-1240-A5FF-87D932164FB6}"/>
              </a:ext>
            </a:extLst>
          </p:cNvPr>
          <p:cNvCxnSpPr/>
          <p:nvPr/>
        </p:nvCxnSpPr>
        <p:spPr>
          <a:xfrm flipV="1">
            <a:off x="1335088" y="5484813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E8EBC0-B74E-6C4D-9861-A9B2F43AC413}"/>
              </a:ext>
            </a:extLst>
          </p:cNvPr>
          <p:cNvCxnSpPr/>
          <p:nvPr/>
        </p:nvCxnSpPr>
        <p:spPr>
          <a:xfrm flipV="1">
            <a:off x="2268538" y="5484813"/>
            <a:ext cx="0" cy="59055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F0AEDE-7432-7C43-BAA5-20BADF79EC35}"/>
              </a:ext>
            </a:extLst>
          </p:cNvPr>
          <p:cNvCxnSpPr/>
          <p:nvPr/>
        </p:nvCxnSpPr>
        <p:spPr>
          <a:xfrm flipV="1">
            <a:off x="3714750" y="5484813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CD4A94-6D7F-3540-9CDE-D55292BE7B23}"/>
              </a:ext>
            </a:extLst>
          </p:cNvPr>
          <p:cNvCxnSpPr/>
          <p:nvPr/>
        </p:nvCxnSpPr>
        <p:spPr>
          <a:xfrm flipV="1">
            <a:off x="4846638" y="5484813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363836-D0C7-F740-A651-B388C102C4C5}"/>
              </a:ext>
            </a:extLst>
          </p:cNvPr>
          <p:cNvCxnSpPr/>
          <p:nvPr/>
        </p:nvCxnSpPr>
        <p:spPr>
          <a:xfrm flipV="1">
            <a:off x="6732588" y="5484813"/>
            <a:ext cx="0" cy="2286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850" name="TextBox 21">
            <a:extLst>
              <a:ext uri="{FF2B5EF4-FFF2-40B4-BE49-F238E27FC236}">
                <a16:creationId xmlns:a16="http://schemas.microsoft.com/office/drawing/2014/main" id="{84AE0800-37E4-014C-89E8-4F58C9674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6240463"/>
            <a:ext cx="1673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Score (user defined)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A431FB-998E-6B43-8210-63440F5A8004}"/>
              </a:ext>
            </a:extLst>
          </p:cNvPr>
          <p:cNvCxnSpPr/>
          <p:nvPr/>
        </p:nvCxnSpPr>
        <p:spPr>
          <a:xfrm flipV="1">
            <a:off x="4191000" y="5489575"/>
            <a:ext cx="0" cy="8128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852" name="TextBox 23">
            <a:extLst>
              <a:ext uri="{FF2B5EF4-FFF2-40B4-BE49-F238E27FC236}">
                <a16:creationId xmlns:a16="http://schemas.microsoft.com/office/drawing/2014/main" id="{6CB735CD-C435-2D4F-AF77-4B7788D97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5997575"/>
            <a:ext cx="638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cs typeface="Arial" panose="020B0604020202020204" pitchFamily="34" charset="0"/>
              </a:rPr>
              <a:t>Phase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6380DB-5CD3-FF48-B6E9-65A4E2EBA39E}"/>
              </a:ext>
            </a:extLst>
          </p:cNvPr>
          <p:cNvCxnSpPr/>
          <p:nvPr/>
        </p:nvCxnSpPr>
        <p:spPr>
          <a:xfrm flipV="1">
            <a:off x="5513388" y="5473700"/>
            <a:ext cx="0" cy="57150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0636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HPCBi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>
              <a:lumMod val="75000"/>
              <a:lumOff val="25000"/>
            </a:schemeClr>
          </a:solidFill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24163</TotalTime>
  <Words>2971</Words>
  <Application>Microsoft Macintosh PowerPoint</Application>
  <PresentationFormat>On-screen Show (4:3)</PresentationFormat>
  <Paragraphs>422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Narrow</vt:lpstr>
      <vt:lpstr>Calibri</vt:lpstr>
      <vt:lpstr>Courier</vt:lpstr>
      <vt:lpstr>Courier New</vt:lpstr>
      <vt:lpstr>Lucida Grande</vt:lpstr>
      <vt:lpstr>Wingdings</vt:lpstr>
      <vt:lpstr>Office Theme</vt:lpstr>
      <vt:lpstr>2_HPCBio</vt:lpstr>
      <vt:lpstr>2_Office Theme</vt:lpstr>
      <vt:lpstr>RNA-Seq: Alignment Jessica Holmes</vt:lpstr>
      <vt:lpstr>Catch up</vt:lpstr>
      <vt:lpstr>PowerPoint Presentation</vt:lpstr>
      <vt:lpstr>Transcriptome:</vt:lpstr>
      <vt:lpstr>How do transcriptome’s get saved?</vt:lpstr>
      <vt:lpstr>Formats: FASTA</vt:lpstr>
      <vt:lpstr>Feature formats : GTF Gene transfer format</vt:lpstr>
      <vt:lpstr>Feature formats : GTF Gene transfer format</vt:lpstr>
      <vt:lpstr>Feature formats : GFF3 Gene feature format (v3)</vt:lpstr>
      <vt:lpstr>Feature formats: GFF3 vs. GTF</vt:lpstr>
      <vt:lpstr>PowerPoint Presentation</vt:lpstr>
      <vt:lpstr>PowerPoint Presentation</vt:lpstr>
      <vt:lpstr>PowerPoint Presentation</vt:lpstr>
      <vt:lpstr>PowerPoint Presentation</vt:lpstr>
      <vt:lpstr>What is an alignment?</vt:lpstr>
      <vt:lpstr>PowerPoint Presentation</vt:lpstr>
      <vt:lpstr>Alignment Software</vt:lpstr>
      <vt:lpstr>PowerPoint Presentation</vt:lpstr>
      <vt:lpstr>PowerPoint Presentation</vt:lpstr>
      <vt:lpstr>How can I acquire reference files?</vt:lpstr>
      <vt:lpstr>NCBI Genome Resources</vt:lpstr>
      <vt:lpstr>NCBI Genome Resources</vt:lpstr>
      <vt:lpstr>Document genome AND gene annotation versions</vt:lpstr>
      <vt:lpstr>PowerPoint Presentation</vt:lpstr>
      <vt:lpstr>PowerPoint Presentation</vt:lpstr>
      <vt:lpstr>Download FASTA &amp; GFF</vt:lpstr>
      <vt:lpstr>Okay so I’m done right?</vt:lpstr>
      <vt:lpstr>Okay so I’m done right?</vt:lpstr>
      <vt:lpstr>Copy over small reference files</vt:lpstr>
      <vt:lpstr>Convert GFF to GTF </vt:lpstr>
      <vt:lpstr>Convert GFF to GTF </vt:lpstr>
      <vt:lpstr>Convert GFF to GTF </vt:lpstr>
      <vt:lpstr>PowerPoint Presentation</vt:lpstr>
      <vt:lpstr>STAR (2.7.3a)</vt:lpstr>
      <vt:lpstr>PowerPoint Presentation</vt:lpstr>
      <vt:lpstr>STAR genome INDEX script - Example</vt:lpstr>
      <vt:lpstr>PowerPoint Presentation</vt:lpstr>
      <vt:lpstr>PowerPoint Presentation</vt:lpstr>
      <vt:lpstr>Alignment Exercise </vt:lpstr>
      <vt:lpstr>Bonus Exercise</vt:lpstr>
      <vt:lpstr>PowerPoint Presentation</vt:lpstr>
      <vt:lpstr>Most important files</vt:lpstr>
      <vt:lpstr>Formats : SAM</vt:lpstr>
      <vt:lpstr>Formats : BAM</vt:lpstr>
      <vt:lpstr>Estimating memory usage</vt:lpstr>
      <vt:lpstr>How much memory does STAR need?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krkptrc2</dc:creator>
  <cp:lastModifiedBy>Haiyang Chang</cp:lastModifiedBy>
  <cp:revision>184</cp:revision>
  <dcterms:created xsi:type="dcterms:W3CDTF">2015-09-23T16:38:57Z</dcterms:created>
  <dcterms:modified xsi:type="dcterms:W3CDTF">2021-11-17T19:08:45Z</dcterms:modified>
</cp:coreProperties>
</file>