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67" r:id="rId6"/>
    <p:sldId id="264" r:id="rId7"/>
    <p:sldId id="259" r:id="rId8"/>
    <p:sldId id="265" r:id="rId9"/>
    <p:sldId id="261" r:id="rId10"/>
    <p:sldId id="266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4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22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784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16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01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10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20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9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3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6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0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4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7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3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7287-ABFE-4705-AAC5-D4BC376EC03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1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4247287-ABFE-4705-AAC5-D4BC376EC03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173BFC9-810E-4A0F-BC5D-ABD985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31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C5EA-2392-4C14-8CD4-8C0A13D7E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2" y="3598546"/>
            <a:ext cx="5806440" cy="2506972"/>
          </a:xfrm>
        </p:spPr>
        <p:txBody>
          <a:bodyPr wrap="square">
            <a:normAutofit/>
          </a:bodyPr>
          <a:lstStyle/>
          <a:p>
            <a:r>
              <a:rPr lang="en-US" sz="5600" dirty="0"/>
              <a:t>Homelessness Response in </a:t>
            </a:r>
            <a:br>
              <a:rPr lang="en-US" sz="5600" dirty="0"/>
            </a:br>
            <a:r>
              <a:rPr lang="en-US" sz="5600" dirty="0"/>
              <a:t>Salt Lake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E0680-A334-42BB-9EA5-EDDAF1367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792" y="2844521"/>
            <a:ext cx="5806440" cy="754025"/>
          </a:xfrm>
        </p:spPr>
        <p:txBody>
          <a:bodyPr>
            <a:normAutofit/>
          </a:bodyPr>
          <a:lstStyle/>
          <a:p>
            <a:r>
              <a:rPr lang="en-US" sz="2800"/>
              <a:t>Skyler Gray</a:t>
            </a:r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68A0B6B2-0016-4047-8373-59A720D18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2864" y="810936"/>
            <a:ext cx="4608576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C411-7274-4A70-89F8-1CADE6AB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Stan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A5015-6DDD-4CC6-8E81-E60F460DD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99" y="2440477"/>
            <a:ext cx="5156835" cy="2841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17753A-560E-40EA-A9F6-1F270F0D5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87" y="2440477"/>
            <a:ext cx="4603282" cy="28419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307FBE-2FD4-46FD-B4A5-471BC9228CAA}"/>
              </a:ext>
            </a:extLst>
          </p:cNvPr>
          <p:cNvSpPr txBox="1"/>
          <p:nvPr/>
        </p:nvSpPr>
        <p:spPr>
          <a:xfrm>
            <a:off x="759598" y="1908315"/>
            <a:ext cx="4448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Warmup Draws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210CA-5B46-4E21-9B00-F4FEE298BD1C}"/>
              </a:ext>
            </a:extLst>
          </p:cNvPr>
          <p:cNvSpPr txBox="1"/>
          <p:nvPr/>
        </p:nvSpPr>
        <p:spPr>
          <a:xfrm>
            <a:off x="6641187" y="1917257"/>
            <a:ext cx="4448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Warmup Draws = 1000</a:t>
            </a:r>
          </a:p>
        </p:txBody>
      </p:sp>
    </p:spTree>
    <p:extLst>
      <p:ext uri="{BB962C8B-B14F-4D97-AF65-F5344CB8AC3E}">
        <p14:creationId xmlns:p14="http://schemas.microsoft.com/office/powerpoint/2010/main" val="39722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C411-7274-4A70-89F8-1CADE6AB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DBCA9EA-0BED-44B6-AF44-07D01460F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967" y="1559124"/>
            <a:ext cx="8634065" cy="4933751"/>
          </a:xfrm>
        </p:spPr>
      </p:pic>
    </p:spTree>
    <p:extLst>
      <p:ext uri="{BB962C8B-B14F-4D97-AF65-F5344CB8AC3E}">
        <p14:creationId xmlns:p14="http://schemas.microsoft.com/office/powerpoint/2010/main" val="1177239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C411-7274-4A70-89F8-1CADE6AB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7C58-9405-4576-A964-F931A4FDA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 Steps</a:t>
            </a:r>
          </a:p>
          <a:p>
            <a:r>
              <a:rPr lang="en-US" dirty="0"/>
              <a:t>Adjust district coefficient uncertainty by district sample size</a:t>
            </a:r>
          </a:p>
          <a:p>
            <a:r>
              <a:rPr lang="en-US" dirty="0"/>
              <a:t>Consider modeling data previously filtered out</a:t>
            </a:r>
          </a:p>
          <a:p>
            <a:r>
              <a:rPr lang="en-US" dirty="0"/>
              <a:t>Model with an overdispersion parameter (Negative Binomial)</a:t>
            </a:r>
          </a:p>
        </p:txBody>
      </p:sp>
    </p:spTree>
    <p:extLst>
      <p:ext uri="{BB962C8B-B14F-4D97-AF65-F5344CB8AC3E}">
        <p14:creationId xmlns:p14="http://schemas.microsoft.com/office/powerpoint/2010/main" val="386868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F164E5A-ABC0-4A97-86CA-5F7C26615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4" y="0"/>
            <a:ext cx="8116488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393E8D-D10F-4FE1-AC21-8B44BEB50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1"/>
            <a:ext cx="4062127" cy="6857996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EC411-7274-4A70-89F8-1CADE6AB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643468"/>
            <a:ext cx="2944152" cy="1622744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Background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2FA138DE-192D-474B-B87D-1E450F986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1472934"/>
            <a:ext cx="6833412" cy="391212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95DC96-161C-43ED-83E4-F5E834894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599" y="2402733"/>
            <a:ext cx="2944151" cy="3774230"/>
          </a:xfrm>
        </p:spPr>
        <p:txBody>
          <a:bodyPr>
            <a:normAutofit/>
          </a:bodyPr>
          <a:lstStyle/>
          <a:p>
            <a:endParaRPr lang="en-US" sz="160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7696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C411-7274-4A70-89F8-1CADE6AB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64028"/>
            <a:ext cx="10515600" cy="164149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96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EB6BF4-8ED1-41E8-A1D7-E485BF8B4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1" y="656908"/>
            <a:ext cx="10515598" cy="27866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64AEC5-4E52-4A04-9528-5904D0741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996040"/>
            <a:ext cx="2611120" cy="2457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33F77-C8DB-4747-97BC-898B89653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266" y="4436420"/>
            <a:ext cx="2686188" cy="13589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7C8D35-A8B6-48EA-8F22-780F2F85EC3F}"/>
              </a:ext>
            </a:extLst>
          </p:cNvPr>
          <p:cNvSpPr txBox="1"/>
          <p:nvPr/>
        </p:nvSpPr>
        <p:spPr>
          <a:xfrm>
            <a:off x="3734932" y="3547960"/>
            <a:ext cx="268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2010 Census Tracts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77A76-E3F8-421C-A878-5D01AC73C5B6}"/>
              </a:ext>
            </a:extLst>
          </p:cNvPr>
          <p:cNvSpPr txBox="1"/>
          <p:nvPr/>
        </p:nvSpPr>
        <p:spPr>
          <a:xfrm>
            <a:off x="575172" y="4045800"/>
            <a:ext cx="268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 Council Districts</a:t>
            </a:r>
          </a:p>
        </p:txBody>
      </p:sp>
    </p:spTree>
    <p:extLst>
      <p:ext uri="{BB962C8B-B14F-4D97-AF65-F5344CB8AC3E}">
        <p14:creationId xmlns:p14="http://schemas.microsoft.com/office/powerpoint/2010/main" val="353469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C411-7274-4A70-89F8-1CADE6AB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7C58-9405-4576-A964-F931A4FDA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Primary: Is there a difference in response time among city districts?</a:t>
            </a:r>
          </a:p>
          <a:p>
            <a:r>
              <a:rPr lang="en-US" sz="4000" dirty="0"/>
              <a:t>Secondary: How does the presence of COVID-19 affect response time?</a:t>
            </a:r>
          </a:p>
        </p:txBody>
      </p:sp>
    </p:spTree>
    <p:extLst>
      <p:ext uri="{BB962C8B-B14F-4D97-AF65-F5344CB8AC3E}">
        <p14:creationId xmlns:p14="http://schemas.microsoft.com/office/powerpoint/2010/main" val="12737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C411-7274-4A70-89F8-1CADE6AB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9" name="Content Placeholder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F38884BC-291A-4FF2-93BC-B6A222EC9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87" y="1600195"/>
            <a:ext cx="6400813" cy="36576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BFC903-361E-4895-BF4B-095D61A3C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78" y="1702103"/>
            <a:ext cx="3738445" cy="345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6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C411-7274-4A70-89F8-1CADE6AB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11" name="Picture 10" descr="Diagram, scatter chart&#10;&#10;Description automatically generated">
            <a:extLst>
              <a:ext uri="{FF2B5EF4-FFF2-40B4-BE49-F238E27FC236}">
                <a16:creationId xmlns:a16="http://schemas.microsoft.com/office/drawing/2014/main" id="{8EEA0F2C-5CA5-40CD-8534-8C965DBA2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47" y="1628875"/>
            <a:ext cx="6300437" cy="3600249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16F4C7EF-1F4E-4DEE-AB39-68204D433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4" y="2136004"/>
            <a:ext cx="4525485" cy="258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6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C411-7274-4A70-89F8-1CADE6AB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Poisson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A7C58-9405-4576-A964-F931A4FDAF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Interpretation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Log mean days request is open for district 1 with an average population density, median household income, and new COVID cases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/>
                  <a:t>: District coefficients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: population density, median household income, new cases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A7C58-9405-4576-A964-F931A4FDA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56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C411-7274-4A70-89F8-1CADE6AB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A7C58-9405-4576-A964-F931A4FDAF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Univariate slice sampling</a:t>
                </a:r>
              </a:p>
              <a:p>
                <a:pPr lvl="1"/>
                <a:r>
                  <a:rPr lang="en-US" dirty="0"/>
                  <a:t>Initial betas are MLE from GLM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A7C58-9405-4576-A964-F931A4FDA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01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C411-7274-4A70-89F8-1CADE6AB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F6E2AE0-5CC4-4129-BD47-3C98D4DBC6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0417465"/>
                  </p:ext>
                </p:extLst>
              </p:nvPr>
            </p:nvGraphicFramePr>
            <p:xfrm>
              <a:off x="1120775" y="1825625"/>
              <a:ext cx="10233020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1860">
                      <a:extLst>
                        <a:ext uri="{9D8B030D-6E8A-4147-A177-3AD203B41FA5}">
                          <a16:colId xmlns:a16="http://schemas.microsoft.com/office/drawing/2014/main" val="3179748796"/>
                        </a:ext>
                      </a:extLst>
                    </a:gridCol>
                    <a:gridCol w="1461860">
                      <a:extLst>
                        <a:ext uri="{9D8B030D-6E8A-4147-A177-3AD203B41FA5}">
                          <a16:colId xmlns:a16="http://schemas.microsoft.com/office/drawing/2014/main" val="1982583210"/>
                        </a:ext>
                      </a:extLst>
                    </a:gridCol>
                    <a:gridCol w="1461860">
                      <a:extLst>
                        <a:ext uri="{9D8B030D-6E8A-4147-A177-3AD203B41FA5}">
                          <a16:colId xmlns:a16="http://schemas.microsoft.com/office/drawing/2014/main" val="3345827443"/>
                        </a:ext>
                      </a:extLst>
                    </a:gridCol>
                    <a:gridCol w="1461860">
                      <a:extLst>
                        <a:ext uri="{9D8B030D-6E8A-4147-A177-3AD203B41FA5}">
                          <a16:colId xmlns:a16="http://schemas.microsoft.com/office/drawing/2014/main" val="3221203264"/>
                        </a:ext>
                      </a:extLst>
                    </a:gridCol>
                    <a:gridCol w="1461860">
                      <a:extLst>
                        <a:ext uri="{9D8B030D-6E8A-4147-A177-3AD203B41FA5}">
                          <a16:colId xmlns:a16="http://schemas.microsoft.com/office/drawing/2014/main" val="502688713"/>
                        </a:ext>
                      </a:extLst>
                    </a:gridCol>
                    <a:gridCol w="1461860">
                      <a:extLst>
                        <a:ext uri="{9D8B030D-6E8A-4147-A177-3AD203B41FA5}">
                          <a16:colId xmlns:a16="http://schemas.microsoft.com/office/drawing/2014/main" val="2219946809"/>
                        </a:ext>
                      </a:extLst>
                    </a:gridCol>
                    <a:gridCol w="1461860">
                      <a:extLst>
                        <a:ext uri="{9D8B030D-6E8A-4147-A177-3AD203B41FA5}">
                          <a16:colId xmlns:a16="http://schemas.microsoft.com/office/drawing/2014/main" val="24597913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Estimate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ESS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Rhat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6736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Slice Sampler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Stan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Slice Sampler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Stan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Slice Sampler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Stan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10791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2.671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2.671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2252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21441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2399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-0.013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-0.013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2757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25318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5967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0.108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0.107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4714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35126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6162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0.062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0.062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2695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25432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3808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-0.149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-0.149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3133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28564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0711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0.731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0.731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7986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45810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785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-0.037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-0.036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3532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30704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5184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0.025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0.025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8294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50664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3458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7701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43888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5340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0.084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0.084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9000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65405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3972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F6E2AE0-5CC4-4129-BD47-3C98D4DBC6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0417465"/>
                  </p:ext>
                </p:extLst>
              </p:nvPr>
            </p:nvGraphicFramePr>
            <p:xfrm>
              <a:off x="1120775" y="1825625"/>
              <a:ext cx="10233020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1860">
                      <a:extLst>
                        <a:ext uri="{9D8B030D-6E8A-4147-A177-3AD203B41FA5}">
                          <a16:colId xmlns:a16="http://schemas.microsoft.com/office/drawing/2014/main" val="3179748796"/>
                        </a:ext>
                      </a:extLst>
                    </a:gridCol>
                    <a:gridCol w="1461860">
                      <a:extLst>
                        <a:ext uri="{9D8B030D-6E8A-4147-A177-3AD203B41FA5}">
                          <a16:colId xmlns:a16="http://schemas.microsoft.com/office/drawing/2014/main" val="1982583210"/>
                        </a:ext>
                      </a:extLst>
                    </a:gridCol>
                    <a:gridCol w="1461860">
                      <a:extLst>
                        <a:ext uri="{9D8B030D-6E8A-4147-A177-3AD203B41FA5}">
                          <a16:colId xmlns:a16="http://schemas.microsoft.com/office/drawing/2014/main" val="3345827443"/>
                        </a:ext>
                      </a:extLst>
                    </a:gridCol>
                    <a:gridCol w="1461860">
                      <a:extLst>
                        <a:ext uri="{9D8B030D-6E8A-4147-A177-3AD203B41FA5}">
                          <a16:colId xmlns:a16="http://schemas.microsoft.com/office/drawing/2014/main" val="3221203264"/>
                        </a:ext>
                      </a:extLst>
                    </a:gridCol>
                    <a:gridCol w="1461860">
                      <a:extLst>
                        <a:ext uri="{9D8B030D-6E8A-4147-A177-3AD203B41FA5}">
                          <a16:colId xmlns:a16="http://schemas.microsoft.com/office/drawing/2014/main" val="502688713"/>
                        </a:ext>
                      </a:extLst>
                    </a:gridCol>
                    <a:gridCol w="1461860">
                      <a:extLst>
                        <a:ext uri="{9D8B030D-6E8A-4147-A177-3AD203B41FA5}">
                          <a16:colId xmlns:a16="http://schemas.microsoft.com/office/drawing/2014/main" val="2219946809"/>
                        </a:ext>
                      </a:extLst>
                    </a:gridCol>
                    <a:gridCol w="1461860">
                      <a:extLst>
                        <a:ext uri="{9D8B030D-6E8A-4147-A177-3AD203B41FA5}">
                          <a16:colId xmlns:a16="http://schemas.microsoft.com/office/drawing/2014/main" val="24597913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Estimate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ESS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Rhat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6736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Slice Sampler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Stan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Slice Sampler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Stan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Slice Sampler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Stan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10791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7" t="-208197" r="-601667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2.671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2.671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2252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21441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2399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7" t="-308197" r="-601667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-0.013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-0.013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2757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25318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5967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7" t="-408197" r="-601667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0.108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0.107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4714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35126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6162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7" t="-508197" r="-601667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0.062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0.062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2695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25432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3808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7" t="-618333" r="-601667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-0.149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-0.149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3133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28564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0711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7" t="-706557" r="-60166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0.731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0.731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7986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45810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785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7" t="-806557" r="-60166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-0.037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-0.036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3532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30704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5184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7" t="-906557" r="-60166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0.025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0.025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8294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50664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3458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7" t="-1006557" r="-60166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7701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43888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5340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7" t="-1106557" r="-60166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0.084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0.084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9000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65405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3972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495492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364</TotalTime>
  <Words>264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Corbel</vt:lpstr>
      <vt:lpstr>Depth</vt:lpstr>
      <vt:lpstr>Homelessness Response in  Salt Lake City</vt:lpstr>
      <vt:lpstr>Background</vt:lpstr>
      <vt:lpstr>The Data</vt:lpstr>
      <vt:lpstr>Research Question</vt:lpstr>
      <vt:lpstr>EDA</vt:lpstr>
      <vt:lpstr>EDA</vt:lpstr>
      <vt:lpstr>Methods: Poisson Regression</vt:lpstr>
      <vt:lpstr>Methods: Sampling</vt:lpstr>
      <vt:lpstr>Diagnostics</vt:lpstr>
      <vt:lpstr>A Note on Stan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 Lake City and Concerns of Homelessness</dc:title>
  <dc:creator>Skyler Gray</dc:creator>
  <cp:lastModifiedBy>Skyler Gray</cp:lastModifiedBy>
  <cp:revision>20</cp:revision>
  <dcterms:created xsi:type="dcterms:W3CDTF">2021-12-09T04:48:51Z</dcterms:created>
  <dcterms:modified xsi:type="dcterms:W3CDTF">2021-12-10T05:57:40Z</dcterms:modified>
</cp:coreProperties>
</file>