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72" r:id="rId3"/>
    <p:sldId id="301" r:id="rId4"/>
    <p:sldId id="297" r:id="rId5"/>
    <p:sldId id="298" r:id="rId6"/>
    <p:sldId id="269" r:id="rId7"/>
    <p:sldId id="300" r:id="rId8"/>
    <p:sldId id="299" r:id="rId9"/>
    <p:sldId id="268" r:id="rId10"/>
    <p:sldId id="302" r:id="rId11"/>
    <p:sldId id="303" r:id="rId12"/>
    <p:sldId id="304" r:id="rId13"/>
    <p:sldId id="270" r:id="rId14"/>
    <p:sldId id="276" r:id="rId15"/>
    <p:sldId id="305" r:id="rId16"/>
    <p:sldId id="275" r:id="rId17"/>
    <p:sldId id="271" r:id="rId18"/>
    <p:sldId id="277" r:id="rId19"/>
    <p:sldId id="278" r:id="rId20"/>
    <p:sldId id="279" r:id="rId21"/>
    <p:sldId id="280" r:id="rId22"/>
    <p:sldId id="281" r:id="rId23"/>
    <p:sldId id="282" r:id="rId24"/>
    <p:sldId id="296" r:id="rId25"/>
    <p:sldId id="307" r:id="rId26"/>
    <p:sldId id="308" r:id="rId27"/>
    <p:sldId id="283" r:id="rId28"/>
    <p:sldId id="284" r:id="rId29"/>
    <p:sldId id="261" r:id="rId30"/>
  </p:sldIdLst>
  <p:sldSz cx="12192000" cy="6858000"/>
  <p:notesSz cx="6858000" cy="9144000"/>
  <p:embeddedFontLst>
    <p:embeddedFont>
      <p:font typeface="Arial Black" panose="020B0A04020102020204" pitchFamily="34" charset="0"/>
      <p:regular r:id="rId32"/>
      <p:bold r:id="rId33"/>
    </p:embeddedFont>
    <p:embeddedFont>
      <p:font typeface="Poppins Light" panose="000004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612775"/>
            <a:ext cx="5373687" cy="302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18CB0BB9-1703-6F2C-F42B-525E047AF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8402C4E9-BFAB-90B6-8B58-08BB30DF09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6D9315AD-E3C6-81E6-69AF-9779AB647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96417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72D21840-9435-6F59-E90B-3FF9A02E7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D1C10A5E-93D3-F155-3C63-A868CB15A0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B90A00DE-31F4-8268-4D7E-6616B8735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93176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28FEDA91-824A-DAB5-AAA2-013FC1B02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B15A68C6-2491-EAAD-295F-6308D7A439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CD1F5DBF-3887-B447-1AC6-6DCEDBF087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14303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7375A97-A590-A042-D6C8-9795F9F9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3FCAA839-6264-B3A6-D447-D49588F2DE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18E0A34A-3800-C9D8-E27A-C203915AA2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9861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4DE3FC0-239A-2CB3-61A2-5B8C5FC2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70E42ED1-5D9A-22AD-21F6-1AF162A0FE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CA0003A4-C42D-D686-63D0-8D90A56ACB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20642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9EE0738-51B6-D02C-AD62-121D6DF9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7D1AA22E-A0B7-5D70-63F0-A0233D4D9D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3C2D002C-8471-97FC-BD6A-6445E8E49C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27343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1342A51-D2F5-ED5A-D076-781328D32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7AE3A631-3727-AAE8-F19C-5D87ABD373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5629476A-8881-33E4-F94D-6DAAC1583C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45815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6B13C15-52F8-AAFA-FC02-57BA1E002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ABD153B9-1D94-C380-69EA-27CA9D454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408F38C0-9B2A-998B-64E6-5BA50087B7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56845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775061CA-8973-DD3A-4D32-4D20E2708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78D64C61-EBDB-5A90-CB3D-6C454F7C28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80329ECA-15C5-5C4A-6E31-BB6DF571AF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944372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7DF541C5-83C9-F13A-6B52-7B3D1D903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C94E188C-D48A-2A73-8222-A77A410B43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6A879611-468A-1402-6CE6-C10F0B418E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0019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838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C69EFAD-B15C-C38F-A035-75663B639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12B12C70-9EBF-7698-0397-C704341422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E0802FF9-E7B4-AA7D-E6A1-A2182E81D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480129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B13C1FD-1D8F-ABF8-B024-E256BC6B8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65832B31-9AB4-3404-7C89-CB9B44EDA8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510DF974-6625-4EC1-8E58-F64ABE6028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57984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7E50B3E-597C-0DB5-A90E-5958AEE0D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6039F965-5132-1196-B4F5-B7382DAE89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3FDB46E6-2529-9229-E028-1095E60CB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30881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7E2A6C3A-A7B7-05DA-82AF-6974273F1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765C1C2E-D438-6DCE-990A-CF840DBF8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AD57A733-66C2-0435-6BB2-3112B8AD48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3237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486B34D7-AE94-D075-EC38-6F0CD699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0EB02BDD-6752-2F3D-A801-906D3D884D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F086F2F7-29EC-6FB5-A1A0-7E7F595445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78023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E41EDD0-A983-6B81-561A-6A72FD1FD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C0447038-B0FE-E745-89D6-3D1C0A08C3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62604876-220E-2E2F-CF84-E78F7474AD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01976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AAD3C7C6-A54E-A64F-A6CF-C8B7DFED3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28EC9FE6-B7EC-B36A-49A6-957DD93410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8044D534-EC87-E1EB-60E2-11A2F70EB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56061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94FEF3B-ECCF-0F68-0289-ABFC1DB1F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4D470952-380B-AFFC-E10A-F6AB0D64B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FAC88992-A891-7274-9B06-C3713C5DC3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0080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043D1B5-FCA1-6F42-EC95-4AB0986B4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26B99D7C-8B54-3B01-8540-B97C22A17E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54FC5B30-CF67-7AC2-F8CC-D6A915C3AE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9936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25688" y="612775"/>
            <a:ext cx="5373687" cy="3022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F2BCD5CA-DD33-788A-A59B-C6CC95E03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2AFE6DC7-AE65-3E5D-CAF3-4D75A1100F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B1437C9D-1FFF-7383-E5C4-DD2BFBD767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77440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DF5BBFF-32AC-A4E6-D372-9DD3EAD64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B78CCAA2-66FD-4FAA-74B8-A5C861505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6CD6E4AC-D696-944A-16E4-F11282B242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47599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28771ED0-8F56-E07D-B7B6-B69FB73C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E152C666-61C0-D596-4A21-F682A95B4A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6427836D-E9F3-5AAC-E236-703FFB7A24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500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F5D0CAA4-2691-8953-B139-EA7130CDF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AA892872-EB28-A57F-8FCE-D6F739DE14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043D7761-2C9D-1B5F-C054-D62BCC075A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34120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097ACBE-BE8D-80E5-3595-8A536EA66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9E014D42-2853-6D02-8D4F-02BBB15A3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81D4DFDE-4179-83CA-EBAB-A07A0CDCB7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2368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B07FFB7-1024-A09D-FEF0-19BA5DBA6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F762A0DD-94BC-0614-72A2-F0B8BB329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A1676410-4943-09D4-8C82-C4CC98F70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48052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40BA633-76A9-32CB-E2FB-1F9F205E6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36af7733b_0_8:notes">
            <a:extLst>
              <a:ext uri="{FF2B5EF4-FFF2-40B4-BE49-F238E27FC236}">
                <a16:creationId xmlns:a16="http://schemas.microsoft.com/office/drawing/2014/main" id="{65F0931A-32F0-D632-7208-A734B587AC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g2836af7733b_0_8:notes">
            <a:extLst>
              <a:ext uri="{FF2B5EF4-FFF2-40B4-BE49-F238E27FC236}">
                <a16:creationId xmlns:a16="http://schemas.microsoft.com/office/drawing/2014/main" id="{F54A0536-1CFA-B2FD-48CC-0B4CC4F0A2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37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jpeg"/><Relationship Id="rId5" Type="http://schemas.openxmlformats.org/officeDocument/2006/relationships/hyperlink" Target="https://github.com/aibasel/pyperplan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2"/>
          <p:cNvPicPr preferRelativeResize="0"/>
          <p:nvPr/>
        </p:nvPicPr>
        <p:blipFill rotWithShape="1">
          <a:blip r:embed="rId3">
            <a:alphaModFix/>
          </a:blip>
          <a:srcRect r="12544" b="16697"/>
          <a:stretch/>
        </p:blipFill>
        <p:spPr>
          <a:xfrm>
            <a:off x="3240" y="731520"/>
            <a:ext cx="12187440" cy="612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2"/>
          <p:cNvPicPr preferRelativeResize="0"/>
          <p:nvPr/>
        </p:nvPicPr>
        <p:blipFill rotWithShape="1">
          <a:blip r:embed="rId3">
            <a:alphaModFix/>
          </a:blip>
          <a:srcRect r="12502" b="81316"/>
          <a:stretch/>
        </p:blipFill>
        <p:spPr>
          <a:xfrm>
            <a:off x="2785" y="-640080"/>
            <a:ext cx="12193920" cy="137016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2"/>
          <p:cNvSpPr/>
          <p:nvPr/>
        </p:nvSpPr>
        <p:spPr>
          <a:xfrm>
            <a:off x="22390" y="-251678"/>
            <a:ext cx="12168290" cy="3427560"/>
          </a:xfrm>
          <a:prstGeom prst="rect">
            <a:avLst/>
          </a:prstGeom>
          <a:solidFill>
            <a:srgbClr val="000000">
              <a:alpha val="7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2"/>
          <p:cNvSpPr/>
          <p:nvPr/>
        </p:nvSpPr>
        <p:spPr>
          <a:xfrm>
            <a:off x="1737360" y="1718280"/>
            <a:ext cx="10458000" cy="25783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200" b="1" i="0" u="none" strike="noStrike" cap="none">
              <a:solidFill>
                <a:srgbClr val="00000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83" name="Google Shape;83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954" y="5823580"/>
            <a:ext cx="1839536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2" descr="首頁- 國立陽明交通大學資訊工程學系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86563" y="90516"/>
            <a:ext cx="4283051" cy="1071834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2"/>
          <p:cNvSpPr txBox="1"/>
          <p:nvPr/>
        </p:nvSpPr>
        <p:spPr>
          <a:xfrm>
            <a:off x="180975" y="409575"/>
            <a:ext cx="4191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Human Centered Robotic Automation Laboratory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 txBox="1"/>
          <p:nvPr/>
        </p:nvSpPr>
        <p:spPr>
          <a:xfrm>
            <a:off x="190500" y="704850"/>
            <a:ext cx="4191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Institute of Electrical and Control Engineering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12"/>
          <p:cNvCxnSpPr/>
          <p:nvPr/>
        </p:nvCxnSpPr>
        <p:spPr>
          <a:xfrm>
            <a:off x="138391" y="716220"/>
            <a:ext cx="4187040" cy="1692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88" name="Google Shape;88;p12"/>
          <p:cNvSpPr txBox="1"/>
          <p:nvPr/>
        </p:nvSpPr>
        <p:spPr>
          <a:xfrm>
            <a:off x="1822147" y="1882745"/>
            <a:ext cx="10458000" cy="1261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PDDL Tutorial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Plannin</a:t>
            </a:r>
            <a:r>
              <a:rPr lang="en-US" sz="3600" dirty="0">
                <a:latin typeface="Arial Black"/>
                <a:ea typeface="Arial Black"/>
                <a:cs typeface="Arial Black"/>
                <a:sym typeface="Arial Black"/>
              </a:rPr>
              <a:t>g Domain Definition Language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endParaRPr lang="en-US" sz="3600" dirty="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9" name="Google Shape;89;p12"/>
          <p:cNvSpPr txBox="1"/>
          <p:nvPr/>
        </p:nvSpPr>
        <p:spPr>
          <a:xfrm>
            <a:off x="1937876" y="3914706"/>
            <a:ext cx="3511786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Presented by: Skyler </a:t>
            </a:r>
            <a:r>
              <a:rPr lang="en-US" sz="1600" dirty="0"/>
              <a:t>K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uo </a:t>
            </a: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CE21EF50-FF41-DC50-65CB-560C2FBC9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46BE1E04-3252-A48B-A3AD-F82EFD344012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F95B4309-6DD8-47C4-1537-DD496F8F3AC0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C0AD96FD-0767-5ACC-5150-3E1E6536EB64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B0FBE7E1-C614-2C7A-0DE4-0F2F8DC7E0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911164BA-2F8F-4EAF-A5C9-044A5EDAB26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23AA229A-30DD-6584-10E6-D3D37ACA1DCC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Problem file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0E711FE-CEBA-25F6-5F4A-D0A291208A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052" y="1407515"/>
            <a:ext cx="3411194" cy="3562133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575D17B8-9619-738D-BACB-C75E2F5387C1}"/>
              </a:ext>
            </a:extLst>
          </p:cNvPr>
          <p:cNvSpPr txBox="1"/>
          <p:nvPr/>
        </p:nvSpPr>
        <p:spPr>
          <a:xfrm>
            <a:off x="4117678" y="1638888"/>
            <a:ext cx="630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Initial state: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Ex: arm1 is empty and red wire is available.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CC9A91B-994F-1059-3F55-7CE0C3037BE0}"/>
              </a:ext>
            </a:extLst>
          </p:cNvPr>
          <p:cNvSpPr txBox="1"/>
          <p:nvPr/>
        </p:nvSpPr>
        <p:spPr>
          <a:xfrm>
            <a:off x="4117678" y="3285433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Goal state: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Ex: red wire should be held.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2806A9D1-064A-D4D3-463A-B05F911DA425}"/>
              </a:ext>
            </a:extLst>
          </p:cNvPr>
          <p:cNvSpPr/>
          <p:nvPr/>
        </p:nvSpPr>
        <p:spPr>
          <a:xfrm>
            <a:off x="2066263" y="5664652"/>
            <a:ext cx="1110140" cy="373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2A1CFB4-9F9F-D3AE-C9E5-B0E2963A1DBC}"/>
              </a:ext>
            </a:extLst>
          </p:cNvPr>
          <p:cNvSpPr txBox="1"/>
          <p:nvPr/>
        </p:nvSpPr>
        <p:spPr>
          <a:xfrm>
            <a:off x="3176403" y="5561116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(pickup arm1 </a:t>
            </a:r>
            <a:r>
              <a:rPr lang="en-US" altLang="zh-TW" sz="2800" b="1" dirty="0" err="1">
                <a:solidFill>
                  <a:schemeClr val="tx1"/>
                </a:solidFill>
              </a:rPr>
              <a:t>red_wire</a:t>
            </a:r>
            <a:r>
              <a:rPr lang="en-US" altLang="zh-TW" sz="2800" b="1" dirty="0">
                <a:solidFill>
                  <a:schemeClr val="tx1"/>
                </a:solidFill>
              </a:rPr>
              <a:t>)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446F641-F104-BAB4-CF8C-7D772A77E5C8}"/>
              </a:ext>
            </a:extLst>
          </p:cNvPr>
          <p:cNvSpPr txBox="1"/>
          <p:nvPr/>
        </p:nvSpPr>
        <p:spPr>
          <a:xfrm>
            <a:off x="4999831" y="6457890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https://github.com/skylerkuo/pddl/tree/master</a:t>
            </a:r>
          </a:p>
        </p:txBody>
      </p:sp>
    </p:spTree>
    <p:extLst>
      <p:ext uri="{BB962C8B-B14F-4D97-AF65-F5344CB8AC3E}">
        <p14:creationId xmlns:p14="http://schemas.microsoft.com/office/powerpoint/2010/main" val="3688336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4077E2F-C9B8-1323-C0AE-A1F1DFB4D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BCFD0B76-6017-ED82-BBA1-4EFC03CFE32E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D272758F-9305-6605-268E-438BE38C9D14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3B16D04C-94BA-25D9-5AD2-542AC0E0DF8F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E913AE0B-24A3-6979-57A1-BC634D6E2E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CBDB24D4-DE28-79CA-9903-C4CC06AD5D6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EA88F9E5-2DE7-1508-9FE3-3236A14E687B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Project PDDL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9707CAE-0AC3-622C-3F3E-FF8B3FC77ECE}"/>
              </a:ext>
            </a:extLst>
          </p:cNvPr>
          <p:cNvSpPr txBox="1"/>
          <p:nvPr/>
        </p:nvSpPr>
        <p:spPr>
          <a:xfrm>
            <a:off x="88491" y="759539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b="1" i="0" dirty="0" err="1">
                <a:solidFill>
                  <a:srgbClr val="1F2328"/>
                </a:solidFill>
                <a:effectLst/>
                <a:latin typeface="+mn-lt"/>
              </a:rPr>
              <a:t>Pyperplan</a:t>
            </a:r>
            <a:r>
              <a:rPr lang="zh-TW" altLang="en-US" sz="2400" b="1" i="0" dirty="0">
                <a:solidFill>
                  <a:srgbClr val="1F2328"/>
                </a:solidFill>
                <a:effectLst/>
                <a:latin typeface="+mn-lt"/>
              </a:rPr>
              <a:t> </a:t>
            </a:r>
            <a:r>
              <a:rPr lang="en-US" altLang="zh-TW" sz="2400" i="0" dirty="0">
                <a:solidFill>
                  <a:srgbClr val="1F2328"/>
                </a:solidFill>
                <a:effectLst/>
                <a:latin typeface="+mn-lt"/>
                <a:hlinkClick r:id="rId5"/>
              </a:rPr>
              <a:t>https://github.com/aibasel/pyperplan</a:t>
            </a:r>
            <a:endParaRPr lang="en-US" altLang="zh-TW" sz="2400" i="0" dirty="0">
              <a:solidFill>
                <a:srgbClr val="1F2328"/>
              </a:solidFill>
              <a:effectLst/>
              <a:latin typeface="+mn-lt"/>
            </a:endParaRPr>
          </a:p>
          <a:p>
            <a:pPr algn="l"/>
            <a:endParaRPr lang="en-US" altLang="zh-TW" sz="2400" dirty="0">
              <a:solidFill>
                <a:srgbClr val="1F2328"/>
              </a:solidFill>
              <a:latin typeface="+mn-lt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400" i="0" dirty="0">
                <a:solidFill>
                  <a:srgbClr val="1F2328"/>
                </a:solidFill>
                <a:effectLst/>
                <a:latin typeface="+mn-lt"/>
              </a:rPr>
              <a:t>Clean code over fast code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1F2328"/>
              </a:solidFill>
              <a:latin typeface="+mn-lt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400" i="0" dirty="0">
                <a:solidFill>
                  <a:srgbClr val="1F2328"/>
                </a:solidFill>
                <a:effectLst/>
                <a:latin typeface="+mn-lt"/>
              </a:rPr>
              <a:t>Written in python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rgbClr val="1F2328"/>
              </a:solidFill>
              <a:latin typeface="+mn-lt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400" i="0" dirty="0">
                <a:solidFill>
                  <a:srgbClr val="1F2328"/>
                </a:solidFill>
                <a:effectLst/>
                <a:latin typeface="+mn-lt"/>
              </a:rPr>
              <a:t>Do not support action cost</a:t>
            </a:r>
          </a:p>
          <a:p>
            <a:pPr algn="l"/>
            <a:r>
              <a:rPr lang="en-US" altLang="zh-TW" sz="2400" dirty="0">
                <a:solidFill>
                  <a:srgbClr val="1F2328"/>
                </a:solidFill>
                <a:latin typeface="+mn-lt"/>
              </a:rPr>
              <a:t>(can not add cost in the PDDL file)</a:t>
            </a:r>
            <a:endParaRPr lang="en-US" altLang="zh-TW" sz="2400" i="0" dirty="0">
              <a:solidFill>
                <a:srgbClr val="1F2328"/>
              </a:solidFill>
              <a:effectLst/>
              <a:latin typeface="+mn-lt"/>
            </a:endParaRPr>
          </a:p>
        </p:txBody>
      </p:sp>
      <p:pic>
        <p:nvPicPr>
          <p:cNvPr id="1026" name="Picture 2" descr="Learning cost action planning models with perfect precision via constraint  propagation - ScienceDirect">
            <a:extLst>
              <a:ext uri="{FF2B5EF4-FFF2-40B4-BE49-F238E27FC236}">
                <a16:creationId xmlns:a16="http://schemas.microsoft.com/office/drawing/2014/main" id="{B781FCF4-428B-88D3-3302-F5D440B87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289" y="2467699"/>
            <a:ext cx="6428220" cy="298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A242410-76B7-1ACD-193A-6A92F86E16B1}"/>
              </a:ext>
            </a:extLst>
          </p:cNvPr>
          <p:cNvSpPr/>
          <p:nvPr/>
        </p:nvSpPr>
        <p:spPr>
          <a:xfrm>
            <a:off x="9999669" y="3960474"/>
            <a:ext cx="1219431" cy="58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5FC548-F820-F1A7-DDC7-3014B8E63E43}"/>
              </a:ext>
            </a:extLst>
          </p:cNvPr>
          <p:cNvSpPr/>
          <p:nvPr/>
        </p:nvSpPr>
        <p:spPr>
          <a:xfrm>
            <a:off x="7497359" y="5162235"/>
            <a:ext cx="1219431" cy="582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乘號 4">
            <a:extLst>
              <a:ext uri="{FF2B5EF4-FFF2-40B4-BE49-F238E27FC236}">
                <a16:creationId xmlns:a16="http://schemas.microsoft.com/office/drawing/2014/main" id="{8BDA7042-550C-4289-16B4-C0788DCC2AA9}"/>
              </a:ext>
            </a:extLst>
          </p:cNvPr>
          <p:cNvSpPr/>
          <p:nvPr/>
        </p:nvSpPr>
        <p:spPr>
          <a:xfrm>
            <a:off x="8716790" y="5348899"/>
            <a:ext cx="875071" cy="883987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520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8CDAC3E4-2B6A-FC3D-FFCD-8D1643231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8256279B-14D1-E71E-DD93-C4FB8356125B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C1C09F32-0A77-7C2E-8DF1-B3DAA78DE826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C0E9F09C-E5EB-FFFD-B094-841E57383806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4DAD27D1-A340-EE7E-D7AF-B071B90FE63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C7631D7B-C76F-8C08-2B53-B1FC3A2DA6C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582BEFCA-F229-A969-5EC5-289B25053E38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What PDDL Can’t Do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311B27-4F31-4E52-41CF-17AC17AACF34}"/>
              </a:ext>
            </a:extLst>
          </p:cNvPr>
          <p:cNvSpPr txBox="1"/>
          <p:nvPr/>
        </p:nvSpPr>
        <p:spPr>
          <a:xfrm>
            <a:off x="88491" y="759539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rgbClr val="1F2328"/>
                </a:solidFill>
                <a:latin typeface="+mn-lt"/>
              </a:rPr>
              <a:t>one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+mn-lt"/>
              </a:rPr>
              <a:t> object but 2 goal states.</a:t>
            </a:r>
          </a:p>
          <a:p>
            <a:pPr algn="l"/>
            <a:endParaRPr lang="en-US" altLang="zh-TW" sz="2400" b="1" i="0" dirty="0">
              <a:solidFill>
                <a:srgbClr val="1F2328"/>
              </a:solidFill>
              <a:effectLst/>
              <a:latin typeface="+mn-lt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E7F3CF7-D8F6-A969-DFB7-77EDBFBE2C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916" y="1295205"/>
            <a:ext cx="4639364" cy="2319682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3B11496F-86E2-8C0E-F268-A2854EAAEDE6}"/>
              </a:ext>
            </a:extLst>
          </p:cNvPr>
          <p:cNvSpPr txBox="1"/>
          <p:nvPr/>
        </p:nvSpPr>
        <p:spPr>
          <a:xfrm>
            <a:off x="88491" y="3614887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400" b="1" i="0" dirty="0">
                <a:solidFill>
                  <a:srgbClr val="1F2328"/>
                </a:solidFill>
                <a:effectLst/>
                <a:latin typeface="+mn-lt"/>
              </a:rPr>
              <a:t>Some logic errors.</a:t>
            </a:r>
          </a:p>
          <a:p>
            <a:pPr algn="l"/>
            <a:endParaRPr lang="en-US" altLang="zh-TW" sz="2400" b="1" i="0" dirty="0">
              <a:solidFill>
                <a:srgbClr val="1F2328"/>
              </a:solidFill>
              <a:effectLst/>
              <a:latin typeface="+mn-lt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FB5E3CA-0777-AB9C-3556-3530DE5FD4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6" y="4117001"/>
            <a:ext cx="3471431" cy="217564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C136BC3-EFB6-6E1A-CD0C-AE8473169E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5927" y="1727271"/>
            <a:ext cx="4067372" cy="1885158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DD3DB673-8E42-8E05-4595-41BE0F1CA6CA}"/>
              </a:ext>
            </a:extLst>
          </p:cNvPr>
          <p:cNvSpPr txBox="1"/>
          <p:nvPr/>
        </p:nvSpPr>
        <p:spPr>
          <a:xfrm>
            <a:off x="6301916" y="1209858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zh-TW" sz="2400" b="1" dirty="0">
                <a:solidFill>
                  <a:srgbClr val="1F2328"/>
                </a:solidFill>
                <a:latin typeface="+mn-lt"/>
              </a:rPr>
              <a:t>PDDL doesn’t care about order</a:t>
            </a:r>
            <a:r>
              <a:rPr lang="en-US" altLang="zh-TW" sz="2400" b="1" i="0" dirty="0">
                <a:solidFill>
                  <a:srgbClr val="1F2328"/>
                </a:solidFill>
                <a:effectLst/>
                <a:latin typeface="+mn-lt"/>
              </a:rPr>
              <a:t>.</a:t>
            </a:r>
          </a:p>
          <a:p>
            <a:pPr algn="l"/>
            <a:endParaRPr lang="en-US" altLang="zh-TW" sz="2400" b="1" i="0" dirty="0">
              <a:solidFill>
                <a:srgbClr val="1F2328"/>
              </a:solidFill>
              <a:effectLst/>
              <a:latin typeface="+mn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61D004-1A72-F252-6A51-42334DE675CB}"/>
              </a:ext>
            </a:extLst>
          </p:cNvPr>
          <p:cNvSpPr/>
          <p:nvPr/>
        </p:nvSpPr>
        <p:spPr>
          <a:xfrm>
            <a:off x="1396181" y="1742059"/>
            <a:ext cx="1386348" cy="38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7B64F2C-2E3A-658C-400C-0A4D35DA4434}"/>
              </a:ext>
            </a:extLst>
          </p:cNvPr>
          <p:cNvSpPr/>
          <p:nvPr/>
        </p:nvSpPr>
        <p:spPr>
          <a:xfrm>
            <a:off x="919768" y="2082425"/>
            <a:ext cx="1386348" cy="3841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206011D5-A3F0-BB45-C1EC-E5C042C27727}"/>
              </a:ext>
            </a:extLst>
          </p:cNvPr>
          <p:cNvSpPr txBox="1"/>
          <p:nvPr/>
        </p:nvSpPr>
        <p:spPr>
          <a:xfrm>
            <a:off x="6297652" y="369930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TW" sz="2400" dirty="0">
                <a:solidFill>
                  <a:srgbClr val="1F2328"/>
                </a:solidFill>
                <a:latin typeface="+mn-lt"/>
              </a:rPr>
              <a:t>Black wire may not be the first wire locked.</a:t>
            </a:r>
            <a:endParaRPr lang="en-US" altLang="zh-TW" sz="2400" i="0" dirty="0">
              <a:solidFill>
                <a:srgbClr val="1F2328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3002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29C872E0-7C27-5F84-7F64-3CFCDC22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855D4647-AF43-B06B-9942-45A05E50ADE2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CA0AEA92-0D32-F0E9-E6DA-386D4BC0A4EF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2B1382F5-9EF5-526A-EB54-D8B517C262AD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8660C12A-9804-3088-5191-C55421A6A20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7636358B-87E8-11C9-B895-672A06845B0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97D970F7-691B-3DFC-A2B2-0296936AE582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How does PDDL work?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7F68696-E112-AE63-AD38-068FB4BD0B9D}"/>
              </a:ext>
            </a:extLst>
          </p:cNvPr>
          <p:cNvSpPr txBox="1"/>
          <p:nvPr/>
        </p:nvSpPr>
        <p:spPr>
          <a:xfrm>
            <a:off x="460109" y="1346342"/>
            <a:ext cx="6510962" cy="3244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chemeClr val="tx1"/>
                </a:solidFill>
              </a:rPr>
              <a:t>Step1: building operators</a:t>
            </a:r>
            <a:r>
              <a:rPr lang="zh-TW" altLang="en-US" sz="2800" b="1" dirty="0">
                <a:solidFill>
                  <a:schemeClr val="tx1"/>
                </a:solidFill>
              </a:rPr>
              <a:t>、</a:t>
            </a:r>
            <a:r>
              <a:rPr lang="en-US" altLang="zh-TW" sz="2800" b="1" dirty="0">
                <a:solidFill>
                  <a:schemeClr val="tx1"/>
                </a:solidFill>
              </a:rPr>
              <a:t>task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chemeClr val="tx1"/>
                </a:solidFill>
              </a:rPr>
              <a:t>Step2: state-space searching</a:t>
            </a:r>
          </a:p>
          <a:p>
            <a:pPr>
              <a:lnSpc>
                <a:spcPct val="150000"/>
              </a:lnSpc>
            </a:pPr>
            <a:endParaRPr lang="en-US" altLang="zh-TW" sz="28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chemeClr val="tx1"/>
                </a:solidFill>
              </a:rPr>
              <a:t>Step3: show the result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053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70652896-E7F4-C244-1EEA-4BA8DA5DA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D266C418-6E22-F5B1-6502-B9B2780F0C5D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5114A95E-EEE8-6453-BC77-0E0F4EE1FA4A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16A501C8-73E3-7238-561E-331EEF5B78D1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7D8BCBD7-74F9-D494-B530-C6AECDE8BE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6DBFB346-EFBF-276B-475D-C24EB9F273D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0FCF42F0-6888-70D5-19A7-11358EAE2079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Building operators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5ACB538-827A-3FBB-D711-D3E8199C9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4" y="1291697"/>
            <a:ext cx="8800291" cy="428841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D2EC30AF-7540-0E93-C5CB-9CFEFB3B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07717" y="764420"/>
            <a:ext cx="3783903" cy="501465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62108552-BBA8-2BEE-56C2-1EE71F3953A6}"/>
              </a:ext>
            </a:extLst>
          </p:cNvPr>
          <p:cNvSpPr txBox="1"/>
          <p:nvPr/>
        </p:nvSpPr>
        <p:spPr>
          <a:xfrm>
            <a:off x="83364" y="5458299"/>
            <a:ext cx="8024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/>
              <a:t>If preconditions are a subset of the current state, the operator can be applied.</a:t>
            </a:r>
            <a:endParaRPr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4424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5F309E9-F61E-EEB3-9EF9-7A15680A7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EA8C5190-6635-E148-9527-05C2BC49B864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430B4C90-1771-85B3-DF4C-EF2689B1DBB8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99D8666A-6401-73AD-2B48-D43D79048AD2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4B6E0118-78EA-9851-D00F-F2BB18A38D8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BBFD77C4-AD1F-B058-2841-9C598C00100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EF65AE1F-9FE7-01C4-D2A1-2DF4FB60413F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Building Tasks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F7708B31-58EA-D041-C014-1458D059D40F}"/>
              </a:ext>
            </a:extLst>
          </p:cNvPr>
          <p:cNvSpPr txBox="1"/>
          <p:nvPr/>
        </p:nvSpPr>
        <p:spPr>
          <a:xfrm>
            <a:off x="460108" y="1346342"/>
            <a:ext cx="8487247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>
                <a:solidFill>
                  <a:schemeClr val="tx1"/>
                </a:solidFill>
              </a:rPr>
              <a:t>Task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800" b="1" dirty="0">
                <a:solidFill>
                  <a:schemeClr val="tx1"/>
                </a:solidFill>
              </a:rPr>
              <a:t>Operators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800" b="1" dirty="0">
                <a:solidFill>
                  <a:schemeClr val="tx1"/>
                </a:solidFill>
              </a:rPr>
              <a:t>Initial state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800" b="1" dirty="0">
                <a:solidFill>
                  <a:schemeClr val="tx1"/>
                </a:solidFill>
              </a:rPr>
              <a:t>Goal</a:t>
            </a:r>
          </a:p>
          <a:p>
            <a:pPr>
              <a:lnSpc>
                <a:spcPct val="150000"/>
              </a:lnSpc>
            </a:pPr>
            <a:r>
              <a:rPr lang="en-US" altLang="zh-TW" sz="2800" dirty="0">
                <a:solidFill>
                  <a:schemeClr val="tx1"/>
                </a:solidFill>
              </a:rPr>
              <a:t>task can check if the current state is goal state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TW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083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CD80B5E-EEBE-29AF-6DCB-F68C4E13B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11CCA3C7-5D7B-4912-EEBB-C71CD457B757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1536CB96-99B2-4502-2B79-2412256E537E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DCE8BE79-0E2E-F8B0-3F45-37E7788B3496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9F428525-FF36-19B2-A8FC-BB6E655205A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8C718AB9-35E0-D4BA-034D-3FB5A1E0E4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9A7EDDC8-3468-BD73-D57A-79798207D926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72FC8B6-D121-C50B-5A1A-28EB1088086A}"/>
              </a:ext>
            </a:extLst>
          </p:cNvPr>
          <p:cNvSpPr txBox="1"/>
          <p:nvPr/>
        </p:nvSpPr>
        <p:spPr>
          <a:xfrm>
            <a:off x="403475" y="948556"/>
            <a:ext cx="11189111" cy="4455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Greedy algorithm: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the next step is the best choice given the current situation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HADD </a:t>
            </a:r>
            <a:r>
              <a:rPr lang="en-US" altLang="zh-TW" sz="2400" b="1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altLang="zh-TW" sz="2400" b="1" dirty="0" err="1">
                <a:solidFill>
                  <a:schemeClr val="tx1"/>
                </a:solidFill>
                <a:effectLst/>
                <a:latin typeface="+mn-lt"/>
              </a:rPr>
              <a:t>hAddHeuristic</a:t>
            </a:r>
            <a:r>
              <a:rPr lang="en-US" altLang="zh-TW" sz="2400" b="1" dirty="0">
                <a:solidFill>
                  <a:schemeClr val="tx1"/>
                </a:solidFill>
                <a:latin typeface="+mn-lt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It is a method used to calculate the cost of each choice, by summing all the costs from the next state to the goal state.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Greedy algorithm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+</a:t>
            </a:r>
            <a:r>
              <a:rPr lang="zh-TW" altLang="en-US" sz="2400" b="1" dirty="0"/>
              <a:t> </a:t>
            </a:r>
            <a:r>
              <a:rPr lang="en-US" altLang="zh-TW" sz="2400" b="1" dirty="0"/>
              <a:t>HADD: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Each choice selects the option with the minimum cost from the next step to the goal state.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5795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F3C787AE-5AF7-81D0-23FC-6589C0B14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163B983D-066C-73E4-84B1-2B9EDDBE6C4A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A937827E-EB7C-37A0-0D00-B6829D4572E0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F2B45AAB-3F3E-5B60-04DF-6451C8EDE6A8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B17496D0-B98C-CEA4-9FE7-55279442EC6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330756C1-2A45-1B79-B05C-51613D992F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5D477704-B2FB-FC4F-E957-80538EC08738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Example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0BE8684-1B77-D62E-45F8-91885ED4B10D}"/>
              </a:ext>
            </a:extLst>
          </p:cNvPr>
          <p:cNvSpPr txBox="1"/>
          <p:nvPr/>
        </p:nvSpPr>
        <p:spPr>
          <a:xfrm>
            <a:off x="325064" y="759539"/>
            <a:ext cx="6096000" cy="130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800" b="1" dirty="0"/>
              <a:t>Initial state: A</a:t>
            </a:r>
          </a:p>
          <a:p>
            <a:pPr>
              <a:lnSpc>
                <a:spcPct val="150000"/>
              </a:lnSpc>
            </a:pPr>
            <a:r>
              <a:rPr lang="en-US" altLang="zh-TW" sz="2800" b="1" dirty="0"/>
              <a:t>Goal state: E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99C031B-67AB-C1AC-9658-607B853081B9}"/>
              </a:ext>
            </a:extLst>
          </p:cNvPr>
          <p:cNvSpPr txBox="1"/>
          <p:nvPr/>
        </p:nvSpPr>
        <p:spPr>
          <a:xfrm>
            <a:off x="5147186" y="891587"/>
            <a:ext cx="347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op1: A to B  </a:t>
            </a:r>
            <a:r>
              <a:rPr lang="en-US" altLang="zh-TW" sz="2800" dirty="0">
                <a:solidFill>
                  <a:srgbClr val="FF0000"/>
                </a:solidFill>
              </a:rPr>
              <a:t>cost: 1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5A7FAE-F685-2421-BF65-31C805C3602B}"/>
              </a:ext>
            </a:extLst>
          </p:cNvPr>
          <p:cNvSpPr txBox="1"/>
          <p:nvPr/>
        </p:nvSpPr>
        <p:spPr>
          <a:xfrm>
            <a:off x="5147186" y="1647226"/>
            <a:ext cx="347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op2: A to C  </a:t>
            </a:r>
            <a:r>
              <a:rPr lang="en-US" altLang="zh-TW" sz="2800" dirty="0">
                <a:solidFill>
                  <a:srgbClr val="FF0000"/>
                </a:solidFill>
              </a:rPr>
              <a:t>cost: 3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1373E94-F64A-363B-9792-B390019A3BF5}"/>
              </a:ext>
            </a:extLst>
          </p:cNvPr>
          <p:cNvSpPr txBox="1"/>
          <p:nvPr/>
        </p:nvSpPr>
        <p:spPr>
          <a:xfrm>
            <a:off x="5147186" y="2402865"/>
            <a:ext cx="347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op3: B to D  </a:t>
            </a:r>
            <a:r>
              <a:rPr lang="en-US" altLang="zh-TW" sz="2800" dirty="0">
                <a:solidFill>
                  <a:srgbClr val="FF0000"/>
                </a:solidFill>
              </a:rPr>
              <a:t>cost: 2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1A751DA-7979-F310-D008-073794DE5970}"/>
              </a:ext>
            </a:extLst>
          </p:cNvPr>
          <p:cNvSpPr txBox="1"/>
          <p:nvPr/>
        </p:nvSpPr>
        <p:spPr>
          <a:xfrm>
            <a:off x="5147186" y="3158504"/>
            <a:ext cx="347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op4: C to D  </a:t>
            </a:r>
            <a:r>
              <a:rPr lang="en-US" altLang="zh-TW" sz="2800" dirty="0">
                <a:solidFill>
                  <a:srgbClr val="FF0000"/>
                </a:solidFill>
              </a:rPr>
              <a:t>cost: 1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3BCDE16-D571-0050-BCE9-A73A7C1706B0}"/>
              </a:ext>
            </a:extLst>
          </p:cNvPr>
          <p:cNvSpPr txBox="1"/>
          <p:nvPr/>
        </p:nvSpPr>
        <p:spPr>
          <a:xfrm>
            <a:off x="5147186" y="3914143"/>
            <a:ext cx="3475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op5: D to E  </a:t>
            </a:r>
            <a:r>
              <a:rPr lang="en-US" altLang="zh-TW" sz="2800" dirty="0">
                <a:solidFill>
                  <a:srgbClr val="FF0000"/>
                </a:solidFill>
              </a:rPr>
              <a:t>cost: 4 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2A0325B-ACB3-C845-209D-11D6F3B58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43" y="2517683"/>
            <a:ext cx="2852327" cy="31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75B3EF45-CEAB-C59F-D2E8-54E685929AC4}"/>
              </a:ext>
            </a:extLst>
          </p:cNvPr>
          <p:cNvSpPr txBox="1"/>
          <p:nvPr/>
        </p:nvSpPr>
        <p:spPr>
          <a:xfrm>
            <a:off x="1328259" y="2656102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A2955B7-D252-92F5-D382-158CB06E7BB4}"/>
              </a:ext>
            </a:extLst>
          </p:cNvPr>
          <p:cNvSpPr txBox="1"/>
          <p:nvPr/>
        </p:nvSpPr>
        <p:spPr>
          <a:xfrm>
            <a:off x="2857175" y="2612845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DADC57-4CB1-12DB-A865-2883C04920BE}"/>
              </a:ext>
            </a:extLst>
          </p:cNvPr>
          <p:cNvSpPr txBox="1"/>
          <p:nvPr/>
        </p:nvSpPr>
        <p:spPr>
          <a:xfrm>
            <a:off x="1200440" y="4175753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F13FC4A6-F4D1-EA4F-D014-A506AFDB6E9C}"/>
              </a:ext>
            </a:extLst>
          </p:cNvPr>
          <p:cNvSpPr txBox="1"/>
          <p:nvPr/>
        </p:nvSpPr>
        <p:spPr>
          <a:xfrm>
            <a:off x="2857175" y="4175753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FD3D0BD-5251-C9C5-4BE2-221D5B1B3B24}"/>
              </a:ext>
            </a:extLst>
          </p:cNvPr>
          <p:cNvSpPr txBox="1"/>
          <p:nvPr/>
        </p:nvSpPr>
        <p:spPr>
          <a:xfrm>
            <a:off x="2061668" y="4654963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069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02F023D2-7A29-AA50-061A-06D8E411F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7137BA7E-673A-702E-08BB-07463B333B1B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60EF8964-CEF2-690F-6637-9BA5F7C9153C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1E830870-6920-BC32-C824-DEB971AD02CC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538A7605-C2E8-3B94-3258-37BE7CC4AE4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989B8E13-9429-E354-7E38-60E6DB44AB4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4CFA70E0-C029-C920-5BAF-682DF6A9DF83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Example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2D5B95FA-2241-6693-D6F7-9D8133AF03B0}"/>
              </a:ext>
            </a:extLst>
          </p:cNvPr>
          <p:cNvGrpSpPr/>
          <p:nvPr/>
        </p:nvGrpSpPr>
        <p:grpSpPr>
          <a:xfrm>
            <a:off x="9014609" y="1966245"/>
            <a:ext cx="2852327" cy="3187287"/>
            <a:chOff x="765943" y="2517683"/>
            <a:chExt cx="2852327" cy="318728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3FD07254-C88B-3A15-2AE8-FEE7D41D86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43" y="2517683"/>
              <a:ext cx="2852327" cy="3187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951FDA1-8469-AD04-BB34-870871BEAF15}"/>
                </a:ext>
              </a:extLst>
            </p:cNvPr>
            <p:cNvSpPr txBox="1"/>
            <p:nvPr/>
          </p:nvSpPr>
          <p:spPr>
            <a:xfrm>
              <a:off x="1328259" y="2656102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94CE43F-7464-D281-B48C-1D06C49BB95E}"/>
                </a:ext>
              </a:extLst>
            </p:cNvPr>
            <p:cNvSpPr txBox="1"/>
            <p:nvPr/>
          </p:nvSpPr>
          <p:spPr>
            <a:xfrm>
              <a:off x="2857175" y="2612845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2A81B7-ABA7-CF18-6274-902E0F03F020}"/>
                </a:ext>
              </a:extLst>
            </p:cNvPr>
            <p:cNvSpPr txBox="1"/>
            <p:nvPr/>
          </p:nvSpPr>
          <p:spPr>
            <a:xfrm>
              <a:off x="1200440" y="417575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DC610419-9877-F7DD-6051-38DF81116054}"/>
                </a:ext>
              </a:extLst>
            </p:cNvPr>
            <p:cNvSpPr txBox="1"/>
            <p:nvPr/>
          </p:nvSpPr>
          <p:spPr>
            <a:xfrm>
              <a:off x="2857175" y="417575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65519A8-1ACF-4BC5-9BF4-A85EBD042B00}"/>
                </a:ext>
              </a:extLst>
            </p:cNvPr>
            <p:cNvSpPr txBox="1"/>
            <p:nvPr/>
          </p:nvSpPr>
          <p:spPr>
            <a:xfrm>
              <a:off x="2061668" y="465496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C6F94BE4-4228-7810-CF4E-54A758EB318B}"/>
              </a:ext>
            </a:extLst>
          </p:cNvPr>
          <p:cNvSpPr txBox="1"/>
          <p:nvPr/>
        </p:nvSpPr>
        <p:spPr>
          <a:xfrm>
            <a:off x="325064" y="759539"/>
            <a:ext cx="7580071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Step1: A can go to B or C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redefine B and C respectively as starting points to calculate the cost.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495722C-F3C2-B65C-1306-903CEBFEA607}"/>
              </a:ext>
            </a:extLst>
          </p:cNvPr>
          <p:cNvSpPr txBox="1"/>
          <p:nvPr/>
        </p:nvSpPr>
        <p:spPr>
          <a:xfrm>
            <a:off x="325064" y="2504695"/>
            <a:ext cx="7580071" cy="4455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400" dirty="0"/>
              <a:t>Start from B: set dis(B)=0 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B to D dis(D)=dis(B)+</a:t>
            </a:r>
            <a:r>
              <a:rPr lang="en-US" altLang="zh-TW" sz="2400" dirty="0">
                <a:solidFill>
                  <a:srgbClr val="FF0000"/>
                </a:solidFill>
              </a:rPr>
              <a:t>2</a:t>
            </a:r>
            <a:r>
              <a:rPr lang="en-US" altLang="zh-TW" sz="2400" dirty="0"/>
              <a:t>=2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 to E dis(E)=dis(D)+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r>
              <a:rPr lang="en-US" altLang="zh-TW" sz="2400" dirty="0"/>
              <a:t>=6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400" dirty="0"/>
              <a:t>Start from C:set dis(C)=0 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C to D dis(D)=dis(C)+</a:t>
            </a:r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r>
              <a:rPr lang="en-US" altLang="zh-TW" sz="2400" dirty="0"/>
              <a:t>=1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 to E dis(E)=dis(D)+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r>
              <a:rPr lang="en-US" altLang="zh-TW" sz="2400" dirty="0"/>
              <a:t>=5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400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E2154092-F98B-92C4-AD8F-D8ED1F503DF7}"/>
              </a:ext>
            </a:extLst>
          </p:cNvPr>
          <p:cNvSpPr/>
          <p:nvPr/>
        </p:nvSpPr>
        <p:spPr>
          <a:xfrm>
            <a:off x="4219527" y="3329011"/>
            <a:ext cx="726099" cy="373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C6EE01E9-6463-BD0A-F56C-1E04F1D3C144}"/>
              </a:ext>
            </a:extLst>
          </p:cNvPr>
          <p:cNvSpPr/>
          <p:nvPr/>
        </p:nvSpPr>
        <p:spPr>
          <a:xfrm>
            <a:off x="4219526" y="4899650"/>
            <a:ext cx="726099" cy="373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C5429FF-5A42-7E1A-5371-83EE95710C6C}"/>
              </a:ext>
            </a:extLst>
          </p:cNvPr>
          <p:cNvSpPr txBox="1"/>
          <p:nvPr/>
        </p:nvSpPr>
        <p:spPr>
          <a:xfrm>
            <a:off x="4945625" y="3288614"/>
            <a:ext cx="168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dis(E)=6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0DA43C7D-927B-2D2D-D9CD-B8920CDA8154}"/>
              </a:ext>
            </a:extLst>
          </p:cNvPr>
          <p:cNvSpPr txBox="1"/>
          <p:nvPr/>
        </p:nvSpPr>
        <p:spPr>
          <a:xfrm>
            <a:off x="4914874" y="4854081"/>
            <a:ext cx="168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dis(E)=5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箭號: 向右 20">
            <a:extLst>
              <a:ext uri="{FF2B5EF4-FFF2-40B4-BE49-F238E27FC236}">
                <a16:creationId xmlns:a16="http://schemas.microsoft.com/office/drawing/2014/main" id="{1D69A792-906F-36CD-B7DF-FDE3FF7E4A73}"/>
              </a:ext>
            </a:extLst>
          </p:cNvPr>
          <p:cNvSpPr/>
          <p:nvPr/>
        </p:nvSpPr>
        <p:spPr>
          <a:xfrm>
            <a:off x="6062330" y="4880566"/>
            <a:ext cx="726099" cy="373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F71CE2-ED2B-69EC-AE8B-63CA9E4326DC}"/>
              </a:ext>
            </a:extLst>
          </p:cNvPr>
          <p:cNvSpPr txBox="1"/>
          <p:nvPr/>
        </p:nvSpPr>
        <p:spPr>
          <a:xfrm>
            <a:off x="6823495" y="4674392"/>
            <a:ext cx="4033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cost is lower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C is the next step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290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A52766A-E564-527F-45D6-1946EC48D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9E1A3B5D-E30E-7903-9EF5-38B388D14836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4218E345-4C18-4891-9F41-E4C8E66D027E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7B44E8C4-3F1E-8E3D-8AED-67C341FA90FF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AEBD225A-7F9A-18ED-E624-DE5BC819565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D5CCF453-BA9F-B905-A4F5-0274CD83FB8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8BBCB0A6-4A23-80CE-1D6F-D784FF3E5615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Example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ECB3C65-00B0-4795-F844-A14BA431AEC0}"/>
              </a:ext>
            </a:extLst>
          </p:cNvPr>
          <p:cNvGrpSpPr/>
          <p:nvPr/>
        </p:nvGrpSpPr>
        <p:grpSpPr>
          <a:xfrm>
            <a:off x="9014609" y="1966245"/>
            <a:ext cx="2852327" cy="3187287"/>
            <a:chOff x="765943" y="2517683"/>
            <a:chExt cx="2852327" cy="318728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2EE2DB4-4542-7074-5B7F-F7A33D0BD8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43" y="2517683"/>
              <a:ext cx="2852327" cy="3187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7ECF6E7-8D5A-98B5-22FE-F57004C9E837}"/>
                </a:ext>
              </a:extLst>
            </p:cNvPr>
            <p:cNvSpPr txBox="1"/>
            <p:nvPr/>
          </p:nvSpPr>
          <p:spPr>
            <a:xfrm>
              <a:off x="1328259" y="2656102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4B5E70-5255-B453-05C5-87A94BB8BC71}"/>
                </a:ext>
              </a:extLst>
            </p:cNvPr>
            <p:cNvSpPr txBox="1"/>
            <p:nvPr/>
          </p:nvSpPr>
          <p:spPr>
            <a:xfrm>
              <a:off x="2857175" y="2612845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6EE74D9-07B8-32BE-5B6D-C76564078181}"/>
                </a:ext>
              </a:extLst>
            </p:cNvPr>
            <p:cNvSpPr txBox="1"/>
            <p:nvPr/>
          </p:nvSpPr>
          <p:spPr>
            <a:xfrm>
              <a:off x="1200440" y="417575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F15E7ED-4C50-60D7-DF1E-3F3BF286E249}"/>
                </a:ext>
              </a:extLst>
            </p:cNvPr>
            <p:cNvSpPr txBox="1"/>
            <p:nvPr/>
          </p:nvSpPr>
          <p:spPr>
            <a:xfrm>
              <a:off x="2857175" y="417575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F59430D-FFFD-1F31-1F92-C4C515535A3C}"/>
                </a:ext>
              </a:extLst>
            </p:cNvPr>
            <p:cNvSpPr txBox="1"/>
            <p:nvPr/>
          </p:nvSpPr>
          <p:spPr>
            <a:xfrm>
              <a:off x="2061668" y="465496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E7D5F0ED-2E5B-B0C6-089A-8B61431EAD77}"/>
              </a:ext>
            </a:extLst>
          </p:cNvPr>
          <p:cNvSpPr txBox="1"/>
          <p:nvPr/>
        </p:nvSpPr>
        <p:spPr>
          <a:xfrm>
            <a:off x="325064" y="759539"/>
            <a:ext cx="7580071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Step2: C can go to D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redefine D as starting points to calculate the cost.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Although there is only one option, it still calculate.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99693AEF-3739-6C0E-F2F6-34B5D0B8D34A}"/>
              </a:ext>
            </a:extLst>
          </p:cNvPr>
          <p:cNvSpPr txBox="1"/>
          <p:nvPr/>
        </p:nvSpPr>
        <p:spPr>
          <a:xfrm>
            <a:off x="325064" y="2504695"/>
            <a:ext cx="7580071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400" dirty="0"/>
              <a:t>Start from C: set dis(D)=0 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 to E dis(E)=dis(D)+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  <a:r>
              <a:rPr lang="en-US" altLang="zh-TW" sz="2400" dirty="0"/>
              <a:t>=4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400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F1A11507-5F70-C8C7-6894-3EB3CFA56729}"/>
              </a:ext>
            </a:extLst>
          </p:cNvPr>
          <p:cNvSpPr/>
          <p:nvPr/>
        </p:nvSpPr>
        <p:spPr>
          <a:xfrm>
            <a:off x="3964050" y="3186263"/>
            <a:ext cx="726099" cy="373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C4A7DAE-8A75-C53D-BF61-27C282DE3D09}"/>
              </a:ext>
            </a:extLst>
          </p:cNvPr>
          <p:cNvSpPr txBox="1"/>
          <p:nvPr/>
        </p:nvSpPr>
        <p:spPr>
          <a:xfrm>
            <a:off x="4720825" y="3127917"/>
            <a:ext cx="168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dis(E)=4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07AABF8-61B7-B119-FFFA-69E23B2B2172}"/>
              </a:ext>
            </a:extLst>
          </p:cNvPr>
          <p:cNvSpPr txBox="1"/>
          <p:nvPr/>
        </p:nvSpPr>
        <p:spPr>
          <a:xfrm>
            <a:off x="5828877" y="2928027"/>
            <a:ext cx="4033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cost is lower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D is the next step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37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/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/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AE0CC363-86E1-E4B5-376A-FF229A51017C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PDDL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4031BF3-C014-5DD6-3A17-F1A05D64B01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120" r="19761" b="9619"/>
          <a:stretch/>
        </p:blipFill>
        <p:spPr>
          <a:xfrm>
            <a:off x="1179378" y="1407503"/>
            <a:ext cx="1170532" cy="129785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27258A3-B6CC-DF61-EA7E-9C23688D83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120" r="19761" b="9619"/>
          <a:stretch/>
        </p:blipFill>
        <p:spPr>
          <a:xfrm>
            <a:off x="1179378" y="4164147"/>
            <a:ext cx="1170532" cy="1297858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73B201B9-DE89-965B-14B5-E84F464F84F0}"/>
              </a:ext>
            </a:extLst>
          </p:cNvPr>
          <p:cNvSpPr txBox="1"/>
          <p:nvPr/>
        </p:nvSpPr>
        <p:spPr>
          <a:xfrm>
            <a:off x="745245" y="956402"/>
            <a:ext cx="248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Domain file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43016CEE-5DFE-7562-B94F-2DAA9E6E4995}"/>
              </a:ext>
            </a:extLst>
          </p:cNvPr>
          <p:cNvSpPr txBox="1"/>
          <p:nvPr/>
        </p:nvSpPr>
        <p:spPr>
          <a:xfrm>
            <a:off x="745245" y="3748819"/>
            <a:ext cx="2481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dirty="0">
                <a:solidFill>
                  <a:schemeClr val="tx1"/>
                </a:solidFill>
              </a:rPr>
              <a:t>Problem file</a:t>
            </a:r>
            <a:endParaRPr lang="zh-TW" altLang="en-US" sz="2800" b="1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5F81240-1E7A-3089-8579-E5885405E3DC}"/>
              </a:ext>
            </a:extLst>
          </p:cNvPr>
          <p:cNvSpPr txBox="1"/>
          <p:nvPr/>
        </p:nvSpPr>
        <p:spPr>
          <a:xfrm>
            <a:off x="305881" y="2689532"/>
            <a:ext cx="30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 dirty="0">
                <a:solidFill>
                  <a:srgbClr val="FF0000"/>
                </a:solidFill>
              </a:rPr>
              <a:t>action</a:t>
            </a:r>
            <a:r>
              <a:rPr lang="zh-TW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TW" sz="1800" b="1" dirty="0">
                <a:solidFill>
                  <a:srgbClr val="FF0000"/>
                </a:solidFill>
              </a:rPr>
              <a:t>rule of action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F0392B9-0F85-53A4-86BC-6983BDD9B224}"/>
              </a:ext>
            </a:extLst>
          </p:cNvPr>
          <p:cNvSpPr txBox="1"/>
          <p:nvPr/>
        </p:nvSpPr>
        <p:spPr>
          <a:xfrm>
            <a:off x="-128682" y="5449000"/>
            <a:ext cx="3949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800" b="1">
                <a:solidFill>
                  <a:srgbClr val="FF0000"/>
                </a:solidFill>
              </a:rPr>
              <a:t>objects</a:t>
            </a:r>
            <a:r>
              <a:rPr lang="zh-TW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TW" sz="1800" b="1" dirty="0">
                <a:solidFill>
                  <a:srgbClr val="FF0000"/>
                </a:solidFill>
              </a:rPr>
              <a:t>initial state</a:t>
            </a:r>
            <a:r>
              <a:rPr lang="zh-TW" altLang="en-US" sz="1800" b="1" dirty="0">
                <a:solidFill>
                  <a:srgbClr val="FF0000"/>
                </a:solidFill>
              </a:rPr>
              <a:t>、</a:t>
            </a:r>
            <a:r>
              <a:rPr lang="en-US" altLang="zh-TW" sz="1800" b="1" dirty="0">
                <a:solidFill>
                  <a:srgbClr val="FF0000"/>
                </a:solidFill>
              </a:rPr>
              <a:t>goal state</a:t>
            </a:r>
            <a:endParaRPr lang="zh-TW" alt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箭號: 向右 10">
            <a:extLst>
              <a:ext uri="{FF2B5EF4-FFF2-40B4-BE49-F238E27FC236}">
                <a16:creationId xmlns:a16="http://schemas.microsoft.com/office/drawing/2014/main" id="{61289CE9-6B9B-6DA2-8F58-C05712A056BC}"/>
              </a:ext>
            </a:extLst>
          </p:cNvPr>
          <p:cNvSpPr/>
          <p:nvPr/>
        </p:nvSpPr>
        <p:spPr>
          <a:xfrm>
            <a:off x="3602973" y="3159566"/>
            <a:ext cx="1101212" cy="448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8E757B0-FF61-0621-E81A-54A90F35E82B}"/>
              </a:ext>
            </a:extLst>
          </p:cNvPr>
          <p:cNvSpPr/>
          <p:nvPr/>
        </p:nvSpPr>
        <p:spPr>
          <a:xfrm>
            <a:off x="4925961" y="2458065"/>
            <a:ext cx="2561856" cy="181397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A51B62F-AF67-994F-4889-B0717B5723D3}"/>
              </a:ext>
            </a:extLst>
          </p:cNvPr>
          <p:cNvSpPr txBox="1"/>
          <p:nvPr/>
        </p:nvSpPr>
        <p:spPr>
          <a:xfrm>
            <a:off x="4925962" y="2845057"/>
            <a:ext cx="256185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b="1" dirty="0"/>
              <a:t>PDDL</a:t>
            </a:r>
          </a:p>
          <a:p>
            <a:pPr algn="ctr"/>
            <a:r>
              <a:rPr lang="en-US" altLang="zh-TW" sz="3200" b="1" dirty="0"/>
              <a:t>planner</a:t>
            </a:r>
            <a:endParaRPr lang="zh-TW" altLang="en-US" sz="3200" b="1" dirty="0"/>
          </a:p>
        </p:txBody>
      </p:sp>
      <p:sp>
        <p:nvSpPr>
          <p:cNvPr id="14" name="箭號: 向右 13">
            <a:extLst>
              <a:ext uri="{FF2B5EF4-FFF2-40B4-BE49-F238E27FC236}">
                <a16:creationId xmlns:a16="http://schemas.microsoft.com/office/drawing/2014/main" id="{7EF4FC26-CEBE-4EA6-9B4D-1BAC4C377735}"/>
              </a:ext>
            </a:extLst>
          </p:cNvPr>
          <p:cNvSpPr/>
          <p:nvPr/>
        </p:nvSpPr>
        <p:spPr>
          <a:xfrm>
            <a:off x="7709593" y="3159566"/>
            <a:ext cx="1101212" cy="448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ED3BFF24-1590-5059-9888-A805E799A4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2988" y="2188722"/>
            <a:ext cx="1635790" cy="2083317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5DF52BA3-FA88-EB81-51F9-4FC929E5540A}"/>
              </a:ext>
            </a:extLst>
          </p:cNvPr>
          <p:cNvSpPr txBox="1"/>
          <p:nvPr/>
        </p:nvSpPr>
        <p:spPr>
          <a:xfrm>
            <a:off x="8008538" y="1503958"/>
            <a:ext cx="39822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Task plan</a:t>
            </a:r>
          </a:p>
          <a:p>
            <a:pPr algn="ctr"/>
            <a:r>
              <a:rPr lang="en-US" altLang="zh-TW" sz="2800" b="1" dirty="0">
                <a:solidFill>
                  <a:schemeClr val="tx1"/>
                </a:solidFill>
              </a:rPr>
              <a:t>(High level)</a:t>
            </a:r>
          </a:p>
        </p:txBody>
      </p:sp>
    </p:spTree>
    <p:extLst>
      <p:ext uri="{BB962C8B-B14F-4D97-AF65-F5344CB8AC3E}">
        <p14:creationId xmlns:p14="http://schemas.microsoft.com/office/powerpoint/2010/main" val="416561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BDA8680-52B1-66A7-886A-51433FF33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014F11C3-26C0-A042-1926-DF0A32D7CAF6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4B9283BC-19F1-5413-00C0-B105DA492ACF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8B36F2E7-9241-D358-563F-F8B371257A31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C619F9B5-976D-8A98-886C-F760F3F48D6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57E360EF-DAF2-7939-528F-06171B35C3C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795D8931-D14C-EF58-AFE6-02FDB5ADE1EA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Example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AC4E8BBC-411E-70D3-A205-AC454E79FC53}"/>
              </a:ext>
            </a:extLst>
          </p:cNvPr>
          <p:cNvGrpSpPr/>
          <p:nvPr/>
        </p:nvGrpSpPr>
        <p:grpSpPr>
          <a:xfrm>
            <a:off x="9014609" y="1966245"/>
            <a:ext cx="2852327" cy="3187287"/>
            <a:chOff x="765943" y="2517683"/>
            <a:chExt cx="2852327" cy="318728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4E69FF78-A9B6-A2E9-DE82-2BC3C21BE4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43" y="2517683"/>
              <a:ext cx="2852327" cy="3187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14D91C4E-D035-0C90-EBAF-DB809CCE302F}"/>
                </a:ext>
              </a:extLst>
            </p:cNvPr>
            <p:cNvSpPr txBox="1"/>
            <p:nvPr/>
          </p:nvSpPr>
          <p:spPr>
            <a:xfrm>
              <a:off x="1328259" y="2656102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F9750E65-4327-D0CD-6C7C-F55725BDDB7F}"/>
                </a:ext>
              </a:extLst>
            </p:cNvPr>
            <p:cNvSpPr txBox="1"/>
            <p:nvPr/>
          </p:nvSpPr>
          <p:spPr>
            <a:xfrm>
              <a:off x="2857175" y="2612845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5DC9B-64E4-3CBD-8ED3-33BFECBA8841}"/>
                </a:ext>
              </a:extLst>
            </p:cNvPr>
            <p:cNvSpPr txBox="1"/>
            <p:nvPr/>
          </p:nvSpPr>
          <p:spPr>
            <a:xfrm>
              <a:off x="1200440" y="417575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383010F-5457-C9AF-F311-6DD24CB8BB10}"/>
                </a:ext>
              </a:extLst>
            </p:cNvPr>
            <p:cNvSpPr txBox="1"/>
            <p:nvPr/>
          </p:nvSpPr>
          <p:spPr>
            <a:xfrm>
              <a:off x="2857175" y="417575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6C79CBBF-7064-0F0E-36AD-E994B43AFBE9}"/>
                </a:ext>
              </a:extLst>
            </p:cNvPr>
            <p:cNvSpPr txBox="1"/>
            <p:nvPr/>
          </p:nvSpPr>
          <p:spPr>
            <a:xfrm>
              <a:off x="2061668" y="465496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文字方塊 5">
            <a:extLst>
              <a:ext uri="{FF2B5EF4-FFF2-40B4-BE49-F238E27FC236}">
                <a16:creationId xmlns:a16="http://schemas.microsoft.com/office/drawing/2014/main" id="{29CB43B1-62DC-8D44-903D-61F2105BF6E5}"/>
              </a:ext>
            </a:extLst>
          </p:cNvPr>
          <p:cNvSpPr txBox="1"/>
          <p:nvPr/>
        </p:nvSpPr>
        <p:spPr>
          <a:xfrm>
            <a:off x="325064" y="759539"/>
            <a:ext cx="7580071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Step3: D can go to E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redefine E as starting points to calculate the cost.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/>
              <a:t>Although there is only one option, it still calculate.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D8BAC5F-80D4-0F4D-BE30-86B0FC50CFD2}"/>
              </a:ext>
            </a:extLst>
          </p:cNvPr>
          <p:cNvSpPr txBox="1"/>
          <p:nvPr/>
        </p:nvSpPr>
        <p:spPr>
          <a:xfrm>
            <a:off x="325064" y="2504695"/>
            <a:ext cx="7580071" cy="2239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TW" sz="2400" dirty="0"/>
              <a:t>Start from E: set dis(E)=0 </a:t>
            </a:r>
          </a:p>
          <a:p>
            <a:pPr>
              <a:lnSpc>
                <a:spcPct val="150000"/>
              </a:lnSpc>
            </a:pPr>
            <a:r>
              <a:rPr lang="en-US" altLang="zh-TW" sz="2400" dirty="0"/>
              <a:t>dis(E)=0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TW" sz="2400" dirty="0"/>
          </a:p>
          <a:p>
            <a:pPr>
              <a:lnSpc>
                <a:spcPct val="150000"/>
              </a:lnSpc>
            </a:pPr>
            <a:endParaRPr lang="en-US" altLang="zh-TW" sz="2400" dirty="0"/>
          </a:p>
        </p:txBody>
      </p:sp>
      <p:sp>
        <p:nvSpPr>
          <p:cNvPr id="17" name="箭號: 向右 16">
            <a:extLst>
              <a:ext uri="{FF2B5EF4-FFF2-40B4-BE49-F238E27FC236}">
                <a16:creationId xmlns:a16="http://schemas.microsoft.com/office/drawing/2014/main" id="{3D9F502C-2FDE-1574-6730-CDDBA8089A1C}"/>
              </a:ext>
            </a:extLst>
          </p:cNvPr>
          <p:cNvSpPr/>
          <p:nvPr/>
        </p:nvSpPr>
        <p:spPr>
          <a:xfrm>
            <a:off x="1661612" y="3228567"/>
            <a:ext cx="726099" cy="37362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5FF6E319-DA14-CAE6-D599-25F3D4DFFF8D}"/>
              </a:ext>
            </a:extLst>
          </p:cNvPr>
          <p:cNvSpPr txBox="1"/>
          <p:nvPr/>
        </p:nvSpPr>
        <p:spPr>
          <a:xfrm>
            <a:off x="2387711" y="3199718"/>
            <a:ext cx="1681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dis(E)=0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03C4E727-DADE-E6E5-F69B-5EE04D98ADCF}"/>
              </a:ext>
            </a:extLst>
          </p:cNvPr>
          <p:cNvSpPr txBox="1"/>
          <p:nvPr/>
        </p:nvSpPr>
        <p:spPr>
          <a:xfrm>
            <a:off x="3533168" y="3061436"/>
            <a:ext cx="40331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cost is lower</a:t>
            </a:r>
          </a:p>
          <a:p>
            <a:r>
              <a:rPr lang="en-US" altLang="zh-TW" sz="2000" b="1" dirty="0">
                <a:solidFill>
                  <a:schemeClr val="tx1"/>
                </a:solidFill>
              </a:rPr>
              <a:t>E is the next step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9756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D5D9AD4-5F18-5EEE-EFA5-0CEB1FBB8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69E83490-07DB-DC36-DC02-CB985B367E9F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CA2075E4-47CB-7040-CF70-201BA4718C80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026529F5-163C-59AF-6348-589A0E1E719E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7EC325A8-95FA-F98E-FA04-2CC280AE90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808DD537-8E38-7AB9-4C76-5AE390579C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3216A958-7128-A2EF-BEA8-4868975DBBE3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Example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0E5DC4A3-55EA-CBE8-85B4-9672684E1865}"/>
              </a:ext>
            </a:extLst>
          </p:cNvPr>
          <p:cNvGrpSpPr/>
          <p:nvPr/>
        </p:nvGrpSpPr>
        <p:grpSpPr>
          <a:xfrm>
            <a:off x="4243165" y="1033889"/>
            <a:ext cx="2852327" cy="3187287"/>
            <a:chOff x="765943" y="2517683"/>
            <a:chExt cx="2852327" cy="3187287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9B34A98F-4566-E36B-C1DF-E4EE1FDAD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943" y="2517683"/>
              <a:ext cx="2852327" cy="3187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060FE49-02E3-4492-91FA-5387BDE52B4A}"/>
                </a:ext>
              </a:extLst>
            </p:cNvPr>
            <p:cNvSpPr txBox="1"/>
            <p:nvPr/>
          </p:nvSpPr>
          <p:spPr>
            <a:xfrm>
              <a:off x="1328259" y="2656102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6EA0577F-4571-1CFD-F4D3-4783B349F23F}"/>
                </a:ext>
              </a:extLst>
            </p:cNvPr>
            <p:cNvSpPr txBox="1"/>
            <p:nvPr/>
          </p:nvSpPr>
          <p:spPr>
            <a:xfrm>
              <a:off x="2857175" y="2612845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3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73759C9-9D25-4F7A-C6B3-3766BDF5BBFD}"/>
                </a:ext>
              </a:extLst>
            </p:cNvPr>
            <p:cNvSpPr txBox="1"/>
            <p:nvPr/>
          </p:nvSpPr>
          <p:spPr>
            <a:xfrm>
              <a:off x="1200440" y="417575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2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AE6F0D1-56BA-C16E-3975-B3147AC68599}"/>
                </a:ext>
              </a:extLst>
            </p:cNvPr>
            <p:cNvSpPr txBox="1"/>
            <p:nvPr/>
          </p:nvSpPr>
          <p:spPr>
            <a:xfrm>
              <a:off x="2857175" y="417575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1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B3DF9E7-7B97-249D-334F-E020356FE29D}"/>
                </a:ext>
              </a:extLst>
            </p:cNvPr>
            <p:cNvSpPr txBox="1"/>
            <p:nvPr/>
          </p:nvSpPr>
          <p:spPr>
            <a:xfrm>
              <a:off x="2061668" y="4654963"/>
              <a:ext cx="5112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>
            <a:extLst>
              <a:ext uri="{FF2B5EF4-FFF2-40B4-BE49-F238E27FC236}">
                <a16:creationId xmlns:a16="http://schemas.microsoft.com/office/drawing/2014/main" id="{CE701B18-5B3B-6B5F-D3B3-9A43CC9AAF25}"/>
              </a:ext>
            </a:extLst>
          </p:cNvPr>
          <p:cNvSpPr txBox="1"/>
          <p:nvPr/>
        </p:nvSpPr>
        <p:spPr>
          <a:xfrm>
            <a:off x="2621328" y="4413707"/>
            <a:ext cx="6096000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TW" sz="2400" b="1" dirty="0"/>
              <a:t>Result: A to C to D to E</a:t>
            </a:r>
          </a:p>
          <a:p>
            <a:pPr algn="ctr">
              <a:lnSpc>
                <a:spcPct val="150000"/>
              </a:lnSpc>
            </a:pPr>
            <a:r>
              <a:rPr lang="en-US" altLang="zh-TW" sz="2400" b="1" dirty="0"/>
              <a:t>Task plan: op2</a:t>
            </a:r>
            <a:r>
              <a:rPr lang="zh-TW" altLang="en-US" sz="2400" b="1" dirty="0"/>
              <a:t>、</a:t>
            </a:r>
            <a:r>
              <a:rPr lang="en-US" altLang="zh-TW" sz="2400" b="1" dirty="0"/>
              <a:t>op4</a:t>
            </a:r>
            <a:r>
              <a:rPr lang="zh-TW" altLang="en-US" sz="2400" b="1" dirty="0"/>
              <a:t>、</a:t>
            </a:r>
            <a:r>
              <a:rPr lang="en-US" altLang="zh-TW" sz="2400" b="1" dirty="0"/>
              <a:t>op5</a:t>
            </a:r>
          </a:p>
        </p:txBody>
      </p:sp>
    </p:spTree>
    <p:extLst>
      <p:ext uri="{BB962C8B-B14F-4D97-AF65-F5344CB8AC3E}">
        <p14:creationId xmlns:p14="http://schemas.microsoft.com/office/powerpoint/2010/main" val="22707028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0980D39-CA52-C45A-5D53-324946DD2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18BD02F8-E836-601D-EE2C-81BB8A101006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98C2DBF4-99C1-5B4E-FBC7-2803585E3AF2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8693F695-E8FB-7900-7799-E188E3E9C5E7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BFD95CB8-6FBB-EA7C-58D3-1AD091DEE97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7D70B240-B0B2-38AF-2D15-DB9E0A62419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51B19E55-78F9-7A09-0AD3-F7D50975FEA5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dirty="0">
                <a:latin typeface="Arial Black"/>
                <a:ea typeface="Arial Black"/>
                <a:cs typeface="Arial Black"/>
                <a:sym typeface="Arial Black"/>
              </a:rPr>
              <a:t>D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emo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2B60914-5F1B-CCE7-519C-5665E5B242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530" y="754235"/>
            <a:ext cx="3909385" cy="563904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F635E8-24E3-9239-29A0-96373015EA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11625" y="2660174"/>
            <a:ext cx="1980958" cy="121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29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3C26E4F4-39D1-C5F0-1E2F-2C1DBBA22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6A7C40F7-69C0-B6C6-9838-E38B13105D54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4103FD4C-E2FE-9B7F-2B47-7AE991066EC3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DBC45DC0-F20B-3CF3-8F65-F7335D60F125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07CB65C7-E394-ED6F-8B15-08851AEA8E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39AAF1EC-7FA4-290A-5A4D-4E7B354EAAD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F54A9D49-B65C-81A6-3C70-1058F9F338B4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dirty="0">
                <a:latin typeface="Arial Black"/>
                <a:ea typeface="Arial Black"/>
                <a:cs typeface="Arial Black"/>
                <a:sym typeface="Arial Black"/>
              </a:rPr>
              <a:t>D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emo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BF5939-7A91-FD59-6C67-738E3BBEE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63" y="1554122"/>
            <a:ext cx="2852327" cy="31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578369D-0E23-1DBF-3FC7-A92C79FD6FA9}"/>
              </a:ext>
            </a:extLst>
          </p:cNvPr>
          <p:cNvSpPr txBox="1"/>
          <p:nvPr/>
        </p:nvSpPr>
        <p:spPr>
          <a:xfrm>
            <a:off x="846479" y="1692541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9A15E45-E918-2BF0-125B-5D0B3D0FF8B1}"/>
              </a:ext>
            </a:extLst>
          </p:cNvPr>
          <p:cNvSpPr txBox="1"/>
          <p:nvPr/>
        </p:nvSpPr>
        <p:spPr>
          <a:xfrm>
            <a:off x="2375395" y="1649284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EE8750E-CBB6-AB27-340E-19D59BE6B363}"/>
              </a:ext>
            </a:extLst>
          </p:cNvPr>
          <p:cNvSpPr txBox="1"/>
          <p:nvPr/>
        </p:nvSpPr>
        <p:spPr>
          <a:xfrm>
            <a:off x="718660" y="3212192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D3F582-03EA-AFF2-5FDC-DF051B5B265B}"/>
              </a:ext>
            </a:extLst>
          </p:cNvPr>
          <p:cNvSpPr txBox="1"/>
          <p:nvPr/>
        </p:nvSpPr>
        <p:spPr>
          <a:xfrm>
            <a:off x="2375394" y="3212192"/>
            <a:ext cx="761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100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1855D1F-0430-298D-F43A-88F8CB40ABB8}"/>
              </a:ext>
            </a:extLst>
          </p:cNvPr>
          <p:cNvSpPr txBox="1"/>
          <p:nvPr/>
        </p:nvSpPr>
        <p:spPr>
          <a:xfrm>
            <a:off x="1579888" y="3691402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C9CAB4-BC51-F63A-04C7-3593914EB2A2}"/>
              </a:ext>
            </a:extLst>
          </p:cNvPr>
          <p:cNvSpPr txBox="1"/>
          <p:nvPr/>
        </p:nvSpPr>
        <p:spPr>
          <a:xfrm>
            <a:off x="3698806" y="591623"/>
            <a:ext cx="7030065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/>
              <a:t>If I change the cost of the op4 from 1 to 100…</a:t>
            </a:r>
          </a:p>
          <a:p>
            <a:pPr>
              <a:lnSpc>
                <a:spcPct val="150000"/>
              </a:lnSpc>
            </a:pPr>
            <a:endParaRPr lang="en-US" altLang="zh-TW" sz="2400" b="1" dirty="0"/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6A1060F0-1A28-F061-A397-F290E491DB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6891" y="1243102"/>
            <a:ext cx="3226988" cy="5099938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9C46BD1B-5D4D-F516-0CEC-37CD697BAB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8673" y="2672577"/>
            <a:ext cx="1961599" cy="122599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4CDF53F-AAA7-5405-14D1-123CD15F6EBC}"/>
              </a:ext>
            </a:extLst>
          </p:cNvPr>
          <p:cNvSpPr/>
          <p:nvPr/>
        </p:nvSpPr>
        <p:spPr>
          <a:xfrm>
            <a:off x="3460955" y="5073444"/>
            <a:ext cx="884903" cy="2064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0768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26933C1E-CEC0-F86F-3FB1-F7D2003ED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276FD5F5-1FF4-32C6-77E6-4DE83809212F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6038DB00-764C-A167-A39C-62060F477D7D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E248E0B9-F2B4-06EF-76D6-AA50947B7FA7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DE879454-76D7-3A24-1D74-18D4E02E723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0447A4AF-E33F-4652-1B0A-747C1B107A0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1BD67DEA-E1A4-988A-94A8-A22224EAC81F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dirty="0">
                <a:latin typeface="Arial Black"/>
                <a:ea typeface="Arial Black"/>
                <a:cs typeface="Arial Black"/>
                <a:sym typeface="Arial Black"/>
              </a:rPr>
              <a:t>D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emo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EF0C4D-94E2-92CA-18E7-8D9AEEFB6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9" y="1033889"/>
            <a:ext cx="2852327" cy="31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3B5EDF1B-2A0C-1049-D110-D5CDACF1E2AA}"/>
              </a:ext>
            </a:extLst>
          </p:cNvPr>
          <p:cNvCxnSpPr/>
          <p:nvPr/>
        </p:nvCxnSpPr>
        <p:spPr>
          <a:xfrm rot="16200000" flipH="1">
            <a:off x="2665770" y="2574822"/>
            <a:ext cx="1059426" cy="648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0CEE91D4-CACC-0E27-E06A-33E751635CEA}"/>
              </a:ext>
            </a:extLst>
          </p:cNvPr>
          <p:cNvSpPr/>
          <p:nvPr/>
        </p:nvSpPr>
        <p:spPr>
          <a:xfrm>
            <a:off x="3013586" y="3429000"/>
            <a:ext cx="1012723" cy="67706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71CBE8C0-95D2-835D-58C6-13E1780094FE}"/>
              </a:ext>
            </a:extLst>
          </p:cNvPr>
          <p:cNvCxnSpPr>
            <a:stCxn id="8" idx="2"/>
          </p:cNvCxnSpPr>
          <p:nvPr/>
        </p:nvCxnSpPr>
        <p:spPr>
          <a:xfrm rot="10800000" flipV="1">
            <a:off x="2153266" y="3767534"/>
            <a:ext cx="860321" cy="106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8213171-C35D-0E6B-83F4-209185F634B3}"/>
              </a:ext>
            </a:extLst>
          </p:cNvPr>
          <p:cNvSpPr txBox="1"/>
          <p:nvPr/>
        </p:nvSpPr>
        <p:spPr>
          <a:xfrm>
            <a:off x="3377380" y="3577513"/>
            <a:ext cx="43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F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70EE84-06BD-2A61-016B-9DBB4DCC8E6B}"/>
              </a:ext>
            </a:extLst>
          </p:cNvPr>
          <p:cNvSpPr txBox="1"/>
          <p:nvPr/>
        </p:nvSpPr>
        <p:spPr>
          <a:xfrm>
            <a:off x="4522840" y="783527"/>
            <a:ext cx="5515896" cy="603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b="1" dirty="0"/>
              <a:t>Start from B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Go to D and go to E, get dis(E)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b="1" dirty="0"/>
              <a:t>Start from C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1. Go to D and go to E, get dis(E)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2. Go to F and go to E, get dis(E)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Choose the task plan with lower dis(E)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Compare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If              is lower, the next step of A is B, otherwise is C.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05A1E4CF-31A3-7232-696E-53BDF1AB417E}"/>
              </a:ext>
            </a:extLst>
          </p:cNvPr>
          <p:cNvSpPr/>
          <p:nvPr/>
        </p:nvSpPr>
        <p:spPr>
          <a:xfrm>
            <a:off x="7639665" y="2627532"/>
            <a:ext cx="747252" cy="9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0B7579C-45F7-3D27-332E-494250150E94}"/>
              </a:ext>
            </a:extLst>
          </p:cNvPr>
          <p:cNvSpPr txBox="1"/>
          <p:nvPr/>
        </p:nvSpPr>
        <p:spPr>
          <a:xfrm>
            <a:off x="8455743" y="1489180"/>
            <a:ext cx="570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B</a:t>
            </a:r>
            <a:endParaRPr lang="zh-TW" altLang="en-US" sz="1200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9BC70766-A91D-D543-EC72-9E874F01FFC5}"/>
              </a:ext>
            </a:extLst>
          </p:cNvPr>
          <p:cNvSpPr/>
          <p:nvPr/>
        </p:nvSpPr>
        <p:spPr>
          <a:xfrm>
            <a:off x="8573729" y="3013709"/>
            <a:ext cx="747253" cy="2769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02B44AC-8801-14D8-02F5-035F7F2DE0E6}"/>
              </a:ext>
            </a:extLst>
          </p:cNvPr>
          <p:cNvSpPr txBox="1"/>
          <p:nvPr/>
        </p:nvSpPr>
        <p:spPr>
          <a:xfrm>
            <a:off x="9320982" y="2952153"/>
            <a:ext cx="145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dis(E)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7E88F95-2CD7-EFE2-DA39-52D809304C2C}"/>
              </a:ext>
            </a:extLst>
          </p:cNvPr>
          <p:cNvSpPr txBox="1"/>
          <p:nvPr/>
        </p:nvSpPr>
        <p:spPr>
          <a:xfrm>
            <a:off x="9999669" y="3102522"/>
            <a:ext cx="570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C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23ADB93-A60D-8F12-8D35-00D63CCAC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162" y="4500679"/>
            <a:ext cx="914528" cy="52394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0FD6D575-9747-C08E-BD90-5C83495E3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690" y="4466541"/>
            <a:ext cx="895475" cy="45726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D1D375DB-2B65-2709-04CF-0906D0793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687" y="4970617"/>
            <a:ext cx="91452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5080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609D5D8-1BF5-9BCE-3989-ADBDC2FC8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1A969BE2-89FA-ED8B-4DF5-AA3D32B22670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09E653D5-39EB-2701-6985-78FB07036BDE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F7156017-8A2D-A53A-85F5-45110845E1BD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6A4E5C36-5C36-8969-4D80-E909FFBD52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03D87E66-3C07-8F1F-83A6-4C192E3706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6B5CCC19-BAA8-95EE-1FAA-B7B54C819B2B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dirty="0">
                <a:latin typeface="Arial Black"/>
                <a:ea typeface="Arial Black"/>
                <a:cs typeface="Arial Black"/>
                <a:sym typeface="Arial Black"/>
              </a:rPr>
              <a:t>D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emo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CB8772-DD48-1C95-E2A1-957D3E673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9" y="1033889"/>
            <a:ext cx="2852327" cy="31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756F9258-E5A6-212E-F425-9875C6775D06}"/>
              </a:ext>
            </a:extLst>
          </p:cNvPr>
          <p:cNvCxnSpPr/>
          <p:nvPr/>
        </p:nvCxnSpPr>
        <p:spPr>
          <a:xfrm rot="16200000" flipH="1">
            <a:off x="2665770" y="2574822"/>
            <a:ext cx="1059426" cy="648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8FB4B112-F2AB-5D02-B132-4D0480FF3787}"/>
              </a:ext>
            </a:extLst>
          </p:cNvPr>
          <p:cNvSpPr/>
          <p:nvPr/>
        </p:nvSpPr>
        <p:spPr>
          <a:xfrm>
            <a:off x="3013586" y="3429000"/>
            <a:ext cx="1012723" cy="67706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BBD88883-E32C-4029-833F-2C6B932DC861}"/>
              </a:ext>
            </a:extLst>
          </p:cNvPr>
          <p:cNvCxnSpPr>
            <a:stCxn id="8" idx="2"/>
          </p:cNvCxnSpPr>
          <p:nvPr/>
        </p:nvCxnSpPr>
        <p:spPr>
          <a:xfrm rot="10800000" flipV="1">
            <a:off x="2153266" y="3767534"/>
            <a:ext cx="860321" cy="106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65D5C4B-5CA9-7E19-4D08-E38E9E18C2BD}"/>
              </a:ext>
            </a:extLst>
          </p:cNvPr>
          <p:cNvSpPr txBox="1"/>
          <p:nvPr/>
        </p:nvSpPr>
        <p:spPr>
          <a:xfrm>
            <a:off x="3377380" y="3577513"/>
            <a:ext cx="43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F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65ED468-5636-0ED9-1D8D-2CB612A1C78E}"/>
              </a:ext>
            </a:extLst>
          </p:cNvPr>
          <p:cNvSpPr txBox="1"/>
          <p:nvPr/>
        </p:nvSpPr>
        <p:spPr>
          <a:xfrm>
            <a:off x="4522840" y="783527"/>
            <a:ext cx="5515896" cy="6036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b="1" dirty="0"/>
              <a:t>Start from B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Go to D and go to E, get dis(E)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b="1" dirty="0"/>
              <a:t>Start from C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1. Go to D and go to E, get dis(E)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2. Go to F and go to E, get dis(E)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Choose the task plan with lower dis(E)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Compare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If              is lower, the next step of A is B, otherwise is C.</a:t>
            </a:r>
            <a:r>
              <a:rPr lang="en-US" altLang="zh-TW" sz="2000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39062EC-7DED-0CF3-322E-C64D9AD13483}"/>
              </a:ext>
            </a:extLst>
          </p:cNvPr>
          <p:cNvSpPr/>
          <p:nvPr/>
        </p:nvSpPr>
        <p:spPr>
          <a:xfrm>
            <a:off x="7639665" y="2627532"/>
            <a:ext cx="747252" cy="949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28A7522-6F5D-81B1-3E86-CE5D695A1637}"/>
              </a:ext>
            </a:extLst>
          </p:cNvPr>
          <p:cNvSpPr txBox="1"/>
          <p:nvPr/>
        </p:nvSpPr>
        <p:spPr>
          <a:xfrm>
            <a:off x="8455743" y="1489180"/>
            <a:ext cx="570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B</a:t>
            </a:r>
            <a:endParaRPr lang="zh-TW" altLang="en-US" sz="1200" dirty="0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BCD9D960-EB55-3790-488C-AE831FA624D2}"/>
              </a:ext>
            </a:extLst>
          </p:cNvPr>
          <p:cNvSpPr/>
          <p:nvPr/>
        </p:nvSpPr>
        <p:spPr>
          <a:xfrm>
            <a:off x="8573729" y="3013709"/>
            <a:ext cx="747253" cy="276999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146D43C-3213-97E7-F872-C055A5713FCA}"/>
              </a:ext>
            </a:extLst>
          </p:cNvPr>
          <p:cNvSpPr txBox="1"/>
          <p:nvPr/>
        </p:nvSpPr>
        <p:spPr>
          <a:xfrm>
            <a:off x="9320982" y="2952153"/>
            <a:ext cx="14551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dis(E)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B24EEFB-D08A-DE9B-60C9-DB173EA2C104}"/>
              </a:ext>
            </a:extLst>
          </p:cNvPr>
          <p:cNvSpPr txBox="1"/>
          <p:nvPr/>
        </p:nvSpPr>
        <p:spPr>
          <a:xfrm>
            <a:off x="9999669" y="3102522"/>
            <a:ext cx="570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C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B84C726-7967-9FAB-76C1-D5FC95584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162" y="4500679"/>
            <a:ext cx="914528" cy="52394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CE6950A7-6A4B-60A0-D981-EB10F2CD2E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690" y="4466541"/>
            <a:ext cx="895475" cy="457264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889B69F-3807-1BFA-D619-86FDD95777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687" y="4970617"/>
            <a:ext cx="914528" cy="52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4348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5F02BD0C-6B02-F8F1-F390-D70D5FECD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BC864B6D-A879-1EAC-4ACF-B48FD6A82373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B74AFAC6-91DC-0BB0-C4C2-516284C8087C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80BE0B49-E9A5-7830-A5B1-D9C4E1BFD531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28F7AB1B-6614-7C6D-9620-F223B29505C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50D51F9E-A6F5-255F-9DCE-6E5A1EE5E48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9D043827-1834-DA44-8553-37322C04417C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State-space Searching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dirty="0">
                <a:latin typeface="Arial Black"/>
                <a:ea typeface="Arial Black"/>
                <a:cs typeface="Arial Black"/>
                <a:sym typeface="Arial Black"/>
              </a:rPr>
              <a:t>D</a:t>
            </a:r>
            <a:r>
              <a:rPr lang="en-US" altLang="zh-TW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emo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23003F-F0F3-0B6D-6016-5587B9985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839" y="1033889"/>
            <a:ext cx="2852327" cy="318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接點: 肘形 5">
            <a:extLst>
              <a:ext uri="{FF2B5EF4-FFF2-40B4-BE49-F238E27FC236}">
                <a16:creationId xmlns:a16="http://schemas.microsoft.com/office/drawing/2014/main" id="{013BBE01-5477-FA1A-C46F-9821DC25B272}"/>
              </a:ext>
            </a:extLst>
          </p:cNvPr>
          <p:cNvCxnSpPr/>
          <p:nvPr/>
        </p:nvCxnSpPr>
        <p:spPr>
          <a:xfrm rot="16200000" flipH="1">
            <a:off x="2665770" y="2574822"/>
            <a:ext cx="1059426" cy="6489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橢圓 7">
            <a:extLst>
              <a:ext uri="{FF2B5EF4-FFF2-40B4-BE49-F238E27FC236}">
                <a16:creationId xmlns:a16="http://schemas.microsoft.com/office/drawing/2014/main" id="{71C82E63-8D38-18E1-257E-239DBD112237}"/>
              </a:ext>
            </a:extLst>
          </p:cNvPr>
          <p:cNvSpPr/>
          <p:nvPr/>
        </p:nvSpPr>
        <p:spPr>
          <a:xfrm>
            <a:off x="3013586" y="3429000"/>
            <a:ext cx="1012723" cy="67706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FFCFE1BF-20DE-FB94-9199-403F16805D53}"/>
              </a:ext>
            </a:extLst>
          </p:cNvPr>
          <p:cNvCxnSpPr>
            <a:stCxn id="8" idx="2"/>
          </p:cNvCxnSpPr>
          <p:nvPr/>
        </p:nvCxnSpPr>
        <p:spPr>
          <a:xfrm rot="10800000" flipV="1">
            <a:off x="2153266" y="3767534"/>
            <a:ext cx="860321" cy="1063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8DFE26C-2DA3-1EAF-F903-EEA5A5F9956A}"/>
              </a:ext>
            </a:extLst>
          </p:cNvPr>
          <p:cNvSpPr txBox="1"/>
          <p:nvPr/>
        </p:nvSpPr>
        <p:spPr>
          <a:xfrm>
            <a:off x="3377380" y="3577513"/>
            <a:ext cx="432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chemeClr val="accent1"/>
                </a:solidFill>
              </a:rPr>
              <a:t>F</a:t>
            </a:r>
            <a:endParaRPr lang="zh-TW" altLang="en-US" sz="2000" dirty="0">
              <a:solidFill>
                <a:schemeClr val="accent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9306F2-676F-522D-6518-2AA00F4B048C}"/>
              </a:ext>
            </a:extLst>
          </p:cNvPr>
          <p:cNvSpPr txBox="1"/>
          <p:nvPr/>
        </p:nvSpPr>
        <p:spPr>
          <a:xfrm>
            <a:off x="4522839" y="783527"/>
            <a:ext cx="6272979" cy="5113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b="1" dirty="0"/>
              <a:t>Start from B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zh-TW" sz="2000" dirty="0"/>
              <a:t>Go to D and go to E, get dis(E)   = 2+4=6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TW" sz="2000" b="1" dirty="0"/>
              <a:t>Start from C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1. Go to D and go to E, get dis(E) = 1+4=5</a:t>
            </a:r>
          </a:p>
          <a:p>
            <a:pPr>
              <a:lnSpc>
                <a:spcPct val="150000"/>
              </a:lnSpc>
            </a:pPr>
            <a:r>
              <a:rPr lang="en-US" altLang="zh-TW" sz="2000" dirty="0"/>
              <a:t>2. Go to F and go to E, get dis(E) = 2+2=4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FF0000"/>
                </a:solidFill>
              </a:rPr>
              <a:t>Choose the task plan with lower dis(E)</a:t>
            </a:r>
          </a:p>
          <a:p>
            <a:pPr>
              <a:lnSpc>
                <a:spcPct val="150000"/>
              </a:lnSpc>
            </a:pP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chemeClr val="tx1"/>
                </a:solidFill>
              </a:rPr>
              <a:t>Compare</a:t>
            </a:r>
            <a:endParaRPr lang="en-US" altLang="zh-TW" sz="20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/>
              <a:t>Since             is lower, choose C</a:t>
            </a:r>
            <a:r>
              <a:rPr lang="zh-TW" altLang="en-US" sz="2000" dirty="0"/>
              <a:t> </a:t>
            </a:r>
            <a:r>
              <a:rPr lang="en-US" altLang="zh-TW" sz="2000" dirty="0"/>
              <a:t>to be the next step</a:t>
            </a:r>
          </a:p>
          <a:p>
            <a:pPr>
              <a:lnSpc>
                <a:spcPct val="150000"/>
              </a:lnSpc>
            </a:pPr>
            <a:endParaRPr lang="en-US" altLang="zh-TW" sz="2000" dirty="0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CF0E0C5-98C0-7A43-7B15-BC5B98B652F3}"/>
              </a:ext>
            </a:extLst>
          </p:cNvPr>
          <p:cNvSpPr txBox="1"/>
          <p:nvPr/>
        </p:nvSpPr>
        <p:spPr>
          <a:xfrm>
            <a:off x="8455743" y="1489180"/>
            <a:ext cx="5702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B</a:t>
            </a:r>
            <a:endParaRPr lang="zh-TW" altLang="en-US" sz="1200"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3CB7F4A-1DEF-5BE4-5A21-3FD49AF987A1}"/>
              </a:ext>
            </a:extLst>
          </p:cNvPr>
          <p:cNvGrpSpPr/>
          <p:nvPr/>
        </p:nvGrpSpPr>
        <p:grpSpPr>
          <a:xfrm>
            <a:off x="9532636" y="2875020"/>
            <a:ext cx="1508992" cy="427368"/>
            <a:chOff x="9320983" y="2952153"/>
            <a:chExt cx="1508992" cy="427368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C1FD69F-D477-F486-50E7-443D3A5C2C4D}"/>
                </a:ext>
              </a:extLst>
            </p:cNvPr>
            <p:cNvSpPr txBox="1"/>
            <p:nvPr/>
          </p:nvSpPr>
          <p:spPr>
            <a:xfrm>
              <a:off x="9320983" y="2952153"/>
              <a:ext cx="1508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dis(E)   = 4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F4690352-9554-C531-29F0-7F72C627EA03}"/>
                </a:ext>
              </a:extLst>
            </p:cNvPr>
            <p:cNvSpPr txBox="1"/>
            <p:nvPr/>
          </p:nvSpPr>
          <p:spPr>
            <a:xfrm>
              <a:off x="9999669" y="3102522"/>
              <a:ext cx="255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FF0000"/>
                  </a:solidFill>
                </a:rPr>
                <a:t>C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  <p:pic>
        <p:nvPicPr>
          <p:cNvPr id="7" name="圖片 6">
            <a:extLst>
              <a:ext uri="{FF2B5EF4-FFF2-40B4-BE49-F238E27FC236}">
                <a16:creationId xmlns:a16="http://schemas.microsoft.com/office/drawing/2014/main" id="{468FEFFE-C653-1F72-B8A0-B3473E9194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30162" y="4500679"/>
            <a:ext cx="914528" cy="52394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7C209DDF-B9F8-1932-F0CF-13FBD68FB8D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44690" y="4456709"/>
            <a:ext cx="895475" cy="457264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8B8F6A54-31C6-AEBD-1CA0-D10A5BFA7C93}"/>
              </a:ext>
            </a:extLst>
          </p:cNvPr>
          <p:cNvSpPr txBox="1"/>
          <p:nvPr/>
        </p:nvSpPr>
        <p:spPr>
          <a:xfrm>
            <a:off x="664129" y="1134791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F9DD27E-1CE5-B9DD-0E26-0F396CE2C051}"/>
              </a:ext>
            </a:extLst>
          </p:cNvPr>
          <p:cNvSpPr txBox="1"/>
          <p:nvPr/>
        </p:nvSpPr>
        <p:spPr>
          <a:xfrm>
            <a:off x="2286585" y="1153737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3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18D02912-6A7D-352C-DF43-A5172C5F1B68}"/>
              </a:ext>
            </a:extLst>
          </p:cNvPr>
          <p:cNvSpPr txBox="1"/>
          <p:nvPr/>
        </p:nvSpPr>
        <p:spPr>
          <a:xfrm>
            <a:off x="664129" y="2670362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EC4B9BB-F95E-FF7A-170D-55509EDFA81A}"/>
              </a:ext>
            </a:extLst>
          </p:cNvPr>
          <p:cNvSpPr txBox="1"/>
          <p:nvPr/>
        </p:nvSpPr>
        <p:spPr>
          <a:xfrm>
            <a:off x="2286585" y="2649480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1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4BAC37C-995D-9A6D-BE67-B92E322AF075}"/>
              </a:ext>
            </a:extLst>
          </p:cNvPr>
          <p:cNvSpPr txBox="1"/>
          <p:nvPr/>
        </p:nvSpPr>
        <p:spPr>
          <a:xfrm>
            <a:off x="2957636" y="2713861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9D5B66A3-1D0C-FD7C-7ED9-BCE790666E3A}"/>
              </a:ext>
            </a:extLst>
          </p:cNvPr>
          <p:cNvSpPr txBox="1"/>
          <p:nvPr/>
        </p:nvSpPr>
        <p:spPr>
          <a:xfrm>
            <a:off x="1504332" y="3159778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4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BA3F492D-3B4E-E80B-08B4-1FB5CF077D1B}"/>
              </a:ext>
            </a:extLst>
          </p:cNvPr>
          <p:cNvSpPr txBox="1"/>
          <p:nvPr/>
        </p:nvSpPr>
        <p:spPr>
          <a:xfrm>
            <a:off x="2276165" y="3641058"/>
            <a:ext cx="511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2</a:t>
            </a:r>
            <a:endParaRPr lang="zh-TW" altLang="en-US" sz="2000" dirty="0">
              <a:solidFill>
                <a:srgbClr val="FF0000"/>
              </a:solidFill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C232EFF-CCB8-D80B-E712-81FFAC86BE8B}"/>
              </a:ext>
            </a:extLst>
          </p:cNvPr>
          <p:cNvGrpSpPr/>
          <p:nvPr/>
        </p:nvGrpSpPr>
        <p:grpSpPr>
          <a:xfrm>
            <a:off x="5228889" y="4982930"/>
            <a:ext cx="1508992" cy="427368"/>
            <a:chOff x="9320983" y="2952153"/>
            <a:chExt cx="1508992" cy="427368"/>
          </a:xfrm>
        </p:grpSpPr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519B2517-9E4D-326E-09BD-4E6DC14D7552}"/>
                </a:ext>
              </a:extLst>
            </p:cNvPr>
            <p:cNvSpPr txBox="1"/>
            <p:nvPr/>
          </p:nvSpPr>
          <p:spPr>
            <a:xfrm>
              <a:off x="9320983" y="2952153"/>
              <a:ext cx="150899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" dirty="0">
                  <a:solidFill>
                    <a:srgbClr val="FF0000"/>
                  </a:solidFill>
                </a:rPr>
                <a:t>dis(E)</a:t>
              </a:r>
              <a:endParaRPr lang="zh-TW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54938363-D608-180B-494B-DBF3D9484DEF}"/>
                </a:ext>
              </a:extLst>
            </p:cNvPr>
            <p:cNvSpPr txBox="1"/>
            <p:nvPr/>
          </p:nvSpPr>
          <p:spPr>
            <a:xfrm>
              <a:off x="9999669" y="3102522"/>
              <a:ext cx="2553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>
                  <a:solidFill>
                    <a:srgbClr val="FF0000"/>
                  </a:solidFill>
                </a:rPr>
                <a:t>C</a:t>
              </a:r>
              <a:endParaRPr lang="zh-TW" altLang="en-US" sz="1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0218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D505463-49D3-A78F-BF02-58A6B6837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E1B9A758-37B4-47FF-5776-BAEA01B91B58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8027CE7A-6A28-F488-5CCF-0A4D7CC2CAFF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975AEED6-AF3D-6528-3D20-6C526CFF62C3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4ACAB72A-4841-1961-494B-0D5F3C4D47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8400BA1A-EFD5-B9E2-0DBA-C5D9A6C4EA9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75F8AE7C-BFFE-0B69-DDC1-4CF7F5C07012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Project Example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dirty="0">
                <a:latin typeface="Arial Black"/>
                <a:ea typeface="Arial Black"/>
                <a:cs typeface="Arial Black"/>
                <a:sym typeface="Arial Black"/>
              </a:rPr>
              <a:t>&amp; Live Demo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0FAD257-9613-3593-E17E-5C95539E7CE0}"/>
              </a:ext>
            </a:extLst>
          </p:cNvPr>
          <p:cNvSpPr txBox="1"/>
          <p:nvPr/>
        </p:nvSpPr>
        <p:spPr>
          <a:xfrm>
            <a:off x="0" y="780935"/>
            <a:ext cx="121133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/>
              <a:t>Lock red</a:t>
            </a:r>
            <a:r>
              <a:rPr lang="zh-TW" altLang="en-US" sz="1800" b="1" dirty="0"/>
              <a:t>、</a:t>
            </a:r>
            <a:r>
              <a:rPr lang="en-US" altLang="zh-TW" sz="1800" b="1" dirty="0"/>
              <a:t>green</a:t>
            </a:r>
            <a:r>
              <a:rPr lang="zh-TW" altLang="en-US" sz="1800" b="1" dirty="0"/>
              <a:t>、</a:t>
            </a:r>
            <a:r>
              <a:rPr lang="en-US" altLang="zh-TW" sz="1800" b="1" dirty="0"/>
              <a:t>black</a:t>
            </a:r>
            <a:r>
              <a:rPr lang="zh-TW" altLang="en-US" sz="1800" b="1" dirty="0"/>
              <a:t>、</a:t>
            </a:r>
            <a:r>
              <a:rPr lang="en-US" altLang="zh-TW" sz="1800" b="1" dirty="0"/>
              <a:t>blue and yellow wires on the power supply.</a:t>
            </a:r>
          </a:p>
          <a:p>
            <a:r>
              <a:rPr lang="en-US" altLang="zh-TW" sz="1800" b="1" dirty="0"/>
              <a:t>Initial state: red is held by arm1, without editing cost, the first step will always be insert and lock the red wire.</a:t>
            </a:r>
          </a:p>
          <a:p>
            <a:endParaRPr lang="zh-TW" altLang="en-US" sz="2000" b="1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8A3DA8E-B86C-3551-BC54-4F654B90A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53" y="1404603"/>
            <a:ext cx="4051699" cy="5170989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5127C776-812B-A41A-95BE-BBEFF0DBF0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7651" y="1404602"/>
            <a:ext cx="4038608" cy="5170989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2F0EC2ED-F690-873A-0BCC-EB2A4C492E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58900" y="1404601"/>
            <a:ext cx="4084428" cy="5170990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A25937F-FD12-5611-EFBB-7F640B10CCF4}"/>
              </a:ext>
            </a:extLst>
          </p:cNvPr>
          <p:cNvSpPr/>
          <p:nvPr/>
        </p:nvSpPr>
        <p:spPr>
          <a:xfrm>
            <a:off x="35952" y="1702324"/>
            <a:ext cx="2962887" cy="32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12EFBAA5-B915-2F46-2F05-F4A0A187E178}"/>
              </a:ext>
            </a:extLst>
          </p:cNvPr>
          <p:cNvSpPr/>
          <p:nvPr/>
        </p:nvSpPr>
        <p:spPr>
          <a:xfrm>
            <a:off x="4057665" y="1712015"/>
            <a:ext cx="2962887" cy="32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F01076D-39D5-6A30-5110-06811998132B}"/>
              </a:ext>
            </a:extLst>
          </p:cNvPr>
          <p:cNvSpPr/>
          <p:nvPr/>
        </p:nvSpPr>
        <p:spPr>
          <a:xfrm>
            <a:off x="8058900" y="1718683"/>
            <a:ext cx="2962887" cy="3284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8B9AA5C7-21E2-19E0-BDB4-D438AFAA36DA}"/>
              </a:ext>
            </a:extLst>
          </p:cNvPr>
          <p:cNvSpPr/>
          <p:nvPr/>
        </p:nvSpPr>
        <p:spPr>
          <a:xfrm>
            <a:off x="41586" y="4345068"/>
            <a:ext cx="2962887" cy="44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1319D04F-7EFA-1F9B-4831-68958B5FCAED}"/>
              </a:ext>
            </a:extLst>
          </p:cNvPr>
          <p:cNvSpPr/>
          <p:nvPr/>
        </p:nvSpPr>
        <p:spPr>
          <a:xfrm>
            <a:off x="4057665" y="4345068"/>
            <a:ext cx="2962887" cy="44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CE1BFCE-8DD2-AF8E-1B9C-5836E56E1709}"/>
              </a:ext>
            </a:extLst>
          </p:cNvPr>
          <p:cNvSpPr/>
          <p:nvPr/>
        </p:nvSpPr>
        <p:spPr>
          <a:xfrm>
            <a:off x="8028913" y="4345110"/>
            <a:ext cx="2962887" cy="448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306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DE3751B-2EE0-F29D-322E-387B8034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84FC8974-7DC9-0D77-0FD4-B01DB20E6B08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5F5DBF5A-C662-54A1-6A7D-0F9F44A8FB5E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D95BD962-85AC-7A5C-9265-2636D8E7B1E9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1CEBE52F-D453-5BB4-DBFE-BAEF53276DF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1EB1A3F5-438C-E19E-BD78-ED11C510322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2">
            <a:extLst>
              <a:ext uri="{FF2B5EF4-FFF2-40B4-BE49-F238E27FC236}">
                <a16:creationId xmlns:a16="http://schemas.microsoft.com/office/drawing/2014/main" id="{9F48F3DD-6BA4-5063-BD29-1D7C918844DF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Project Example</a:t>
            </a:r>
            <a:r>
              <a:rPr lang="zh-TW" altLang="en-US" sz="3800" b="0" i="0" u="none" strike="noStrike" cap="none" dirty="0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 </a:t>
            </a:r>
            <a:r>
              <a:rPr lang="en-US" altLang="zh-TW" sz="3800" dirty="0">
                <a:latin typeface="Arial Black"/>
                <a:ea typeface="Arial Black"/>
                <a:cs typeface="Arial Black"/>
                <a:sym typeface="Arial Black"/>
              </a:rPr>
              <a:t>&amp; Live Demo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9B89357-956D-C6CA-20AB-44394908B50A}"/>
              </a:ext>
            </a:extLst>
          </p:cNvPr>
          <p:cNvSpPr txBox="1"/>
          <p:nvPr/>
        </p:nvSpPr>
        <p:spPr>
          <a:xfrm>
            <a:off x="39329" y="3178730"/>
            <a:ext cx="12113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If I edit the cost of the operators that related to “</a:t>
            </a:r>
            <a:r>
              <a:rPr lang="en-US" altLang="zh-TW" sz="2400" b="1" dirty="0" err="1"/>
              <a:t>black_wire</a:t>
            </a:r>
            <a:r>
              <a:rPr lang="en-US" altLang="zh-TW" sz="2400" b="1" dirty="0"/>
              <a:t>” from 1 to 0.1…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04961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7"/>
          <p:cNvPicPr preferRelativeResize="0"/>
          <p:nvPr/>
        </p:nvPicPr>
        <p:blipFill rotWithShape="1">
          <a:blip r:embed="rId3">
            <a:alphaModFix/>
          </a:blip>
          <a:srcRect r="12544" b="16697"/>
          <a:stretch/>
        </p:blipFill>
        <p:spPr>
          <a:xfrm>
            <a:off x="3240" y="731520"/>
            <a:ext cx="12187440" cy="6125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3">
            <a:alphaModFix/>
          </a:blip>
          <a:srcRect r="12502" b="81316"/>
          <a:stretch/>
        </p:blipFill>
        <p:spPr>
          <a:xfrm>
            <a:off x="2785" y="-640080"/>
            <a:ext cx="12193920" cy="137016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13510" y="-315022"/>
            <a:ext cx="12175250" cy="3427560"/>
          </a:xfrm>
          <a:prstGeom prst="rect">
            <a:avLst/>
          </a:prstGeom>
          <a:solidFill>
            <a:srgbClr val="000000">
              <a:alpha val="77647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1730760" y="1681305"/>
            <a:ext cx="10458000" cy="257832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14073" y="-17293"/>
            <a:ext cx="1839536" cy="102992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7"/>
          <p:cNvSpPr txBox="1"/>
          <p:nvPr/>
        </p:nvSpPr>
        <p:spPr>
          <a:xfrm>
            <a:off x="180975" y="409575"/>
            <a:ext cx="4191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Human Centered Robotic Automation Laboratory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 txBox="1"/>
          <p:nvPr/>
        </p:nvSpPr>
        <p:spPr>
          <a:xfrm>
            <a:off x="190500" y="704850"/>
            <a:ext cx="41910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Institute of Electrical and Control Engineering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" name="Google Shape;151;p17"/>
          <p:cNvCxnSpPr/>
          <p:nvPr/>
        </p:nvCxnSpPr>
        <p:spPr>
          <a:xfrm>
            <a:off x="138391" y="716220"/>
            <a:ext cx="4187040" cy="16920"/>
          </a:xfrm>
          <a:prstGeom prst="straightConnector1">
            <a:avLst/>
          </a:prstGeom>
          <a:noFill/>
          <a:ln w="9525" cap="flat" cmpd="sng">
            <a:solidFill>
              <a:srgbClr val="00B0F0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152" name="Google Shape;152;p17"/>
          <p:cNvSpPr txBox="1"/>
          <p:nvPr/>
        </p:nvSpPr>
        <p:spPr>
          <a:xfrm>
            <a:off x="3651175" y="2479335"/>
            <a:ext cx="452067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rgbClr val="000000"/>
                </a:solidFill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 sz="5400" b="0" i="0" u="none" strike="noStrike" cap="none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54AEB93-DF7B-9F81-9729-45D1C2988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D7EF7A8A-A32D-B36C-A4AA-6BBACB37CCA6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4784FB69-B0EC-3A04-C31F-7684D33A88EC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A1FEF1E2-D2E6-0CCD-ADF8-A71F25D378D8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8F1CC9BB-2BA5-83F7-7DEC-EB228C4A7AB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E8A11C5C-7D7A-46AF-965F-58A4ACAE078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60B54CEC-D76D-2EAF-87CF-61718A9ABEF3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Domain file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115ABA-BD94-C13D-F2BC-25F7037CD754}"/>
              </a:ext>
            </a:extLst>
          </p:cNvPr>
          <p:cNvSpPr txBox="1"/>
          <p:nvPr/>
        </p:nvSpPr>
        <p:spPr>
          <a:xfrm>
            <a:off x="4724997" y="536249"/>
            <a:ext cx="5999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dirty="0">
              <a:solidFill>
                <a:schemeClr val="tx1"/>
              </a:solidFill>
            </a:endParaRPr>
          </a:p>
          <a:p>
            <a:endParaRPr lang="en-US" altLang="zh-TW" sz="2000" dirty="0">
              <a:solidFill>
                <a:schemeClr val="tx1"/>
              </a:solidFill>
            </a:endParaRPr>
          </a:p>
          <a:p>
            <a:endParaRPr lang="en-US" altLang="zh-TW" sz="2000" dirty="0">
              <a:solidFill>
                <a:schemeClr val="tx1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1ABCE-6827-FC9F-1730-E274C71CBE53}"/>
              </a:ext>
            </a:extLst>
          </p:cNvPr>
          <p:cNvSpPr txBox="1"/>
          <p:nvPr/>
        </p:nvSpPr>
        <p:spPr>
          <a:xfrm>
            <a:off x="4459410" y="1360781"/>
            <a:ext cx="713317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(define (domain robot-arm)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Define your domain called robot-arm.</a:t>
            </a:r>
          </a:p>
          <a:p>
            <a:endParaRPr lang="en-US" altLang="zh-TW" sz="2400" b="1" dirty="0">
              <a:solidFill>
                <a:schemeClr val="tx1"/>
              </a:solidFill>
            </a:endParaRPr>
          </a:p>
          <a:p>
            <a:r>
              <a:rPr lang="en-US" altLang="zh-TW" sz="2400" b="1" dirty="0">
                <a:solidFill>
                  <a:schemeClr val="tx1"/>
                </a:solidFill>
              </a:rPr>
              <a:t>:requirements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Like the python import.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Ex: </a:t>
            </a:r>
            <a:r>
              <a:rPr lang="en-US" altLang="zh-TW" sz="2400" b="1" dirty="0">
                <a:solidFill>
                  <a:schemeClr val="tx1"/>
                </a:solidFill>
              </a:rPr>
              <a:t>:typing </a:t>
            </a:r>
            <a:r>
              <a:rPr lang="en-US" altLang="zh-TW" sz="2400" dirty="0">
                <a:solidFill>
                  <a:schemeClr val="tx1"/>
                </a:solidFill>
              </a:rPr>
              <a:t>you can use “types”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Ex: </a:t>
            </a:r>
            <a:r>
              <a:rPr lang="en-US" altLang="zh-TW" sz="2400" b="1" dirty="0">
                <a:solidFill>
                  <a:schemeClr val="tx1"/>
                </a:solidFill>
              </a:rPr>
              <a:t>:strips </a:t>
            </a:r>
            <a:r>
              <a:rPr lang="en-US" altLang="zh-TW" sz="2400" dirty="0">
                <a:solidFill>
                  <a:schemeClr val="tx1"/>
                </a:solidFill>
              </a:rPr>
              <a:t>you can use add and delete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Ex: </a:t>
            </a:r>
            <a:r>
              <a:rPr lang="en-US" altLang="zh-TW" sz="2400" b="1" dirty="0">
                <a:solidFill>
                  <a:schemeClr val="tx1"/>
                </a:solidFill>
              </a:rPr>
              <a:t>:equality </a:t>
            </a:r>
            <a:r>
              <a:rPr lang="en-US" altLang="zh-TW" sz="2400" dirty="0">
                <a:solidFill>
                  <a:schemeClr val="tx1"/>
                </a:solidFill>
              </a:rPr>
              <a:t>you can use “=“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24A3F9C5-025C-89EC-533D-906D49F5CA41}"/>
              </a:ext>
            </a:extLst>
          </p:cNvPr>
          <p:cNvSpPr txBox="1"/>
          <p:nvPr/>
        </p:nvSpPr>
        <p:spPr>
          <a:xfrm>
            <a:off x="1484671" y="599134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000" dirty="0"/>
              <a:t>https://planning.wiki/ref/pddl/requirements</a:t>
            </a:r>
            <a:endParaRPr lang="zh-TW" altLang="en-US" sz="2000" dirty="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5DA18249-E828-C1C2-5751-970B3DC8E7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083" y="2405376"/>
            <a:ext cx="4230610" cy="155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44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F400144-5866-0BA5-8E45-BD0EA438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BF718521-790D-9525-5CBA-825531CFDFD9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E4367B1A-8450-F356-E3DD-03C3ED076D44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B2702F83-82AD-2D2C-60AD-AE469D891088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49B0F77F-212D-9CD3-743F-E50B9AE77B2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F1626737-4F24-5BAC-36E2-00A7BDF4E86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98A5B924-FECC-113A-A925-20DE1A2B59DA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Domain file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FBE7EED3-B489-BEE5-F1C9-E40A74A2F8F0}"/>
              </a:ext>
            </a:extLst>
          </p:cNvPr>
          <p:cNvSpPr txBox="1"/>
          <p:nvPr/>
        </p:nvSpPr>
        <p:spPr>
          <a:xfrm>
            <a:off x="4705488" y="1303131"/>
            <a:ext cx="599971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Predicates: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List all the possible states.</a:t>
            </a:r>
          </a:p>
          <a:p>
            <a:endParaRPr lang="en-US" altLang="zh-TW" sz="2400" dirty="0">
              <a:solidFill>
                <a:schemeClr val="tx1"/>
              </a:solidFill>
            </a:endParaRPr>
          </a:p>
          <a:p>
            <a:r>
              <a:rPr lang="en-US" altLang="zh-TW" sz="2400" b="1" dirty="0">
                <a:solidFill>
                  <a:schemeClr val="tx1"/>
                </a:solidFill>
              </a:rPr>
              <a:t>(holding </a:t>
            </a:r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</a:rPr>
              <a:t>?wire </a:t>
            </a:r>
            <a:r>
              <a:rPr lang="en-US" altLang="zh-TW" sz="2400" b="1" dirty="0">
                <a:solidFill>
                  <a:schemeClr val="tx1"/>
                </a:solidFill>
              </a:rPr>
              <a:t>– wire)</a:t>
            </a:r>
          </a:p>
          <a:p>
            <a:r>
              <a:rPr lang="en-US" altLang="zh-TW" sz="2400" b="1" dirty="0">
                <a:solidFill>
                  <a:schemeClr val="accent5">
                    <a:lumMod val="75000"/>
                  </a:schemeClr>
                </a:solidFill>
              </a:rPr>
              <a:t>?wire</a:t>
            </a:r>
            <a:r>
              <a:rPr lang="en-US" altLang="zh-TW" sz="2400" dirty="0">
                <a:solidFill>
                  <a:schemeClr val="tx1"/>
                </a:solidFill>
              </a:rPr>
              <a:t>: it can be </a:t>
            </a:r>
            <a:r>
              <a:rPr lang="en-US" altLang="zh-TW" sz="2400" dirty="0" err="1">
                <a:solidFill>
                  <a:schemeClr val="tx1"/>
                </a:solidFill>
              </a:rPr>
              <a:t>red_wire</a:t>
            </a:r>
            <a:r>
              <a:rPr lang="zh-TW" altLang="en-US" sz="2400" dirty="0">
                <a:solidFill>
                  <a:schemeClr val="tx1"/>
                </a:solidFill>
              </a:rPr>
              <a:t>、</a:t>
            </a:r>
            <a:r>
              <a:rPr lang="en-US" altLang="zh-TW" sz="2400" dirty="0">
                <a:solidFill>
                  <a:schemeClr val="tx1"/>
                </a:solidFill>
              </a:rPr>
              <a:t>green wire…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This state means that the wire is being held.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Ex: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(holding </a:t>
            </a:r>
            <a:r>
              <a:rPr lang="en-US" altLang="zh-TW" sz="2400" dirty="0" err="1">
                <a:solidFill>
                  <a:schemeClr val="tx1"/>
                </a:solidFill>
              </a:rPr>
              <a:t>red_wire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(holding </a:t>
            </a:r>
            <a:r>
              <a:rPr lang="en-US" altLang="zh-TW" sz="2400" dirty="0" err="1">
                <a:solidFill>
                  <a:schemeClr val="tx1"/>
                </a:solidFill>
              </a:rPr>
              <a:t>black_wire</a:t>
            </a:r>
            <a:r>
              <a:rPr lang="en-US" altLang="zh-TW" sz="24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E75622-097A-F198-4EAF-5C90EB88D4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64" y="2007729"/>
            <a:ext cx="4516936" cy="192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814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A6E8904B-B51A-3563-C9EB-2BAB187FB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435D82EE-8DE6-136E-CEBC-D6726D5C4D13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61D7D96C-578A-7CAB-9B14-E0714512D14B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9243D13F-348E-0E93-4964-0A727C559824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9CFD9B3F-FD9B-9755-5D50-8278C9D546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F1A4C533-0483-1AC6-D0DA-10546D653AD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F9AAD5DD-2E80-CB74-809A-4D462D07BC2A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Domain file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D471DCD-DFCC-D834-C95C-046A329A62A0}"/>
              </a:ext>
            </a:extLst>
          </p:cNvPr>
          <p:cNvSpPr txBox="1"/>
          <p:nvPr/>
        </p:nvSpPr>
        <p:spPr>
          <a:xfrm>
            <a:off x="4724997" y="536249"/>
            <a:ext cx="59997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dirty="0">
              <a:solidFill>
                <a:schemeClr val="tx1"/>
              </a:solidFill>
            </a:endParaRPr>
          </a:p>
          <a:p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en-US" altLang="zh-TW" sz="2000" b="1" dirty="0">
                <a:solidFill>
                  <a:schemeClr val="tx1"/>
                </a:solidFill>
              </a:rPr>
              <a:t>(arm-empty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?arm </a:t>
            </a:r>
            <a:r>
              <a:rPr lang="en-US" altLang="zh-TW" sz="2000" b="1" dirty="0">
                <a:solidFill>
                  <a:schemeClr val="tx1"/>
                </a:solidFill>
              </a:rPr>
              <a:t>– robot)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?arm</a:t>
            </a:r>
            <a:r>
              <a:rPr lang="en-US" altLang="zh-TW" sz="2000" dirty="0">
                <a:solidFill>
                  <a:schemeClr val="tx1"/>
                </a:solidFill>
              </a:rPr>
              <a:t>: it can be arm1</a:t>
            </a:r>
            <a:r>
              <a:rPr lang="zh-TW" altLang="en-US" sz="2000" dirty="0">
                <a:solidFill>
                  <a:schemeClr val="tx1"/>
                </a:solidFill>
              </a:rPr>
              <a:t>、</a:t>
            </a:r>
            <a:r>
              <a:rPr lang="en-US" altLang="zh-TW" sz="2000" dirty="0">
                <a:solidFill>
                  <a:schemeClr val="tx1"/>
                </a:solidFill>
              </a:rPr>
              <a:t>arm2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The arm is empty.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Ex: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(arm-empty arm1)</a:t>
            </a:r>
          </a:p>
          <a:p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en-US" altLang="zh-TW" sz="2000" b="1" dirty="0">
                <a:solidFill>
                  <a:schemeClr val="tx1"/>
                </a:solidFill>
              </a:rPr>
              <a:t>(on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?wire </a:t>
            </a:r>
            <a:r>
              <a:rPr lang="en-US" altLang="zh-TW" sz="2000" b="1" dirty="0">
                <a:solidFill>
                  <a:schemeClr val="tx1"/>
                </a:solidFill>
              </a:rPr>
              <a:t>– wire </a:t>
            </a:r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?loc </a:t>
            </a:r>
            <a:r>
              <a:rPr lang="en-US" altLang="zh-TW" sz="2000" b="1" dirty="0">
                <a:solidFill>
                  <a:schemeClr val="tx1"/>
                </a:solidFill>
              </a:rPr>
              <a:t>- location)</a:t>
            </a:r>
          </a:p>
          <a:p>
            <a:r>
              <a:rPr lang="en-US" altLang="zh-TW" sz="2000" b="1" dirty="0">
                <a:solidFill>
                  <a:schemeClr val="accent5">
                    <a:lumMod val="75000"/>
                  </a:schemeClr>
                </a:solidFill>
              </a:rPr>
              <a:t>?wire</a:t>
            </a:r>
            <a:r>
              <a:rPr lang="en-US" altLang="zh-TW" sz="2000" dirty="0">
                <a:solidFill>
                  <a:schemeClr val="tx1"/>
                </a:solidFill>
              </a:rPr>
              <a:t>: it can be </a:t>
            </a:r>
            <a:r>
              <a:rPr lang="en-US" altLang="zh-TW" sz="2000" dirty="0" err="1">
                <a:solidFill>
                  <a:schemeClr val="tx1"/>
                </a:solidFill>
              </a:rPr>
              <a:t>red_wire</a:t>
            </a:r>
            <a:r>
              <a:rPr lang="zh-TW" altLang="en-US" sz="2000" dirty="0">
                <a:solidFill>
                  <a:schemeClr val="tx1"/>
                </a:solidFill>
              </a:rPr>
              <a:t>、</a:t>
            </a:r>
            <a:r>
              <a:rPr lang="en-US" altLang="zh-TW" sz="2000" dirty="0" err="1">
                <a:solidFill>
                  <a:schemeClr val="tx1"/>
                </a:solidFill>
              </a:rPr>
              <a:t>black_wire</a:t>
            </a:r>
            <a:r>
              <a:rPr lang="en-US" altLang="zh-TW" sz="200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?loc: it can be table or </a:t>
            </a:r>
            <a:r>
              <a:rPr lang="en-US" altLang="zh-TW" sz="2000" dirty="0" err="1">
                <a:solidFill>
                  <a:schemeClr val="tx1"/>
                </a:solidFill>
              </a:rPr>
              <a:t>power_supply</a:t>
            </a:r>
            <a:r>
              <a:rPr lang="en-US" altLang="zh-TW" sz="2000" dirty="0">
                <a:solidFill>
                  <a:schemeClr val="tx1"/>
                </a:solidFill>
              </a:rPr>
              <a:t>…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The wire is placed on the location.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Ex: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(on </a:t>
            </a:r>
            <a:r>
              <a:rPr lang="en-US" altLang="zh-TW" sz="2000" dirty="0" err="1">
                <a:solidFill>
                  <a:schemeClr val="tx1"/>
                </a:solidFill>
              </a:rPr>
              <a:t>red_wire</a:t>
            </a:r>
            <a:r>
              <a:rPr lang="en-US" altLang="zh-TW" sz="2000" dirty="0">
                <a:solidFill>
                  <a:schemeClr val="tx1"/>
                </a:solidFill>
              </a:rPr>
              <a:t> table)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C78F0EA-12DD-6ED0-6AF4-E710405A02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690" y="2916359"/>
            <a:ext cx="4333457" cy="184333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3BED700-F1B5-8466-B2C3-725E55F01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690" y="1142441"/>
            <a:ext cx="4352966" cy="146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263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1EAA954-9E5D-415F-2124-E1792C28E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8D22D48A-E5AD-0F67-0278-2FDF085C6C0B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869712B1-C4DB-28B2-2C6F-8A83B45F5E4F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BCBE67A2-1F2E-B268-1510-F8FA92DCCEB6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097E1F99-2EA0-65E3-6045-779FE14484F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D2BA079A-9107-5DA9-3FD3-E25620D861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A8C2D63C-AA70-77E1-A7A3-5FE9609AB93E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Domain file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85756A6-7AAC-5C96-7454-542FB4039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064" y="841093"/>
            <a:ext cx="3656734" cy="4846122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64BE31C9-5CC8-F29E-A529-C047459C52F2}"/>
              </a:ext>
            </a:extLst>
          </p:cNvPr>
          <p:cNvSpPr txBox="1"/>
          <p:nvPr/>
        </p:nvSpPr>
        <p:spPr>
          <a:xfrm>
            <a:off x="4294659" y="1162395"/>
            <a:ext cx="44658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Parameters: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The things you need for “pickup”.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Ex: need a (robotic) arm and a wire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6C04447-0434-6A50-182B-8CED4CBB8ADA}"/>
              </a:ext>
            </a:extLst>
          </p:cNvPr>
          <p:cNvSpPr txBox="1"/>
          <p:nvPr/>
        </p:nvSpPr>
        <p:spPr>
          <a:xfrm>
            <a:off x="4294659" y="2261694"/>
            <a:ext cx="5862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Precondition: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The conditions require to use the action “pickup”.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Ex: the picked wire should be available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and (robotic) arm should be empty.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F3BA2BB-F5C7-6821-EDDA-F038DBC02134}"/>
              </a:ext>
            </a:extLst>
          </p:cNvPr>
          <p:cNvSpPr txBox="1"/>
          <p:nvPr/>
        </p:nvSpPr>
        <p:spPr>
          <a:xfrm>
            <a:off x="4294659" y="3785431"/>
            <a:ext cx="58620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solidFill>
                  <a:schemeClr val="tx1"/>
                </a:solidFill>
              </a:rPr>
              <a:t>Effect: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What is the result after the action “pickup”.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Ex: the wire is not available.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Instead, the wire is being held.</a:t>
            </a:r>
          </a:p>
          <a:p>
            <a:r>
              <a:rPr lang="en-US" altLang="zh-TW" sz="2000" dirty="0">
                <a:solidFill>
                  <a:schemeClr val="tx1"/>
                </a:solidFill>
              </a:rPr>
              <a:t>(robotic) arm are not empty.</a:t>
            </a:r>
            <a:endParaRPr lang="zh-TW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5485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FE72F49E-B368-5B08-3651-EBB8964AE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1F99CDC4-18B1-0214-5DA7-E0D5FD5B2D80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776B6E73-1259-3BAD-DC4F-F2BCC1B0F0FB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374F6F39-EE07-359B-0F60-7A43206C54F0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11D75DAC-D57F-F0FE-291F-2AED81C2FEC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D18DE50E-83A0-7EB8-527F-034F5CF4F6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29093592-75A0-4C1E-B7CC-941461A8E2F8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Domain file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E34FFA87-8D38-34C3-17BD-9B891FF81E7A}"/>
              </a:ext>
            </a:extLst>
          </p:cNvPr>
          <p:cNvSpPr txBox="1"/>
          <p:nvPr/>
        </p:nvSpPr>
        <p:spPr>
          <a:xfrm>
            <a:off x="4294659" y="2261694"/>
            <a:ext cx="5862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If no precondition: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It can not be empty.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If there is no precondition, write “and”.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4B8F1B4-6E7E-0791-55D9-6E7B73871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26" y="2259253"/>
            <a:ext cx="4024383" cy="141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137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72401C8-A816-B653-6D04-A2C2B42F9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F0B746B2-C677-50C3-FBA0-25682697D11D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471F85C8-B1A4-562A-9283-157509311D4C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82DE9DD4-E3D3-0DEC-C16D-B3B8994154CE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628F06B7-6F3F-6B75-BD5D-3BD74B9EF1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A8AD94B6-7550-A2A0-CFCE-D0FDB48128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F123CFF0-C005-27BD-C0A7-7FEAC69F6F6A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Whole Domain file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C94B2EFA-B6DE-8190-896D-061455065DB6}"/>
              </a:ext>
            </a:extLst>
          </p:cNvPr>
          <p:cNvSpPr txBox="1"/>
          <p:nvPr/>
        </p:nvSpPr>
        <p:spPr>
          <a:xfrm>
            <a:off x="4724997" y="536249"/>
            <a:ext cx="59997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TW" sz="2000" dirty="0">
              <a:solidFill>
                <a:schemeClr val="tx1"/>
              </a:solidFill>
            </a:endParaRPr>
          </a:p>
          <a:p>
            <a:endParaRPr lang="en-US" altLang="zh-TW" sz="2000" dirty="0">
              <a:solidFill>
                <a:schemeClr val="tx1"/>
              </a:solidFill>
            </a:endParaRPr>
          </a:p>
          <a:p>
            <a:endParaRPr lang="en-US" altLang="zh-TW" sz="2000" dirty="0">
              <a:solidFill>
                <a:schemeClr val="tx1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2A9DFA8-39E4-33DB-1A5F-6489F685D6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1406" y="744642"/>
            <a:ext cx="3838622" cy="163284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429CA16-B3D9-0FD3-7B6C-1768F4C5E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129" y="744642"/>
            <a:ext cx="3838622" cy="129133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D4B53B-C526-5F76-FAAC-C40CE4E852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30747" y="2514538"/>
            <a:ext cx="2843188" cy="376796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48F516FE-1241-CB4C-0A65-A3DE8E00A4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198" y="744642"/>
            <a:ext cx="4043276" cy="148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03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2875771-6DDC-DD2D-39EB-800EC6E9F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>
            <a:extLst>
              <a:ext uri="{FF2B5EF4-FFF2-40B4-BE49-F238E27FC236}">
                <a16:creationId xmlns:a16="http://schemas.microsoft.com/office/drawing/2014/main" id="{B0D6E20F-FAEC-B6AB-10FD-AFB4CEB68A86}"/>
              </a:ext>
            </a:extLst>
          </p:cNvPr>
          <p:cNvSpPr/>
          <p:nvPr/>
        </p:nvSpPr>
        <p:spPr>
          <a:xfrm>
            <a:off x="11318236" y="485189"/>
            <a:ext cx="548700" cy="5487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6" name="Google Shape;126;p15">
            <a:extLst>
              <a:ext uri="{FF2B5EF4-FFF2-40B4-BE49-F238E27FC236}">
                <a16:creationId xmlns:a16="http://schemas.microsoft.com/office/drawing/2014/main" id="{213988EC-DAC9-88D2-1619-846209D70DE4}"/>
              </a:ext>
            </a:extLst>
          </p:cNvPr>
          <p:cNvSpPr/>
          <p:nvPr/>
        </p:nvSpPr>
        <p:spPr>
          <a:xfrm>
            <a:off x="0" y="6419548"/>
            <a:ext cx="12192000" cy="448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7" name="Google Shape;127;p15">
            <a:extLst>
              <a:ext uri="{FF2B5EF4-FFF2-40B4-BE49-F238E27FC236}">
                <a16:creationId xmlns:a16="http://schemas.microsoft.com/office/drawing/2014/main" id="{C4665D82-A2D3-B45A-42F5-C0F6B678648F}"/>
              </a:ext>
            </a:extLst>
          </p:cNvPr>
          <p:cNvCxnSpPr/>
          <p:nvPr/>
        </p:nvCxnSpPr>
        <p:spPr>
          <a:xfrm>
            <a:off x="11206269" y="6575592"/>
            <a:ext cx="5412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28" name="Google Shape;128;p15">
            <a:extLst>
              <a:ext uri="{FF2B5EF4-FFF2-40B4-BE49-F238E27FC236}">
                <a16:creationId xmlns:a16="http://schemas.microsoft.com/office/drawing/2014/main" id="{289CC99E-39BE-ABE6-96DB-7B4664C737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828080"/>
            <a:ext cx="1839537" cy="102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5" descr="首頁- 國立陽明交通大學資訊工程學系">
            <a:extLst>
              <a:ext uri="{FF2B5EF4-FFF2-40B4-BE49-F238E27FC236}">
                <a16:creationId xmlns:a16="http://schemas.microsoft.com/office/drawing/2014/main" id="{3AF18917-436D-3945-A4DE-F190465047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9669" y="5870925"/>
            <a:ext cx="2192325" cy="548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88;p12">
            <a:extLst>
              <a:ext uri="{FF2B5EF4-FFF2-40B4-BE49-F238E27FC236}">
                <a16:creationId xmlns:a16="http://schemas.microsoft.com/office/drawing/2014/main" id="{F3BF1F70-2BCB-1508-DEDE-0DF248885E65}"/>
              </a:ext>
            </a:extLst>
          </p:cNvPr>
          <p:cNvSpPr txBox="1"/>
          <p:nvPr/>
        </p:nvSpPr>
        <p:spPr>
          <a:xfrm>
            <a:off x="972900" y="23161"/>
            <a:ext cx="10246200" cy="677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>
                <a:latin typeface="Arial Black"/>
                <a:ea typeface="Arial Black"/>
                <a:cs typeface="Arial Black"/>
                <a:sym typeface="Arial Black"/>
              </a:rPr>
              <a:t>Problem file</a:t>
            </a:r>
            <a:endParaRPr lang="en-US" sz="3800" b="0" i="0" u="none" strike="noStrike" cap="none" dirty="0">
              <a:solidFill>
                <a:srgbClr val="000000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1FB532E-8716-5E6E-FCCD-FCB016129258}"/>
              </a:ext>
            </a:extLst>
          </p:cNvPr>
          <p:cNvSpPr txBox="1"/>
          <p:nvPr/>
        </p:nvSpPr>
        <p:spPr>
          <a:xfrm>
            <a:off x="97389" y="2636107"/>
            <a:ext cx="6304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(define (problem install-multiple-wires)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Define the name of problem file.</a:t>
            </a:r>
            <a:endParaRPr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19A46A30-714F-5C9A-E645-5B8422542AFC}"/>
              </a:ext>
            </a:extLst>
          </p:cNvPr>
          <p:cNvSpPr txBox="1"/>
          <p:nvPr/>
        </p:nvSpPr>
        <p:spPr>
          <a:xfrm>
            <a:off x="128403" y="3429000"/>
            <a:ext cx="706881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solidFill>
                  <a:schemeClr val="tx1"/>
                </a:solidFill>
              </a:rPr>
              <a:t>(:domain robot-arm)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robot-arm is the domain name (same in the domain file)</a:t>
            </a:r>
            <a:endParaRPr lang="en-US" altLang="zh-TW" sz="2000" dirty="0">
              <a:solidFill>
                <a:schemeClr val="tx1"/>
              </a:solidFill>
            </a:endParaRPr>
          </a:p>
          <a:p>
            <a:r>
              <a:rPr lang="en-US" altLang="zh-TW" sz="2400" b="1" dirty="0">
                <a:solidFill>
                  <a:schemeClr val="tx1"/>
                </a:solidFill>
              </a:rPr>
              <a:t>(:object)</a:t>
            </a:r>
          </a:p>
          <a:p>
            <a:r>
              <a:rPr lang="en-US" altLang="zh-TW" sz="2400" dirty="0">
                <a:solidFill>
                  <a:schemeClr val="tx1"/>
                </a:solidFill>
              </a:rPr>
              <a:t>List all the things in each type.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21D3FAD-BAF4-BB67-5EC6-EAACC7994DDD}"/>
              </a:ext>
            </a:extLst>
          </p:cNvPr>
          <p:cNvSpPr txBox="1"/>
          <p:nvPr/>
        </p:nvSpPr>
        <p:spPr>
          <a:xfrm>
            <a:off x="4896727" y="6445308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 dirty="0"/>
              <a:t>https://github.com/skylerkuo/pddl/tree/master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B48F9E8C-E730-939D-E1D8-EC866AB10C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89" y="803765"/>
            <a:ext cx="5849166" cy="177189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2B4636B3-013F-8A07-FA2C-ADC588773B8A}"/>
              </a:ext>
            </a:extLst>
          </p:cNvPr>
          <p:cNvSpPr txBox="1"/>
          <p:nvPr/>
        </p:nvSpPr>
        <p:spPr>
          <a:xfrm>
            <a:off x="5946555" y="2069667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chemeClr val="tx1"/>
                </a:solidFill>
              </a:rPr>
              <a:t>…. - location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368770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5820</TotalTime>
  <Words>1426</Words>
  <Application>Microsoft Office PowerPoint</Application>
  <PresentationFormat>寬螢幕</PresentationFormat>
  <Paragraphs>259</Paragraphs>
  <Slides>29</Slides>
  <Notes>29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7" baseType="lpstr">
      <vt:lpstr>Poppins Light</vt:lpstr>
      <vt:lpstr>Arial</vt:lpstr>
      <vt:lpstr>Calibri</vt:lpstr>
      <vt:lpstr>Arial Rounded</vt:lpstr>
      <vt:lpstr>Wingdings</vt:lpstr>
      <vt:lpstr>Arial Black</vt:lpstr>
      <vt:lpstr>Times New Roman</vt:lpstr>
      <vt:lpstr>Office Theme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郭兆翔</cp:lastModifiedBy>
  <cp:revision>56</cp:revision>
  <dcterms:modified xsi:type="dcterms:W3CDTF">2024-11-11T10:23:26Z</dcterms:modified>
</cp:coreProperties>
</file>