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embeddedFontLs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GuV5ejL1QoRmJttzMj9xS5WOi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F1188F-C287-4D27-882A-21AEEE179501}">
  <a:tblStyle styleId="{EAF1188F-C287-4D27-882A-21AEEE179501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2F2"/>
          </a:solidFill>
        </a:fill>
      </a:tcStyle>
    </a:wholeTbl>
    <a:band1H>
      <a:tcTxStyle b="off" i="off"/>
      <a:tcStyle>
        <a:fill>
          <a:solidFill>
            <a:srgbClr val="DEE3E5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EE3E5"/>
          </a:solidFill>
        </a:fill>
      </a:tcStyle>
    </a:band1V>
    <a:band2V>
      <a:tcTxStyle b="off" i="off"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7945a30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a7945a30f3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7945a30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a7945a30f3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eca2d68ea_2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aeca2d68e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7945a30f3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7945a30f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7945a30f3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7945a30f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7945a30f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a7945a30f3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7945a30f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a7945a30f3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7945a30f3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7945a30f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1" name="Google Shape;3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7945a30f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7945a30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945a30f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7945a30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f757c013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f757c01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9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0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lockeducate.com/services/blockchain-for-education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2743950" y="4939775"/>
            <a:ext cx="7245000" cy="15510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20"/>
              <a:buFont typeface="Gill Sans"/>
              <a:buNone/>
            </a:pPr>
            <a:r>
              <a:rPr lang="en-US" sz="3420">
                <a:latin typeface="Arial"/>
                <a:ea typeface="Arial"/>
                <a:cs typeface="Arial"/>
                <a:sym typeface="Arial"/>
              </a:rPr>
              <a:t>BLOCKCHAIN PROJECT</a:t>
            </a:r>
            <a:br>
              <a:rPr lang="en-US" sz="3420">
                <a:latin typeface="Arial"/>
                <a:ea typeface="Arial"/>
                <a:cs typeface="Arial"/>
                <a:sym typeface="Arial"/>
              </a:rPr>
            </a:br>
            <a:br>
              <a:rPr lang="en-US" sz="3420">
                <a:latin typeface="Arial"/>
                <a:ea typeface="Arial"/>
                <a:cs typeface="Arial"/>
                <a:sym typeface="Arial"/>
              </a:rPr>
            </a:br>
            <a:r>
              <a:rPr lang="en-US" sz="3420">
                <a:latin typeface="Arial"/>
                <a:ea typeface="Arial"/>
                <a:cs typeface="Arial"/>
                <a:sym typeface="Arial"/>
              </a:rPr>
              <a:t> JJIN CERTI</a:t>
            </a:r>
            <a:endParaRPr sz="34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학위 인증 프로젝트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00" y="218325"/>
            <a:ext cx="8132475" cy="46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3445200" y="4149600"/>
            <a:ext cx="8658300" cy="16458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42075" r="686" t="60211"/>
          <a:stretch/>
        </p:blipFill>
        <p:spPr>
          <a:xfrm>
            <a:off x="4039000" y="2996675"/>
            <a:ext cx="4654899" cy="18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2231136" y="284672"/>
            <a:ext cx="7500693" cy="70592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전체 구조도작성 및 설계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598278" y="2220686"/>
            <a:ext cx="3451200" cy="2895600"/>
          </a:xfrm>
          <a:prstGeom prst="rect">
            <a:avLst/>
          </a:prstGeom>
          <a:solidFill>
            <a:srgbClr val="FDECD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16296" y="2217220"/>
            <a:ext cx="20537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Hyperledger Fabric</a:t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735918" y="2770670"/>
            <a:ext cx="1284515" cy="3592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Org1</a:t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735918" y="3602780"/>
            <a:ext cx="1284515" cy="3592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Org2</a:t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735918" y="4464972"/>
            <a:ext cx="1284515" cy="3592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Org3</a:t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2441835" y="3687401"/>
            <a:ext cx="1284515" cy="3592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2441835" y="4464972"/>
            <a:ext cx="1284515" cy="3592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7271220" y="1621979"/>
            <a:ext cx="3853965" cy="2063424"/>
          </a:xfrm>
          <a:prstGeom prst="rect">
            <a:avLst/>
          </a:prstGeom>
          <a:solidFill>
            <a:srgbClr val="FDECD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25"/>
          <p:cNvCxnSpPr/>
          <p:nvPr/>
        </p:nvCxnSpPr>
        <p:spPr>
          <a:xfrm rot="10800000">
            <a:off x="4245429" y="2575177"/>
            <a:ext cx="269965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7" name="Google Shape;187;p25"/>
          <p:cNvSpPr txBox="1"/>
          <p:nvPr/>
        </p:nvSpPr>
        <p:spPr>
          <a:xfrm>
            <a:off x="5981482" y="2211387"/>
            <a:ext cx="8451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4248413" y="2601393"/>
            <a:ext cx="13468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8786871" y="1286109"/>
            <a:ext cx="8226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7742" y="4955880"/>
            <a:ext cx="939637" cy="939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0964" y="4921276"/>
            <a:ext cx="939637" cy="939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마트폰" id="192" name="Google Shape;19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085" y="5116286"/>
            <a:ext cx="539415" cy="539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, desktop, laptop, mac, monitor, pc, screen icon - Free download" id="193" name="Google Shape;19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7894" y="5138741"/>
            <a:ext cx="486229" cy="4862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5"/>
          <p:cNvCxnSpPr/>
          <p:nvPr/>
        </p:nvCxnSpPr>
        <p:spPr>
          <a:xfrm rot="10800000">
            <a:off x="10160010" y="3826529"/>
            <a:ext cx="1" cy="112964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25"/>
          <p:cNvCxnSpPr/>
          <p:nvPr/>
        </p:nvCxnSpPr>
        <p:spPr>
          <a:xfrm>
            <a:off x="8122390" y="3782394"/>
            <a:ext cx="0" cy="133389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25"/>
          <p:cNvSpPr/>
          <p:nvPr/>
        </p:nvSpPr>
        <p:spPr>
          <a:xfrm>
            <a:off x="10357512" y="4040127"/>
            <a:ext cx="1692970" cy="4183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Register / Update Certification</a:t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9153780" y="1805285"/>
            <a:ext cx="1284515" cy="3592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Register 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6525198" y="4339121"/>
            <a:ext cx="1274100" cy="48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Check </a:t>
            </a:r>
            <a:r>
              <a:rPr lang="en-US" sz="1200">
                <a:solidFill>
                  <a:schemeClr val="lt1"/>
                </a:solidFill>
              </a:rPr>
              <a:t>Certification</a:t>
            </a:r>
            <a:r>
              <a:rPr lang="en-US" sz="1200">
                <a:solidFill>
                  <a:schemeClr val="lt1"/>
                </a:solidFill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7485358" y="5820632"/>
            <a:ext cx="1274064" cy="335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9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9611623" y="5874164"/>
            <a:ext cx="1274064" cy="335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9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Institution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9166398" y="2305639"/>
            <a:ext cx="1284515" cy="3592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Update </a:t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9166398" y="2849581"/>
            <a:ext cx="1284515" cy="3592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750675" y="2216380"/>
            <a:ext cx="20538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국내 학교</a:t>
            </a:r>
            <a:endParaRPr b="1" sz="1600"/>
          </a:p>
        </p:txBody>
      </p:sp>
      <p:sp>
        <p:nvSpPr>
          <p:cNvPr id="204" name="Google Shape;204;p25"/>
          <p:cNvSpPr txBox="1"/>
          <p:nvPr/>
        </p:nvSpPr>
        <p:spPr>
          <a:xfrm>
            <a:off x="817275" y="3286030"/>
            <a:ext cx="20538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해외 학교</a:t>
            </a:r>
            <a:endParaRPr b="1" sz="1600"/>
          </a:p>
        </p:txBody>
      </p:sp>
      <p:sp>
        <p:nvSpPr>
          <p:cNvPr id="205" name="Google Shape;205;p25"/>
          <p:cNvSpPr txBox="1"/>
          <p:nvPr/>
        </p:nvSpPr>
        <p:spPr>
          <a:xfrm>
            <a:off x="735925" y="4148042"/>
            <a:ext cx="20538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인증 서비스</a:t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2231136" y="284672"/>
            <a:ext cx="7500693" cy="70592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네트워크 구성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26"/>
          <p:cNvGrpSpPr/>
          <p:nvPr/>
        </p:nvGrpSpPr>
        <p:grpSpPr>
          <a:xfrm>
            <a:off x="9927088" y="5008860"/>
            <a:ext cx="252184" cy="595418"/>
            <a:chOff x="469449" y="3277540"/>
            <a:chExt cx="252184" cy="595418"/>
          </a:xfrm>
        </p:grpSpPr>
        <p:sp>
          <p:nvSpPr>
            <p:cNvPr id="212" name="Google Shape;212;p26"/>
            <p:cNvSpPr/>
            <p:nvPr/>
          </p:nvSpPr>
          <p:spPr>
            <a:xfrm>
              <a:off x="469449" y="3277540"/>
              <a:ext cx="252184" cy="137359"/>
            </a:xfrm>
            <a:prstGeom prst="rect">
              <a:avLst/>
            </a:prstGeom>
            <a:solidFill>
              <a:srgbClr val="495B7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69449" y="3505523"/>
              <a:ext cx="252184" cy="137359"/>
            </a:xfrm>
            <a:prstGeom prst="rect">
              <a:avLst/>
            </a:prstGeom>
            <a:solidFill>
              <a:srgbClr val="495B7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69449" y="3735599"/>
              <a:ext cx="252184" cy="137359"/>
            </a:xfrm>
            <a:prstGeom prst="rect">
              <a:avLst/>
            </a:prstGeom>
            <a:solidFill>
              <a:srgbClr val="495B7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55794" y="3418802"/>
              <a:ext cx="79491" cy="79491"/>
            </a:xfrm>
            <a:prstGeom prst="ellipse">
              <a:avLst/>
            </a:prstGeom>
            <a:solidFill>
              <a:srgbClr val="495B7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55794" y="3649495"/>
              <a:ext cx="79491" cy="79491"/>
            </a:xfrm>
            <a:prstGeom prst="ellipse">
              <a:avLst/>
            </a:prstGeom>
            <a:solidFill>
              <a:srgbClr val="495B7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7" name="Google Shape;217;p26"/>
          <p:cNvSpPr/>
          <p:nvPr/>
        </p:nvSpPr>
        <p:spPr>
          <a:xfrm>
            <a:off x="2170672" y="2166446"/>
            <a:ext cx="2710364" cy="163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8" name="Google Shape;218;p26"/>
          <p:cNvGrpSpPr/>
          <p:nvPr/>
        </p:nvGrpSpPr>
        <p:grpSpPr>
          <a:xfrm>
            <a:off x="2262324" y="2379890"/>
            <a:ext cx="2315406" cy="1088177"/>
            <a:chOff x="824034" y="2695575"/>
            <a:chExt cx="1785816" cy="1088177"/>
          </a:xfrm>
        </p:grpSpPr>
        <p:sp>
          <p:nvSpPr>
            <p:cNvPr id="219" name="Google Shape;219;p26"/>
            <p:cNvSpPr/>
            <p:nvPr/>
          </p:nvSpPr>
          <p:spPr>
            <a:xfrm>
              <a:off x="1400175" y="2695575"/>
              <a:ext cx="1209675" cy="1088177"/>
            </a:xfrm>
            <a:prstGeom prst="rect">
              <a:avLst/>
            </a:prstGeom>
            <a:solidFill>
              <a:srgbClr val="8C8C8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1516638" y="2799833"/>
              <a:ext cx="521740" cy="914362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1613678" y="3203867"/>
              <a:ext cx="327660" cy="2524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2" name="Google Shape;222;p26"/>
            <p:cNvGrpSpPr/>
            <p:nvPr/>
          </p:nvGrpSpPr>
          <p:grpSpPr>
            <a:xfrm>
              <a:off x="2244909" y="3029031"/>
              <a:ext cx="252184" cy="595418"/>
              <a:chOff x="469449" y="3277540"/>
              <a:chExt cx="252184" cy="595418"/>
            </a:xfrm>
          </p:grpSpPr>
          <p:sp>
            <p:nvSpPr>
              <p:cNvPr id="223" name="Google Shape;223;p26"/>
              <p:cNvSpPr/>
              <p:nvPr/>
            </p:nvSpPr>
            <p:spPr>
              <a:xfrm>
                <a:off x="469449" y="3277540"/>
                <a:ext cx="252184" cy="13735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4" name="Google Shape;224;p26"/>
              <p:cNvSpPr/>
              <p:nvPr/>
            </p:nvSpPr>
            <p:spPr>
              <a:xfrm>
                <a:off x="469449" y="3505523"/>
                <a:ext cx="252184" cy="13735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469449" y="3735599"/>
                <a:ext cx="252184" cy="13735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>
                <a:off x="555794" y="3418802"/>
                <a:ext cx="79491" cy="79491"/>
              </a:xfrm>
              <a:prstGeom prst="ellipse">
                <a:avLst/>
              </a:prstGeom>
              <a:solidFill>
                <a:srgbClr val="495B7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555794" y="3649495"/>
                <a:ext cx="79491" cy="79491"/>
              </a:xfrm>
              <a:prstGeom prst="ellipse">
                <a:avLst/>
              </a:prstGeom>
              <a:solidFill>
                <a:srgbClr val="495B7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28" name="Google Shape;228;p26"/>
            <p:cNvSpPr txBox="1"/>
            <p:nvPr/>
          </p:nvSpPr>
          <p:spPr>
            <a:xfrm>
              <a:off x="2248307" y="277558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6"/>
            <p:cNvSpPr txBox="1"/>
            <p:nvPr/>
          </p:nvSpPr>
          <p:spPr>
            <a:xfrm>
              <a:off x="824034" y="3114669"/>
              <a:ext cx="60625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Peer -a1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26"/>
          <p:cNvSpPr/>
          <p:nvPr/>
        </p:nvSpPr>
        <p:spPr>
          <a:xfrm>
            <a:off x="5795228" y="2099855"/>
            <a:ext cx="2710364" cy="163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6232824" y="2308298"/>
            <a:ext cx="1626560" cy="1159769"/>
          </a:xfrm>
          <a:prstGeom prst="rect">
            <a:avLst/>
          </a:prstGeom>
          <a:solidFill>
            <a:srgbClr val="8C8C8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6316117" y="2484148"/>
            <a:ext cx="737826" cy="914362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7437659" y="2534150"/>
            <a:ext cx="252184" cy="13735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7437659" y="2762133"/>
            <a:ext cx="252184" cy="13735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7437659" y="2992209"/>
            <a:ext cx="252184" cy="13735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7524004" y="2675412"/>
            <a:ext cx="79491" cy="79491"/>
          </a:xfrm>
          <a:prstGeom prst="ellipse">
            <a:avLst/>
          </a:prstGeom>
          <a:solidFill>
            <a:srgbClr val="495B7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7524004" y="2906105"/>
            <a:ext cx="79491" cy="79491"/>
          </a:xfrm>
          <a:prstGeom prst="ellipse">
            <a:avLst/>
          </a:prstGeom>
          <a:solidFill>
            <a:srgbClr val="495B7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7437659" y="2280699"/>
            <a:ext cx="2487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7855288" y="2798984"/>
            <a:ext cx="6126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Peer-b1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6450788" y="2888182"/>
            <a:ext cx="464643" cy="27661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4677222" y="3519318"/>
            <a:ext cx="1411129" cy="1042491"/>
          </a:xfrm>
          <a:prstGeom prst="rect">
            <a:avLst/>
          </a:prstGeom>
          <a:solidFill>
            <a:srgbClr val="FBD9A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Orderer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10238227" y="5189007"/>
            <a:ext cx="10679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blockchain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9765268" y="4161065"/>
            <a:ext cx="521740" cy="560964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10287008" y="4314689"/>
            <a:ext cx="9044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state DB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9640716" y="3344396"/>
            <a:ext cx="904415" cy="476276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3341060" y="1778228"/>
            <a:ext cx="1293572" cy="307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6223389" y="1746521"/>
            <a:ext cx="1761210" cy="307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Institution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1449525" y="1565676"/>
            <a:ext cx="7415400" cy="5173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B3761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9684561" y="2601477"/>
            <a:ext cx="816726" cy="47627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B3761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10545131" y="2685726"/>
            <a:ext cx="10679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Channel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10564229" y="3427388"/>
            <a:ext cx="1225000" cy="307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Organization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3869587" y="4621375"/>
            <a:ext cx="3026400" cy="175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4480224" y="5113573"/>
            <a:ext cx="1626600" cy="1159800"/>
          </a:xfrm>
          <a:prstGeom prst="rect">
            <a:avLst/>
          </a:prstGeom>
          <a:solidFill>
            <a:srgbClr val="8C8C8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4563517" y="5151148"/>
            <a:ext cx="737700" cy="9144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5685059" y="5353550"/>
            <a:ext cx="252300" cy="13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5685059" y="5581533"/>
            <a:ext cx="252300" cy="13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5685059" y="5803809"/>
            <a:ext cx="252300" cy="13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5771404" y="5494812"/>
            <a:ext cx="79500" cy="79500"/>
          </a:xfrm>
          <a:prstGeom prst="ellipse">
            <a:avLst/>
          </a:prstGeom>
          <a:solidFill>
            <a:srgbClr val="495B7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5771404" y="5725505"/>
            <a:ext cx="79500" cy="79500"/>
          </a:xfrm>
          <a:prstGeom prst="ellipse">
            <a:avLst/>
          </a:prstGeom>
          <a:solidFill>
            <a:srgbClr val="495B7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5685059" y="5100099"/>
            <a:ext cx="248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6102688" y="5465984"/>
            <a:ext cx="612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Peer-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698188" y="5555182"/>
            <a:ext cx="464700" cy="276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4577839" y="4683784"/>
            <a:ext cx="176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Institution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7945a30f3_0_39"/>
          <p:cNvSpPr txBox="1"/>
          <p:nvPr>
            <p:ph idx="1" type="body"/>
          </p:nvPr>
        </p:nvSpPr>
        <p:spPr>
          <a:xfrm>
            <a:off x="828175" y="1301925"/>
            <a:ext cx="5094000" cy="49989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시나리오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사용자 등록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증명</a:t>
            </a:r>
            <a:r>
              <a:rPr lang="en-US"/>
              <a:t>서 등록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r>
              <a:rPr lang="en-US"/>
              <a:t>      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사용자</a:t>
            </a:r>
            <a:r>
              <a:rPr lang="en-US"/>
              <a:t> 삭제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기능리스트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사용자 </a:t>
            </a:r>
            <a:r>
              <a:rPr lang="en-US"/>
              <a:t>생성 ( 기등록 아이디 인지 확인)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증명서 추가</a:t>
            </a:r>
            <a:r>
              <a:rPr lang="en-US"/>
              <a:t> ,삭제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사용</a:t>
            </a:r>
            <a:r>
              <a:rPr lang="en-US"/>
              <a:t>자 </a:t>
            </a:r>
            <a:r>
              <a:rPr lang="en-US"/>
              <a:t>삭제 ( 기등록 아이디 인지 확인)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a7945a30f3_0_39"/>
          <p:cNvSpPr txBox="1"/>
          <p:nvPr>
            <p:ph idx="12" type="sldNum"/>
          </p:nvPr>
        </p:nvSpPr>
        <p:spPr>
          <a:xfrm>
            <a:off x="14345229" y="6217920"/>
            <a:ext cx="487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ga7945a30f3_0_39"/>
          <p:cNvSpPr/>
          <p:nvPr/>
        </p:nvSpPr>
        <p:spPr>
          <a:xfrm>
            <a:off x="9424775" y="2560463"/>
            <a:ext cx="2137800" cy="70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학기 시작</a:t>
            </a:r>
            <a:endParaRPr b="1" sz="1600"/>
          </a:p>
        </p:txBody>
      </p:sp>
      <p:sp>
        <p:nvSpPr>
          <p:cNvPr id="271" name="Google Shape;271;ga7945a30f3_0_39"/>
          <p:cNvSpPr txBox="1"/>
          <p:nvPr>
            <p:ph type="title"/>
          </p:nvPr>
        </p:nvSpPr>
        <p:spPr>
          <a:xfrm>
            <a:off x="2231136" y="284672"/>
            <a:ext cx="7500600" cy="7059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체인코드 설계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a7945a30f3_0_39"/>
          <p:cNvSpPr/>
          <p:nvPr/>
        </p:nvSpPr>
        <p:spPr>
          <a:xfrm>
            <a:off x="6665850" y="5497475"/>
            <a:ext cx="2137800" cy="70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학위 생성</a:t>
            </a:r>
            <a:endParaRPr b="1" sz="1600"/>
          </a:p>
        </p:txBody>
      </p:sp>
      <p:sp>
        <p:nvSpPr>
          <p:cNvPr id="273" name="Google Shape;273;ga7945a30f3_0_39"/>
          <p:cNvSpPr/>
          <p:nvPr/>
        </p:nvSpPr>
        <p:spPr>
          <a:xfrm flipH="1" rot="10800000">
            <a:off x="8835823" y="2296300"/>
            <a:ext cx="729300" cy="378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9CB9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a7945a30f3_0_39"/>
          <p:cNvSpPr/>
          <p:nvPr/>
        </p:nvSpPr>
        <p:spPr>
          <a:xfrm>
            <a:off x="9424775" y="1458375"/>
            <a:ext cx="2137800" cy="70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학위 시작</a:t>
            </a:r>
            <a:endParaRPr b="1" sz="1600"/>
          </a:p>
        </p:txBody>
      </p:sp>
      <p:sp>
        <p:nvSpPr>
          <p:cNvPr id="275" name="Google Shape;275;ga7945a30f3_0_39"/>
          <p:cNvSpPr/>
          <p:nvPr/>
        </p:nvSpPr>
        <p:spPr>
          <a:xfrm rot="10800000">
            <a:off x="10387025" y="2164263"/>
            <a:ext cx="213300" cy="54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a7945a30f3_0_39"/>
          <p:cNvSpPr/>
          <p:nvPr/>
        </p:nvSpPr>
        <p:spPr>
          <a:xfrm>
            <a:off x="6665850" y="2560475"/>
            <a:ext cx="2137800" cy="70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학기종료</a:t>
            </a:r>
            <a:endParaRPr b="1" sz="1600"/>
          </a:p>
        </p:txBody>
      </p:sp>
      <p:sp>
        <p:nvSpPr>
          <p:cNvPr id="277" name="Google Shape;277;ga7945a30f3_0_39"/>
          <p:cNvSpPr/>
          <p:nvPr/>
        </p:nvSpPr>
        <p:spPr>
          <a:xfrm>
            <a:off x="6665850" y="3698363"/>
            <a:ext cx="2137800" cy="70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학위조건달성</a:t>
            </a:r>
            <a:endParaRPr b="1" sz="1600"/>
          </a:p>
        </p:txBody>
      </p:sp>
      <p:sp>
        <p:nvSpPr>
          <p:cNvPr id="278" name="Google Shape;278;ga7945a30f3_0_39"/>
          <p:cNvSpPr/>
          <p:nvPr/>
        </p:nvSpPr>
        <p:spPr>
          <a:xfrm rot="-5400000">
            <a:off x="9007715" y="2636234"/>
            <a:ext cx="213000" cy="554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a7945a30f3_0_39"/>
          <p:cNvSpPr/>
          <p:nvPr/>
        </p:nvSpPr>
        <p:spPr>
          <a:xfrm>
            <a:off x="9424775" y="3662575"/>
            <a:ext cx="2137800" cy="70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학기 포기</a:t>
            </a:r>
            <a:endParaRPr b="1" sz="1600"/>
          </a:p>
        </p:txBody>
      </p:sp>
      <p:sp>
        <p:nvSpPr>
          <p:cNvPr id="280" name="Google Shape;280;ga7945a30f3_0_39"/>
          <p:cNvSpPr/>
          <p:nvPr/>
        </p:nvSpPr>
        <p:spPr>
          <a:xfrm rot="10800000">
            <a:off x="10387025" y="3266363"/>
            <a:ext cx="213300" cy="54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a7945a30f3_0_39"/>
          <p:cNvSpPr/>
          <p:nvPr/>
        </p:nvSpPr>
        <p:spPr>
          <a:xfrm rot="10800000">
            <a:off x="7628100" y="3266363"/>
            <a:ext cx="213300" cy="54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a7945a30f3_0_39"/>
          <p:cNvSpPr/>
          <p:nvPr/>
        </p:nvSpPr>
        <p:spPr>
          <a:xfrm rot="10800000">
            <a:off x="7628100" y="4381963"/>
            <a:ext cx="213300" cy="1102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a7945a30f3_0_39"/>
          <p:cNvSpPr/>
          <p:nvPr/>
        </p:nvSpPr>
        <p:spPr>
          <a:xfrm>
            <a:off x="9424775" y="5497475"/>
            <a:ext cx="2137800" cy="70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학위 포기</a:t>
            </a:r>
            <a:endParaRPr b="1" sz="1600"/>
          </a:p>
        </p:txBody>
      </p:sp>
      <p:sp>
        <p:nvSpPr>
          <p:cNvPr id="284" name="Google Shape;284;ga7945a30f3_0_39"/>
          <p:cNvSpPr/>
          <p:nvPr/>
        </p:nvSpPr>
        <p:spPr>
          <a:xfrm rot="10800000">
            <a:off x="10387025" y="4382014"/>
            <a:ext cx="213300" cy="1152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a7945a30f3_0_39"/>
          <p:cNvSpPr/>
          <p:nvPr/>
        </p:nvSpPr>
        <p:spPr>
          <a:xfrm rot="9482944">
            <a:off x="9093737" y="3100143"/>
            <a:ext cx="213476" cy="252912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a7945a30f3_0_39"/>
          <p:cNvSpPr txBox="1"/>
          <p:nvPr/>
        </p:nvSpPr>
        <p:spPr>
          <a:xfrm>
            <a:off x="5947325" y="5236950"/>
            <a:ext cx="95157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7" name="Google Shape;287;ga7945a30f3_0_39"/>
          <p:cNvSpPr txBox="1"/>
          <p:nvPr/>
        </p:nvSpPr>
        <p:spPr>
          <a:xfrm>
            <a:off x="5947325" y="6211475"/>
            <a:ext cx="1404300" cy="378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학교장 서명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" name="Google Shape;288;ga7945a30f3_0_39"/>
          <p:cNvSpPr txBox="1"/>
          <p:nvPr/>
        </p:nvSpPr>
        <p:spPr>
          <a:xfrm>
            <a:off x="5947325" y="4404275"/>
            <a:ext cx="1404300" cy="378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학과장서명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9" name="Google Shape;289;ga7945a30f3_0_39"/>
          <p:cNvSpPr txBox="1"/>
          <p:nvPr/>
        </p:nvSpPr>
        <p:spPr>
          <a:xfrm>
            <a:off x="5947325" y="3151950"/>
            <a:ext cx="1404300" cy="378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지도교수서명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ga7945a30f3_0_39"/>
          <p:cNvSpPr txBox="1"/>
          <p:nvPr/>
        </p:nvSpPr>
        <p:spPr>
          <a:xfrm>
            <a:off x="10600325" y="4192625"/>
            <a:ext cx="1404300" cy="378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지도교수서명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ga7945a30f3_0_39"/>
          <p:cNvSpPr txBox="1"/>
          <p:nvPr/>
        </p:nvSpPr>
        <p:spPr>
          <a:xfrm>
            <a:off x="10600325" y="3148300"/>
            <a:ext cx="1404300" cy="378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지도교수서명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ga7945a30f3_0_39"/>
          <p:cNvSpPr txBox="1"/>
          <p:nvPr/>
        </p:nvSpPr>
        <p:spPr>
          <a:xfrm>
            <a:off x="10600325" y="6211475"/>
            <a:ext cx="1404300" cy="378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학교장 서명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ga7945a30f3_0_39"/>
          <p:cNvSpPr txBox="1"/>
          <p:nvPr/>
        </p:nvSpPr>
        <p:spPr>
          <a:xfrm>
            <a:off x="10600325" y="1228375"/>
            <a:ext cx="1404300" cy="378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학교장 서명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7945a30f3_0_51"/>
          <p:cNvSpPr txBox="1"/>
          <p:nvPr>
            <p:ph idx="1" type="body"/>
          </p:nvPr>
        </p:nvSpPr>
        <p:spPr>
          <a:xfrm>
            <a:off x="723625" y="1224800"/>
            <a:ext cx="10515600" cy="54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블록데이터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월드스테이트,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           - </a:t>
            </a:r>
            <a:r>
              <a:rPr lang="en-US"/>
              <a:t>USER STRUCTURE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Email, Status, </a:t>
            </a:r>
            <a:r>
              <a:rPr lang="en-US"/>
              <a:t>Certification</a:t>
            </a:r>
            <a:r>
              <a:rPr lang="en-US"/>
              <a:t>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           - </a:t>
            </a:r>
            <a:r>
              <a:rPr lang="en-US"/>
              <a:t>CERTIFICATION STRUCTURE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Certification name, School name, Date, </a:t>
            </a:r>
            <a:r>
              <a:rPr lang="en-US"/>
              <a:t>Department, Classification, Thesis 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프라이빗데이터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프로세스와 인터페이스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addUser ( string id 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GetState(id) -&gt; 없으면 PutState(id)</a:t>
            </a:r>
            <a:endParaRPr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addCert</a:t>
            </a:r>
            <a:r>
              <a:rPr lang="en-US"/>
              <a:t> ( string id, string certification name, string department,  string school name, string score , string thesis name, date date)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GetState(id) -&gt; 있으면 GetState(id) -&gt; UnMarshal -&gt; Certification 추가 -&gt; Marshal -&gt; Putstate(id)</a:t>
            </a:r>
            <a:endParaRPr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readUser (string id)</a:t>
            </a:r>
            <a:endParaRPr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readCerti()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152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9" name="Google Shape;299;ga7945a30f3_0_51"/>
          <p:cNvSpPr txBox="1"/>
          <p:nvPr>
            <p:ph idx="12" type="sldNum"/>
          </p:nvPr>
        </p:nvSpPr>
        <p:spPr>
          <a:xfrm>
            <a:off x="14345229" y="6217920"/>
            <a:ext cx="487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ga7945a30f3_0_51"/>
          <p:cNvSpPr txBox="1"/>
          <p:nvPr>
            <p:ph type="title"/>
          </p:nvPr>
        </p:nvSpPr>
        <p:spPr>
          <a:xfrm>
            <a:off x="2231136" y="284672"/>
            <a:ext cx="7500600" cy="7059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체인코드 설계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eca2d68ea_2_21"/>
          <p:cNvSpPr txBox="1"/>
          <p:nvPr>
            <p:ph idx="1" type="body"/>
          </p:nvPr>
        </p:nvSpPr>
        <p:spPr>
          <a:xfrm>
            <a:off x="2231111" y="1610719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world state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edu-organization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department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degree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currentState: ENROLLED, GRADUATED, FAILED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register 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inalRecord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readResult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aeca2d68ea_2_21"/>
          <p:cNvSpPr txBox="1"/>
          <p:nvPr>
            <p:ph type="title"/>
          </p:nvPr>
        </p:nvSpPr>
        <p:spPr>
          <a:xfrm>
            <a:off x="2231136" y="284672"/>
            <a:ext cx="7500600" cy="7059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CHAINCODE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7945a30f3_0_207"/>
          <p:cNvSpPr txBox="1"/>
          <p:nvPr>
            <p:ph idx="1" type="body"/>
          </p:nvPr>
        </p:nvSpPr>
        <p:spPr>
          <a:xfrm>
            <a:off x="587500" y="2568950"/>
            <a:ext cx="5666400" cy="39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  string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string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string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2" name="Google Shape;312;ga7945a30f3_0_207"/>
          <p:cNvSpPr txBox="1"/>
          <p:nvPr/>
        </p:nvSpPr>
        <p:spPr>
          <a:xfrm>
            <a:off x="6775075" y="2446700"/>
            <a:ext cx="5416800" cy="4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- </a:t>
            </a:r>
            <a:r>
              <a:rPr lang="en-US" sz="2400">
                <a:solidFill>
                  <a:schemeClr val="dk1"/>
                </a:solidFill>
              </a:rPr>
              <a:t>Certification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Certification </a:t>
            </a:r>
            <a:r>
              <a:rPr lang="en-US" sz="2000">
                <a:solidFill>
                  <a:schemeClr val="dk1"/>
                </a:solidFill>
              </a:rPr>
              <a:t>name  string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User Id  string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Date string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School string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Department string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Classification</a:t>
            </a:r>
            <a:r>
              <a:rPr lang="en-US" sz="2000">
                <a:solidFill>
                  <a:schemeClr val="dk1"/>
                </a:solidFill>
              </a:rPr>
              <a:t> string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Thesis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13" name="Google Shape;313;ga7945a30f3_0_207"/>
          <p:cNvSpPr txBox="1"/>
          <p:nvPr/>
        </p:nvSpPr>
        <p:spPr>
          <a:xfrm>
            <a:off x="0" y="1989500"/>
            <a:ext cx="4773300" cy="39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4" name="Google Shape;314;ga7945a30f3_0_207"/>
          <p:cNvSpPr txBox="1"/>
          <p:nvPr/>
        </p:nvSpPr>
        <p:spPr>
          <a:xfrm>
            <a:off x="6623475" y="1989500"/>
            <a:ext cx="4773300" cy="39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ga7945a30f3_0_207"/>
          <p:cNvSpPr txBox="1"/>
          <p:nvPr>
            <p:ph type="title"/>
          </p:nvPr>
        </p:nvSpPr>
        <p:spPr>
          <a:xfrm>
            <a:off x="2231136" y="284672"/>
            <a:ext cx="7500600" cy="7059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WORLD STATE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7945a30f3_0_198"/>
          <p:cNvSpPr txBox="1"/>
          <p:nvPr>
            <p:ph idx="1" type="body"/>
          </p:nvPr>
        </p:nvSpPr>
        <p:spPr>
          <a:xfrm>
            <a:off x="7004475" y="2436700"/>
            <a:ext cx="50295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Certification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    Certification name: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    Bacher’s </a:t>
            </a:r>
            <a:r>
              <a:rPr lang="en-US"/>
              <a:t>graduation</a:t>
            </a:r>
            <a:r>
              <a:rPr lang="en-US"/>
              <a:t> </a:t>
            </a:r>
            <a:r>
              <a:rPr lang="en-US"/>
              <a:t>certification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			User Id:  UK001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Date: 2019 JULY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School : University of Liverpool</a:t>
            </a:r>
            <a:br>
              <a:rPr lang="en-US"/>
            </a:br>
            <a:r>
              <a:rPr lang="en-US"/>
              <a:t>			Department Name: EEE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Classification :  First Degree</a:t>
            </a:r>
            <a:br>
              <a:rPr lang="en-US"/>
            </a:br>
            <a:r>
              <a:rPr lang="en-US"/>
              <a:t>			</a:t>
            </a:r>
            <a:r>
              <a:rPr lang="en-US"/>
              <a:t>Thesis</a:t>
            </a:r>
            <a:r>
              <a:rPr lang="en-US"/>
              <a:t> : Smart Mobile Agent</a:t>
            </a:r>
            <a:endParaRPr/>
          </a:p>
        </p:txBody>
      </p:sp>
      <p:sp>
        <p:nvSpPr>
          <p:cNvPr id="321" name="Google Shape;321;ga7945a30f3_0_198"/>
          <p:cNvSpPr txBox="1"/>
          <p:nvPr>
            <p:ph idx="1" type="body"/>
          </p:nvPr>
        </p:nvSpPr>
        <p:spPr>
          <a:xfrm>
            <a:off x="624729" y="2494325"/>
            <a:ext cx="4567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User</a:t>
            </a:r>
            <a:r>
              <a:rPr lang="en-US"/>
              <a:t>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			Id: KR001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    Name:  String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Status :  Graduated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Certification List : </a:t>
            </a:r>
            <a:endParaRPr/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Bacher’s </a:t>
            </a:r>
            <a:r>
              <a:rPr lang="en-US"/>
              <a:t>graduation</a:t>
            </a:r>
            <a:r>
              <a:rPr lang="en-US"/>
              <a:t> certification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			</a:t>
            </a:r>
            <a:endParaRPr/>
          </a:p>
        </p:txBody>
      </p:sp>
      <p:sp>
        <p:nvSpPr>
          <p:cNvPr id="322" name="Google Shape;322;ga7945a30f3_0_198"/>
          <p:cNvSpPr txBox="1"/>
          <p:nvPr/>
        </p:nvSpPr>
        <p:spPr>
          <a:xfrm>
            <a:off x="302825" y="2011600"/>
            <a:ext cx="5211600" cy="398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" name="Google Shape;323;ga7945a30f3_0_198"/>
          <p:cNvSpPr txBox="1"/>
          <p:nvPr/>
        </p:nvSpPr>
        <p:spPr>
          <a:xfrm>
            <a:off x="6763175" y="2011600"/>
            <a:ext cx="5211600" cy="4064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4" name="Google Shape;324;ga7945a30f3_0_198"/>
          <p:cNvSpPr txBox="1"/>
          <p:nvPr>
            <p:ph type="title"/>
          </p:nvPr>
        </p:nvSpPr>
        <p:spPr>
          <a:xfrm>
            <a:off x="2231136" y="284672"/>
            <a:ext cx="7500600" cy="7059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Chaincode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Example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7945a30f3_0_57"/>
          <p:cNvSpPr txBox="1"/>
          <p:nvPr>
            <p:ph idx="1" type="body"/>
          </p:nvPr>
        </p:nvSpPr>
        <p:spPr>
          <a:xfrm>
            <a:off x="1589050" y="1489126"/>
            <a:ext cx="10306500" cy="3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설치배포 설계사항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name</a:t>
            </a:r>
            <a:endParaRPr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version계획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~0.9     Goal:  Prototype  1       Due : 11th  of  DEC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1.0.0    Goal:   Prototype  II        Due : TBD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배포정책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Org1MSP, Org2MSP, Org3MSP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쉘스크립트 슈도코드(테스트코드 포함)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0" name="Google Shape;330;ga7945a30f3_0_57"/>
          <p:cNvSpPr txBox="1"/>
          <p:nvPr>
            <p:ph idx="12" type="sldNum"/>
          </p:nvPr>
        </p:nvSpPr>
        <p:spPr>
          <a:xfrm>
            <a:off x="14345229" y="6217920"/>
            <a:ext cx="487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ga7945a30f3_0_57"/>
          <p:cNvSpPr txBox="1"/>
          <p:nvPr>
            <p:ph type="title"/>
          </p:nvPr>
        </p:nvSpPr>
        <p:spPr>
          <a:xfrm>
            <a:off x="2231136" y="284672"/>
            <a:ext cx="7500600" cy="7059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체인코드 설계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Google Shape;336;ga7945a30f3_0_63"/>
          <p:cNvCxnSpPr/>
          <p:nvPr/>
        </p:nvCxnSpPr>
        <p:spPr>
          <a:xfrm>
            <a:off x="259233" y="1646454"/>
            <a:ext cx="10515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7" name="Google Shape;337;ga7945a30f3_0_63"/>
          <p:cNvSpPr txBox="1"/>
          <p:nvPr/>
        </p:nvSpPr>
        <p:spPr>
          <a:xfrm>
            <a:off x="2231131" y="1277147"/>
            <a:ext cx="185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프론트 엔드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a7945a30f3_0_63"/>
          <p:cNvSpPr txBox="1"/>
          <p:nvPr/>
        </p:nvSpPr>
        <p:spPr>
          <a:xfrm>
            <a:off x="6103492" y="1277122"/>
            <a:ext cx="187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 서버</a:t>
            </a:r>
            <a:endParaRPr/>
          </a:p>
        </p:txBody>
      </p:sp>
      <p:sp>
        <p:nvSpPr>
          <p:cNvPr id="339" name="Google Shape;339;ga7945a30f3_0_63"/>
          <p:cNvSpPr txBox="1"/>
          <p:nvPr/>
        </p:nvSpPr>
        <p:spPr>
          <a:xfrm>
            <a:off x="9402813" y="1277122"/>
            <a:ext cx="14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블록체인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ga7945a30f3_0_63"/>
          <p:cNvCxnSpPr/>
          <p:nvPr/>
        </p:nvCxnSpPr>
        <p:spPr>
          <a:xfrm>
            <a:off x="2862106" y="1646422"/>
            <a:ext cx="0" cy="496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1" name="Google Shape;341;ga7945a30f3_0_63"/>
          <p:cNvCxnSpPr/>
          <p:nvPr/>
        </p:nvCxnSpPr>
        <p:spPr>
          <a:xfrm>
            <a:off x="10446213" y="1646422"/>
            <a:ext cx="0" cy="513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2" name="Google Shape;342;ga7945a30f3_0_63"/>
          <p:cNvCxnSpPr/>
          <p:nvPr/>
        </p:nvCxnSpPr>
        <p:spPr>
          <a:xfrm flipH="1">
            <a:off x="6642167" y="1615822"/>
            <a:ext cx="38700" cy="502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3" name="Google Shape;343;ga7945a30f3_0_63"/>
          <p:cNvSpPr txBox="1"/>
          <p:nvPr/>
        </p:nvSpPr>
        <p:spPr>
          <a:xfrm>
            <a:off x="259233" y="1703842"/>
            <a:ext cx="26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페이지 요청</a:t>
            </a:r>
            <a:endParaRPr/>
          </a:p>
        </p:txBody>
      </p:sp>
      <p:cxnSp>
        <p:nvCxnSpPr>
          <p:cNvPr id="344" name="Google Shape;344;ga7945a30f3_0_63"/>
          <p:cNvCxnSpPr/>
          <p:nvPr/>
        </p:nvCxnSpPr>
        <p:spPr>
          <a:xfrm>
            <a:off x="3145900" y="1811046"/>
            <a:ext cx="3248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5" name="Google Shape;345;ga7945a30f3_0_63"/>
          <p:cNvSpPr/>
          <p:nvPr/>
        </p:nvSpPr>
        <p:spPr>
          <a:xfrm>
            <a:off x="3428200" y="1855375"/>
            <a:ext cx="1669200" cy="3081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’/’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ga7945a30f3_0_63"/>
          <p:cNvCxnSpPr/>
          <p:nvPr/>
        </p:nvCxnSpPr>
        <p:spPr>
          <a:xfrm rot="10800000">
            <a:off x="3145765" y="2221473"/>
            <a:ext cx="3287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7" name="Google Shape;347;ga7945a30f3_0_63"/>
          <p:cNvSpPr/>
          <p:nvPr/>
        </p:nvSpPr>
        <p:spPr>
          <a:xfrm>
            <a:off x="3447525" y="2284000"/>
            <a:ext cx="1669200" cy="3081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a7945a30f3_0_63"/>
          <p:cNvSpPr/>
          <p:nvPr/>
        </p:nvSpPr>
        <p:spPr>
          <a:xfrm>
            <a:off x="291964" y="2628148"/>
            <a:ext cx="26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생성 </a:t>
            </a:r>
            <a:endParaRPr/>
          </a:p>
        </p:txBody>
      </p:sp>
      <p:cxnSp>
        <p:nvCxnSpPr>
          <p:cNvPr id="349" name="Google Shape;349;ga7945a30f3_0_63"/>
          <p:cNvCxnSpPr/>
          <p:nvPr/>
        </p:nvCxnSpPr>
        <p:spPr>
          <a:xfrm>
            <a:off x="3145900" y="2776448"/>
            <a:ext cx="3248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0" name="Google Shape;350;ga7945a30f3_0_63"/>
          <p:cNvCxnSpPr/>
          <p:nvPr/>
        </p:nvCxnSpPr>
        <p:spPr>
          <a:xfrm>
            <a:off x="6814465" y="2812814"/>
            <a:ext cx="3019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1" name="Google Shape;351;ga7945a30f3_0_63"/>
          <p:cNvSpPr/>
          <p:nvPr/>
        </p:nvSpPr>
        <p:spPr>
          <a:xfrm>
            <a:off x="6755748" y="5032683"/>
            <a:ext cx="3128100" cy="6462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contract.evaluateTran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saction('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ReadCertification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ga7945a30f3_0_63"/>
          <p:cNvCxnSpPr/>
          <p:nvPr/>
        </p:nvCxnSpPr>
        <p:spPr>
          <a:xfrm rot="10800000">
            <a:off x="6775776" y="3425564"/>
            <a:ext cx="3137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3" name="Google Shape;353;ga7945a30f3_0_63"/>
          <p:cNvSpPr/>
          <p:nvPr/>
        </p:nvSpPr>
        <p:spPr>
          <a:xfrm>
            <a:off x="7957300" y="3061726"/>
            <a:ext cx="958500" cy="369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ga7945a30f3_0_63"/>
          <p:cNvCxnSpPr/>
          <p:nvPr/>
        </p:nvCxnSpPr>
        <p:spPr>
          <a:xfrm rot="10800000">
            <a:off x="3201782" y="3529564"/>
            <a:ext cx="3137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ga7945a30f3_0_63"/>
          <p:cNvSpPr/>
          <p:nvPr/>
        </p:nvSpPr>
        <p:spPr>
          <a:xfrm>
            <a:off x="291964" y="4165230"/>
            <a:ext cx="22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증명서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생성</a:t>
            </a:r>
            <a:endParaRPr/>
          </a:p>
        </p:txBody>
      </p:sp>
      <p:cxnSp>
        <p:nvCxnSpPr>
          <p:cNvPr id="356" name="Google Shape;356;ga7945a30f3_0_63"/>
          <p:cNvCxnSpPr/>
          <p:nvPr/>
        </p:nvCxnSpPr>
        <p:spPr>
          <a:xfrm>
            <a:off x="3145900" y="4289936"/>
            <a:ext cx="3248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7" name="Google Shape;357;ga7945a30f3_0_63"/>
          <p:cNvCxnSpPr/>
          <p:nvPr/>
        </p:nvCxnSpPr>
        <p:spPr>
          <a:xfrm rot="10800000">
            <a:off x="3165065" y="5055991"/>
            <a:ext cx="3287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8" name="Google Shape;358;ga7945a30f3_0_63"/>
          <p:cNvCxnSpPr/>
          <p:nvPr/>
        </p:nvCxnSpPr>
        <p:spPr>
          <a:xfrm>
            <a:off x="3184567" y="5543576"/>
            <a:ext cx="3248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9" name="Google Shape;359;ga7945a30f3_0_63"/>
          <p:cNvCxnSpPr/>
          <p:nvPr/>
        </p:nvCxnSpPr>
        <p:spPr>
          <a:xfrm>
            <a:off x="6854048" y="5741815"/>
            <a:ext cx="3019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0" name="Google Shape;360;ga7945a30f3_0_63"/>
          <p:cNvSpPr/>
          <p:nvPr/>
        </p:nvSpPr>
        <p:spPr>
          <a:xfrm>
            <a:off x="6780750" y="2096775"/>
            <a:ext cx="3128100" cy="646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contract.submitTransaction('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addUser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id)</a:t>
            </a:r>
            <a:endParaRPr/>
          </a:p>
        </p:txBody>
      </p:sp>
      <p:sp>
        <p:nvSpPr>
          <p:cNvPr id="361" name="Google Shape;361;ga7945a30f3_0_63"/>
          <p:cNvSpPr/>
          <p:nvPr/>
        </p:nvSpPr>
        <p:spPr>
          <a:xfrm>
            <a:off x="291964" y="5930705"/>
            <a:ext cx="22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조회</a:t>
            </a:r>
            <a:endParaRPr/>
          </a:p>
        </p:txBody>
      </p:sp>
      <p:sp>
        <p:nvSpPr>
          <p:cNvPr id="362" name="Google Shape;362;ga7945a30f3_0_63"/>
          <p:cNvSpPr/>
          <p:nvPr/>
        </p:nvSpPr>
        <p:spPr>
          <a:xfrm>
            <a:off x="10541533" y="2877127"/>
            <a:ext cx="262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ga7945a30f3_0_63"/>
          <p:cNvCxnSpPr/>
          <p:nvPr/>
        </p:nvCxnSpPr>
        <p:spPr>
          <a:xfrm>
            <a:off x="6834715" y="4441114"/>
            <a:ext cx="3019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4" name="Google Shape;364;ga7945a30f3_0_63"/>
          <p:cNvCxnSpPr/>
          <p:nvPr/>
        </p:nvCxnSpPr>
        <p:spPr>
          <a:xfrm rot="10800000">
            <a:off x="6795176" y="4988164"/>
            <a:ext cx="3137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5" name="Google Shape;365;ga7945a30f3_0_63"/>
          <p:cNvSpPr/>
          <p:nvPr/>
        </p:nvSpPr>
        <p:spPr>
          <a:xfrm>
            <a:off x="7957300" y="4602726"/>
            <a:ext cx="958500" cy="3693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a7945a30f3_0_63"/>
          <p:cNvSpPr/>
          <p:nvPr/>
        </p:nvSpPr>
        <p:spPr>
          <a:xfrm>
            <a:off x="6881150" y="3496725"/>
            <a:ext cx="3378900" cy="878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contract.submitTransaction('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addCertification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id, certificationname, school name,date,deapartment, )</a:t>
            </a:r>
            <a:endParaRPr/>
          </a:p>
        </p:txBody>
      </p:sp>
      <p:sp>
        <p:nvSpPr>
          <p:cNvPr id="367" name="Google Shape;367;ga7945a30f3_0_63"/>
          <p:cNvSpPr/>
          <p:nvPr/>
        </p:nvSpPr>
        <p:spPr>
          <a:xfrm>
            <a:off x="10541533" y="4375427"/>
            <a:ext cx="262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ga7945a30f3_0_63"/>
          <p:cNvCxnSpPr/>
          <p:nvPr/>
        </p:nvCxnSpPr>
        <p:spPr>
          <a:xfrm rot="10800000">
            <a:off x="6755526" y="6115339"/>
            <a:ext cx="3137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9" name="Google Shape;369;ga7945a30f3_0_63"/>
          <p:cNvSpPr/>
          <p:nvPr/>
        </p:nvSpPr>
        <p:spPr>
          <a:xfrm>
            <a:off x="6834725" y="6270425"/>
            <a:ext cx="4293000" cy="6462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{ id: xxx, school: xxx, deparement:xx  date: xx , score : xx}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a7945a30f3_0_63"/>
          <p:cNvSpPr/>
          <p:nvPr/>
        </p:nvSpPr>
        <p:spPr>
          <a:xfrm>
            <a:off x="10541533" y="5665627"/>
            <a:ext cx="262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PutState(id)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ga7945a30f3_0_63"/>
          <p:cNvCxnSpPr/>
          <p:nvPr/>
        </p:nvCxnSpPr>
        <p:spPr>
          <a:xfrm rot="10800000">
            <a:off x="3051165" y="6374416"/>
            <a:ext cx="3287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2" name="Google Shape;372;ga7945a30f3_0_63"/>
          <p:cNvSpPr txBox="1"/>
          <p:nvPr>
            <p:ph type="title"/>
          </p:nvPr>
        </p:nvSpPr>
        <p:spPr>
          <a:xfrm>
            <a:off x="2231136" y="284672"/>
            <a:ext cx="7500600" cy="7059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인터페이스 설계(체인코드), UI설계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7945a30f3_0_219"/>
          <p:cNvSpPr txBox="1"/>
          <p:nvPr>
            <p:ph idx="1" type="body"/>
          </p:nvPr>
        </p:nvSpPr>
        <p:spPr>
          <a:xfrm>
            <a:off x="600426" y="1133804"/>
            <a:ext cx="7217100" cy="528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 ( no operation 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 ( query, invoke 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 – certificatoin name, args...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output- invoke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:JSON  query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:JSON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addUser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 - user name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output-JSON(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성공여부 및 에러코드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addCert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ificatoin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 - user ID, Certificaion name, Date, School, Department ,Classification ,Thesis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output- JSON(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성공여부 및 에러코드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readCerti</a:t>
            </a:r>
            <a:b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 - user ID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output-JSON(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성공여부와 결과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및 에러코드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8" name="Google Shape;378;ga7945a30f3_0_219"/>
          <p:cNvSpPr txBox="1"/>
          <p:nvPr>
            <p:ph type="title"/>
          </p:nvPr>
        </p:nvSpPr>
        <p:spPr>
          <a:xfrm>
            <a:off x="2231136" y="284672"/>
            <a:ext cx="7500600" cy="7059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인터페이스 설계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idx="1" type="body"/>
          </p:nvPr>
        </p:nvSpPr>
        <p:spPr>
          <a:xfrm>
            <a:off x="2231136" y="14654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2383536" y="1392769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International Degree Authentication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Fake Degree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Security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Automatic document  issue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>
            <p:ph type="title"/>
          </p:nvPr>
        </p:nvSpPr>
        <p:spPr>
          <a:xfrm>
            <a:off x="2231136" y="284672"/>
            <a:ext cx="7500600" cy="7059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BACKGROUND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Network :   3 Networks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	Korea / North America /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Chaincode :  Certification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Prototype Web App 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"/>
          <p:cNvSpPr txBox="1"/>
          <p:nvPr>
            <p:ph type="title"/>
          </p:nvPr>
        </p:nvSpPr>
        <p:spPr>
          <a:xfrm>
            <a:off x="2231136" y="284672"/>
            <a:ext cx="7500600" cy="7059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BLOCKCHAIN DEV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SCHEDULE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0" name="Google Shape;390;p8"/>
          <p:cNvGraphicFramePr/>
          <p:nvPr/>
        </p:nvGraphicFramePr>
        <p:xfrm>
          <a:off x="2230438" y="2638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{EAF1188F-C287-4D27-882A-21AEEE179501}</a:tableStyleId>
              </a:tblPr>
              <a:tblGrid>
                <a:gridCol w="1364100"/>
                <a:gridCol w="6367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Dev Schedule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Dec 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Network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Dec 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Network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Dec 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Chaincode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Dec 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Web (front-end)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Dec 8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Web (back-end)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Dec 9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Chaincode sync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Dec 10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UI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Dec 11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Test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https://blockeducate.com/services/blockchain-for-education/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https://www.bcdiploma.com/index.html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BM CANVAS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교육비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지원비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수수료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7945a30f3_0_0"/>
          <p:cNvSpPr txBox="1"/>
          <p:nvPr>
            <p:ph idx="1" type="body"/>
          </p:nvPr>
        </p:nvSpPr>
        <p:spPr>
          <a:xfrm>
            <a:off x="715025" y="1410937"/>
            <a:ext cx="5953500" cy="8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Fake  Degree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Oversea Degree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Fake Transcript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ga7945a30f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400" y="1343638"/>
            <a:ext cx="3114277" cy="41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a7945a30f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1850" y="3835231"/>
            <a:ext cx="3809700" cy="286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a7945a30f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324" y="2894275"/>
            <a:ext cx="5743751" cy="365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a7945a30f3_0_0"/>
          <p:cNvSpPr txBox="1"/>
          <p:nvPr>
            <p:ph type="title"/>
          </p:nvPr>
        </p:nvSpPr>
        <p:spPr>
          <a:xfrm>
            <a:off x="2231136" y="284672"/>
            <a:ext cx="7500600" cy="7059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PROBLEM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945a30f3_0_7"/>
          <p:cNvSpPr txBox="1"/>
          <p:nvPr>
            <p:ph idx="1" type="body"/>
          </p:nvPr>
        </p:nvSpPr>
        <p:spPr>
          <a:xfrm>
            <a:off x="2918111" y="14654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Blockchain based certificate authentication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과정기록을 통한 인증서나 학위서의 검증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발급절차의 일관화, 절차적 관리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ga7945a30f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2933525"/>
            <a:ext cx="59436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a7945a30f3_0_7"/>
          <p:cNvSpPr txBox="1"/>
          <p:nvPr>
            <p:ph type="title"/>
          </p:nvPr>
        </p:nvSpPr>
        <p:spPr>
          <a:xfrm>
            <a:off x="2231136" y="284672"/>
            <a:ext cx="7500600" cy="7059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SOLUTION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2231136" y="1737869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Certificate of Degree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Graduate Certification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Graduation Thesis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Transcript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Accreditation. (Washington Accord / IET …etc)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>
            <p:ph type="title"/>
          </p:nvPr>
        </p:nvSpPr>
        <p:spPr>
          <a:xfrm>
            <a:off x="2231136" y="284672"/>
            <a:ext cx="7500600" cy="7059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CERTIFICATION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6433071" y="2159234"/>
            <a:ext cx="1765800" cy="641100"/>
          </a:xfrm>
          <a:prstGeom prst="rect">
            <a:avLst/>
          </a:prstGeom>
          <a:solidFill>
            <a:schemeClr val="accent2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Institution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433074" y="4251386"/>
            <a:ext cx="1765800" cy="641100"/>
          </a:xfrm>
          <a:prstGeom prst="rect">
            <a:avLst/>
          </a:prstGeom>
          <a:solidFill>
            <a:schemeClr val="accent2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8471341" y="2165105"/>
            <a:ext cx="1765800" cy="641100"/>
          </a:xfrm>
          <a:prstGeom prst="rect">
            <a:avLst/>
          </a:prstGeom>
          <a:solidFill>
            <a:schemeClr val="accent2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Institution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8471341" y="4251435"/>
            <a:ext cx="1765800" cy="641100"/>
          </a:xfrm>
          <a:prstGeom prst="rect">
            <a:avLst/>
          </a:prstGeom>
          <a:solidFill>
            <a:schemeClr val="accent2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634820" y="2359621"/>
            <a:ext cx="1365000" cy="641100"/>
          </a:xfrm>
          <a:prstGeom prst="rect">
            <a:avLst/>
          </a:prstGeom>
          <a:solidFill>
            <a:schemeClr val="accent1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5068204" y="3205309"/>
            <a:ext cx="1365000" cy="641100"/>
          </a:xfrm>
          <a:prstGeom prst="rect">
            <a:avLst/>
          </a:prstGeom>
          <a:solidFill>
            <a:srgbClr val="6D9EEB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4"/>
          <p:cNvCxnSpPr>
            <a:stCxn id="129" idx="3"/>
            <a:endCxn id="124" idx="2"/>
          </p:cNvCxnSpPr>
          <p:nvPr/>
        </p:nvCxnSpPr>
        <p:spPr>
          <a:xfrm flipH="1" rot="10800000">
            <a:off x="6433204" y="2800459"/>
            <a:ext cx="882900" cy="72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4"/>
          <p:cNvCxnSpPr>
            <a:stCxn id="129" idx="3"/>
            <a:endCxn id="126" idx="1"/>
          </p:cNvCxnSpPr>
          <p:nvPr/>
        </p:nvCxnSpPr>
        <p:spPr>
          <a:xfrm flipH="1" rot="10800000">
            <a:off x="6433204" y="2485759"/>
            <a:ext cx="2038200" cy="104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4"/>
          <p:cNvCxnSpPr>
            <a:stCxn id="127" idx="1"/>
            <a:endCxn id="129" idx="3"/>
          </p:cNvCxnSpPr>
          <p:nvPr/>
        </p:nvCxnSpPr>
        <p:spPr>
          <a:xfrm rot="10800000">
            <a:off x="6433141" y="3525885"/>
            <a:ext cx="2038200" cy="10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4"/>
          <p:cNvCxnSpPr>
            <a:stCxn id="129" idx="3"/>
            <a:endCxn id="125" idx="0"/>
          </p:cNvCxnSpPr>
          <p:nvPr/>
        </p:nvCxnSpPr>
        <p:spPr>
          <a:xfrm>
            <a:off x="6433204" y="3525859"/>
            <a:ext cx="882900" cy="72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4"/>
          <p:cNvSpPr/>
          <p:nvPr/>
        </p:nvSpPr>
        <p:spPr>
          <a:xfrm>
            <a:off x="1634820" y="3428771"/>
            <a:ext cx="1365000" cy="641100"/>
          </a:xfrm>
          <a:prstGeom prst="rect">
            <a:avLst/>
          </a:prstGeom>
          <a:solidFill>
            <a:schemeClr val="accent1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634820" y="4497921"/>
            <a:ext cx="1365000" cy="641100"/>
          </a:xfrm>
          <a:prstGeom prst="rect">
            <a:avLst/>
          </a:prstGeom>
          <a:solidFill>
            <a:schemeClr val="accent1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1130147" y="1844608"/>
            <a:ext cx="2264100" cy="3772500"/>
          </a:xfrm>
          <a:prstGeom prst="rect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2511350" y="5239200"/>
            <a:ext cx="8829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4"/>
          <p:cNvCxnSpPr>
            <a:stCxn id="136" idx="3"/>
            <a:endCxn id="129" idx="1"/>
          </p:cNvCxnSpPr>
          <p:nvPr/>
        </p:nvCxnSpPr>
        <p:spPr>
          <a:xfrm flipH="1" rot="10800000">
            <a:off x="3394247" y="3525958"/>
            <a:ext cx="1674000" cy="20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4"/>
          <p:cNvCxnSpPr/>
          <p:nvPr/>
        </p:nvCxnSpPr>
        <p:spPr>
          <a:xfrm>
            <a:off x="2840722" y="4920933"/>
            <a:ext cx="1408800" cy="3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4"/>
          <p:cNvCxnSpPr/>
          <p:nvPr/>
        </p:nvCxnSpPr>
        <p:spPr>
          <a:xfrm>
            <a:off x="2837450" y="4901075"/>
            <a:ext cx="1372500" cy="10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4"/>
          <p:cNvSpPr/>
          <p:nvPr/>
        </p:nvSpPr>
        <p:spPr>
          <a:xfrm>
            <a:off x="4170050" y="5259025"/>
            <a:ext cx="882900" cy="641100"/>
          </a:xfrm>
          <a:prstGeom prst="rect">
            <a:avLst/>
          </a:prstGeom>
          <a:solidFill>
            <a:srgbClr val="93C47D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5309250" y="5259025"/>
            <a:ext cx="882900" cy="641100"/>
          </a:xfrm>
          <a:prstGeom prst="rect">
            <a:avLst/>
          </a:prstGeom>
          <a:solidFill>
            <a:srgbClr val="93C47D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6448450" y="5259025"/>
            <a:ext cx="882900" cy="641100"/>
          </a:xfrm>
          <a:prstGeom prst="rect">
            <a:avLst/>
          </a:prstGeom>
          <a:solidFill>
            <a:srgbClr val="93C47D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681575" y="5259025"/>
            <a:ext cx="882900" cy="641100"/>
          </a:xfrm>
          <a:prstGeom prst="rect">
            <a:avLst/>
          </a:prstGeom>
          <a:solidFill>
            <a:srgbClr val="93C47D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4"/>
          <p:cNvCxnSpPr>
            <a:stCxn id="141" idx="3"/>
            <a:endCxn id="142" idx="1"/>
          </p:cNvCxnSpPr>
          <p:nvPr/>
        </p:nvCxnSpPr>
        <p:spPr>
          <a:xfrm>
            <a:off x="5052950" y="557957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4"/>
          <p:cNvCxnSpPr>
            <a:stCxn id="143" idx="1"/>
            <a:endCxn id="143" idx="1"/>
          </p:cNvCxnSpPr>
          <p:nvPr/>
        </p:nvCxnSpPr>
        <p:spPr>
          <a:xfrm>
            <a:off x="6448450" y="5579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4"/>
          <p:cNvCxnSpPr/>
          <p:nvPr/>
        </p:nvCxnSpPr>
        <p:spPr>
          <a:xfrm>
            <a:off x="6192150" y="557957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4"/>
          <p:cNvCxnSpPr/>
          <p:nvPr/>
        </p:nvCxnSpPr>
        <p:spPr>
          <a:xfrm>
            <a:off x="7378363" y="557957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4"/>
          <p:cNvSpPr txBox="1"/>
          <p:nvPr/>
        </p:nvSpPr>
        <p:spPr>
          <a:xfrm>
            <a:off x="5501250" y="5900125"/>
            <a:ext cx="2932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학위 인증 이력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7304875" y="1622775"/>
            <a:ext cx="3725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어플리케이션의 인증서의 서명 ( tx의 서명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865975" y="1560100"/>
            <a:ext cx="3725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인도싱의 서명 ( 기관별 인보크 서명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>
            <p:ph type="title"/>
          </p:nvPr>
        </p:nvSpPr>
        <p:spPr>
          <a:xfrm>
            <a:off x="2231136" y="284672"/>
            <a:ext cx="7500600" cy="7059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IT WORKS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2231136" y="284672"/>
            <a:ext cx="7500693" cy="70592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설계서 –네트워크 설계서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2231136" y="1473272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네트워크 작성 시나리오 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네트워크 확장 순서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1.디렉토리 구조작성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2.basic-network 설정파일들 복사 ( 7파일, .env, crypto-config.yaml, configtx.yaml, docker-compose.yml, generate.sh, start.sh, teardown.sh)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3.준비물단계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–identity ( crypto-config.yaml )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–genesis 블록 (configtx.yaml ) -&gt; generate.sh -&gt; 수행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–채널정보 트랜젝션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4.네트워크 생성단계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–컨테이너수행 ( docker-compose.yaml )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–채널생성 및 피어조인 -&gt; start.sh -&gt; 수행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2231136" y="230244"/>
            <a:ext cx="7500693" cy="70592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네트워크 설계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2231125" y="1473277"/>
            <a:ext cx="7729800" cy="48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org1, org2, ordererOrg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org1: templete:2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org2: templete:2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ordererOrg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, 2s, 99kb~99mb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anchor: peer0.org1.example.com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anchor: peer0.org2.example.com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consortium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org1 and org2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org1 and org2 : mychannel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f757c0130_1_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af757c0130_1_0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orderer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peer0.org1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peer1.org1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peer0.org2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peer1.org.2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contract:/opt/gopath/src/github.com/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config:/etc/hyperledger/configtx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af757c0130_1_0"/>
          <p:cNvSpPr txBox="1"/>
          <p:nvPr/>
        </p:nvSpPr>
        <p:spPr>
          <a:xfrm>
            <a:off x="4181675" y="4337800"/>
            <a:ext cx="46545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config:/etc/hyperledger/configtx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goleveldb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af757c0130_1_0"/>
          <p:cNvSpPr/>
          <p:nvPr/>
        </p:nvSpPr>
        <p:spPr>
          <a:xfrm>
            <a:off x="3766025" y="4070500"/>
            <a:ext cx="268200" cy="1404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2020-11-30T02:17:38Z</dcterms:created>
  <dc:creator>SKYLER B</dc:creator>
</cp:coreProperties>
</file>