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6" r:id="rId1"/>
  </p:sldMasterIdLst>
  <p:notesMasterIdLst>
    <p:notesMasterId r:id="rId32"/>
  </p:notesMasterIdLst>
  <p:sldIdLst>
    <p:sldId id="256" r:id="rId2"/>
    <p:sldId id="285" r:id="rId3"/>
    <p:sldId id="299" r:id="rId4"/>
    <p:sldId id="323" r:id="rId5"/>
    <p:sldId id="321" r:id="rId6"/>
    <p:sldId id="287" r:id="rId7"/>
    <p:sldId id="275" r:id="rId8"/>
    <p:sldId id="297" r:id="rId9"/>
    <p:sldId id="290" r:id="rId10"/>
    <p:sldId id="294" r:id="rId11"/>
    <p:sldId id="296" r:id="rId12"/>
    <p:sldId id="301" r:id="rId13"/>
    <p:sldId id="302" r:id="rId14"/>
    <p:sldId id="300" r:id="rId15"/>
    <p:sldId id="303" r:id="rId16"/>
    <p:sldId id="304" r:id="rId17"/>
    <p:sldId id="325" r:id="rId18"/>
    <p:sldId id="308" r:id="rId19"/>
    <p:sldId id="322" r:id="rId20"/>
    <p:sldId id="281" r:id="rId21"/>
    <p:sldId id="313" r:id="rId22"/>
    <p:sldId id="318" r:id="rId23"/>
    <p:sldId id="324" r:id="rId24"/>
    <p:sldId id="319" r:id="rId25"/>
    <p:sldId id="320" r:id="rId26"/>
    <p:sldId id="298" r:id="rId27"/>
    <p:sldId id="314" r:id="rId28"/>
    <p:sldId id="316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8118" autoAdjust="0"/>
  </p:normalViewPr>
  <p:slideViewPr>
    <p:cSldViewPr>
      <p:cViewPr>
        <p:scale>
          <a:sx n="98" d="100"/>
          <a:sy n="98" d="100"/>
        </p:scale>
        <p:origin x="-118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ocument\paper\onlinechecker\exp\pa_overhea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ocument\paper\onlinechecker\exp\chord_check\p1-7x12-d7x10-pr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document\paper\onlinechecker\exp\chord_check\paper-chord-pr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[1]Sheet2!$E$91</c:f>
              <c:strCache>
                <c:ptCount val="1"/>
                <c:pt idx="0">
                  <c:v>without</c:v>
                </c:pt>
              </c:strCache>
            </c:strRef>
          </c:tx>
          <c:cat>
            <c:numRef>
              <c:f>[1]Sheet2!$C$92:$C$96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</c:numCache>
            </c:numRef>
          </c:cat>
          <c:val>
            <c:numRef>
              <c:f>[1]Sheet2!$E$99:$E$103</c:f>
              <c:numCache>
                <c:formatCode>General</c:formatCode>
                <c:ptCount val="5"/>
                <c:pt idx="0">
                  <c:v>37.04725</c:v>
                </c:pt>
                <c:pt idx="1">
                  <c:v>68.98425000000044</c:v>
                </c:pt>
                <c:pt idx="2">
                  <c:v>88.22715384615384</c:v>
                </c:pt>
                <c:pt idx="3">
                  <c:v>117.2417083333333</c:v>
                </c:pt>
                <c:pt idx="4">
                  <c:v>138.5455</c:v>
                </c:pt>
              </c:numCache>
            </c:numRef>
          </c:val>
        </c:ser>
        <c:ser>
          <c:idx val="1"/>
          <c:order val="1"/>
          <c:tx>
            <c:strRef>
              <c:f>[1]Sheet2!$D$91</c:f>
              <c:strCache>
                <c:ptCount val="1"/>
                <c:pt idx="0">
                  <c:v>with</c:v>
                </c:pt>
              </c:strCache>
            </c:strRef>
          </c:tx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/>
                      <a:t>7.21%</a:t>
                    </a:r>
                  </a:p>
                </c:rich>
              </c:tx>
            </c:dLbl>
            <c:dLbl>
              <c:idx val="1"/>
              <c:layout>
                <c:manualLayout>
                  <c:x val="0.0"/>
                  <c:y val="0.010443864229765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4,38%</a:t>
                    </a:r>
                  </a:p>
                </c:rich>
              </c:tx>
              <c:dLblPos val="outEnd"/>
            </c:dLbl>
            <c:dLbl>
              <c:idx val="2"/>
              <c:layout>
                <c:manualLayout>
                  <c:x val="-0.00224089635854346"/>
                  <c:y val="0.0104438642297652"/>
                </c:manualLayout>
              </c:layout>
              <c:tx>
                <c:rich>
                  <a:bodyPr/>
                  <a:lstStyle/>
                  <a:p>
                    <a:r>
                      <a:rPr lang="en-US" sz="1800"/>
                      <a:t>3.94%</a:t>
                    </a:r>
                  </a:p>
                </c:rich>
              </c:tx>
              <c:dLblPos val="outEnd"/>
            </c:dLbl>
            <c:dLbl>
              <c:idx val="3"/>
              <c:layout>
                <c:manualLayout>
                  <c:x val="-0.00505050505050505"/>
                  <c:y val="0.016979826051155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4.20%</a:t>
                    </a:r>
                  </a:p>
                </c:rich>
              </c:tx>
              <c:dLblPos val="outEnd"/>
            </c:dLbl>
            <c:dLbl>
              <c:idx val="4"/>
              <c:layout>
                <c:manualLayout>
                  <c:x val="0.0"/>
                  <c:y val="0.010443864229765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7.24%</a:t>
                    </a:r>
                  </a:p>
                </c:rich>
              </c:tx>
              <c:dLblPos val="outEnd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Val val="1"/>
          </c:dLbls>
          <c:cat>
            <c:numRef>
              <c:f>[1]Sheet2!$C$92:$C$96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</c:numCache>
            </c:numRef>
          </c:cat>
          <c:val>
            <c:numRef>
              <c:f>[1]Sheet2!$D$99:$D$103</c:f>
              <c:numCache>
                <c:formatCode>General</c:formatCode>
                <c:ptCount val="5"/>
                <c:pt idx="0">
                  <c:v>39.71850000000001</c:v>
                </c:pt>
                <c:pt idx="1">
                  <c:v>72.006125</c:v>
                </c:pt>
                <c:pt idx="2">
                  <c:v>91.69946153846089</c:v>
                </c:pt>
                <c:pt idx="3">
                  <c:v>122.1702083333328</c:v>
                </c:pt>
                <c:pt idx="4">
                  <c:v>148.57835</c:v>
                </c:pt>
              </c:numCache>
            </c:numRef>
          </c:val>
        </c:ser>
        <c:axId val="436577864"/>
        <c:axId val="436586712"/>
      </c:barChart>
      <c:catAx>
        <c:axId val="436577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# </a:t>
                </a:r>
                <a:r>
                  <a:rPr lang="en-US" sz="1800" dirty="0" smtClean="0"/>
                  <a:t>of</a:t>
                </a:r>
                <a:r>
                  <a:rPr lang="en-US" sz="1800" baseline="0" dirty="0" smtClean="0"/>
                  <a:t> clients, each sending  10,000 requests</a:t>
                </a:r>
                <a:endParaRPr lang="en-US" sz="1800" dirty="0"/>
              </a:p>
            </c:rich>
          </c:tx>
        </c:title>
        <c:numFmt formatCode="General" sourceLinked="1"/>
        <c:maj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36586712"/>
        <c:crosses val="autoZero"/>
        <c:auto val="1"/>
        <c:lblAlgn val="ctr"/>
        <c:lblOffset val="100"/>
      </c:catAx>
      <c:valAx>
        <c:axId val="4365867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 </a:t>
                </a:r>
                <a:r>
                  <a:rPr lang="en-US" sz="1800" dirty="0" smtClean="0"/>
                  <a:t>time</a:t>
                </a:r>
                <a:r>
                  <a:rPr lang="en-US" sz="1800" baseline="0" dirty="0" smtClean="0"/>
                  <a:t> to complete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(seconds</a:t>
                </a:r>
                <a:r>
                  <a:rPr lang="en-US" sz="1200" dirty="0"/>
                  <a:t>)</a:t>
                </a:r>
              </a:p>
            </c:rich>
          </c:tx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36577864"/>
        <c:crosses val="autoZero"/>
        <c:crossBetween val="between"/>
        <c:majorUnit val="30.0"/>
      </c:valAx>
    </c:plotArea>
    <c:legend>
      <c:legendPos val="r"/>
    </c:legend>
    <c:plotVisOnly val="1"/>
    <c:dispBlanksAs val="gap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91043505925396"/>
          <c:y val="0.1"/>
          <c:w val="0.695525928577111"/>
          <c:h val="0.663440842136728"/>
        </c:manualLayout>
      </c:layout>
      <c:scatterChart>
        <c:scatterStyle val="smoothMarker"/>
        <c:ser>
          <c:idx val="4"/>
          <c:order val="0"/>
          <c:tx>
            <c:v>3 predecessors</c:v>
          </c:tx>
          <c:spPr>
            <a:ln w="50800" cmpd="sng"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none"/>
          </c:marker>
          <c:xVal>
            <c:numRef>
              <c:f>del7x10!$F$1:$F$907</c:f>
              <c:numCache>
                <c:formatCode>General</c:formatCode>
                <c:ptCount val="907"/>
                <c:pt idx="0">
                  <c:v>0.0</c:v>
                </c:pt>
                <c:pt idx="1">
                  <c:v>375.0</c:v>
                </c:pt>
                <c:pt idx="2">
                  <c:v>782.0</c:v>
                </c:pt>
                <c:pt idx="3">
                  <c:v>1125.0</c:v>
                </c:pt>
                <c:pt idx="4">
                  <c:v>1516.0</c:v>
                </c:pt>
                <c:pt idx="5">
                  <c:v>2000.0</c:v>
                </c:pt>
                <c:pt idx="6">
                  <c:v>2375.0</c:v>
                </c:pt>
                <c:pt idx="7">
                  <c:v>2782.0</c:v>
                </c:pt>
                <c:pt idx="8">
                  <c:v>3125.0</c:v>
                </c:pt>
                <c:pt idx="9">
                  <c:v>3516.0</c:v>
                </c:pt>
                <c:pt idx="10">
                  <c:v>4000.0</c:v>
                </c:pt>
                <c:pt idx="11">
                  <c:v>4375.0</c:v>
                </c:pt>
                <c:pt idx="12">
                  <c:v>4782.0</c:v>
                </c:pt>
                <c:pt idx="13">
                  <c:v>5125.0</c:v>
                </c:pt>
                <c:pt idx="14">
                  <c:v>5516.0</c:v>
                </c:pt>
                <c:pt idx="15">
                  <c:v>6000.0</c:v>
                </c:pt>
                <c:pt idx="16">
                  <c:v>6375.0</c:v>
                </c:pt>
                <c:pt idx="17">
                  <c:v>6782.0</c:v>
                </c:pt>
                <c:pt idx="18">
                  <c:v>7125.0</c:v>
                </c:pt>
                <c:pt idx="19">
                  <c:v>7375.0</c:v>
                </c:pt>
                <c:pt idx="20">
                  <c:v>7516.0</c:v>
                </c:pt>
                <c:pt idx="21">
                  <c:v>8000.0</c:v>
                </c:pt>
                <c:pt idx="22">
                  <c:v>8375.0</c:v>
                </c:pt>
                <c:pt idx="23">
                  <c:v>8782.0</c:v>
                </c:pt>
                <c:pt idx="24">
                  <c:v>9125.0</c:v>
                </c:pt>
                <c:pt idx="25">
                  <c:v>9516.0</c:v>
                </c:pt>
                <c:pt idx="26">
                  <c:v>10000.0</c:v>
                </c:pt>
                <c:pt idx="27">
                  <c:v>10375.0</c:v>
                </c:pt>
                <c:pt idx="28">
                  <c:v>10782.0</c:v>
                </c:pt>
                <c:pt idx="29">
                  <c:v>11125.0</c:v>
                </c:pt>
                <c:pt idx="30">
                  <c:v>11516.0</c:v>
                </c:pt>
                <c:pt idx="31">
                  <c:v>12000.0</c:v>
                </c:pt>
                <c:pt idx="32">
                  <c:v>12375.0</c:v>
                </c:pt>
                <c:pt idx="33">
                  <c:v>12782.0</c:v>
                </c:pt>
                <c:pt idx="34">
                  <c:v>13125.0</c:v>
                </c:pt>
                <c:pt idx="35">
                  <c:v>13516.0</c:v>
                </c:pt>
                <c:pt idx="36">
                  <c:v>14000.0</c:v>
                </c:pt>
                <c:pt idx="37">
                  <c:v>14375.0</c:v>
                </c:pt>
                <c:pt idx="38">
                  <c:v>14782.0</c:v>
                </c:pt>
                <c:pt idx="39">
                  <c:v>15125.0</c:v>
                </c:pt>
                <c:pt idx="40">
                  <c:v>15516.0</c:v>
                </c:pt>
                <c:pt idx="41">
                  <c:v>16000.0</c:v>
                </c:pt>
                <c:pt idx="42">
                  <c:v>16375.0</c:v>
                </c:pt>
                <c:pt idx="43">
                  <c:v>16782.0</c:v>
                </c:pt>
                <c:pt idx="44">
                  <c:v>17125.0</c:v>
                </c:pt>
                <c:pt idx="45">
                  <c:v>17516.0</c:v>
                </c:pt>
                <c:pt idx="46">
                  <c:v>18000.0</c:v>
                </c:pt>
                <c:pt idx="47">
                  <c:v>18375.0</c:v>
                </c:pt>
                <c:pt idx="48">
                  <c:v>18782.0</c:v>
                </c:pt>
                <c:pt idx="49">
                  <c:v>19125.0</c:v>
                </c:pt>
                <c:pt idx="50">
                  <c:v>19516.0</c:v>
                </c:pt>
                <c:pt idx="51">
                  <c:v>20000.0</c:v>
                </c:pt>
                <c:pt idx="52">
                  <c:v>20375.0</c:v>
                </c:pt>
                <c:pt idx="53">
                  <c:v>20782.0</c:v>
                </c:pt>
                <c:pt idx="54">
                  <c:v>21125.0</c:v>
                </c:pt>
                <c:pt idx="55">
                  <c:v>21516.0</c:v>
                </c:pt>
                <c:pt idx="56">
                  <c:v>22000.0</c:v>
                </c:pt>
                <c:pt idx="57">
                  <c:v>22375.0</c:v>
                </c:pt>
                <c:pt idx="58">
                  <c:v>22782.0</c:v>
                </c:pt>
                <c:pt idx="59">
                  <c:v>23125.0</c:v>
                </c:pt>
                <c:pt idx="60">
                  <c:v>23297.0</c:v>
                </c:pt>
                <c:pt idx="61">
                  <c:v>23516.0</c:v>
                </c:pt>
                <c:pt idx="62">
                  <c:v>24000.0</c:v>
                </c:pt>
                <c:pt idx="63">
                  <c:v>24297.0</c:v>
                </c:pt>
                <c:pt idx="64">
                  <c:v>24375.0</c:v>
                </c:pt>
                <c:pt idx="65">
                  <c:v>24782.0</c:v>
                </c:pt>
                <c:pt idx="66">
                  <c:v>25125.0</c:v>
                </c:pt>
                <c:pt idx="67">
                  <c:v>25297.0</c:v>
                </c:pt>
                <c:pt idx="68">
                  <c:v>25516.0</c:v>
                </c:pt>
                <c:pt idx="69">
                  <c:v>26000.0</c:v>
                </c:pt>
                <c:pt idx="70">
                  <c:v>26375.0</c:v>
                </c:pt>
                <c:pt idx="71">
                  <c:v>26782.0</c:v>
                </c:pt>
                <c:pt idx="72">
                  <c:v>27125.0</c:v>
                </c:pt>
                <c:pt idx="73">
                  <c:v>27516.0</c:v>
                </c:pt>
                <c:pt idx="74">
                  <c:v>28000.0</c:v>
                </c:pt>
                <c:pt idx="75">
                  <c:v>28313.0</c:v>
                </c:pt>
                <c:pt idx="76">
                  <c:v>28375.0</c:v>
                </c:pt>
                <c:pt idx="77">
                  <c:v>28782.0</c:v>
                </c:pt>
                <c:pt idx="78">
                  <c:v>29125.0</c:v>
                </c:pt>
                <c:pt idx="79">
                  <c:v>29516.0</c:v>
                </c:pt>
                <c:pt idx="80">
                  <c:v>30000.0</c:v>
                </c:pt>
                <c:pt idx="81">
                  <c:v>30375.0</c:v>
                </c:pt>
                <c:pt idx="82">
                  <c:v>30782.0</c:v>
                </c:pt>
                <c:pt idx="83">
                  <c:v>31125.0</c:v>
                </c:pt>
                <c:pt idx="84">
                  <c:v>31516.0</c:v>
                </c:pt>
                <c:pt idx="85">
                  <c:v>32000.0</c:v>
                </c:pt>
                <c:pt idx="86">
                  <c:v>32375.0</c:v>
                </c:pt>
                <c:pt idx="87">
                  <c:v>32594.0</c:v>
                </c:pt>
                <c:pt idx="88">
                  <c:v>32782.0</c:v>
                </c:pt>
                <c:pt idx="89">
                  <c:v>33125.0</c:v>
                </c:pt>
                <c:pt idx="90">
                  <c:v>33297.0</c:v>
                </c:pt>
                <c:pt idx="91">
                  <c:v>33516.0</c:v>
                </c:pt>
                <c:pt idx="92">
                  <c:v>33625.0</c:v>
                </c:pt>
                <c:pt idx="93">
                  <c:v>33625.0</c:v>
                </c:pt>
                <c:pt idx="94">
                  <c:v>34000.0</c:v>
                </c:pt>
                <c:pt idx="95">
                  <c:v>34375.0</c:v>
                </c:pt>
                <c:pt idx="96">
                  <c:v>34438.0</c:v>
                </c:pt>
                <c:pt idx="97">
                  <c:v>34547.0</c:v>
                </c:pt>
                <c:pt idx="98">
                  <c:v>34782.0</c:v>
                </c:pt>
                <c:pt idx="99">
                  <c:v>35125.0</c:v>
                </c:pt>
                <c:pt idx="100">
                  <c:v>35297.0</c:v>
                </c:pt>
                <c:pt idx="101">
                  <c:v>35516.0</c:v>
                </c:pt>
                <c:pt idx="102">
                  <c:v>36000.0</c:v>
                </c:pt>
                <c:pt idx="103">
                  <c:v>36297.0</c:v>
                </c:pt>
                <c:pt idx="104">
                  <c:v>36375.0</c:v>
                </c:pt>
                <c:pt idx="105">
                  <c:v>36532.0</c:v>
                </c:pt>
                <c:pt idx="106">
                  <c:v>36782.0</c:v>
                </c:pt>
                <c:pt idx="107">
                  <c:v>37125.0</c:v>
                </c:pt>
                <c:pt idx="108">
                  <c:v>37516.0</c:v>
                </c:pt>
                <c:pt idx="109">
                  <c:v>38000.0</c:v>
                </c:pt>
                <c:pt idx="110">
                  <c:v>38375.0</c:v>
                </c:pt>
                <c:pt idx="111">
                  <c:v>38782.0</c:v>
                </c:pt>
                <c:pt idx="112">
                  <c:v>39125.0</c:v>
                </c:pt>
                <c:pt idx="113">
                  <c:v>39438.0</c:v>
                </c:pt>
                <c:pt idx="114">
                  <c:v>39516.0</c:v>
                </c:pt>
                <c:pt idx="115">
                  <c:v>40000.0</c:v>
                </c:pt>
                <c:pt idx="116">
                  <c:v>40375.0</c:v>
                </c:pt>
                <c:pt idx="117">
                  <c:v>40782.0</c:v>
                </c:pt>
                <c:pt idx="118">
                  <c:v>41125.0</c:v>
                </c:pt>
                <c:pt idx="119">
                  <c:v>41516.0</c:v>
                </c:pt>
                <c:pt idx="120">
                  <c:v>42000.0</c:v>
                </c:pt>
                <c:pt idx="121">
                  <c:v>42375.0</c:v>
                </c:pt>
                <c:pt idx="122">
                  <c:v>42625.0</c:v>
                </c:pt>
                <c:pt idx="123">
                  <c:v>42657.0</c:v>
                </c:pt>
                <c:pt idx="124">
                  <c:v>42782.0</c:v>
                </c:pt>
                <c:pt idx="125">
                  <c:v>43125.0</c:v>
                </c:pt>
                <c:pt idx="126">
                  <c:v>43375.0</c:v>
                </c:pt>
                <c:pt idx="127">
                  <c:v>43438.0</c:v>
                </c:pt>
                <c:pt idx="128">
                  <c:v>43516.0</c:v>
                </c:pt>
                <c:pt idx="129">
                  <c:v>43547.0</c:v>
                </c:pt>
                <c:pt idx="130">
                  <c:v>44000.0</c:v>
                </c:pt>
                <c:pt idx="131">
                  <c:v>44375.0</c:v>
                </c:pt>
                <c:pt idx="132">
                  <c:v>44782.0</c:v>
                </c:pt>
                <c:pt idx="133">
                  <c:v>45125.0</c:v>
                </c:pt>
                <c:pt idx="134">
                  <c:v>45516.0</c:v>
                </c:pt>
                <c:pt idx="135">
                  <c:v>45547.0</c:v>
                </c:pt>
                <c:pt idx="136">
                  <c:v>46000.0</c:v>
                </c:pt>
                <c:pt idx="137">
                  <c:v>46375.0</c:v>
                </c:pt>
                <c:pt idx="138">
                  <c:v>46782.0</c:v>
                </c:pt>
                <c:pt idx="139">
                  <c:v>47297.0</c:v>
                </c:pt>
                <c:pt idx="140">
                  <c:v>47657.0</c:v>
                </c:pt>
                <c:pt idx="141">
                  <c:v>48000.0</c:v>
                </c:pt>
                <c:pt idx="142">
                  <c:v>48375.0</c:v>
                </c:pt>
                <c:pt idx="143">
                  <c:v>48782.0</c:v>
                </c:pt>
                <c:pt idx="144">
                  <c:v>49297.0</c:v>
                </c:pt>
                <c:pt idx="145">
                  <c:v>49657.0</c:v>
                </c:pt>
                <c:pt idx="146">
                  <c:v>50000.0</c:v>
                </c:pt>
                <c:pt idx="147">
                  <c:v>50375.0</c:v>
                </c:pt>
                <c:pt idx="148">
                  <c:v>50782.0</c:v>
                </c:pt>
                <c:pt idx="149">
                  <c:v>50875.0</c:v>
                </c:pt>
                <c:pt idx="150">
                  <c:v>51125.0</c:v>
                </c:pt>
                <c:pt idx="151">
                  <c:v>51516.0</c:v>
                </c:pt>
                <c:pt idx="152">
                  <c:v>52000.0</c:v>
                </c:pt>
                <c:pt idx="153">
                  <c:v>52375.0</c:v>
                </c:pt>
                <c:pt idx="154">
                  <c:v>52782.0</c:v>
                </c:pt>
                <c:pt idx="155">
                  <c:v>53125.0</c:v>
                </c:pt>
                <c:pt idx="156">
                  <c:v>53516.0</c:v>
                </c:pt>
                <c:pt idx="157">
                  <c:v>53813.0</c:v>
                </c:pt>
                <c:pt idx="158">
                  <c:v>54000.0</c:v>
                </c:pt>
                <c:pt idx="159">
                  <c:v>54375.0</c:v>
                </c:pt>
                <c:pt idx="160">
                  <c:v>54782.0</c:v>
                </c:pt>
                <c:pt idx="161">
                  <c:v>55125.0</c:v>
                </c:pt>
                <c:pt idx="162">
                  <c:v>55516.0</c:v>
                </c:pt>
                <c:pt idx="163">
                  <c:v>56000.0</c:v>
                </c:pt>
                <c:pt idx="164">
                  <c:v>56375.0</c:v>
                </c:pt>
                <c:pt idx="165">
                  <c:v>56782.0</c:v>
                </c:pt>
                <c:pt idx="166">
                  <c:v>57125.0</c:v>
                </c:pt>
                <c:pt idx="167">
                  <c:v>57516.0</c:v>
                </c:pt>
                <c:pt idx="168">
                  <c:v>58000.0</c:v>
                </c:pt>
                <c:pt idx="169">
                  <c:v>58375.0</c:v>
                </c:pt>
                <c:pt idx="170">
                  <c:v>58782.0</c:v>
                </c:pt>
                <c:pt idx="171">
                  <c:v>59125.0</c:v>
                </c:pt>
                <c:pt idx="172">
                  <c:v>59516.0</c:v>
                </c:pt>
                <c:pt idx="173">
                  <c:v>60000.0</c:v>
                </c:pt>
                <c:pt idx="174">
                  <c:v>60375.0</c:v>
                </c:pt>
                <c:pt idx="175">
                  <c:v>60782.0</c:v>
                </c:pt>
                <c:pt idx="176">
                  <c:v>61125.0</c:v>
                </c:pt>
                <c:pt idx="177">
                  <c:v>61516.0</c:v>
                </c:pt>
                <c:pt idx="178">
                  <c:v>62000.0</c:v>
                </c:pt>
                <c:pt idx="179">
                  <c:v>62375.0</c:v>
                </c:pt>
                <c:pt idx="180">
                  <c:v>62782.0</c:v>
                </c:pt>
                <c:pt idx="181">
                  <c:v>63125.0</c:v>
                </c:pt>
                <c:pt idx="182">
                  <c:v>63516.0</c:v>
                </c:pt>
                <c:pt idx="183">
                  <c:v>64000.0</c:v>
                </c:pt>
                <c:pt idx="184">
                  <c:v>64375.0</c:v>
                </c:pt>
                <c:pt idx="185">
                  <c:v>64782.0</c:v>
                </c:pt>
                <c:pt idx="186">
                  <c:v>65125.0</c:v>
                </c:pt>
                <c:pt idx="187">
                  <c:v>65516.0</c:v>
                </c:pt>
                <c:pt idx="188">
                  <c:v>66000.0</c:v>
                </c:pt>
                <c:pt idx="189">
                  <c:v>66375.0</c:v>
                </c:pt>
                <c:pt idx="190">
                  <c:v>66782.0</c:v>
                </c:pt>
                <c:pt idx="191">
                  <c:v>67000.0</c:v>
                </c:pt>
                <c:pt idx="192">
                  <c:v>67125.0</c:v>
                </c:pt>
                <c:pt idx="193">
                  <c:v>67516.0</c:v>
                </c:pt>
                <c:pt idx="194">
                  <c:v>68000.0</c:v>
                </c:pt>
                <c:pt idx="195">
                  <c:v>68375.0</c:v>
                </c:pt>
                <c:pt idx="196">
                  <c:v>68782.0</c:v>
                </c:pt>
                <c:pt idx="197">
                  <c:v>69125.0</c:v>
                </c:pt>
                <c:pt idx="198">
                  <c:v>69516.0</c:v>
                </c:pt>
                <c:pt idx="199">
                  <c:v>70000.0</c:v>
                </c:pt>
                <c:pt idx="200">
                  <c:v>70375.0</c:v>
                </c:pt>
                <c:pt idx="201">
                  <c:v>70782.0</c:v>
                </c:pt>
                <c:pt idx="202">
                  <c:v>71125.0</c:v>
                </c:pt>
                <c:pt idx="203">
                  <c:v>71516.0</c:v>
                </c:pt>
                <c:pt idx="204">
                  <c:v>72000.0</c:v>
                </c:pt>
                <c:pt idx="205">
                  <c:v>72375.0</c:v>
                </c:pt>
                <c:pt idx="206">
                  <c:v>72782.0</c:v>
                </c:pt>
                <c:pt idx="207">
                  <c:v>73125.0</c:v>
                </c:pt>
                <c:pt idx="208">
                  <c:v>73516.0</c:v>
                </c:pt>
                <c:pt idx="209">
                  <c:v>74000.0</c:v>
                </c:pt>
                <c:pt idx="210">
                  <c:v>74375.0</c:v>
                </c:pt>
                <c:pt idx="211">
                  <c:v>74782.0</c:v>
                </c:pt>
                <c:pt idx="212">
                  <c:v>75125.0</c:v>
                </c:pt>
                <c:pt idx="213">
                  <c:v>75516.0</c:v>
                </c:pt>
                <c:pt idx="214">
                  <c:v>76000.0</c:v>
                </c:pt>
                <c:pt idx="215">
                  <c:v>76375.0</c:v>
                </c:pt>
                <c:pt idx="216">
                  <c:v>76782.0</c:v>
                </c:pt>
                <c:pt idx="217">
                  <c:v>77125.0</c:v>
                </c:pt>
                <c:pt idx="218">
                  <c:v>77516.0</c:v>
                </c:pt>
                <c:pt idx="219">
                  <c:v>78000.0</c:v>
                </c:pt>
                <c:pt idx="220">
                  <c:v>78375.0</c:v>
                </c:pt>
              </c:numCache>
            </c:numRef>
          </c:xVal>
          <c:yVal>
            <c:numRef>
              <c:f>del7x10!$G$1:$G$907</c:f>
              <c:numCache>
                <c:formatCode>General</c:formatCode>
                <c:ptCount val="907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0.996399999999999</c:v>
                </c:pt>
                <c:pt idx="7">
                  <c:v>0.996399999999999</c:v>
                </c:pt>
                <c:pt idx="8">
                  <c:v>0.996399999999999</c:v>
                </c:pt>
                <c:pt idx="9">
                  <c:v>0.1909</c:v>
                </c:pt>
                <c:pt idx="10">
                  <c:v>0.1909</c:v>
                </c:pt>
                <c:pt idx="11">
                  <c:v>0.1909</c:v>
                </c:pt>
                <c:pt idx="12">
                  <c:v>0.1909</c:v>
                </c:pt>
                <c:pt idx="13">
                  <c:v>0.1909</c:v>
                </c:pt>
                <c:pt idx="14">
                  <c:v>0.1909</c:v>
                </c:pt>
                <c:pt idx="15">
                  <c:v>0.1909</c:v>
                </c:pt>
                <c:pt idx="16">
                  <c:v>0.1909</c:v>
                </c:pt>
                <c:pt idx="17">
                  <c:v>0.1909</c:v>
                </c:pt>
                <c:pt idx="18">
                  <c:v>0.1909</c:v>
                </c:pt>
                <c:pt idx="19">
                  <c:v>0.2522</c:v>
                </c:pt>
                <c:pt idx="20">
                  <c:v>0.2522</c:v>
                </c:pt>
                <c:pt idx="21">
                  <c:v>0.2522</c:v>
                </c:pt>
                <c:pt idx="22">
                  <c:v>0.2522</c:v>
                </c:pt>
                <c:pt idx="23">
                  <c:v>0.2522</c:v>
                </c:pt>
                <c:pt idx="24">
                  <c:v>0.2522</c:v>
                </c:pt>
                <c:pt idx="25">
                  <c:v>0.2522</c:v>
                </c:pt>
                <c:pt idx="26">
                  <c:v>0.2522</c:v>
                </c:pt>
                <c:pt idx="27">
                  <c:v>0.2522</c:v>
                </c:pt>
                <c:pt idx="28">
                  <c:v>0.2522</c:v>
                </c:pt>
                <c:pt idx="29">
                  <c:v>0.2581</c:v>
                </c:pt>
                <c:pt idx="30">
                  <c:v>0.2581</c:v>
                </c:pt>
                <c:pt idx="31">
                  <c:v>0.2581</c:v>
                </c:pt>
                <c:pt idx="32">
                  <c:v>0.2581</c:v>
                </c:pt>
                <c:pt idx="33">
                  <c:v>0.2581</c:v>
                </c:pt>
                <c:pt idx="34">
                  <c:v>0.2581</c:v>
                </c:pt>
                <c:pt idx="35">
                  <c:v>0.2581</c:v>
                </c:pt>
                <c:pt idx="36">
                  <c:v>0.2581</c:v>
                </c:pt>
                <c:pt idx="37">
                  <c:v>0.2581</c:v>
                </c:pt>
                <c:pt idx="38">
                  <c:v>0.2581</c:v>
                </c:pt>
                <c:pt idx="39">
                  <c:v>0.2581</c:v>
                </c:pt>
                <c:pt idx="40">
                  <c:v>0.2581</c:v>
                </c:pt>
                <c:pt idx="41">
                  <c:v>0.2581</c:v>
                </c:pt>
                <c:pt idx="42">
                  <c:v>0.2581</c:v>
                </c:pt>
                <c:pt idx="43">
                  <c:v>0.2581</c:v>
                </c:pt>
                <c:pt idx="44">
                  <c:v>0.2581</c:v>
                </c:pt>
                <c:pt idx="45">
                  <c:v>0.2581</c:v>
                </c:pt>
                <c:pt idx="46">
                  <c:v>0.2581</c:v>
                </c:pt>
                <c:pt idx="47">
                  <c:v>0.2581</c:v>
                </c:pt>
                <c:pt idx="48">
                  <c:v>0.2581</c:v>
                </c:pt>
                <c:pt idx="49">
                  <c:v>0.2581</c:v>
                </c:pt>
                <c:pt idx="50">
                  <c:v>0.2581</c:v>
                </c:pt>
                <c:pt idx="51">
                  <c:v>0.2581</c:v>
                </c:pt>
                <c:pt idx="52">
                  <c:v>0.2581</c:v>
                </c:pt>
                <c:pt idx="53">
                  <c:v>0.2581</c:v>
                </c:pt>
                <c:pt idx="54">
                  <c:v>0.2581</c:v>
                </c:pt>
                <c:pt idx="55">
                  <c:v>0.2581</c:v>
                </c:pt>
                <c:pt idx="56">
                  <c:v>0.2581</c:v>
                </c:pt>
                <c:pt idx="57">
                  <c:v>0.2581</c:v>
                </c:pt>
                <c:pt idx="58">
                  <c:v>0.2581</c:v>
                </c:pt>
                <c:pt idx="59">
                  <c:v>0.2581</c:v>
                </c:pt>
                <c:pt idx="60">
                  <c:v>0.7005</c:v>
                </c:pt>
                <c:pt idx="61">
                  <c:v>0.7005</c:v>
                </c:pt>
                <c:pt idx="62">
                  <c:v>0.7005</c:v>
                </c:pt>
                <c:pt idx="63">
                  <c:v>0.655700000000002</c:v>
                </c:pt>
                <c:pt idx="64">
                  <c:v>0.655700000000002</c:v>
                </c:pt>
                <c:pt idx="65">
                  <c:v>0.655700000000002</c:v>
                </c:pt>
                <c:pt idx="66">
                  <c:v>0.655700000000002</c:v>
                </c:pt>
                <c:pt idx="67">
                  <c:v>0.490800000000001</c:v>
                </c:pt>
                <c:pt idx="68">
                  <c:v>0.490800000000001</c:v>
                </c:pt>
                <c:pt idx="69">
                  <c:v>0.490800000000001</c:v>
                </c:pt>
                <c:pt idx="70">
                  <c:v>0.490800000000001</c:v>
                </c:pt>
                <c:pt idx="71">
                  <c:v>0.490800000000001</c:v>
                </c:pt>
                <c:pt idx="72">
                  <c:v>0.490800000000001</c:v>
                </c:pt>
                <c:pt idx="73">
                  <c:v>0.490800000000001</c:v>
                </c:pt>
                <c:pt idx="74">
                  <c:v>0.490800000000001</c:v>
                </c:pt>
                <c:pt idx="75">
                  <c:v>0.444400000000001</c:v>
                </c:pt>
                <c:pt idx="76">
                  <c:v>0.444400000000001</c:v>
                </c:pt>
                <c:pt idx="77">
                  <c:v>0.444400000000001</c:v>
                </c:pt>
                <c:pt idx="78">
                  <c:v>0.444400000000001</c:v>
                </c:pt>
                <c:pt idx="79">
                  <c:v>0.444400000000001</c:v>
                </c:pt>
                <c:pt idx="80">
                  <c:v>0.444400000000001</c:v>
                </c:pt>
                <c:pt idx="81">
                  <c:v>0.444400000000001</c:v>
                </c:pt>
                <c:pt idx="82">
                  <c:v>0.444400000000001</c:v>
                </c:pt>
                <c:pt idx="83">
                  <c:v>0.444400000000001</c:v>
                </c:pt>
                <c:pt idx="84">
                  <c:v>0.444400000000001</c:v>
                </c:pt>
                <c:pt idx="85">
                  <c:v>0.444400000000001</c:v>
                </c:pt>
                <c:pt idx="86">
                  <c:v>0.444400000000001</c:v>
                </c:pt>
                <c:pt idx="87">
                  <c:v>0.474800000000001</c:v>
                </c:pt>
                <c:pt idx="88">
                  <c:v>0.474800000000001</c:v>
                </c:pt>
                <c:pt idx="89">
                  <c:v>0.474800000000001</c:v>
                </c:pt>
                <c:pt idx="90">
                  <c:v>0.4578</c:v>
                </c:pt>
                <c:pt idx="91">
                  <c:v>0.4578</c:v>
                </c:pt>
                <c:pt idx="92">
                  <c:v>0.9493</c:v>
                </c:pt>
                <c:pt idx="93">
                  <c:v>1.1621</c:v>
                </c:pt>
                <c:pt idx="94">
                  <c:v>1.1621</c:v>
                </c:pt>
                <c:pt idx="95">
                  <c:v>1.1621</c:v>
                </c:pt>
                <c:pt idx="96">
                  <c:v>1.5401</c:v>
                </c:pt>
                <c:pt idx="97">
                  <c:v>2.0076</c:v>
                </c:pt>
                <c:pt idx="98">
                  <c:v>2.0076</c:v>
                </c:pt>
                <c:pt idx="99">
                  <c:v>2.0076</c:v>
                </c:pt>
                <c:pt idx="100">
                  <c:v>2.0046</c:v>
                </c:pt>
                <c:pt idx="101">
                  <c:v>2.0046</c:v>
                </c:pt>
                <c:pt idx="102">
                  <c:v>2.0046</c:v>
                </c:pt>
                <c:pt idx="103">
                  <c:v>1.912299999999998</c:v>
                </c:pt>
                <c:pt idx="104">
                  <c:v>1.912299999999998</c:v>
                </c:pt>
                <c:pt idx="105">
                  <c:v>1.966699999999998</c:v>
                </c:pt>
                <c:pt idx="106">
                  <c:v>1.966699999999998</c:v>
                </c:pt>
                <c:pt idx="107">
                  <c:v>1.966699999999998</c:v>
                </c:pt>
                <c:pt idx="108">
                  <c:v>1.966699999999998</c:v>
                </c:pt>
                <c:pt idx="109">
                  <c:v>1.966699999999998</c:v>
                </c:pt>
                <c:pt idx="110">
                  <c:v>1.966699999999998</c:v>
                </c:pt>
                <c:pt idx="111">
                  <c:v>1.966699999999998</c:v>
                </c:pt>
                <c:pt idx="112">
                  <c:v>1.966699999999998</c:v>
                </c:pt>
                <c:pt idx="113">
                  <c:v>1.926399999999998</c:v>
                </c:pt>
                <c:pt idx="114">
                  <c:v>1.926399999999998</c:v>
                </c:pt>
                <c:pt idx="115">
                  <c:v>1.926399999999998</c:v>
                </c:pt>
                <c:pt idx="116">
                  <c:v>1.926399999999998</c:v>
                </c:pt>
                <c:pt idx="117">
                  <c:v>1.926399999999998</c:v>
                </c:pt>
                <c:pt idx="118">
                  <c:v>1.926399999999998</c:v>
                </c:pt>
                <c:pt idx="119">
                  <c:v>1.926399999999998</c:v>
                </c:pt>
                <c:pt idx="120">
                  <c:v>1.926399999999998</c:v>
                </c:pt>
                <c:pt idx="121">
                  <c:v>1.926399999999998</c:v>
                </c:pt>
                <c:pt idx="122">
                  <c:v>1.535299999999997</c:v>
                </c:pt>
                <c:pt idx="123">
                  <c:v>1.5406</c:v>
                </c:pt>
                <c:pt idx="124">
                  <c:v>1.5406</c:v>
                </c:pt>
                <c:pt idx="125">
                  <c:v>1.5406</c:v>
                </c:pt>
                <c:pt idx="126">
                  <c:v>1.569</c:v>
                </c:pt>
                <c:pt idx="127">
                  <c:v>1.352</c:v>
                </c:pt>
                <c:pt idx="128">
                  <c:v>1.352</c:v>
                </c:pt>
                <c:pt idx="129">
                  <c:v>1.034799999999997</c:v>
                </c:pt>
                <c:pt idx="130">
                  <c:v>1.034799999999997</c:v>
                </c:pt>
                <c:pt idx="131">
                  <c:v>1.034799999999997</c:v>
                </c:pt>
                <c:pt idx="132">
                  <c:v>1.034799999999997</c:v>
                </c:pt>
                <c:pt idx="133">
                  <c:v>1.034799999999997</c:v>
                </c:pt>
                <c:pt idx="134">
                  <c:v>1.034799999999997</c:v>
                </c:pt>
                <c:pt idx="135">
                  <c:v>0.905</c:v>
                </c:pt>
                <c:pt idx="136">
                  <c:v>0.905</c:v>
                </c:pt>
                <c:pt idx="137">
                  <c:v>0.905</c:v>
                </c:pt>
                <c:pt idx="138">
                  <c:v>0.905</c:v>
                </c:pt>
                <c:pt idx="139">
                  <c:v>0.905</c:v>
                </c:pt>
                <c:pt idx="140">
                  <c:v>0.905</c:v>
                </c:pt>
                <c:pt idx="141">
                  <c:v>0.905</c:v>
                </c:pt>
                <c:pt idx="142">
                  <c:v>0.905</c:v>
                </c:pt>
                <c:pt idx="143">
                  <c:v>0.905</c:v>
                </c:pt>
                <c:pt idx="144">
                  <c:v>0.905</c:v>
                </c:pt>
                <c:pt idx="145">
                  <c:v>0.888000000000001</c:v>
                </c:pt>
                <c:pt idx="146">
                  <c:v>0.888000000000001</c:v>
                </c:pt>
                <c:pt idx="147">
                  <c:v>0.888000000000001</c:v>
                </c:pt>
                <c:pt idx="148">
                  <c:v>0.888000000000001</c:v>
                </c:pt>
                <c:pt idx="149">
                  <c:v>0.905</c:v>
                </c:pt>
                <c:pt idx="150">
                  <c:v>0.905</c:v>
                </c:pt>
                <c:pt idx="151">
                  <c:v>0.905</c:v>
                </c:pt>
                <c:pt idx="152">
                  <c:v>0.905</c:v>
                </c:pt>
                <c:pt idx="153">
                  <c:v>0.905</c:v>
                </c:pt>
                <c:pt idx="154">
                  <c:v>0.905</c:v>
                </c:pt>
                <c:pt idx="155">
                  <c:v>0.905</c:v>
                </c:pt>
                <c:pt idx="156">
                  <c:v>0.905</c:v>
                </c:pt>
                <c:pt idx="157">
                  <c:v>0.9178</c:v>
                </c:pt>
                <c:pt idx="158">
                  <c:v>0.9178</c:v>
                </c:pt>
                <c:pt idx="159">
                  <c:v>0.9178</c:v>
                </c:pt>
                <c:pt idx="160">
                  <c:v>0.9286</c:v>
                </c:pt>
                <c:pt idx="161">
                  <c:v>0.9286</c:v>
                </c:pt>
                <c:pt idx="162">
                  <c:v>0.9286</c:v>
                </c:pt>
                <c:pt idx="163">
                  <c:v>0.9286</c:v>
                </c:pt>
                <c:pt idx="164">
                  <c:v>0.9286</c:v>
                </c:pt>
                <c:pt idx="165">
                  <c:v>0.9286</c:v>
                </c:pt>
                <c:pt idx="166">
                  <c:v>0.9286</c:v>
                </c:pt>
                <c:pt idx="167">
                  <c:v>0.9286</c:v>
                </c:pt>
                <c:pt idx="168">
                  <c:v>0.9286</c:v>
                </c:pt>
                <c:pt idx="169">
                  <c:v>0.9286</c:v>
                </c:pt>
                <c:pt idx="170">
                  <c:v>0.9286</c:v>
                </c:pt>
                <c:pt idx="171">
                  <c:v>0.9286</c:v>
                </c:pt>
                <c:pt idx="172">
                  <c:v>0.9286</c:v>
                </c:pt>
                <c:pt idx="173">
                  <c:v>0.9286</c:v>
                </c:pt>
                <c:pt idx="174">
                  <c:v>0.9286</c:v>
                </c:pt>
                <c:pt idx="175">
                  <c:v>0.9286</c:v>
                </c:pt>
                <c:pt idx="176">
                  <c:v>0.9286</c:v>
                </c:pt>
                <c:pt idx="177">
                  <c:v>0.9286</c:v>
                </c:pt>
                <c:pt idx="178">
                  <c:v>0.9286</c:v>
                </c:pt>
                <c:pt idx="179">
                  <c:v>0.9286</c:v>
                </c:pt>
                <c:pt idx="180">
                  <c:v>0.9286</c:v>
                </c:pt>
                <c:pt idx="181">
                  <c:v>0.9286</c:v>
                </c:pt>
                <c:pt idx="182">
                  <c:v>0.9286</c:v>
                </c:pt>
                <c:pt idx="183">
                  <c:v>0.9286</c:v>
                </c:pt>
                <c:pt idx="184">
                  <c:v>0.9286</c:v>
                </c:pt>
                <c:pt idx="185">
                  <c:v>0.9286</c:v>
                </c:pt>
                <c:pt idx="186">
                  <c:v>0.9286</c:v>
                </c:pt>
                <c:pt idx="187">
                  <c:v>0.9286</c:v>
                </c:pt>
                <c:pt idx="188">
                  <c:v>0.9286</c:v>
                </c:pt>
                <c:pt idx="189">
                  <c:v>0.9286</c:v>
                </c:pt>
                <c:pt idx="190">
                  <c:v>0.9286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</c:numCache>
            </c:numRef>
          </c:yVal>
          <c:smooth val="1"/>
        </c:ser>
        <c:ser>
          <c:idx val="2"/>
          <c:order val="1"/>
          <c:tx>
            <c:v>8 predecessors</c:v>
          </c:tx>
          <c:spPr>
            <a:ln w="25400">
              <a:solidFill>
                <a:srgbClr val="C00000"/>
              </a:solidFill>
              <a:prstDash val="solid"/>
            </a:ln>
          </c:spPr>
          <c:marker>
            <c:symbol val="none"/>
          </c:marker>
          <c:xVal>
            <c:numRef>
              <c:f>del7x10!$A$1:$A$2292</c:f>
              <c:numCache>
                <c:formatCode>General</c:formatCode>
                <c:ptCount val="2292"/>
                <c:pt idx="0">
                  <c:v>0.0</c:v>
                </c:pt>
                <c:pt idx="1">
                  <c:v>1000.0</c:v>
                </c:pt>
                <c:pt idx="2">
                  <c:v>1438.0</c:v>
                </c:pt>
                <c:pt idx="3">
                  <c:v>1797.0</c:v>
                </c:pt>
                <c:pt idx="4">
                  <c:v>2172.0</c:v>
                </c:pt>
                <c:pt idx="5">
                  <c:v>2547.0</c:v>
                </c:pt>
                <c:pt idx="6">
                  <c:v>3000.0</c:v>
                </c:pt>
                <c:pt idx="7">
                  <c:v>3438.0</c:v>
                </c:pt>
                <c:pt idx="8">
                  <c:v>3797.0</c:v>
                </c:pt>
                <c:pt idx="9">
                  <c:v>4172.0</c:v>
                </c:pt>
                <c:pt idx="10">
                  <c:v>4547.0</c:v>
                </c:pt>
                <c:pt idx="11">
                  <c:v>4797.0</c:v>
                </c:pt>
                <c:pt idx="12">
                  <c:v>5000.0</c:v>
                </c:pt>
                <c:pt idx="13">
                  <c:v>5438.0</c:v>
                </c:pt>
                <c:pt idx="14">
                  <c:v>5797.0</c:v>
                </c:pt>
                <c:pt idx="15">
                  <c:v>6172.0</c:v>
                </c:pt>
                <c:pt idx="16">
                  <c:v>6547.0</c:v>
                </c:pt>
                <c:pt idx="17">
                  <c:v>7000.0</c:v>
                </c:pt>
                <c:pt idx="18">
                  <c:v>7438.0</c:v>
                </c:pt>
                <c:pt idx="19">
                  <c:v>7735.0</c:v>
                </c:pt>
                <c:pt idx="20">
                  <c:v>7797.0</c:v>
                </c:pt>
                <c:pt idx="21">
                  <c:v>8172.0</c:v>
                </c:pt>
                <c:pt idx="22">
                  <c:v>8547.0</c:v>
                </c:pt>
                <c:pt idx="23">
                  <c:v>9000.0</c:v>
                </c:pt>
                <c:pt idx="24">
                  <c:v>9438.0</c:v>
                </c:pt>
                <c:pt idx="25">
                  <c:v>9797.0</c:v>
                </c:pt>
                <c:pt idx="26">
                  <c:v>10000.0</c:v>
                </c:pt>
                <c:pt idx="27">
                  <c:v>10172.0</c:v>
                </c:pt>
                <c:pt idx="28">
                  <c:v>10547.0</c:v>
                </c:pt>
                <c:pt idx="29">
                  <c:v>11000.0</c:v>
                </c:pt>
                <c:pt idx="30">
                  <c:v>11438.0</c:v>
                </c:pt>
                <c:pt idx="31">
                  <c:v>11594.0</c:v>
                </c:pt>
                <c:pt idx="32">
                  <c:v>11797.0</c:v>
                </c:pt>
                <c:pt idx="33">
                  <c:v>12172.0</c:v>
                </c:pt>
                <c:pt idx="34">
                  <c:v>12547.0</c:v>
                </c:pt>
                <c:pt idx="35">
                  <c:v>13000.0</c:v>
                </c:pt>
                <c:pt idx="36">
                  <c:v>13438.0</c:v>
                </c:pt>
                <c:pt idx="37">
                  <c:v>13610.0</c:v>
                </c:pt>
                <c:pt idx="38">
                  <c:v>13672.0</c:v>
                </c:pt>
                <c:pt idx="39">
                  <c:v>13797.0</c:v>
                </c:pt>
                <c:pt idx="40">
                  <c:v>14016.0</c:v>
                </c:pt>
                <c:pt idx="41">
                  <c:v>14172.0</c:v>
                </c:pt>
                <c:pt idx="42">
                  <c:v>14547.0</c:v>
                </c:pt>
                <c:pt idx="43">
                  <c:v>15000.0</c:v>
                </c:pt>
                <c:pt idx="44">
                  <c:v>15438.0</c:v>
                </c:pt>
                <c:pt idx="45">
                  <c:v>15797.0</c:v>
                </c:pt>
                <c:pt idx="46">
                  <c:v>16172.0</c:v>
                </c:pt>
                <c:pt idx="47">
                  <c:v>16547.0</c:v>
                </c:pt>
                <c:pt idx="48">
                  <c:v>17000.0</c:v>
                </c:pt>
                <c:pt idx="49">
                  <c:v>17438.0</c:v>
                </c:pt>
                <c:pt idx="50">
                  <c:v>17797.0</c:v>
                </c:pt>
                <c:pt idx="51">
                  <c:v>18172.0</c:v>
                </c:pt>
                <c:pt idx="52">
                  <c:v>18547.0</c:v>
                </c:pt>
                <c:pt idx="53">
                  <c:v>19000.0</c:v>
                </c:pt>
                <c:pt idx="54">
                  <c:v>19438.0</c:v>
                </c:pt>
                <c:pt idx="55">
                  <c:v>19797.0</c:v>
                </c:pt>
                <c:pt idx="56">
                  <c:v>20172.0</c:v>
                </c:pt>
                <c:pt idx="57">
                  <c:v>20547.0</c:v>
                </c:pt>
                <c:pt idx="58">
                  <c:v>21000.0</c:v>
                </c:pt>
                <c:pt idx="59">
                  <c:v>21438.0</c:v>
                </c:pt>
                <c:pt idx="60">
                  <c:v>21797.0</c:v>
                </c:pt>
                <c:pt idx="61">
                  <c:v>22172.0</c:v>
                </c:pt>
                <c:pt idx="62">
                  <c:v>22438.0</c:v>
                </c:pt>
                <c:pt idx="63">
                  <c:v>22547.0</c:v>
                </c:pt>
                <c:pt idx="64">
                  <c:v>23000.0</c:v>
                </c:pt>
                <c:pt idx="65">
                  <c:v>23438.0</c:v>
                </c:pt>
                <c:pt idx="66">
                  <c:v>23797.0</c:v>
                </c:pt>
                <c:pt idx="67">
                  <c:v>24172.0</c:v>
                </c:pt>
                <c:pt idx="68">
                  <c:v>24547.0</c:v>
                </c:pt>
                <c:pt idx="69">
                  <c:v>25000.0</c:v>
                </c:pt>
                <c:pt idx="70">
                  <c:v>25438.0</c:v>
                </c:pt>
                <c:pt idx="71">
                  <c:v>25797.0</c:v>
                </c:pt>
                <c:pt idx="72">
                  <c:v>26172.0</c:v>
                </c:pt>
                <c:pt idx="73">
                  <c:v>26547.0</c:v>
                </c:pt>
                <c:pt idx="74">
                  <c:v>26594.0</c:v>
                </c:pt>
                <c:pt idx="75">
                  <c:v>27000.0</c:v>
                </c:pt>
                <c:pt idx="76">
                  <c:v>27438.0</c:v>
                </c:pt>
                <c:pt idx="77">
                  <c:v>27797.0</c:v>
                </c:pt>
                <c:pt idx="78">
                  <c:v>28172.0</c:v>
                </c:pt>
                <c:pt idx="79">
                  <c:v>28547.0</c:v>
                </c:pt>
                <c:pt idx="80">
                  <c:v>29000.0</c:v>
                </c:pt>
                <c:pt idx="81">
                  <c:v>29438.0</c:v>
                </c:pt>
                <c:pt idx="82">
                  <c:v>29797.0</c:v>
                </c:pt>
                <c:pt idx="83">
                  <c:v>30172.0</c:v>
                </c:pt>
                <c:pt idx="84">
                  <c:v>30547.0</c:v>
                </c:pt>
                <c:pt idx="85">
                  <c:v>31000.0</c:v>
                </c:pt>
                <c:pt idx="86">
                  <c:v>31438.0</c:v>
                </c:pt>
                <c:pt idx="87">
                  <c:v>31797.0</c:v>
                </c:pt>
                <c:pt idx="88">
                  <c:v>32172.0</c:v>
                </c:pt>
                <c:pt idx="89">
                  <c:v>32547.0</c:v>
                </c:pt>
                <c:pt idx="90">
                  <c:v>33000.0</c:v>
                </c:pt>
                <c:pt idx="91">
                  <c:v>33219.0</c:v>
                </c:pt>
                <c:pt idx="92">
                  <c:v>33438.0</c:v>
                </c:pt>
                <c:pt idx="93">
                  <c:v>33797.0</c:v>
                </c:pt>
                <c:pt idx="94">
                  <c:v>34172.0</c:v>
                </c:pt>
                <c:pt idx="95">
                  <c:v>34547.0</c:v>
                </c:pt>
                <c:pt idx="96">
                  <c:v>35000.0</c:v>
                </c:pt>
                <c:pt idx="97">
                  <c:v>35438.0</c:v>
                </c:pt>
                <c:pt idx="98">
                  <c:v>35797.0</c:v>
                </c:pt>
                <c:pt idx="99">
                  <c:v>36172.0</c:v>
                </c:pt>
                <c:pt idx="100">
                  <c:v>36547.0</c:v>
                </c:pt>
                <c:pt idx="101">
                  <c:v>37000.0</c:v>
                </c:pt>
                <c:pt idx="102">
                  <c:v>37438.0</c:v>
                </c:pt>
                <c:pt idx="103">
                  <c:v>37797.0</c:v>
                </c:pt>
                <c:pt idx="104">
                  <c:v>38172.0</c:v>
                </c:pt>
                <c:pt idx="105">
                  <c:v>38438.0</c:v>
                </c:pt>
                <c:pt idx="106">
                  <c:v>38547.0</c:v>
                </c:pt>
                <c:pt idx="107">
                  <c:v>39000.0</c:v>
                </c:pt>
                <c:pt idx="108">
                  <c:v>39438.0</c:v>
                </c:pt>
                <c:pt idx="109">
                  <c:v>39797.0</c:v>
                </c:pt>
                <c:pt idx="110">
                  <c:v>40172.0</c:v>
                </c:pt>
                <c:pt idx="111">
                  <c:v>40547.0</c:v>
                </c:pt>
                <c:pt idx="112">
                  <c:v>41000.0</c:v>
                </c:pt>
                <c:pt idx="113">
                  <c:v>41438.0</c:v>
                </c:pt>
                <c:pt idx="114">
                  <c:v>41797.0</c:v>
                </c:pt>
                <c:pt idx="115">
                  <c:v>42172.0</c:v>
                </c:pt>
                <c:pt idx="116">
                  <c:v>42547.0</c:v>
                </c:pt>
                <c:pt idx="117">
                  <c:v>42563.0</c:v>
                </c:pt>
                <c:pt idx="118">
                  <c:v>43000.0</c:v>
                </c:pt>
                <c:pt idx="119">
                  <c:v>43438.0</c:v>
                </c:pt>
                <c:pt idx="120">
                  <c:v>43797.0</c:v>
                </c:pt>
                <c:pt idx="121">
                  <c:v>44172.0</c:v>
                </c:pt>
                <c:pt idx="122">
                  <c:v>44547.0</c:v>
                </c:pt>
                <c:pt idx="123">
                  <c:v>45000.0</c:v>
                </c:pt>
                <c:pt idx="124">
                  <c:v>45438.0</c:v>
                </c:pt>
                <c:pt idx="125">
                  <c:v>45797.0</c:v>
                </c:pt>
                <c:pt idx="126">
                  <c:v>46172.0</c:v>
                </c:pt>
                <c:pt idx="127">
                  <c:v>46547.0</c:v>
                </c:pt>
                <c:pt idx="128">
                  <c:v>47000.0</c:v>
                </c:pt>
                <c:pt idx="129">
                  <c:v>47438.0</c:v>
                </c:pt>
                <c:pt idx="130">
                  <c:v>47797.0</c:v>
                </c:pt>
                <c:pt idx="131">
                  <c:v>48172.0</c:v>
                </c:pt>
                <c:pt idx="132">
                  <c:v>48547.0</c:v>
                </c:pt>
                <c:pt idx="133">
                  <c:v>49000.0</c:v>
                </c:pt>
                <c:pt idx="134">
                  <c:v>49438.0</c:v>
                </c:pt>
                <c:pt idx="135">
                  <c:v>49797.0</c:v>
                </c:pt>
                <c:pt idx="136">
                  <c:v>50172.0</c:v>
                </c:pt>
                <c:pt idx="137">
                  <c:v>50547.0</c:v>
                </c:pt>
                <c:pt idx="138">
                  <c:v>51000.0</c:v>
                </c:pt>
                <c:pt idx="139">
                  <c:v>51438.0</c:v>
                </c:pt>
                <c:pt idx="140">
                  <c:v>51797.0</c:v>
                </c:pt>
                <c:pt idx="141">
                  <c:v>52172.0</c:v>
                </c:pt>
                <c:pt idx="142">
                  <c:v>52547.0</c:v>
                </c:pt>
                <c:pt idx="143">
                  <c:v>53000.0</c:v>
                </c:pt>
                <c:pt idx="144">
                  <c:v>53438.0</c:v>
                </c:pt>
                <c:pt idx="145">
                  <c:v>53797.0</c:v>
                </c:pt>
                <c:pt idx="146">
                  <c:v>54016.0</c:v>
                </c:pt>
                <c:pt idx="147">
                  <c:v>54172.0</c:v>
                </c:pt>
                <c:pt idx="148">
                  <c:v>54547.0</c:v>
                </c:pt>
                <c:pt idx="149">
                  <c:v>55000.0</c:v>
                </c:pt>
                <c:pt idx="150">
                  <c:v>55438.0</c:v>
                </c:pt>
                <c:pt idx="151">
                  <c:v>55797.0</c:v>
                </c:pt>
                <c:pt idx="152">
                  <c:v>56172.0</c:v>
                </c:pt>
                <c:pt idx="153">
                  <c:v>56547.0</c:v>
                </c:pt>
                <c:pt idx="154">
                  <c:v>57000.0</c:v>
                </c:pt>
                <c:pt idx="155">
                  <c:v>57438.0</c:v>
                </c:pt>
                <c:pt idx="156">
                  <c:v>57797.0</c:v>
                </c:pt>
                <c:pt idx="157">
                  <c:v>58172.0</c:v>
                </c:pt>
                <c:pt idx="158">
                  <c:v>58547.0</c:v>
                </c:pt>
                <c:pt idx="159">
                  <c:v>58563.0</c:v>
                </c:pt>
                <c:pt idx="160">
                  <c:v>59000.0</c:v>
                </c:pt>
                <c:pt idx="161">
                  <c:v>59438.0</c:v>
                </c:pt>
                <c:pt idx="162">
                  <c:v>59797.0</c:v>
                </c:pt>
                <c:pt idx="163">
                  <c:v>60172.0</c:v>
                </c:pt>
                <c:pt idx="164">
                  <c:v>60547.0</c:v>
                </c:pt>
                <c:pt idx="165">
                  <c:v>61000.0</c:v>
                </c:pt>
                <c:pt idx="166">
                  <c:v>61438.0</c:v>
                </c:pt>
                <c:pt idx="167">
                  <c:v>61797.0</c:v>
                </c:pt>
                <c:pt idx="168">
                  <c:v>62172.0</c:v>
                </c:pt>
                <c:pt idx="169">
                  <c:v>62547.0</c:v>
                </c:pt>
                <c:pt idx="170">
                  <c:v>63000.0</c:v>
                </c:pt>
                <c:pt idx="171">
                  <c:v>63438.0</c:v>
                </c:pt>
                <c:pt idx="172">
                  <c:v>63797.0</c:v>
                </c:pt>
                <c:pt idx="173">
                  <c:v>64172.0</c:v>
                </c:pt>
                <c:pt idx="174">
                  <c:v>64547.0</c:v>
                </c:pt>
                <c:pt idx="175">
                  <c:v>65000.0</c:v>
                </c:pt>
                <c:pt idx="176">
                  <c:v>65438.0</c:v>
                </c:pt>
                <c:pt idx="177">
                  <c:v>65797.0</c:v>
                </c:pt>
                <c:pt idx="178">
                  <c:v>66172.0</c:v>
                </c:pt>
                <c:pt idx="179">
                  <c:v>66547.0</c:v>
                </c:pt>
                <c:pt idx="180">
                  <c:v>67000.0</c:v>
                </c:pt>
                <c:pt idx="181">
                  <c:v>67438.0</c:v>
                </c:pt>
                <c:pt idx="182">
                  <c:v>67797.0</c:v>
                </c:pt>
                <c:pt idx="183">
                  <c:v>68172.0</c:v>
                </c:pt>
                <c:pt idx="184">
                  <c:v>68500.0</c:v>
                </c:pt>
                <c:pt idx="185">
                  <c:v>68547.0</c:v>
                </c:pt>
                <c:pt idx="186">
                  <c:v>69000.0</c:v>
                </c:pt>
                <c:pt idx="187">
                  <c:v>69172.0</c:v>
                </c:pt>
                <c:pt idx="188">
                  <c:v>69438.0</c:v>
                </c:pt>
                <c:pt idx="189">
                  <c:v>69797.0</c:v>
                </c:pt>
                <c:pt idx="190">
                  <c:v>70172.0</c:v>
                </c:pt>
                <c:pt idx="191">
                  <c:v>70547.0</c:v>
                </c:pt>
                <c:pt idx="192">
                  <c:v>71000.0</c:v>
                </c:pt>
                <c:pt idx="193">
                  <c:v>71438.0</c:v>
                </c:pt>
                <c:pt idx="194">
                  <c:v>71797.0</c:v>
                </c:pt>
                <c:pt idx="195">
                  <c:v>72172.0</c:v>
                </c:pt>
                <c:pt idx="196">
                  <c:v>72547.0</c:v>
                </c:pt>
                <c:pt idx="197">
                  <c:v>73000.0</c:v>
                </c:pt>
                <c:pt idx="198">
                  <c:v>73438.0</c:v>
                </c:pt>
                <c:pt idx="199">
                  <c:v>73797.0</c:v>
                </c:pt>
                <c:pt idx="200">
                  <c:v>74172.0</c:v>
                </c:pt>
                <c:pt idx="201">
                  <c:v>74547.0</c:v>
                </c:pt>
                <c:pt idx="202">
                  <c:v>75000.0</c:v>
                </c:pt>
                <c:pt idx="203">
                  <c:v>75438.0</c:v>
                </c:pt>
                <c:pt idx="204">
                  <c:v>75797.0</c:v>
                </c:pt>
                <c:pt idx="205">
                  <c:v>76172.0</c:v>
                </c:pt>
                <c:pt idx="206">
                  <c:v>76547.0</c:v>
                </c:pt>
                <c:pt idx="207">
                  <c:v>77000.0</c:v>
                </c:pt>
                <c:pt idx="208">
                  <c:v>77438.0</c:v>
                </c:pt>
                <c:pt idx="209">
                  <c:v>77797.0</c:v>
                </c:pt>
                <c:pt idx="210">
                  <c:v>78172.0</c:v>
                </c:pt>
                <c:pt idx="211">
                  <c:v>78547.0</c:v>
                </c:pt>
                <c:pt idx="212">
                  <c:v>79000.0</c:v>
                </c:pt>
                <c:pt idx="213">
                  <c:v>79438.0</c:v>
                </c:pt>
                <c:pt idx="214">
                  <c:v>79797.0</c:v>
                </c:pt>
                <c:pt idx="215">
                  <c:v>80172.0</c:v>
                </c:pt>
                <c:pt idx="216">
                  <c:v>80547.0</c:v>
                </c:pt>
                <c:pt idx="217">
                  <c:v>81000.0</c:v>
                </c:pt>
                <c:pt idx="218">
                  <c:v>81438.0</c:v>
                </c:pt>
                <c:pt idx="219">
                  <c:v>81797.0</c:v>
                </c:pt>
                <c:pt idx="220">
                  <c:v>82172.0</c:v>
                </c:pt>
              </c:numCache>
            </c:numRef>
          </c:xVal>
          <c:yVal>
            <c:numRef>
              <c:f>del7x10!$B$1:$B$2292</c:f>
              <c:numCache>
                <c:formatCode>General</c:formatCode>
                <c:ptCount val="229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0.2219</c:v>
                </c:pt>
                <c:pt idx="6">
                  <c:v>0.2219</c:v>
                </c:pt>
                <c:pt idx="7">
                  <c:v>0.1909</c:v>
                </c:pt>
                <c:pt idx="8">
                  <c:v>0.1909</c:v>
                </c:pt>
                <c:pt idx="9">
                  <c:v>0.1909</c:v>
                </c:pt>
                <c:pt idx="10">
                  <c:v>0.1909</c:v>
                </c:pt>
                <c:pt idx="11">
                  <c:v>0.2037</c:v>
                </c:pt>
                <c:pt idx="12">
                  <c:v>0.2037</c:v>
                </c:pt>
                <c:pt idx="13">
                  <c:v>0.2037</c:v>
                </c:pt>
                <c:pt idx="14">
                  <c:v>0.2037</c:v>
                </c:pt>
                <c:pt idx="15">
                  <c:v>0.2037</c:v>
                </c:pt>
                <c:pt idx="16">
                  <c:v>0.2037</c:v>
                </c:pt>
                <c:pt idx="17">
                  <c:v>0.2037</c:v>
                </c:pt>
                <c:pt idx="18">
                  <c:v>0.2037</c:v>
                </c:pt>
                <c:pt idx="19">
                  <c:v>0.2145</c:v>
                </c:pt>
                <c:pt idx="20">
                  <c:v>0.2145</c:v>
                </c:pt>
                <c:pt idx="21">
                  <c:v>0.2145</c:v>
                </c:pt>
                <c:pt idx="22">
                  <c:v>0.2145</c:v>
                </c:pt>
                <c:pt idx="23">
                  <c:v>0.2145</c:v>
                </c:pt>
                <c:pt idx="24">
                  <c:v>0.2145</c:v>
                </c:pt>
                <c:pt idx="25">
                  <c:v>0.2145</c:v>
                </c:pt>
                <c:pt idx="26">
                  <c:v>0.2859</c:v>
                </c:pt>
                <c:pt idx="27">
                  <c:v>0.2859</c:v>
                </c:pt>
                <c:pt idx="28">
                  <c:v>0.2859</c:v>
                </c:pt>
                <c:pt idx="29">
                  <c:v>0.2859</c:v>
                </c:pt>
                <c:pt idx="30">
                  <c:v>0.2859</c:v>
                </c:pt>
                <c:pt idx="31">
                  <c:v>0.395100000000001</c:v>
                </c:pt>
                <c:pt idx="32">
                  <c:v>0.395100000000001</c:v>
                </c:pt>
                <c:pt idx="33">
                  <c:v>0.5602</c:v>
                </c:pt>
                <c:pt idx="34">
                  <c:v>0.5602</c:v>
                </c:pt>
                <c:pt idx="35">
                  <c:v>0.5602</c:v>
                </c:pt>
                <c:pt idx="36">
                  <c:v>0.5602</c:v>
                </c:pt>
                <c:pt idx="37">
                  <c:v>0.5905</c:v>
                </c:pt>
                <c:pt idx="38">
                  <c:v>0.5964</c:v>
                </c:pt>
                <c:pt idx="39">
                  <c:v>0.5964</c:v>
                </c:pt>
                <c:pt idx="40">
                  <c:v>0.611600000000002</c:v>
                </c:pt>
                <c:pt idx="41">
                  <c:v>0.611600000000002</c:v>
                </c:pt>
                <c:pt idx="42">
                  <c:v>0.611600000000002</c:v>
                </c:pt>
                <c:pt idx="43">
                  <c:v>0.611600000000002</c:v>
                </c:pt>
                <c:pt idx="44">
                  <c:v>0.611600000000002</c:v>
                </c:pt>
                <c:pt idx="45">
                  <c:v>0.611600000000002</c:v>
                </c:pt>
                <c:pt idx="46">
                  <c:v>0.611600000000002</c:v>
                </c:pt>
                <c:pt idx="47">
                  <c:v>0.611600000000002</c:v>
                </c:pt>
                <c:pt idx="48">
                  <c:v>0.611600000000002</c:v>
                </c:pt>
                <c:pt idx="49">
                  <c:v>0.611600000000002</c:v>
                </c:pt>
                <c:pt idx="50">
                  <c:v>0.611600000000002</c:v>
                </c:pt>
                <c:pt idx="51">
                  <c:v>0.611600000000002</c:v>
                </c:pt>
                <c:pt idx="52">
                  <c:v>0.611600000000002</c:v>
                </c:pt>
                <c:pt idx="53">
                  <c:v>0.611600000000002</c:v>
                </c:pt>
                <c:pt idx="54">
                  <c:v>0.611600000000002</c:v>
                </c:pt>
                <c:pt idx="55">
                  <c:v>0.611600000000002</c:v>
                </c:pt>
                <c:pt idx="56">
                  <c:v>0.611600000000002</c:v>
                </c:pt>
                <c:pt idx="57">
                  <c:v>0.611600000000002</c:v>
                </c:pt>
                <c:pt idx="58">
                  <c:v>0.611600000000002</c:v>
                </c:pt>
                <c:pt idx="59">
                  <c:v>0.611600000000002</c:v>
                </c:pt>
                <c:pt idx="60">
                  <c:v>0.611600000000002</c:v>
                </c:pt>
                <c:pt idx="61">
                  <c:v>0.611600000000002</c:v>
                </c:pt>
                <c:pt idx="62">
                  <c:v>0.620800000000002</c:v>
                </c:pt>
                <c:pt idx="63">
                  <c:v>0.620800000000002</c:v>
                </c:pt>
                <c:pt idx="64">
                  <c:v>0.620800000000002</c:v>
                </c:pt>
                <c:pt idx="65">
                  <c:v>0.620800000000002</c:v>
                </c:pt>
                <c:pt idx="66">
                  <c:v>0.620800000000002</c:v>
                </c:pt>
                <c:pt idx="67">
                  <c:v>0.620800000000002</c:v>
                </c:pt>
                <c:pt idx="68">
                  <c:v>0.620800000000002</c:v>
                </c:pt>
                <c:pt idx="69">
                  <c:v>0.620800000000002</c:v>
                </c:pt>
                <c:pt idx="70">
                  <c:v>0.620800000000002</c:v>
                </c:pt>
                <c:pt idx="71">
                  <c:v>0.620800000000002</c:v>
                </c:pt>
                <c:pt idx="72">
                  <c:v>0.620800000000002</c:v>
                </c:pt>
                <c:pt idx="73">
                  <c:v>0.620800000000002</c:v>
                </c:pt>
                <c:pt idx="74">
                  <c:v>0.5168</c:v>
                </c:pt>
                <c:pt idx="75">
                  <c:v>0.5168</c:v>
                </c:pt>
                <c:pt idx="76">
                  <c:v>0.5168</c:v>
                </c:pt>
                <c:pt idx="77">
                  <c:v>0.5168</c:v>
                </c:pt>
                <c:pt idx="78">
                  <c:v>0.5168</c:v>
                </c:pt>
                <c:pt idx="79">
                  <c:v>0.5168</c:v>
                </c:pt>
                <c:pt idx="80">
                  <c:v>0.5168</c:v>
                </c:pt>
                <c:pt idx="81">
                  <c:v>0.5168</c:v>
                </c:pt>
                <c:pt idx="82">
                  <c:v>0.5168</c:v>
                </c:pt>
                <c:pt idx="83">
                  <c:v>0.5168</c:v>
                </c:pt>
                <c:pt idx="84">
                  <c:v>0.5168</c:v>
                </c:pt>
                <c:pt idx="85">
                  <c:v>0.5168</c:v>
                </c:pt>
                <c:pt idx="86">
                  <c:v>0.5168</c:v>
                </c:pt>
                <c:pt idx="87">
                  <c:v>0.5168</c:v>
                </c:pt>
                <c:pt idx="88">
                  <c:v>0.5168</c:v>
                </c:pt>
                <c:pt idx="89">
                  <c:v>0.5168</c:v>
                </c:pt>
                <c:pt idx="90">
                  <c:v>0.5168</c:v>
                </c:pt>
                <c:pt idx="91">
                  <c:v>0.5712</c:v>
                </c:pt>
                <c:pt idx="92">
                  <c:v>0.5712</c:v>
                </c:pt>
                <c:pt idx="93">
                  <c:v>0.5712</c:v>
                </c:pt>
                <c:pt idx="94">
                  <c:v>0.5712</c:v>
                </c:pt>
                <c:pt idx="95">
                  <c:v>0.5712</c:v>
                </c:pt>
                <c:pt idx="96">
                  <c:v>0.5712</c:v>
                </c:pt>
                <c:pt idx="97">
                  <c:v>0.5712</c:v>
                </c:pt>
                <c:pt idx="98">
                  <c:v>0.5712</c:v>
                </c:pt>
                <c:pt idx="99">
                  <c:v>0.5712</c:v>
                </c:pt>
                <c:pt idx="100">
                  <c:v>0.5712</c:v>
                </c:pt>
                <c:pt idx="101">
                  <c:v>0.5712</c:v>
                </c:pt>
                <c:pt idx="102">
                  <c:v>0.5712</c:v>
                </c:pt>
                <c:pt idx="103">
                  <c:v>0.5712</c:v>
                </c:pt>
                <c:pt idx="104">
                  <c:v>0.5712</c:v>
                </c:pt>
                <c:pt idx="105">
                  <c:v>0.6063</c:v>
                </c:pt>
                <c:pt idx="106">
                  <c:v>0.6063</c:v>
                </c:pt>
                <c:pt idx="107">
                  <c:v>0.6063</c:v>
                </c:pt>
                <c:pt idx="108">
                  <c:v>0.6063</c:v>
                </c:pt>
                <c:pt idx="109">
                  <c:v>0.6063</c:v>
                </c:pt>
                <c:pt idx="110">
                  <c:v>0.6063</c:v>
                </c:pt>
                <c:pt idx="111">
                  <c:v>0.6063</c:v>
                </c:pt>
                <c:pt idx="112">
                  <c:v>0.6063</c:v>
                </c:pt>
                <c:pt idx="113">
                  <c:v>0.6063</c:v>
                </c:pt>
                <c:pt idx="114">
                  <c:v>0.6063</c:v>
                </c:pt>
                <c:pt idx="115">
                  <c:v>0.6063</c:v>
                </c:pt>
                <c:pt idx="116">
                  <c:v>0.6063</c:v>
                </c:pt>
                <c:pt idx="117">
                  <c:v>0.696000000000002</c:v>
                </c:pt>
                <c:pt idx="118">
                  <c:v>0.696000000000002</c:v>
                </c:pt>
                <c:pt idx="119">
                  <c:v>0.696000000000002</c:v>
                </c:pt>
                <c:pt idx="120">
                  <c:v>0.696000000000002</c:v>
                </c:pt>
                <c:pt idx="121">
                  <c:v>0.696000000000002</c:v>
                </c:pt>
                <c:pt idx="122">
                  <c:v>0.696000000000002</c:v>
                </c:pt>
                <c:pt idx="123">
                  <c:v>0.696000000000002</c:v>
                </c:pt>
                <c:pt idx="124">
                  <c:v>0.696000000000002</c:v>
                </c:pt>
                <c:pt idx="125">
                  <c:v>0.696000000000002</c:v>
                </c:pt>
                <c:pt idx="126">
                  <c:v>0.696000000000002</c:v>
                </c:pt>
                <c:pt idx="127">
                  <c:v>0.696000000000002</c:v>
                </c:pt>
                <c:pt idx="128">
                  <c:v>0.696000000000002</c:v>
                </c:pt>
                <c:pt idx="129">
                  <c:v>0.696000000000002</c:v>
                </c:pt>
                <c:pt idx="130">
                  <c:v>0.696000000000002</c:v>
                </c:pt>
                <c:pt idx="131">
                  <c:v>0.696000000000002</c:v>
                </c:pt>
                <c:pt idx="132">
                  <c:v>0.696000000000002</c:v>
                </c:pt>
                <c:pt idx="133">
                  <c:v>0.696000000000002</c:v>
                </c:pt>
                <c:pt idx="134">
                  <c:v>0.696000000000002</c:v>
                </c:pt>
                <c:pt idx="135">
                  <c:v>0.696000000000002</c:v>
                </c:pt>
                <c:pt idx="136">
                  <c:v>0.696000000000002</c:v>
                </c:pt>
                <c:pt idx="137">
                  <c:v>0.696000000000002</c:v>
                </c:pt>
                <c:pt idx="138">
                  <c:v>0.696000000000002</c:v>
                </c:pt>
                <c:pt idx="139">
                  <c:v>0.696000000000002</c:v>
                </c:pt>
                <c:pt idx="140">
                  <c:v>0.696000000000002</c:v>
                </c:pt>
                <c:pt idx="141">
                  <c:v>0.696000000000002</c:v>
                </c:pt>
                <c:pt idx="142">
                  <c:v>0.696000000000002</c:v>
                </c:pt>
                <c:pt idx="143">
                  <c:v>0.696000000000002</c:v>
                </c:pt>
                <c:pt idx="144">
                  <c:v>0.696000000000002</c:v>
                </c:pt>
                <c:pt idx="145">
                  <c:v>0.696000000000002</c:v>
                </c:pt>
                <c:pt idx="146">
                  <c:v>0.754900000000002</c:v>
                </c:pt>
                <c:pt idx="147">
                  <c:v>0.754900000000002</c:v>
                </c:pt>
                <c:pt idx="148">
                  <c:v>0.754900000000002</c:v>
                </c:pt>
                <c:pt idx="149">
                  <c:v>0.754900000000002</c:v>
                </c:pt>
                <c:pt idx="150">
                  <c:v>0.811</c:v>
                </c:pt>
                <c:pt idx="151">
                  <c:v>0.811</c:v>
                </c:pt>
                <c:pt idx="152">
                  <c:v>0.811</c:v>
                </c:pt>
                <c:pt idx="153">
                  <c:v>0.811</c:v>
                </c:pt>
                <c:pt idx="154">
                  <c:v>0.811</c:v>
                </c:pt>
                <c:pt idx="155">
                  <c:v>0.811</c:v>
                </c:pt>
                <c:pt idx="156">
                  <c:v>0.811</c:v>
                </c:pt>
                <c:pt idx="157">
                  <c:v>0.811</c:v>
                </c:pt>
                <c:pt idx="158">
                  <c:v>0.811</c:v>
                </c:pt>
                <c:pt idx="159">
                  <c:v>0.931700000000001</c:v>
                </c:pt>
                <c:pt idx="160">
                  <c:v>0.931700000000001</c:v>
                </c:pt>
                <c:pt idx="161">
                  <c:v>0.931700000000001</c:v>
                </c:pt>
                <c:pt idx="162">
                  <c:v>0.931700000000001</c:v>
                </c:pt>
                <c:pt idx="163">
                  <c:v>0.931700000000001</c:v>
                </c:pt>
                <c:pt idx="164">
                  <c:v>0.931700000000001</c:v>
                </c:pt>
                <c:pt idx="165">
                  <c:v>0.931700000000001</c:v>
                </c:pt>
                <c:pt idx="166">
                  <c:v>0.931700000000001</c:v>
                </c:pt>
                <c:pt idx="167">
                  <c:v>0.931700000000001</c:v>
                </c:pt>
                <c:pt idx="168">
                  <c:v>0.931700000000001</c:v>
                </c:pt>
                <c:pt idx="169">
                  <c:v>0.931700000000001</c:v>
                </c:pt>
                <c:pt idx="170">
                  <c:v>0.931700000000001</c:v>
                </c:pt>
                <c:pt idx="171">
                  <c:v>0.931700000000001</c:v>
                </c:pt>
                <c:pt idx="172">
                  <c:v>0.931700000000001</c:v>
                </c:pt>
                <c:pt idx="173">
                  <c:v>0.931700000000001</c:v>
                </c:pt>
                <c:pt idx="174">
                  <c:v>0.931700000000001</c:v>
                </c:pt>
                <c:pt idx="175">
                  <c:v>0.931700000000001</c:v>
                </c:pt>
                <c:pt idx="176">
                  <c:v>0.931700000000001</c:v>
                </c:pt>
                <c:pt idx="177">
                  <c:v>0.931700000000001</c:v>
                </c:pt>
                <c:pt idx="178">
                  <c:v>0.931700000000001</c:v>
                </c:pt>
                <c:pt idx="179">
                  <c:v>0.931700000000001</c:v>
                </c:pt>
                <c:pt idx="180">
                  <c:v>0.931700000000001</c:v>
                </c:pt>
                <c:pt idx="181">
                  <c:v>0.931700000000001</c:v>
                </c:pt>
                <c:pt idx="182">
                  <c:v>0.931700000000001</c:v>
                </c:pt>
                <c:pt idx="183">
                  <c:v>0.931700000000001</c:v>
                </c:pt>
                <c:pt idx="184">
                  <c:v>0.9523</c:v>
                </c:pt>
                <c:pt idx="185">
                  <c:v>0.9523</c:v>
                </c:pt>
                <c:pt idx="186">
                  <c:v>0.9523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</c:numCache>
            </c:numRef>
          </c:yVal>
          <c:smooth val="1"/>
        </c:ser>
        <c:axId val="436841544"/>
        <c:axId val="436854712"/>
      </c:scatterChart>
      <c:valAx>
        <c:axId val="436841544"/>
        <c:scaling>
          <c:orientation val="minMax"/>
          <c:max val="80000.0"/>
        </c:scaling>
        <c:axPos val="b"/>
        <c:title>
          <c:tx>
            <c:rich>
              <a:bodyPr/>
              <a:lstStyle/>
              <a:p>
                <a:pPr>
                  <a:defRPr b="1" i="0"/>
                </a:pPr>
                <a:r>
                  <a:rPr lang="en-US" b="1" i="0"/>
                  <a:t>time (seconds)</a:t>
                </a:r>
              </a:p>
            </c:rich>
          </c:tx>
          <c:layout>
            <c:manualLayout>
              <c:xMode val="edge"/>
              <c:yMode val="edge"/>
              <c:x val="0.434657183981035"/>
              <c:y val="0.909506916617629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36854712"/>
        <c:crosses val="autoZero"/>
        <c:crossBetween val="midCat"/>
        <c:dispUnits>
          <c:builtInUnit val="thousands"/>
        </c:dispUnits>
      </c:valAx>
      <c:valAx>
        <c:axId val="436854712"/>
        <c:scaling>
          <c:orientation val="minMax"/>
          <c:max val="2.1"/>
          <c:min val="0.0"/>
        </c:scaling>
        <c:axPos val="l"/>
        <c:majorGridlines/>
        <c:title>
          <c:tx>
            <c:rich>
              <a:bodyPr rot="-5400000" vert="horz"/>
              <a:lstStyle/>
              <a:p>
                <a:pPr algn="ctr">
                  <a:defRPr b="1">
                    <a:latin typeface="+mn-lt"/>
                  </a:defRPr>
                </a:pPr>
                <a:r>
                  <a:rPr lang="en-US" b="1">
                    <a:latin typeface="+mn-lt"/>
                  </a:rPr>
                  <a:t>key  range coverage  ratio</a:t>
                </a:r>
              </a:p>
            </c:rich>
          </c:tx>
        </c:title>
        <c:numFmt formatCode="0%" sourceLinked="0"/>
        <c:tickLblPos val="nextTo"/>
        <c:txPr>
          <a:bodyPr rot="0" vert="horz"/>
          <a:lstStyle/>
          <a:p>
            <a:pPr>
              <a:defRPr sz="1000"/>
            </a:pPr>
            <a:endParaRPr lang="en-US"/>
          </a:p>
        </c:txPr>
        <c:crossAx val="436841544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585749318099944"/>
          <c:y val="0.107495729700455"/>
          <c:w val="0.372816118573414"/>
          <c:h val="0.149898600804396"/>
        </c:manualLayout>
      </c:layout>
      <c:spPr>
        <a:solidFill>
          <a:schemeClr val="bg1"/>
        </a:solidFill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FF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52828900679261"/>
          <c:y val="0.152518387673025"/>
          <c:w val="0.722102528594968"/>
          <c:h val="0.581822101134697"/>
        </c:manualLayout>
      </c:layout>
      <c:scatterChart>
        <c:scatterStyle val="smoothMarker"/>
        <c:ser>
          <c:idx val="4"/>
          <c:order val="0"/>
          <c:tx>
            <c:v>3 predecessors</c:v>
          </c:tx>
          <c:spPr>
            <a:ln w="50800">
              <a:solidFill>
                <a:srgbClr val="1F497D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'tick-24.5s'!$A$2:$A$257</c:f>
              <c:numCache>
                <c:formatCode>General</c:formatCode>
                <c:ptCount val="2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</c:numCache>
            </c:numRef>
          </c:xVal>
          <c:yVal>
            <c:numRef>
              <c:f>'tick-24.5s'!$C$2:$C$257</c:f>
              <c:numCache>
                <c:formatCode>General</c:formatCode>
                <c:ptCount val="256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2.0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2.0</c:v>
                </c:pt>
                <c:pt idx="19">
                  <c:v>2.0</c:v>
                </c:pt>
                <c:pt idx="20">
                  <c:v>2.0</c:v>
                </c:pt>
                <c:pt idx="21">
                  <c:v>2.0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25">
                  <c:v>2.0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2.0</c:v>
                </c:pt>
                <c:pt idx="34">
                  <c:v>2.0</c:v>
                </c:pt>
                <c:pt idx="35">
                  <c:v>2.0</c:v>
                </c:pt>
                <c:pt idx="36">
                  <c:v>2.0</c:v>
                </c:pt>
                <c:pt idx="37">
                  <c:v>2.0</c:v>
                </c:pt>
                <c:pt idx="38">
                  <c:v>2.0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2.0</c:v>
                </c:pt>
                <c:pt idx="46">
                  <c:v>2.0</c:v>
                </c:pt>
                <c:pt idx="47">
                  <c:v>2.0</c:v>
                </c:pt>
                <c:pt idx="48">
                  <c:v>2.0</c:v>
                </c:pt>
                <c:pt idx="49">
                  <c:v>2.0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1.0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1.0</c:v>
                </c:pt>
                <c:pt idx="163">
                  <c:v>1.0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1.0</c:v>
                </c:pt>
                <c:pt idx="202">
                  <c:v>0.0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1.0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2.0</c:v>
                </c:pt>
                <c:pt idx="242">
                  <c:v>2.0</c:v>
                </c:pt>
                <c:pt idx="243">
                  <c:v>2.0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</c:numCache>
            </c:numRef>
          </c:yVal>
          <c:smooth val="1"/>
        </c:ser>
        <c:ser>
          <c:idx val="2"/>
          <c:order val="1"/>
          <c:tx>
            <c:v>8 predecessors</c:v>
          </c:tx>
          <c:spPr>
            <a:ln w="254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'tick-24.5s'!$A$2:$A$257</c:f>
              <c:numCache>
                <c:formatCode>General</c:formatCode>
                <c:ptCount val="2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</c:numCache>
            </c:numRef>
          </c:xVal>
          <c:yVal>
            <c:numRef>
              <c:f>'tick-24.5s'!$B$2:$B$257</c:f>
              <c:numCache>
                <c:formatCode>General</c:formatCode>
                <c:ptCount val="256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1.0</c:v>
                </c:pt>
                <c:pt idx="163">
                  <c:v>1.0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2.0</c:v>
                </c:pt>
                <c:pt idx="200">
                  <c:v>2.0</c:v>
                </c:pt>
                <c:pt idx="201">
                  <c:v>2.0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1.0</c:v>
                </c:pt>
                <c:pt idx="219">
                  <c:v>1.0</c:v>
                </c:pt>
                <c:pt idx="220">
                  <c:v>1.0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</c:numCache>
            </c:numRef>
          </c:yVal>
          <c:smooth val="1"/>
        </c:ser>
        <c:axId val="436888296"/>
        <c:axId val="436895672"/>
      </c:scatterChart>
      <c:valAx>
        <c:axId val="436888296"/>
        <c:scaling>
          <c:orientation val="minMax"/>
          <c:max val="256.0"/>
        </c:scaling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key serial</a:t>
                </a:r>
              </a:p>
            </c:rich>
          </c:tx>
          <c:layout>
            <c:manualLayout>
              <c:xMode val="edge"/>
              <c:yMode val="edge"/>
              <c:x val="0.448969185600267"/>
              <c:y val="0.8751941558636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36895672"/>
        <c:crosses val="autoZero"/>
        <c:crossBetween val="midCat"/>
        <c:majorUnit val="64.0"/>
        <c:minorUnit val="16.0"/>
      </c:valAx>
      <c:valAx>
        <c:axId val="436895672"/>
        <c:scaling>
          <c:orientation val="minMax"/>
          <c:max val="4.0"/>
          <c:min val="0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b="1"/>
                </a:pPr>
                <a:r>
                  <a:rPr lang="en-US" b="1"/>
                  <a:t># of hit of chord nodes</a:t>
                </a:r>
              </a:p>
            </c:rich>
          </c:tx>
        </c:title>
        <c:numFmt formatCode="General" sourceLinked="0"/>
        <c:tickLblPos val="nextTo"/>
        <c:spPr>
          <a:noFill/>
        </c:spPr>
        <c:txPr>
          <a:bodyPr rot="0" vert="horz"/>
          <a:lstStyle/>
          <a:p>
            <a:pPr>
              <a:defRPr sz="1000"/>
            </a:pPr>
            <a:endParaRPr lang="en-US"/>
          </a:p>
        </c:txPr>
        <c:crossAx val="436888296"/>
        <c:crosses val="autoZero"/>
        <c:crossBetween val="midCat"/>
        <c:majorUnit val="1.0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637684511447455"/>
          <c:y val="0.158456732832351"/>
          <c:w val="0.343740681680458"/>
          <c:h val="0.1818939552708"/>
        </c:manualLayout>
      </c:layout>
      <c:spPr>
        <a:solidFill>
          <a:sysClr val="window" lastClr="FFFFFF"/>
        </a:solidFill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FF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2DAD4-F7DA-4152-A1A4-655F0B543C66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73DB7-A070-49A3-BEF6-938BCF193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deployed: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In deployed environment, it’s complex &amp; hard to reproduce! How do people detect the bugs among the machines?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guarantee is that the execute is called sequentially, with the timestamps of the snapshots always increasing.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r>
              <a:rPr lang="en-US" baseline="0" dirty="0" smtClean="0"/>
              <a:t> using heart-beat between checker and app node, this is combined with failure detection message.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center / wide area</a:t>
            </a:r>
          </a:p>
          <a:p>
            <a:endParaRPr lang="en-US" dirty="0" smtClean="0"/>
          </a:p>
          <a:p>
            <a:r>
              <a:rPr lang="en-US" baseline="0" dirty="0" err="1" smtClean="0"/>
              <a:t>LoP</a:t>
            </a:r>
            <a:r>
              <a:rPr lang="en-US" baseline="0" dirty="0" smtClean="0"/>
              <a:t> column: for each application, we check 1 to 5 predicates according to the invariants and property spec. and here is the line of predicate code. </a:t>
            </a:r>
          </a:p>
          <a:p>
            <a:endParaRPr lang="en-US" baseline="0" dirty="0" smtClean="0"/>
          </a:p>
          <a:p>
            <a:r>
              <a:rPr lang="en-US" dirty="0" smtClean="0"/>
              <a:t>High</a:t>
            </a:r>
            <a:r>
              <a:rPr lang="en-US" baseline="0" dirty="0" smtClean="0"/>
              <a:t> light RSL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“leader-election”, two-commit</a:t>
            </a:r>
          </a:p>
          <a:p>
            <a:r>
              <a:rPr lang="en-US" baseline="0" dirty="0" smtClean="0"/>
              <a:t>Tricky 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2617-6636-40AD-962B-5CF0422BFA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Experiment: 4 machines</a:t>
            </a:r>
            <a:r>
              <a:rPr lang="en-US" baseline="0" dirty="0" smtClean="0"/>
              <a:t> running </a:t>
            </a:r>
            <a:r>
              <a:rPr lang="en-US" baseline="0" dirty="0" err="1" smtClean="0"/>
              <a:t>pacificA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all</a:t>
            </a:r>
            <a:r>
              <a:rPr lang="en-US" baseline="0" dirty="0" smtClean="0"/>
              <a:t> the 4 predicates in page 4 enabled.</a:t>
            </a:r>
          </a:p>
          <a:p>
            <a:r>
              <a:rPr lang="en-US" baseline="0" dirty="0" smtClean="0"/>
              <a:t>The overhead is around 2%</a:t>
            </a:r>
          </a:p>
          <a:p>
            <a:r>
              <a:rPr lang="en-US" baseline="0" dirty="0" smtClean="0"/>
              <a:t>Increasing the number of clients leads to heavier throughput. But the penalty in slowdown is small because we batch the exposed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invariants stem from the design, and are easily specified as predicates</a:t>
            </a:r>
          </a:p>
          <a:p>
            <a:endParaRPr lang="en-US" dirty="0" smtClean="0"/>
          </a:p>
          <a:p>
            <a:r>
              <a:rPr lang="en-US" dirty="0" smtClean="0"/>
              <a:t>It’s better than just saying</a:t>
            </a:r>
            <a:r>
              <a:rPr lang="en-US" baseline="0" dirty="0" smtClean="0"/>
              <a:t> that “read – write consistency” from the users’ perspective, because this fine-grained invariants are more effective in detecting violations as early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Lease-based failure tolerance</a:t>
            </a:r>
          </a:p>
          <a:p>
            <a:pPr lvl="2"/>
            <a:r>
              <a:rPr lang="en-US" dirty="0" smtClean="0"/>
              <a:t>The master will revoke a lock when detecting the crash of its holder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[invariant] Otherwise there could be data corruption or loss</a:t>
            </a:r>
          </a:p>
          <a:p>
            <a:endParaRPr lang="en-US" dirty="0" smtClean="0"/>
          </a:p>
          <a:p>
            <a:r>
              <a:rPr lang="en-US" dirty="0" smtClean="0"/>
              <a:t>This is a distributed property</a:t>
            </a:r>
            <a:r>
              <a:rPr lang="en-US" baseline="0" dirty="0" smtClean="0"/>
              <a:t> that cannot be checked in a single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3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[remark] this approach</a:t>
            </a:r>
            <a:r>
              <a:rPr lang="en-US" baseline="0" dirty="0" smtClean="0"/>
              <a:t> can work well with some scale system in </a:t>
            </a:r>
            <a:r>
              <a:rPr lang="en-US" baseline="0" dirty="0" err="1" smtClean="0"/>
              <a:t>testlab</a:t>
            </a:r>
            <a:r>
              <a:rPr lang="en-US" baseline="0" dirty="0" smtClean="0"/>
              <a:t>. But when the system is large, there are many problems.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There’s a</a:t>
            </a:r>
            <a:r>
              <a:rPr lang="en-US" baseline="0" dirty="0" smtClean="0"/>
              <a:t>n essential problem for the log, because people have to *anticipate* what should be logged before running the system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Log: there is always a tradeoff between Comprehensiveness and</a:t>
            </a:r>
            <a:r>
              <a:rPr lang="en-US" baseline="0" dirty="0" smtClean="0"/>
              <a:t> </a:t>
            </a:r>
            <a:r>
              <a:rPr lang="en-US" dirty="0" smtClean="0"/>
              <a:t>overhead. The</a:t>
            </a:r>
            <a:r>
              <a:rPr lang="en-US" baseline="0" dirty="0" smtClean="0"/>
              <a:t> </a:t>
            </a:r>
            <a:r>
              <a:rPr lang="en-US" dirty="0" smtClean="0"/>
              <a:t>developer</a:t>
            </a:r>
            <a:r>
              <a:rPr lang="en-US" baseline="0" dirty="0" smtClean="0"/>
              <a:t> must anticipate the needed states, which is not good. 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a real service</a:t>
            </a:r>
            <a:r>
              <a:rPr lang="en-US" dirty="0" smtClean="0"/>
              <a:t>,</a:t>
            </a:r>
            <a:r>
              <a:rPr lang="en-US" baseline="0" dirty="0" smtClean="0"/>
              <a:t> you don’t want to stop the system to install more logging points.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a real example, a storage system…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[scripts must align</a:t>
            </a:r>
            <a:r>
              <a:rPr lang="en-US" baseline="0" dirty="0" smtClean="0"/>
              <a:t> events : </a:t>
            </a:r>
            <a:r>
              <a:rPr lang="en-US" dirty="0" smtClean="0"/>
              <a:t>(-- refer to the previous lock example)]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Immediately</a:t>
            </a:r>
          </a:p>
          <a:p>
            <a:r>
              <a:rPr lang="en-US" baseline="0" dirty="0" smtClean="0"/>
              <a:t>[summary] this enable people to check new predicate on-the-fly, without stopping system, and use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important for checking deployed services and large-scale systems. Because we can probe new states without stopping the system, and we can use many checkers for scalability.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central problem in checking</a:t>
            </a:r>
            <a:r>
              <a:rPr lang="en-US" baseline="0" dirty="0" smtClean="0"/>
              <a:t> distributed systems is how to write the predicates. As we said, traditional approaches uses ad-hoc scripts to align states and check properties, which is difficult to run in parallel and deal with failures. </a:t>
            </a:r>
          </a:p>
          <a:p>
            <a:endParaRPr lang="en-US" baseline="0" dirty="0" smtClean="0"/>
          </a:p>
          <a:p>
            <a:r>
              <a:rPr lang="en-US" dirty="0" smtClean="0"/>
              <a:t>There are</a:t>
            </a:r>
            <a:r>
              <a:rPr lang="en-US" baseline="0" dirty="0" smtClean="0"/>
              <a:t> several challenges in writing distributed predicates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</a:t>
            </a:r>
            <a:r>
              <a:rPr lang="en-US" baseline="0" dirty="0" smtClean="0"/>
              <a:t> developers write distributed predicates as simple as writing a traditional “assertion” in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, avoid distracting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</a:t>
            </a:r>
            <a:r>
              <a:rPr lang="en-US" baseline="0" dirty="0" smtClean="0"/>
              <a:t> exposed state is attached with a logic timestamp</a:t>
            </a:r>
          </a:p>
          <a:p>
            <a:r>
              <a:rPr lang="en-US" baseline="0" dirty="0" smtClean="0"/>
              <a:t>Each state </a:t>
            </a:r>
            <a:r>
              <a:rPr lang="en-US" baseline="0" dirty="0" err="1" smtClean="0"/>
              <a:t>exposer</a:t>
            </a:r>
            <a:r>
              <a:rPr lang="en-US" baseline="0" dirty="0" smtClean="0"/>
              <a:t> caches the states, and transmits them to the checkers.</a:t>
            </a:r>
          </a:p>
          <a:p>
            <a:r>
              <a:rPr lang="en-US" baseline="0" dirty="0" smtClean="0"/>
              <a:t>A checker receives states from several state </a:t>
            </a:r>
            <a:r>
              <a:rPr lang="en-US" baseline="0" dirty="0" err="1" smtClean="0"/>
              <a:t>exposers</a:t>
            </a:r>
            <a:r>
              <a:rPr lang="en-US" baseline="0" dirty="0" smtClean="0"/>
              <a:t>, and reorder the states according to the timestamp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Dataflow</a:t>
            </a:r>
            <a:r>
              <a:rPr lang="en-US" baseline="0" dirty="0" smtClean="0"/>
              <a:t> is a directed acyclic graph</a:t>
            </a:r>
          </a:p>
          <a:p>
            <a:r>
              <a:rPr lang="en-US" dirty="0" smtClean="0"/>
              <a:t>Predicates</a:t>
            </a:r>
            <a:r>
              <a:rPr lang="en-US" baseline="0" dirty="0" smtClean="0"/>
              <a:t> can have more stages.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Hightlights</a:t>
            </a:r>
            <a:r>
              <a:rPr lang="en-US" baseline="0" dirty="0" smtClean="0"/>
              <a:t>: reuse the types; no source code change or recompilation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73DB7-A070-49A3-BEF6-938BCF193EB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8A21-A5EB-4348-B9BA-B8B168F94598}" type="datetimeFigureOut">
              <a:rPr lang="en-US" smtClean="0"/>
              <a:pPr/>
              <a:t>4/29/09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5BCC-4056-432C-BDDA-1F26327EFD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3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1.wmf"/><Relationship Id="rId7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6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r>
              <a:rPr lang="en-US" sz="3200" baseline="300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rgbClr val="FF0000"/>
                </a:solidFill>
              </a:rPr>
              <a:t>D</a:t>
            </a:r>
            <a:r>
              <a:rPr lang="en-US" sz="3200" dirty="0" smtClean="0"/>
              <a:t>ebug </a:t>
            </a:r>
            <a:r>
              <a:rPr lang="en-US" sz="3200" dirty="0" smtClean="0">
                <a:solidFill>
                  <a:srgbClr val="FF0000"/>
                </a:solidFill>
              </a:rPr>
              <a:t>D</a:t>
            </a:r>
            <a:r>
              <a:rPr lang="en-US" sz="3200" dirty="0" smtClean="0"/>
              <a:t>eployed </a:t>
            </a:r>
            <a:r>
              <a:rPr lang="en-US" sz="3200" dirty="0" smtClean="0">
                <a:solidFill>
                  <a:srgbClr val="FF0000"/>
                </a:solidFill>
              </a:rPr>
              <a:t>D</a:t>
            </a:r>
            <a:r>
              <a:rPr lang="en-US" sz="3200" dirty="0" smtClean="0"/>
              <a:t>istributed </a:t>
            </a: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ystems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10600" cy="1752600"/>
          </a:xfrm>
        </p:spPr>
        <p:txBody>
          <a:bodyPr>
            <a:no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Xuezheng Liu</a:t>
            </a:r>
            <a:r>
              <a:rPr lang="en-US" sz="2400" dirty="0" smtClean="0">
                <a:solidFill>
                  <a:schemeClr val="tx1"/>
                </a:solidFill>
              </a:rPr>
              <a:t>, Zhenyu Guo, Xi Wang, </a:t>
            </a:r>
            <a:r>
              <a:rPr lang="en-US" sz="2400" dirty="0" err="1" smtClean="0">
                <a:solidFill>
                  <a:schemeClr val="tx1"/>
                </a:solidFill>
              </a:rPr>
              <a:t>Feibo</a:t>
            </a:r>
            <a:r>
              <a:rPr lang="en-US" sz="2400" dirty="0" smtClean="0">
                <a:solidFill>
                  <a:schemeClr val="tx1"/>
                </a:solidFill>
              </a:rPr>
              <a:t> Chen,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Xiaochen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Lian</a:t>
            </a:r>
            <a:r>
              <a:rPr lang="en-US" sz="2400" dirty="0" smtClean="0">
                <a:solidFill>
                  <a:schemeClr val="tx1"/>
                </a:solidFill>
              </a:rPr>
              <a:t>, Jian Tang, Ming Wu, M. Frans Kaashoek, Zheng Zhang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Microsoft Research Asia, </a:t>
            </a:r>
            <a:r>
              <a:rPr lang="en-US" sz="2400" dirty="0" err="1" smtClean="0">
                <a:solidFill>
                  <a:schemeClr val="tx1"/>
                </a:solidFill>
              </a:rPr>
              <a:t>Tsinghua</a:t>
            </a:r>
            <a:r>
              <a:rPr lang="en-US" sz="2400" dirty="0" smtClean="0">
                <a:solidFill>
                  <a:schemeClr val="tx1"/>
                </a:solidFill>
              </a:rPr>
              <a:t> University,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Fudan</a:t>
            </a:r>
            <a:r>
              <a:rPr lang="en-US" sz="2400" dirty="0" smtClean="0">
                <a:solidFill>
                  <a:schemeClr val="tx1"/>
                </a:solidFill>
              </a:rPr>
              <a:t> University, Shanghai </a:t>
            </a:r>
            <a:r>
              <a:rPr lang="en-US" sz="2400" dirty="0" err="1" smtClean="0">
                <a:solidFill>
                  <a:schemeClr val="tx1"/>
                </a:solidFill>
              </a:rPr>
              <a:t>Jiaotong</a:t>
            </a:r>
            <a:r>
              <a:rPr lang="en-US" sz="2400" dirty="0" smtClean="0">
                <a:solidFill>
                  <a:schemeClr val="tx1"/>
                </a:solidFill>
              </a:rPr>
              <a:t> University, MIT CSAIL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Developers write a D</a:t>
            </a:r>
            <a:r>
              <a:rPr lang="en-US" sz="3600" baseline="30000" dirty="0" smtClean="0">
                <a:solidFill>
                  <a:srgbClr val="0070C0"/>
                </a:solidFill>
              </a:rPr>
              <a:t>3</a:t>
            </a:r>
            <a:r>
              <a:rPr lang="en-US" sz="3600" dirty="0" smtClean="0">
                <a:solidFill>
                  <a:srgbClr val="0070C0"/>
                </a:solidFill>
              </a:rPr>
              <a:t>S predicate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01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V0</a:t>
            </a:r>
            <a:r>
              <a:rPr lang="en-US" sz="2000" dirty="0" smtClean="0"/>
              <a:t>: </a:t>
            </a:r>
            <a:r>
              <a:rPr lang="en-US" sz="2000" b="1" dirty="0" err="1" smtClean="0">
                <a:solidFill>
                  <a:srgbClr val="C00000"/>
                </a:solidFill>
              </a:rPr>
              <a:t>exposer</a:t>
            </a:r>
            <a:r>
              <a:rPr lang="en-US" sz="2000" dirty="0" smtClean="0"/>
              <a:t> 	</a:t>
            </a:r>
            <a:r>
              <a:rPr lang="en-US" sz="2000" dirty="0" smtClean="0">
                <a:sym typeface="Wingdings" pitchFamily="2" charset="2"/>
              </a:rPr>
              <a:t> { ( client: </a:t>
            </a:r>
            <a:r>
              <a:rPr lang="en-US" sz="2000" dirty="0" err="1" smtClean="0">
                <a:sym typeface="Wingdings" pitchFamily="2" charset="2"/>
              </a:rPr>
              <a:t>ClientID</a:t>
            </a:r>
            <a:r>
              <a:rPr lang="en-US" sz="2000" dirty="0" smtClean="0">
                <a:sym typeface="Wingdings" pitchFamily="2" charset="2"/>
              </a:rPr>
              <a:t>, lock: </a:t>
            </a:r>
            <a:r>
              <a:rPr lang="en-US" sz="2000" dirty="0" err="1" smtClean="0">
                <a:sym typeface="Wingdings" pitchFamily="2" charset="2"/>
              </a:rPr>
              <a:t>LockID</a:t>
            </a:r>
            <a:r>
              <a:rPr lang="en-US" sz="2000" dirty="0" smtClean="0">
                <a:sym typeface="Wingdings" pitchFamily="2" charset="2"/>
              </a:rPr>
              <a:t>, mode: </a:t>
            </a:r>
            <a:r>
              <a:rPr lang="en-US" sz="2000" dirty="0" err="1" smtClean="0">
                <a:sym typeface="Wingdings" pitchFamily="2" charset="2"/>
              </a:rPr>
              <a:t>LockMode</a:t>
            </a:r>
            <a:r>
              <a:rPr lang="en-US" sz="2000" dirty="0" smtClean="0">
                <a:sym typeface="Wingdings" pitchFamily="2" charset="2"/>
              </a:rPr>
              <a:t> )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V1</a:t>
            </a:r>
            <a:r>
              <a:rPr lang="en-US" sz="2000" dirty="0" smtClean="0">
                <a:sym typeface="Wingdings" pitchFamily="2" charset="2"/>
              </a:rPr>
              <a:t>: </a:t>
            </a: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V0</a:t>
            </a:r>
            <a:r>
              <a:rPr lang="en-US" sz="2000" dirty="0" smtClean="0">
                <a:sym typeface="Wingdings" pitchFamily="2" charset="2"/>
              </a:rPr>
              <a:t>		 { ( conflict: </a:t>
            </a:r>
            <a:r>
              <a:rPr lang="en-US" sz="2000" dirty="0" err="1" smtClean="0">
                <a:sym typeface="Wingdings" pitchFamily="2" charset="2"/>
              </a:rPr>
              <a:t>LockID</a:t>
            </a:r>
            <a:r>
              <a:rPr lang="en-US" sz="2000" dirty="0" smtClean="0">
                <a:sym typeface="Wingdings" pitchFamily="2" charset="2"/>
              </a:rPr>
              <a:t> ) }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as final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after</a:t>
            </a:r>
            <a:r>
              <a:rPr lang="en-US" sz="2000" dirty="0" smtClean="0">
                <a:sym typeface="Wingdings" pitchFamily="2" charset="2"/>
              </a:rPr>
              <a:t> (</a:t>
            </a:r>
            <a:r>
              <a:rPr lang="en-US" sz="2000" dirty="0" err="1" smtClean="0">
                <a:sym typeface="Wingdings" pitchFamily="2" charset="2"/>
              </a:rPr>
              <a:t>ClientNode</a:t>
            </a:r>
            <a:r>
              <a:rPr lang="en-US" sz="2000" dirty="0" smtClean="0">
                <a:sym typeface="Wingdings" pitchFamily="2" charset="2"/>
              </a:rPr>
              <a:t>::</a:t>
            </a:r>
            <a:r>
              <a:rPr lang="en-US" sz="2000" dirty="0" err="1" smtClean="0">
                <a:sym typeface="Wingdings" pitchFamily="2" charset="2"/>
              </a:rPr>
              <a:t>OnLockAcquired</a:t>
            </a:r>
            <a:r>
              <a:rPr lang="en-US" sz="2000" dirty="0" smtClean="0">
                <a:sym typeface="Wingdings" pitchFamily="2" charset="2"/>
              </a:rPr>
              <a:t>)  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addtuple</a:t>
            </a:r>
            <a:r>
              <a:rPr lang="en-US" sz="2000" dirty="0" smtClean="0">
                <a:sym typeface="Wingdings" pitchFamily="2" charset="2"/>
              </a:rPr>
              <a:t>  ($0-&gt;</a:t>
            </a:r>
            <a:r>
              <a:rPr lang="en-US" sz="2000" dirty="0" err="1" smtClean="0">
                <a:sym typeface="Wingdings" pitchFamily="2" charset="2"/>
              </a:rPr>
              <a:t>m_NodeID</a:t>
            </a:r>
            <a:r>
              <a:rPr lang="en-US" sz="2000" dirty="0" smtClean="0">
                <a:sym typeface="Wingdings" pitchFamily="2" charset="2"/>
              </a:rPr>
              <a:t>, $1, $2)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after</a:t>
            </a:r>
            <a:r>
              <a:rPr lang="en-US" sz="2000" dirty="0" smtClean="0">
                <a:sym typeface="Wingdings" pitchFamily="2" charset="2"/>
              </a:rPr>
              <a:t> (</a:t>
            </a:r>
            <a:r>
              <a:rPr lang="en-US" sz="2000" dirty="0" err="1" smtClean="0">
                <a:sym typeface="Wingdings" pitchFamily="2" charset="2"/>
              </a:rPr>
              <a:t>ClientNode</a:t>
            </a:r>
            <a:r>
              <a:rPr lang="en-US" sz="2000" dirty="0" smtClean="0">
                <a:sym typeface="Wingdings" pitchFamily="2" charset="2"/>
              </a:rPr>
              <a:t>::</a:t>
            </a:r>
            <a:r>
              <a:rPr lang="en-US" sz="2000" dirty="0" err="1" smtClean="0">
                <a:sym typeface="Wingdings" pitchFamily="2" charset="2"/>
              </a:rPr>
              <a:t>OnLockReleased</a:t>
            </a:r>
            <a:r>
              <a:rPr lang="en-US" sz="2000" dirty="0" smtClean="0">
                <a:sym typeface="Wingdings" pitchFamily="2" charset="2"/>
              </a:rPr>
              <a:t>)  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deltuple</a:t>
            </a:r>
            <a:r>
              <a:rPr lang="en-US" sz="2000" dirty="0" smtClean="0">
                <a:sym typeface="Wingdings" pitchFamily="2" charset="2"/>
              </a:rPr>
              <a:t>   ($0-&gt;</a:t>
            </a:r>
            <a:r>
              <a:rPr lang="en-US" sz="2000" dirty="0" err="1" smtClean="0">
                <a:sym typeface="Wingdings" pitchFamily="2" charset="2"/>
              </a:rPr>
              <a:t>m_NodeID</a:t>
            </a:r>
            <a:r>
              <a:rPr lang="en-US" sz="2000" dirty="0" smtClean="0">
                <a:sym typeface="Wingdings" pitchFamily="2" charset="2"/>
              </a:rPr>
              <a:t>, $1, $2)</a:t>
            </a:r>
          </a:p>
          <a:p>
            <a:pPr>
              <a:buNone/>
            </a:pPr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class </a:t>
            </a:r>
            <a:r>
              <a:rPr lang="en-US" sz="2000" dirty="0" err="1" smtClean="0">
                <a:sym typeface="Wingdings" pitchFamily="2" charset="2"/>
              </a:rPr>
              <a:t>MyChecker</a:t>
            </a:r>
            <a:r>
              <a:rPr lang="en-US" sz="2000" dirty="0" smtClean="0">
                <a:sym typeface="Wingdings" pitchFamily="2" charset="2"/>
              </a:rPr>
              <a:t> : vertex&lt;V1&gt; {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 virtual void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Execute</a:t>
            </a:r>
            <a:r>
              <a:rPr lang="en-US" sz="2000" dirty="0" smtClean="0">
                <a:sym typeface="Wingdings" pitchFamily="2" charset="2"/>
              </a:rPr>
              <a:t>( const V0::Snapshot &amp; snapshot ) {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       …. // Invariant logic, writing in sequential style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 }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 static int64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Mapping</a:t>
            </a:r>
            <a:r>
              <a:rPr lang="en-US" sz="2000" dirty="0" smtClean="0">
                <a:sym typeface="Wingdings" pitchFamily="2" charset="2"/>
              </a:rPr>
              <a:t>( const V0::</a:t>
            </a:r>
            <a:r>
              <a:rPr lang="en-US" sz="2000" dirty="0" err="1" smtClean="0">
                <a:sym typeface="Wingdings" pitchFamily="2" charset="2"/>
              </a:rPr>
              <a:t>tuple</a:t>
            </a:r>
            <a:r>
              <a:rPr lang="en-US" sz="2000" dirty="0" smtClean="0">
                <a:sym typeface="Wingdings" pitchFamily="2" charset="2"/>
              </a:rPr>
              <a:t> &amp; t ) ; // guidance for partitioning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80010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105400" y="3505200"/>
            <a:ext cx="3657600" cy="1219200"/>
          </a:xfrm>
          <a:prstGeom prst="wedgeRoundRectCallout">
            <a:avLst>
              <a:gd name="adj1" fmla="val -33480"/>
              <a:gd name="adj2" fmla="val -72657"/>
              <a:gd name="adj3" fmla="val 16667"/>
            </a:avLst>
          </a:prstGeom>
          <a:gradFill>
            <a:gsLst>
              <a:gs pos="0">
                <a:schemeClr val="accent2">
                  <a:tint val="50000"/>
                  <a:satMod val="300000"/>
                  <a:alpha val="35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Part 1: define the dataflow and types of states, and how states are retrieved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2000" y="3352800"/>
            <a:ext cx="8001000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5486400"/>
            <a:ext cx="3657600" cy="1219200"/>
          </a:xfrm>
          <a:prstGeom prst="wedgeRoundRectCallout">
            <a:avLst>
              <a:gd name="adj1" fmla="val -33480"/>
              <a:gd name="adj2" fmla="val -72657"/>
              <a:gd name="adj3" fmla="val 16667"/>
            </a:avLst>
          </a:prstGeom>
          <a:gradFill>
            <a:gsLst>
              <a:gs pos="0">
                <a:schemeClr val="accent2">
                  <a:tint val="50000"/>
                  <a:satMod val="300000"/>
                  <a:alpha val="35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Part 2: define the logic and mapping function in each stage for predicates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743200" y="1219200"/>
            <a:ext cx="3200400" cy="13716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3464"/>
            <a:ext cx="7772400" cy="630936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D</a:t>
            </a:r>
            <a:r>
              <a:rPr lang="en-US" sz="3600" baseline="30000" dirty="0" smtClean="0">
                <a:solidFill>
                  <a:srgbClr val="0070C0"/>
                </a:solidFill>
              </a:rPr>
              <a:t>3</a:t>
            </a:r>
            <a:r>
              <a:rPr lang="en-US" sz="3600" dirty="0" smtClean="0">
                <a:solidFill>
                  <a:srgbClr val="0070C0"/>
                </a:solidFill>
              </a:rPr>
              <a:t>S parallel predicate checker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00400" y="190500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190500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29200" y="190500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43400" y="2057400"/>
            <a:ext cx="533400" cy="1588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137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Lock clients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3981450" y="2838450"/>
            <a:ext cx="7239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3429000" y="5715000"/>
            <a:ext cx="533400" cy="457200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4800600" y="5715000"/>
            <a:ext cx="533400" cy="457200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14800" y="6018212"/>
            <a:ext cx="533400" cy="1588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518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Checkers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4038600" y="45720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95800" y="266700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Expose states</a:t>
            </a:r>
          </a:p>
          <a:p>
            <a:r>
              <a:rPr lang="en-US" dirty="0" smtClean="0"/>
              <a:t>individually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4343400"/>
            <a:ext cx="139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Reconstruct:</a:t>
            </a:r>
          </a:p>
          <a:p>
            <a:r>
              <a:rPr lang="en-US" dirty="0" smtClean="0"/>
              <a:t>SN1, SN2, …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3505200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Exposed states</a:t>
            </a:r>
          </a:p>
          <a:p>
            <a:pPr algn="just"/>
            <a:r>
              <a:rPr lang="en-US" dirty="0" smtClean="0"/>
              <a:t>(C1, L1, E), (C2, L3, S), (C5, L1, S),…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53840" y="37357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5472" y="40113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90800" y="5029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(C1,</a:t>
            </a:r>
            <a:r>
              <a:rPr lang="en-US" dirty="0" smtClean="0">
                <a:solidFill>
                  <a:srgbClr val="FF0000"/>
                </a:solidFill>
              </a:rPr>
              <a:t>L1</a:t>
            </a:r>
            <a:r>
              <a:rPr lang="en-US" dirty="0" smtClean="0"/>
              <a:t>,E),(C5,</a:t>
            </a:r>
            <a:r>
              <a:rPr lang="en-US" dirty="0" smtClean="0">
                <a:solidFill>
                  <a:srgbClr val="FF0000"/>
                </a:solidFill>
              </a:rPr>
              <a:t>L1</a:t>
            </a:r>
            <a:r>
              <a:rPr lang="en-US" dirty="0" smtClean="0"/>
              <a:t>,S)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57800" y="50292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(C2,L3,S)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743200" y="2895600"/>
            <a:ext cx="3911161" cy="458788"/>
            <a:chOff x="838200" y="2895600"/>
            <a:chExt cx="3911161" cy="45878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838200" y="3352800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429000" y="2895600"/>
              <a:ext cx="1320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Key: </a:t>
              </a:r>
              <a:r>
                <a:rPr lang="en-US" dirty="0" err="1" smtClean="0"/>
                <a:t>LockID</a:t>
              </a:r>
              <a:endParaRPr lang="en-US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29200" y="3276600"/>
            <a:ext cx="152400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7" idx="4"/>
            <a:endCxn id="41" idx="0"/>
          </p:cNvCxnSpPr>
          <p:nvPr/>
        </p:nvCxnSpPr>
        <p:spPr>
          <a:xfrm rot="16200000" flipH="1">
            <a:off x="3028950" y="2647950"/>
            <a:ext cx="9906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4"/>
            <a:endCxn id="41" idx="0"/>
          </p:cNvCxnSpPr>
          <p:nvPr/>
        </p:nvCxnSpPr>
        <p:spPr>
          <a:xfrm rot="5400000">
            <a:off x="3943350" y="2000250"/>
            <a:ext cx="990600" cy="156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4"/>
            <a:endCxn id="42" idx="0"/>
          </p:cNvCxnSpPr>
          <p:nvPr/>
        </p:nvCxnSpPr>
        <p:spPr>
          <a:xfrm rot="16200000" flipH="1">
            <a:off x="4019550" y="2190750"/>
            <a:ext cx="99060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Down Arrow 55"/>
          <p:cNvSpPr/>
          <p:nvPr/>
        </p:nvSpPr>
        <p:spPr>
          <a:xfrm>
            <a:off x="3534384" y="3581400"/>
            <a:ext cx="228600" cy="1371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4981575" y="3581400"/>
            <a:ext cx="228600" cy="1371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  <p:bldP spid="19" grpId="0"/>
      <p:bldP spid="18" grpId="0" animBg="1"/>
      <p:bldP spid="18" grpId="1" animBg="1"/>
      <p:bldP spid="20" grpId="0"/>
      <p:bldP spid="20" grpId="1"/>
      <p:bldP spid="21" grpId="0"/>
      <p:bldP spid="21" grpId="1"/>
      <p:bldP spid="27" grpId="0" build="allAtOnce" animBg="1"/>
      <p:bldP spid="27" grpId="1" uiExpand="1" build="allAtOnce" animBg="1"/>
      <p:bldP spid="31" grpId="0"/>
      <p:bldP spid="31" grpId="1"/>
      <p:bldP spid="32" grpId="0"/>
      <p:bldP spid="32" grpId="1"/>
      <p:bldP spid="35" grpId="0" animBg="1"/>
      <p:bldP spid="36" grpId="0" animBg="1"/>
      <p:bldP spid="41" grpId="1" animBg="1"/>
      <p:bldP spid="42" grpId="1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States and dataflow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01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V0</a:t>
            </a:r>
            <a:r>
              <a:rPr lang="en-US" sz="2000" dirty="0" smtClean="0"/>
              <a:t>: </a:t>
            </a:r>
            <a:r>
              <a:rPr lang="en-US" sz="2000" b="1" dirty="0" err="1" smtClean="0">
                <a:solidFill>
                  <a:schemeClr val="accent2"/>
                </a:solidFill>
              </a:rPr>
              <a:t>exposer</a:t>
            </a:r>
            <a:r>
              <a:rPr lang="en-US" sz="2000" dirty="0" smtClean="0"/>
              <a:t> 	</a:t>
            </a:r>
            <a:r>
              <a:rPr lang="en-US" sz="2000" dirty="0" smtClean="0">
                <a:sym typeface="Wingdings" pitchFamily="2" charset="2"/>
              </a:rPr>
              <a:t> { ( client: </a:t>
            </a:r>
            <a:r>
              <a:rPr lang="en-US" sz="2000" dirty="0" err="1" smtClean="0">
                <a:sym typeface="Wingdings" pitchFamily="2" charset="2"/>
              </a:rPr>
              <a:t>ClientID</a:t>
            </a:r>
            <a:r>
              <a:rPr lang="en-US" sz="2000" dirty="0" smtClean="0">
                <a:sym typeface="Wingdings" pitchFamily="2" charset="2"/>
              </a:rPr>
              <a:t>, lock: </a:t>
            </a:r>
            <a:r>
              <a:rPr lang="en-US" sz="2000" dirty="0" err="1" smtClean="0">
                <a:sym typeface="Wingdings" pitchFamily="2" charset="2"/>
              </a:rPr>
              <a:t>LockID</a:t>
            </a:r>
            <a:r>
              <a:rPr lang="en-US" sz="2000" dirty="0" smtClean="0">
                <a:sym typeface="Wingdings" pitchFamily="2" charset="2"/>
              </a:rPr>
              <a:t>, mode: </a:t>
            </a:r>
            <a:r>
              <a:rPr lang="en-US" sz="2000" dirty="0" err="1" smtClean="0">
                <a:sym typeface="Wingdings" pitchFamily="2" charset="2"/>
              </a:rPr>
              <a:t>LockMode</a:t>
            </a:r>
            <a:r>
              <a:rPr lang="en-US" sz="2000" dirty="0" smtClean="0">
                <a:sym typeface="Wingdings" pitchFamily="2" charset="2"/>
              </a:rPr>
              <a:t> )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V1</a:t>
            </a:r>
            <a:r>
              <a:rPr lang="en-US" sz="2000" dirty="0" smtClean="0">
                <a:sym typeface="Wingdings" pitchFamily="2" charset="2"/>
              </a:rPr>
              <a:t>: </a:t>
            </a: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V0</a:t>
            </a:r>
            <a:r>
              <a:rPr lang="en-US" sz="2000" dirty="0" smtClean="0">
                <a:sym typeface="Wingdings" pitchFamily="2" charset="2"/>
              </a:rPr>
              <a:t>		 { ( conflict: </a:t>
            </a:r>
            <a:r>
              <a:rPr lang="en-US" sz="2000" dirty="0" err="1" smtClean="0">
                <a:sym typeface="Wingdings" pitchFamily="2" charset="2"/>
              </a:rPr>
              <a:t>LockID</a:t>
            </a:r>
            <a:r>
              <a:rPr lang="en-US" sz="2000" dirty="0" smtClean="0">
                <a:sym typeface="Wingdings" pitchFamily="2" charset="2"/>
              </a:rPr>
              <a:t> ) } </a:t>
            </a:r>
            <a:r>
              <a:rPr lang="en-US" sz="2000" b="1" dirty="0" smtClean="0">
                <a:solidFill>
                  <a:schemeClr val="accent2"/>
                </a:solidFill>
                <a:sym typeface="Wingdings" pitchFamily="2" charset="2"/>
              </a:rPr>
              <a:t>as final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/>
                </a:solidFill>
                <a:sym typeface="Wingdings" pitchFamily="2" charset="2"/>
              </a:rPr>
              <a:t>after</a:t>
            </a:r>
            <a:r>
              <a:rPr lang="en-US" sz="2000" dirty="0" smtClean="0">
                <a:sym typeface="Wingdings" pitchFamily="2" charset="2"/>
              </a:rPr>
              <a:t> (</a:t>
            </a:r>
            <a:r>
              <a:rPr lang="en-US" sz="2000" dirty="0" err="1" smtClean="0">
                <a:sym typeface="Wingdings" pitchFamily="2" charset="2"/>
              </a:rPr>
              <a:t>ClientNode</a:t>
            </a:r>
            <a:r>
              <a:rPr lang="en-US" sz="2000" dirty="0" smtClean="0">
                <a:sym typeface="Wingdings" pitchFamily="2" charset="2"/>
              </a:rPr>
              <a:t>::</a:t>
            </a:r>
            <a:r>
              <a:rPr lang="en-US" sz="2000" dirty="0" err="1" smtClean="0">
                <a:sym typeface="Wingdings" pitchFamily="2" charset="2"/>
              </a:rPr>
              <a:t>OnLockAcquired</a:t>
            </a:r>
            <a:r>
              <a:rPr lang="en-US" sz="2000" dirty="0" smtClean="0">
                <a:sym typeface="Wingdings" pitchFamily="2" charset="2"/>
              </a:rPr>
              <a:t>)  </a:t>
            </a:r>
            <a:r>
              <a:rPr lang="en-US" sz="2000" b="1" dirty="0" err="1" smtClean="0">
                <a:solidFill>
                  <a:schemeClr val="accent2"/>
                </a:solidFill>
                <a:sym typeface="Wingdings" pitchFamily="2" charset="2"/>
              </a:rPr>
              <a:t>addtuple</a:t>
            </a:r>
            <a:r>
              <a:rPr lang="en-US" sz="2000" dirty="0" smtClean="0">
                <a:sym typeface="Wingdings" pitchFamily="2" charset="2"/>
              </a:rPr>
              <a:t>  ($0-&gt;</a:t>
            </a:r>
            <a:r>
              <a:rPr lang="en-US" sz="2000" dirty="0" err="1" smtClean="0">
                <a:sym typeface="Wingdings" pitchFamily="2" charset="2"/>
              </a:rPr>
              <a:t>m_NodeID</a:t>
            </a:r>
            <a:r>
              <a:rPr lang="en-US" sz="2000" dirty="0" smtClean="0">
                <a:sym typeface="Wingdings" pitchFamily="2" charset="2"/>
              </a:rPr>
              <a:t>, $1, $2)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/>
                </a:solidFill>
                <a:sym typeface="Wingdings" pitchFamily="2" charset="2"/>
              </a:rPr>
              <a:t>after</a:t>
            </a:r>
            <a:r>
              <a:rPr lang="en-US" sz="2000" dirty="0" smtClean="0">
                <a:sym typeface="Wingdings" pitchFamily="2" charset="2"/>
              </a:rPr>
              <a:t> (</a:t>
            </a:r>
            <a:r>
              <a:rPr lang="en-US" sz="2000" dirty="0" err="1" smtClean="0">
                <a:sym typeface="Wingdings" pitchFamily="2" charset="2"/>
              </a:rPr>
              <a:t>ClientNode</a:t>
            </a:r>
            <a:r>
              <a:rPr lang="en-US" sz="2000" dirty="0" smtClean="0">
                <a:sym typeface="Wingdings" pitchFamily="2" charset="2"/>
              </a:rPr>
              <a:t>::</a:t>
            </a:r>
            <a:r>
              <a:rPr lang="en-US" sz="2000" dirty="0" err="1" smtClean="0">
                <a:sym typeface="Wingdings" pitchFamily="2" charset="2"/>
              </a:rPr>
              <a:t>OnLockReleased</a:t>
            </a:r>
            <a:r>
              <a:rPr lang="en-US" sz="2000" dirty="0" smtClean="0">
                <a:sym typeface="Wingdings" pitchFamily="2" charset="2"/>
              </a:rPr>
              <a:t>)  </a:t>
            </a:r>
            <a:r>
              <a:rPr lang="en-US" sz="2000" b="1" dirty="0" err="1" smtClean="0">
                <a:solidFill>
                  <a:schemeClr val="accent2"/>
                </a:solidFill>
                <a:sym typeface="Wingdings" pitchFamily="2" charset="2"/>
              </a:rPr>
              <a:t>deltuple</a:t>
            </a:r>
            <a:r>
              <a:rPr lang="en-US" sz="2000" dirty="0" smtClean="0">
                <a:sym typeface="Wingdings" pitchFamily="2" charset="2"/>
              </a:rPr>
              <a:t>   ($0-&gt;</a:t>
            </a:r>
            <a:r>
              <a:rPr lang="en-US" sz="2000" dirty="0" err="1" smtClean="0">
                <a:sym typeface="Wingdings" pitchFamily="2" charset="2"/>
              </a:rPr>
              <a:t>m_NodeID</a:t>
            </a:r>
            <a:r>
              <a:rPr lang="en-US" sz="2000" dirty="0" smtClean="0">
                <a:sym typeface="Wingdings" pitchFamily="2" charset="2"/>
              </a:rPr>
              <a:t>, $1, $2)</a:t>
            </a:r>
          </a:p>
          <a:p>
            <a:pPr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8200" y="3429000"/>
            <a:ext cx="2424468" cy="1143000"/>
            <a:chOff x="838200" y="3429000"/>
            <a:chExt cx="2424468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838200" y="3429000"/>
              <a:ext cx="1295400" cy="5334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V0</a:t>
              </a:r>
              <a:r>
                <a:rPr lang="en-US" sz="1600" dirty="0" smtClean="0"/>
                <a:t>: </a:t>
              </a:r>
              <a:r>
                <a:rPr lang="en-US" sz="1600" dirty="0" err="1" smtClean="0"/>
                <a:t>exposer</a:t>
              </a:r>
              <a:endParaRPr lang="en-US" sz="1600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295400" y="4038600"/>
              <a:ext cx="304800" cy="5334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4114800"/>
              <a:ext cx="1586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of (C, L, M)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4648200"/>
            <a:ext cx="2299177" cy="1512332"/>
            <a:chOff x="838200" y="4648200"/>
            <a:chExt cx="2299177" cy="1512332"/>
          </a:xfrm>
        </p:grpSpPr>
        <p:sp>
          <p:nvSpPr>
            <p:cNvPr id="12" name="Rounded Rectangle 11"/>
            <p:cNvSpPr/>
            <p:nvPr/>
          </p:nvSpPr>
          <p:spPr>
            <a:xfrm>
              <a:off x="838200" y="4648200"/>
              <a:ext cx="1295400" cy="5334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V1 </a:t>
              </a:r>
              <a:r>
                <a:rPr lang="en-US" sz="1600" dirty="0" smtClean="0"/>
                <a:t>(checker)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1295400" y="5257800"/>
              <a:ext cx="304800" cy="5334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5257800"/>
              <a:ext cx="14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 of (lock)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4400" y="579120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Final report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0" y="3316069"/>
            <a:ext cx="1503819" cy="646331"/>
            <a:chOff x="2286000" y="3316069"/>
            <a:chExt cx="1503819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2895600" y="3316069"/>
              <a:ext cx="894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triggers</a:t>
              </a:r>
              <a:br>
                <a:rPr lang="en-US" dirty="0" smtClean="0">
                  <a:solidFill>
                    <a:schemeClr val="tx2"/>
                  </a:solidFill>
                </a:rPr>
              </a:br>
              <a:r>
                <a:rPr lang="en-US" dirty="0" smtClean="0">
                  <a:solidFill>
                    <a:schemeClr val="tx2"/>
                  </a:solidFill>
                </a:rPr>
                <a:t>in app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286000" y="3808412"/>
              <a:ext cx="609600" cy="1588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286000" y="4611469"/>
            <a:ext cx="1643857" cy="646331"/>
            <a:chOff x="2286000" y="4611469"/>
            <a:chExt cx="1643857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2895600" y="4611469"/>
              <a:ext cx="1034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checking</a:t>
              </a:r>
              <a:br>
                <a:rPr lang="en-US" dirty="0" smtClean="0">
                  <a:solidFill>
                    <a:schemeClr val="tx2"/>
                  </a:solidFill>
                </a:rPr>
              </a:br>
              <a:r>
                <a:rPr lang="en-US" dirty="0" smtClean="0">
                  <a:solidFill>
                    <a:schemeClr val="tx2"/>
                  </a:solidFill>
                </a:rPr>
                <a:t>function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286000" y="5103812"/>
              <a:ext cx="609600" cy="1588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038600" y="3352800"/>
            <a:ext cx="4572000" cy="1754326"/>
            <a:chOff x="4038600" y="3352800"/>
            <a:chExt cx="4572000" cy="1754326"/>
          </a:xfrm>
        </p:grpSpPr>
        <p:sp>
          <p:nvSpPr>
            <p:cNvPr id="30" name="Rectangular Callout 29"/>
            <p:cNvSpPr/>
            <p:nvPr/>
          </p:nvSpPr>
          <p:spPr>
            <a:xfrm>
              <a:off x="4038600" y="3352800"/>
              <a:ext cx="4419600" cy="1752600"/>
            </a:xfrm>
            <a:prstGeom prst="wedgeRectCallout">
              <a:avLst>
                <a:gd name="adj1" fmla="val -58334"/>
                <a:gd name="adj2" fmla="val -24939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8600" y="3352800"/>
              <a:ext cx="457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/>
                  </a:solidFill>
                </a:rPr>
                <a:t>Source code for Boxwood client:</a:t>
              </a:r>
            </a:p>
            <a:p>
              <a:r>
                <a:rPr lang="en-US" dirty="0" smtClean="0"/>
                <a:t>class </a:t>
              </a:r>
              <a:r>
                <a:rPr lang="en-US" dirty="0" err="1" smtClean="0"/>
                <a:t>ClientNode</a:t>
              </a:r>
              <a:r>
                <a:rPr lang="en-US" dirty="0" smtClean="0"/>
                <a:t> { </a:t>
              </a:r>
            </a:p>
            <a:p>
              <a:r>
                <a:rPr lang="en-US" dirty="0" smtClean="0"/>
                <a:t>   </a:t>
              </a:r>
              <a:r>
                <a:rPr lang="en-US" dirty="0" err="1" smtClean="0"/>
                <a:t>ClientID</a:t>
              </a:r>
              <a:r>
                <a:rPr lang="en-US" dirty="0" smtClean="0"/>
                <a:t>     </a:t>
              </a:r>
              <a:r>
                <a:rPr lang="en-US" b="1" dirty="0" err="1" smtClean="0">
                  <a:solidFill>
                    <a:schemeClr val="tx2"/>
                  </a:solidFill>
                </a:rPr>
                <a:t>m_NodeID</a:t>
              </a:r>
              <a:r>
                <a:rPr lang="en-US" dirty="0" smtClean="0"/>
                <a:t>;</a:t>
              </a:r>
            </a:p>
            <a:p>
              <a:r>
                <a:rPr lang="en-US" dirty="0" smtClean="0"/>
                <a:t>   void </a:t>
              </a:r>
              <a:r>
                <a:rPr lang="en-US" b="1" dirty="0" err="1" smtClean="0">
                  <a:solidFill>
                    <a:schemeClr val="tx2"/>
                  </a:solidFill>
                </a:rPr>
                <a:t>OnLockAcquired</a:t>
              </a:r>
              <a:r>
                <a:rPr lang="en-US" dirty="0" smtClean="0"/>
                <a:t>( </a:t>
              </a:r>
              <a:r>
                <a:rPr lang="en-US" dirty="0" err="1" smtClean="0"/>
                <a:t>LockID</a:t>
              </a:r>
              <a:r>
                <a:rPr lang="en-US" dirty="0" smtClean="0"/>
                <a:t>, </a:t>
              </a:r>
              <a:r>
                <a:rPr lang="en-US" dirty="0" err="1" smtClean="0"/>
                <a:t>LockMode</a:t>
              </a:r>
              <a:r>
                <a:rPr lang="en-US" dirty="0" smtClean="0"/>
                <a:t> );</a:t>
              </a:r>
            </a:p>
            <a:p>
              <a:r>
                <a:rPr lang="en-US" dirty="0" smtClean="0"/>
                <a:t>   void </a:t>
              </a:r>
              <a:r>
                <a:rPr lang="en-US" b="1" dirty="0" err="1" smtClean="0">
                  <a:solidFill>
                    <a:schemeClr val="tx2"/>
                  </a:solidFill>
                </a:rPr>
                <a:t>OnLockReleased</a:t>
              </a:r>
              <a:r>
                <a:rPr lang="en-US" dirty="0" smtClean="0"/>
                <a:t>( </a:t>
              </a:r>
              <a:r>
                <a:rPr lang="en-US" dirty="0" err="1" smtClean="0"/>
                <a:t>LockID</a:t>
              </a:r>
              <a:r>
                <a:rPr lang="en-US" dirty="0" smtClean="0"/>
                <a:t>, </a:t>
              </a:r>
              <a:r>
                <a:rPr lang="en-US" dirty="0" err="1" smtClean="0"/>
                <a:t>LockMode</a:t>
              </a:r>
              <a:r>
                <a:rPr lang="en-US" dirty="0" smtClean="0"/>
                <a:t> );</a:t>
              </a:r>
            </a:p>
            <a:p>
              <a:r>
                <a:rPr lang="en-US" dirty="0" smtClean="0"/>
                <a:t>};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038600" y="5257800"/>
            <a:ext cx="44196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Insert a hook to the app using binary</a:t>
            </a:r>
            <a:br>
              <a:rPr lang="en-US" dirty="0" smtClean="0"/>
            </a:br>
            <a:r>
              <a:rPr lang="en-US" dirty="0" smtClean="0"/>
              <a:t>   rewrite at run time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Triggered at function boundaries to expose </a:t>
            </a:r>
            <a:br>
              <a:rPr lang="en-US" dirty="0" smtClean="0"/>
            </a:br>
            <a:r>
              <a:rPr lang="en-US" dirty="0" smtClean="0"/>
              <a:t>   app states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Checking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09600" y="1524000"/>
            <a:ext cx="4038600" cy="144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Write in C++ language, reuse types</a:t>
            </a:r>
          </a:p>
          <a:p>
            <a:r>
              <a:rPr lang="en-US" dirty="0" smtClean="0"/>
              <a:t>Execute(): run for each snapshot</a:t>
            </a:r>
          </a:p>
          <a:p>
            <a:r>
              <a:rPr lang="en-US" dirty="0" smtClean="0"/>
              <a:t>Mapping(): guide partitioning of snapshots</a:t>
            </a:r>
            <a:endParaRPr lang="en-US" dirty="0"/>
          </a:p>
        </p:txBody>
      </p:sp>
      <p:grpSp>
        <p:nvGrpSpPr>
          <p:cNvPr id="4" name="Group 14"/>
          <p:cNvGrpSpPr/>
          <p:nvPr/>
        </p:nvGrpSpPr>
        <p:grpSpPr>
          <a:xfrm>
            <a:off x="838200" y="3429000"/>
            <a:ext cx="2424468" cy="1143000"/>
            <a:chOff x="838200" y="3429000"/>
            <a:chExt cx="2424468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838200" y="3429000"/>
              <a:ext cx="1295400" cy="5334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V0</a:t>
              </a:r>
              <a:r>
                <a:rPr lang="en-US" sz="1600" dirty="0" smtClean="0"/>
                <a:t>: </a:t>
              </a:r>
              <a:r>
                <a:rPr lang="en-US" sz="1600" dirty="0" err="1" smtClean="0"/>
                <a:t>exposer</a:t>
              </a:r>
              <a:endParaRPr lang="en-US" sz="1600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295400" y="4038600"/>
              <a:ext cx="304800" cy="5334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4114800"/>
              <a:ext cx="1586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of (C, L, M)</a:t>
              </a:r>
              <a:endParaRPr lang="en-US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838200" y="4648200"/>
            <a:ext cx="12954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 </a:t>
            </a:r>
            <a:r>
              <a:rPr lang="en-US" sz="1600" dirty="0" smtClean="0"/>
              <a:t>(checker)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295400" y="5257800"/>
            <a:ext cx="304800" cy="533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76400" y="5257800"/>
            <a:ext cx="14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of (lock)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579120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grpSp>
        <p:nvGrpSpPr>
          <p:cNvPr id="6" name="Group 27"/>
          <p:cNvGrpSpPr/>
          <p:nvPr/>
        </p:nvGrpSpPr>
        <p:grpSpPr>
          <a:xfrm>
            <a:off x="2286000" y="3316069"/>
            <a:ext cx="1503819" cy="646331"/>
            <a:chOff x="2286000" y="3316069"/>
            <a:chExt cx="1503819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2895600" y="3316069"/>
              <a:ext cx="894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triggers</a:t>
              </a:r>
              <a:br>
                <a:rPr lang="en-US" dirty="0" smtClean="0">
                  <a:solidFill>
                    <a:schemeClr val="tx2"/>
                  </a:solidFill>
                </a:rPr>
              </a:br>
              <a:r>
                <a:rPr lang="en-US" dirty="0" smtClean="0">
                  <a:solidFill>
                    <a:schemeClr val="tx2"/>
                  </a:solidFill>
                </a:rPr>
                <a:t>in app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286000" y="3808412"/>
              <a:ext cx="609600" cy="1588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" name="Group 28"/>
          <p:cNvGrpSpPr/>
          <p:nvPr/>
        </p:nvGrpSpPr>
        <p:grpSpPr>
          <a:xfrm>
            <a:off x="2286000" y="4611469"/>
            <a:ext cx="1643857" cy="646331"/>
            <a:chOff x="2286000" y="4611469"/>
            <a:chExt cx="1643857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2895600" y="4611469"/>
              <a:ext cx="1034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checking</a:t>
              </a:r>
              <a:br>
                <a:rPr lang="en-US" dirty="0" smtClean="0">
                  <a:solidFill>
                    <a:schemeClr val="tx2"/>
                  </a:solidFill>
                </a:rPr>
              </a:br>
              <a:r>
                <a:rPr lang="en-US" dirty="0" smtClean="0">
                  <a:solidFill>
                    <a:schemeClr val="tx2"/>
                  </a:solidFill>
                </a:rPr>
                <a:t>function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286000" y="5103812"/>
              <a:ext cx="609600" cy="1588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31649" y="1447800"/>
            <a:ext cx="4359951" cy="45243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ym typeface="Wingdings" pitchFamily="2" charset="2"/>
              </a:rPr>
              <a:t>class </a:t>
            </a:r>
            <a:r>
              <a:rPr lang="en-US" dirty="0" err="1" smtClean="0">
                <a:sym typeface="Wingdings" pitchFamily="2" charset="2"/>
              </a:rPr>
              <a:t>MyChecker</a:t>
            </a:r>
            <a:r>
              <a:rPr lang="en-US" dirty="0" smtClean="0">
                <a:sym typeface="Wingdings" pitchFamily="2" charset="2"/>
              </a:rPr>
              <a:t> : vertex&lt;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V1</a:t>
            </a:r>
            <a:r>
              <a:rPr lang="en-US" dirty="0" smtClean="0">
                <a:sym typeface="Wingdings" pitchFamily="2" charset="2"/>
              </a:rPr>
              <a:t>&gt; {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void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Execute</a:t>
            </a:r>
            <a:r>
              <a:rPr lang="en-US" dirty="0" smtClean="0">
                <a:sym typeface="Wingdings" pitchFamily="2" charset="2"/>
              </a:rPr>
              <a:t>( const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V0::Snapshot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&amp; SN) {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</a:t>
            </a:r>
            <a:r>
              <a:rPr lang="en-US" dirty="0" err="1" smtClean="0">
                <a:sym typeface="Wingdings" pitchFamily="2" charset="2"/>
              </a:rPr>
              <a:t>foreach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V0::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Tuple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b="1" dirty="0" smtClean="0">
                <a:solidFill>
                  <a:srgbClr val="00FF0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in</a:t>
            </a:r>
            <a:r>
              <a:rPr lang="en-US" b="1" dirty="0" smtClean="0">
                <a:sym typeface="Wingdings" pitchFamily="2" charset="2"/>
              </a:rPr>
              <a:t> SN)</a:t>
            </a:r>
            <a:r>
              <a:rPr lang="en-US" dirty="0" smtClean="0">
                <a:sym typeface="Wingdings" pitchFamily="2" charset="2"/>
              </a:rPr>
              <a:t>  {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if (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t.mode</a:t>
            </a:r>
            <a:r>
              <a:rPr lang="en-US" dirty="0" smtClean="0">
                <a:sym typeface="Wingdings" pitchFamily="2" charset="2"/>
              </a:rPr>
              <a:t> == EXCLUSIVE) ex[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t.lock</a:t>
            </a:r>
            <a:r>
              <a:rPr lang="en-US" dirty="0" smtClean="0">
                <a:sym typeface="Wingdings" pitchFamily="2" charset="2"/>
              </a:rPr>
              <a:t>]++;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else </a:t>
            </a:r>
            <a:r>
              <a:rPr lang="en-US" dirty="0" err="1" smtClean="0">
                <a:sym typeface="Wingdings" pitchFamily="2" charset="2"/>
              </a:rPr>
              <a:t>sh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dirty="0" err="1" smtClean="0">
                <a:solidFill>
                  <a:srgbClr val="C00000"/>
                </a:solidFill>
                <a:sym typeface="Wingdings" pitchFamily="2" charset="2"/>
              </a:rPr>
              <a:t>t.lock</a:t>
            </a:r>
            <a:r>
              <a:rPr lang="en-US" dirty="0" smtClean="0">
                <a:sym typeface="Wingdings" pitchFamily="2" charset="2"/>
              </a:rPr>
              <a:t>]++;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</a:t>
            </a:r>
            <a:r>
              <a:rPr lang="en-US" dirty="0" err="1" smtClean="0">
                <a:sym typeface="Wingdings" pitchFamily="2" charset="2"/>
              </a:rPr>
              <a:t>foreach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LockID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L</a:t>
            </a:r>
            <a:r>
              <a:rPr lang="en-US" dirty="0" smtClean="0">
                <a:sym typeface="Wingdings" pitchFamily="2" charset="2"/>
              </a:rPr>
              <a:t> in ex) {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if (ex[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L</a:t>
            </a:r>
            <a:r>
              <a:rPr lang="en-US" dirty="0" smtClean="0">
                <a:sym typeface="Wingdings" pitchFamily="2" charset="2"/>
              </a:rPr>
              <a:t>] &gt; 1 || (ex[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L</a:t>
            </a:r>
            <a:r>
              <a:rPr lang="en-US" dirty="0" smtClean="0">
                <a:sym typeface="Wingdings" pitchFamily="2" charset="2"/>
              </a:rPr>
              <a:t>] == 1 &amp;&amp; </a:t>
            </a:r>
            <a:r>
              <a:rPr lang="en-US" dirty="0" err="1" smtClean="0">
                <a:sym typeface="Wingdings" pitchFamily="2" charset="2"/>
              </a:rPr>
              <a:t>sh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L</a:t>
            </a:r>
            <a:r>
              <a:rPr lang="en-US" dirty="0" smtClean="0">
                <a:sym typeface="Wingdings" pitchFamily="2" charset="2"/>
              </a:rPr>
              <a:t>] &gt; 0))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output</a:t>
            </a:r>
            <a:r>
              <a:rPr lang="en-US" b="1" dirty="0" smtClean="0">
                <a:sym typeface="Wingdings" pitchFamily="2" charset="2"/>
              </a:rPr>
              <a:t> +=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V1::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Tuple</a:t>
            </a:r>
            <a:r>
              <a:rPr lang="en-US" b="1" dirty="0" smtClean="0">
                <a:sym typeface="Wingdings" pitchFamily="2" charset="2"/>
              </a:rPr>
              <a:t>(</a:t>
            </a:r>
            <a:r>
              <a:rPr lang="en-US" b="1" dirty="0" smtClean="0">
                <a:solidFill>
                  <a:schemeClr val="accent2"/>
                </a:solidFill>
                <a:sym typeface="Wingdings" pitchFamily="2" charset="2"/>
              </a:rPr>
              <a:t>L</a:t>
            </a:r>
            <a:r>
              <a:rPr lang="en-US" b="1" dirty="0" smtClean="0">
                <a:sym typeface="Wingdings" pitchFamily="2" charset="2"/>
              </a:rPr>
              <a:t>);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int64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Mapping</a:t>
            </a:r>
            <a:r>
              <a:rPr lang="en-US" dirty="0" smtClean="0">
                <a:sym typeface="Wingdings" pitchFamily="2" charset="2"/>
              </a:rPr>
              <a:t>( const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V0::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Tuple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&amp; t ) {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return </a:t>
            </a:r>
            <a:r>
              <a:rPr lang="en-US" dirty="0" err="1" smtClean="0">
                <a:sym typeface="Wingdings" pitchFamily="2" charset="2"/>
              </a:rPr>
              <a:t>t.lock</a:t>
            </a:r>
            <a:r>
              <a:rPr lang="en-US" dirty="0" smtClean="0"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1" dur="indefinite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13" grpId="0" animBg="1"/>
      <p:bldP spid="14" grpId="0"/>
      <p:bldP spid="17" grpId="0"/>
      <p:bldP spid="24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Summary of checking language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Predicate</a:t>
            </a:r>
          </a:p>
          <a:p>
            <a:pPr lvl="1"/>
            <a:r>
              <a:rPr lang="en-US" dirty="0" smtClean="0"/>
              <a:t>Any property calculated from </a:t>
            </a:r>
            <a:r>
              <a:rPr lang="en-US" i="1" dirty="0" smtClean="0">
                <a:solidFill>
                  <a:srgbClr val="FF0000"/>
                </a:solidFill>
              </a:rPr>
              <a:t>a finite number </a:t>
            </a:r>
            <a:r>
              <a:rPr lang="en-US" dirty="0" smtClean="0"/>
              <a:t>of consecutive state snapshots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Highlights</a:t>
            </a:r>
          </a:p>
          <a:p>
            <a:pPr lvl="1"/>
            <a:r>
              <a:rPr lang="en-US" dirty="0" smtClean="0"/>
              <a:t>Sequential programs (w/ mapping)</a:t>
            </a:r>
          </a:p>
          <a:p>
            <a:pPr lvl="1"/>
            <a:r>
              <a:rPr lang="en-US" dirty="0" smtClean="0"/>
              <a:t>Reuse app types in the script and C++ code</a:t>
            </a:r>
          </a:p>
          <a:p>
            <a:pPr lvl="1"/>
            <a:r>
              <a:rPr lang="en-US" dirty="0" smtClean="0"/>
              <a:t>Supports for reducing the overhead (in the paper) </a:t>
            </a:r>
          </a:p>
          <a:p>
            <a:pPr lvl="2"/>
            <a:r>
              <a:rPr lang="en-US" dirty="0" smtClean="0"/>
              <a:t>Incremental checking</a:t>
            </a:r>
          </a:p>
          <a:p>
            <a:pPr lvl="2"/>
            <a:r>
              <a:rPr lang="en-US" dirty="0" smtClean="0"/>
              <a:t>Sampling the time or snapshots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Constructing consistent snapshots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Lamport</a:t>
            </a:r>
            <a:r>
              <a:rPr lang="en-US" dirty="0" smtClean="0"/>
              <a:t> clock to total order states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how does the checker know whether it receives all necessary states for a snapshot?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Solution: detect app node failures and use membership info to construct snapshots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Constructing consistent snapshots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914400" y="4648200"/>
            <a:ext cx="7924800" cy="17073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Membership: external service or built-in heart-beats</a:t>
            </a:r>
          </a:p>
          <a:p>
            <a:pPr lvl="1"/>
            <a:r>
              <a:rPr lang="en-US" dirty="0" smtClean="0"/>
              <a:t>Snapshot is correct as long as membership is correct</a:t>
            </a:r>
          </a:p>
          <a:p>
            <a:r>
              <a:rPr lang="en-US" dirty="0" smtClean="0"/>
              <a:t>When no state being exposed, app node should report its timestamp periodically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1524000"/>
            <a:ext cx="5867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295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2362200"/>
            <a:ext cx="3657600" cy="158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21452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6400" y="3288268"/>
            <a:ext cx="5867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160" y="3059668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57400" y="1447800"/>
            <a:ext cx="152400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8800" y="990600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(A, L0, S) }, </a:t>
            </a:r>
            <a:r>
              <a:rPr lang="en-US" dirty="0" err="1" smtClean="0"/>
              <a:t>ts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188799" y="2286000"/>
            <a:ext cx="152400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0199" y="1828800"/>
            <a:ext cx="17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(B, L1, E) }, </a:t>
            </a:r>
            <a:r>
              <a:rPr lang="en-US" dirty="0" err="1" smtClean="0"/>
              <a:t>ts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108867" y="1447800"/>
            <a:ext cx="152400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80267" y="9906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}, </a:t>
            </a:r>
            <a:r>
              <a:rPr lang="en-US" dirty="0" err="1" smtClean="0"/>
              <a:t>ts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68170" y="18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ts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72739" y="1447800"/>
            <a:ext cx="152400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44139" y="9906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(A, L1, E) }, </a:t>
            </a:r>
            <a:r>
              <a:rPr lang="en-US" dirty="0" err="1" smtClean="0"/>
              <a:t>ts</a:t>
            </a:r>
            <a:r>
              <a:rPr lang="en-US" dirty="0" smtClean="0"/>
              <a:t>=16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41258" y="2363562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2393611">
            <a:off x="5158252" y="2207624"/>
            <a:ext cx="344218" cy="312428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76400" y="3429000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M(2)={A,B}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(2)=??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429000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M(6)={A,B}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(6)=??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56576" y="3429000"/>
            <a:ext cx="1334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M(10)={A,B}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(6)=S</a:t>
            </a:r>
            <a:r>
              <a:rPr lang="en-US" baseline="-25000" dirty="0" smtClean="0"/>
              <a:t>A</a:t>
            </a:r>
            <a:r>
              <a:rPr lang="en-US" dirty="0" smtClean="0"/>
              <a:t>(2) </a:t>
            </a:r>
          </a:p>
          <a:p>
            <a:r>
              <a:rPr lang="en-US" dirty="0" smtClean="0"/>
              <a:t>check(6)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5905501" y="3086101"/>
            <a:ext cx="381001" cy="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52626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 failure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3429000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(10)=S</a:t>
            </a:r>
            <a:r>
              <a:rPr lang="en-US" baseline="-25000" dirty="0" smtClean="0"/>
              <a:t>B</a:t>
            </a:r>
            <a:r>
              <a:rPr lang="en-US" dirty="0" smtClean="0"/>
              <a:t>(6) </a:t>
            </a:r>
          </a:p>
          <a:p>
            <a:r>
              <a:rPr lang="en-US" dirty="0" smtClean="0"/>
              <a:t>check(10)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48840" y="3429000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M(16)={A}</a:t>
            </a:r>
          </a:p>
          <a:p>
            <a:r>
              <a:rPr lang="en-US" dirty="0" smtClean="0"/>
              <a:t>check(16)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752600" y="1600200"/>
            <a:ext cx="762000" cy="1676400"/>
            <a:chOff x="1752600" y="1600200"/>
            <a:chExt cx="762000" cy="1676400"/>
          </a:xfrm>
        </p:grpSpPr>
        <p:cxnSp>
          <p:nvCxnSpPr>
            <p:cNvPr id="26" name="Straight Arrow Connector 25"/>
            <p:cNvCxnSpPr>
              <a:stCxn id="12" idx="4"/>
            </p:cNvCxnSpPr>
            <p:nvPr/>
          </p:nvCxnSpPr>
          <p:spPr>
            <a:xfrm rot="16200000" flipH="1">
              <a:off x="1485900" y="2247900"/>
              <a:ext cx="1676400" cy="38100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2600" y="2743200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A</a:t>
              </a:r>
              <a:r>
                <a:rPr lang="en-US" dirty="0" smtClean="0"/>
                <a:t>(2)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43200" y="2438400"/>
            <a:ext cx="685801" cy="838202"/>
            <a:chOff x="2743200" y="2438400"/>
            <a:chExt cx="685801" cy="838202"/>
          </a:xfrm>
        </p:grpSpPr>
        <p:cxnSp>
          <p:nvCxnSpPr>
            <p:cNvPr id="30" name="Straight Arrow Connector 29"/>
            <p:cNvCxnSpPr>
              <a:stCxn id="14" idx="4"/>
            </p:cNvCxnSpPr>
            <p:nvPr/>
          </p:nvCxnSpPr>
          <p:spPr>
            <a:xfrm rot="16200000" flipH="1">
              <a:off x="2927899" y="2775499"/>
              <a:ext cx="838202" cy="164003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43200" y="2743200"/>
              <a:ext cx="665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B</a:t>
              </a:r>
              <a:r>
                <a:rPr lang="en-US" dirty="0" smtClean="0"/>
                <a:t>(6)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33800" y="1600201"/>
            <a:ext cx="838200" cy="1676400"/>
            <a:chOff x="3733800" y="1981201"/>
            <a:chExt cx="838200" cy="1676400"/>
          </a:xfrm>
        </p:grpSpPr>
        <p:cxnSp>
          <p:nvCxnSpPr>
            <p:cNvPr id="35" name="Straight Arrow Connector 34"/>
            <p:cNvCxnSpPr/>
            <p:nvPr/>
          </p:nvCxnSpPr>
          <p:spPr>
            <a:xfrm rot="16200000" flipH="1">
              <a:off x="3543300" y="2628901"/>
              <a:ext cx="1676400" cy="38100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33800" y="3124200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A</a:t>
              </a:r>
              <a:r>
                <a:rPr lang="en-US" dirty="0" smtClean="0"/>
                <a:t>(10)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34199" y="1600200"/>
            <a:ext cx="1066801" cy="1676400"/>
            <a:chOff x="6934199" y="1981200"/>
            <a:chExt cx="1066801" cy="1676400"/>
          </a:xfrm>
        </p:grpSpPr>
        <p:cxnSp>
          <p:nvCxnSpPr>
            <p:cNvPr id="41" name="Straight Arrow Connector 40"/>
            <p:cNvCxnSpPr/>
            <p:nvPr/>
          </p:nvCxnSpPr>
          <p:spPr>
            <a:xfrm rot="16200000" flipH="1">
              <a:off x="6286499" y="2628900"/>
              <a:ext cx="1676400" cy="38100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228031" y="312420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A</a:t>
              </a:r>
              <a:r>
                <a:rPr lang="en-US" dirty="0" smtClean="0"/>
                <a:t>(16)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9" grpId="0"/>
      <p:bldP spid="20" grpId="0" animBg="1"/>
      <p:bldP spid="21" grpId="0"/>
      <p:bldP spid="18" grpId="0" animBg="1"/>
      <p:bldP spid="29" grpId="0"/>
      <p:bldP spid="33" grpId="0"/>
      <p:bldP spid="36" grpId="0"/>
      <p:bldP spid="39" grpId="0"/>
      <p:bldP spid="40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Fault tolerant checking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>
            <a:normAutofit/>
          </a:bodyPr>
          <a:lstStyle/>
          <a:p>
            <a:r>
              <a:rPr lang="en-US" dirty="0" smtClean="0"/>
              <a:t>When a checker fails</a:t>
            </a:r>
          </a:p>
          <a:p>
            <a:pPr lvl="1"/>
            <a:r>
              <a:rPr lang="en-US" dirty="0" smtClean="0"/>
              <a:t>Remap unassigned key to another checker</a:t>
            </a:r>
          </a:p>
          <a:p>
            <a:pPr lvl="1"/>
            <a:r>
              <a:rPr lang="en-US" dirty="0" smtClean="0"/>
              <a:t>Re-calculate the snapshots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Experimental method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debugging 5 real systems, we answer</a:t>
            </a:r>
          </a:p>
          <a:p>
            <a:pPr lvl="1"/>
            <a:r>
              <a:rPr lang="en-US" dirty="0" smtClean="0"/>
              <a:t>Can D</a:t>
            </a:r>
            <a:r>
              <a:rPr lang="en-US" baseline="30000" dirty="0" smtClean="0"/>
              <a:t>3</a:t>
            </a:r>
            <a:r>
              <a:rPr lang="en-US" dirty="0" smtClean="0"/>
              <a:t>S help developers find bugs?</a:t>
            </a:r>
          </a:p>
          <a:p>
            <a:pPr lvl="1"/>
            <a:r>
              <a:rPr lang="en-US" dirty="0" smtClean="0"/>
              <a:t>Are predicates simple to write?</a:t>
            </a:r>
          </a:p>
          <a:p>
            <a:pPr lvl="1"/>
            <a:r>
              <a:rPr lang="en-US" dirty="0" smtClean="0"/>
              <a:t>Is the checking overhead acceptable?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None of the apps are written by 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Case study: Leader-election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Predicate</a:t>
            </a:r>
          </a:p>
          <a:p>
            <a:pPr lvl="1"/>
            <a:r>
              <a:rPr lang="en-US" dirty="0" smtClean="0"/>
              <a:t>There is at most one leader in each group of replicas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machines (1 </a:t>
            </a:r>
            <a:r>
              <a:rPr lang="en-US" dirty="0" err="1" smtClean="0"/>
              <a:t>Gb</a:t>
            </a:r>
            <a:r>
              <a:rPr lang="en-US" dirty="0" smtClean="0"/>
              <a:t> Ethernet, 2 </a:t>
            </a:r>
            <a:r>
              <a:rPr lang="en-US" dirty="0"/>
              <a:t>GHz Intel Xeon </a:t>
            </a:r>
            <a:r>
              <a:rPr lang="en-US" dirty="0" smtClean="0"/>
              <a:t>CPU, and 4 </a:t>
            </a:r>
            <a:r>
              <a:rPr lang="en-US" dirty="0"/>
              <a:t>GB </a:t>
            </a:r>
            <a:r>
              <a:rPr lang="en-US" dirty="0" smtClean="0"/>
              <a:t>memory)</a:t>
            </a:r>
          </a:p>
          <a:p>
            <a:pPr lvl="1"/>
            <a:r>
              <a:rPr lang="en-US" dirty="0" smtClean="0"/>
              <a:t>Test scenario: database app with random I/O (40 MB/s per machine at peak time)</a:t>
            </a:r>
          </a:p>
          <a:p>
            <a:pPr lvl="1"/>
            <a:r>
              <a:rPr lang="en-US" dirty="0" smtClean="0"/>
              <a:t>Randomly crash &amp; restart processes</a:t>
            </a:r>
          </a:p>
          <a:p>
            <a:endParaRPr lang="en-US" dirty="0" smtClean="0"/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3 checkers, partitioned by replica groups</a:t>
            </a:r>
          </a:p>
          <a:p>
            <a:pPr lvl="1"/>
            <a:r>
              <a:rPr lang="en-US" dirty="0" smtClean="0"/>
              <a:t>Time to trigger violation: several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Debugging distributed systems is difficult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356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Bugs are difficult to reproduce</a:t>
            </a:r>
          </a:p>
          <a:p>
            <a:pPr lvl="1"/>
            <a:r>
              <a:rPr lang="en-US" dirty="0" smtClean="0"/>
              <a:t>Many machines executing concurrently</a:t>
            </a:r>
          </a:p>
          <a:p>
            <a:pPr lvl="1"/>
            <a:r>
              <a:rPr lang="en-US" dirty="0" smtClean="0"/>
              <a:t>Machines may fail</a:t>
            </a:r>
          </a:p>
          <a:p>
            <a:pPr lvl="1"/>
            <a:r>
              <a:rPr lang="en-US" dirty="0" smtClean="0"/>
              <a:t>Network may fail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Root cause of the bug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1524000"/>
            <a:ext cx="1981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2819400"/>
            <a:ext cx="21336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Replica 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57600" y="2819400"/>
            <a:ext cx="21336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Replica node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2600" y="3581400"/>
            <a:ext cx="685800" cy="1588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71600" y="3505200"/>
            <a:ext cx="12192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detector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038600" y="3505200"/>
            <a:ext cx="12192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detector</a:t>
            </a:r>
          </a:p>
        </p:txBody>
      </p:sp>
      <p:cxnSp>
        <p:nvCxnSpPr>
          <p:cNvPr id="17" name="Straight Connector 16"/>
          <p:cNvCxnSpPr>
            <a:stCxn id="13" idx="3"/>
            <a:endCxn id="14" idx="1"/>
          </p:cNvCxnSpPr>
          <p:nvPr/>
        </p:nvCxnSpPr>
        <p:spPr>
          <a:xfrm>
            <a:off x="2590800" y="3848100"/>
            <a:ext cx="1447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3124200" y="3581400"/>
            <a:ext cx="533400" cy="533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2"/>
          <p:cNvGrpSpPr/>
          <p:nvPr/>
        </p:nvGrpSpPr>
        <p:grpSpPr>
          <a:xfrm>
            <a:off x="1981200" y="2133600"/>
            <a:ext cx="2667000" cy="1371600"/>
            <a:chOff x="1981200" y="2133600"/>
            <a:chExt cx="2667000" cy="1371600"/>
          </a:xfrm>
        </p:grpSpPr>
        <p:cxnSp>
          <p:nvCxnSpPr>
            <p:cNvPr id="20" name="Straight Arrow Connector 19"/>
            <p:cNvCxnSpPr>
              <a:stCxn id="13" idx="0"/>
              <a:endCxn id="4" idx="2"/>
            </p:cNvCxnSpPr>
            <p:nvPr/>
          </p:nvCxnSpPr>
          <p:spPr>
            <a:xfrm rot="5400000" flipH="1" flipV="1">
              <a:off x="2438400" y="1676400"/>
              <a:ext cx="1371600" cy="2286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0"/>
              <a:endCxn id="4" idx="2"/>
            </p:cNvCxnSpPr>
            <p:nvPr/>
          </p:nvCxnSpPr>
          <p:spPr>
            <a:xfrm rot="16200000" flipV="1">
              <a:off x="3771900" y="2628900"/>
              <a:ext cx="1371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457200" y="4648200"/>
            <a:ext cx="82296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" name="Group 39"/>
          <p:cNvGrpSpPr/>
          <p:nvPr/>
        </p:nvGrpSpPr>
        <p:grpSpPr>
          <a:xfrm>
            <a:off x="2514599" y="4343400"/>
            <a:ext cx="1663701" cy="762000"/>
            <a:chOff x="2524539" y="4114800"/>
            <a:chExt cx="1302027" cy="762000"/>
          </a:xfrm>
        </p:grpSpPr>
        <p:sp>
          <p:nvSpPr>
            <p:cNvPr id="26" name="Down Arrow 25"/>
            <p:cNvSpPr/>
            <p:nvPr/>
          </p:nvSpPr>
          <p:spPr>
            <a:xfrm>
              <a:off x="2524539" y="4114800"/>
              <a:ext cx="228600" cy="762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3597966" y="4114800"/>
              <a:ext cx="228600" cy="762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2362200" y="5334000"/>
            <a:ext cx="1981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Checker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7" name="Group 38"/>
          <p:cNvGrpSpPr/>
          <p:nvPr/>
        </p:nvGrpSpPr>
        <p:grpSpPr>
          <a:xfrm>
            <a:off x="2057400" y="2209800"/>
            <a:ext cx="3160146" cy="1219202"/>
            <a:chOff x="2057400" y="2209800"/>
            <a:chExt cx="3160146" cy="1219202"/>
          </a:xfrm>
        </p:grpSpPr>
        <p:cxnSp>
          <p:nvCxnSpPr>
            <p:cNvPr id="31" name="Straight Arrow Connector 30"/>
            <p:cNvCxnSpPr/>
            <p:nvPr/>
          </p:nvCxnSpPr>
          <p:spPr>
            <a:xfrm rot="10800000" flipV="1">
              <a:off x="2057400" y="2209800"/>
              <a:ext cx="18288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4114800" y="2667003"/>
              <a:ext cx="1143000" cy="38099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62200" y="2286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leader!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16337" y="2362200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Leader!</a:t>
              </a:r>
              <a:endParaRPr lang="en-US" dirty="0"/>
            </a:p>
          </p:txBody>
        </p:sp>
      </p:grpSp>
      <p:grpSp>
        <p:nvGrpSpPr>
          <p:cNvPr id="10" name="Group 41"/>
          <p:cNvGrpSpPr/>
          <p:nvPr/>
        </p:nvGrpSpPr>
        <p:grpSpPr>
          <a:xfrm>
            <a:off x="2514600" y="5257800"/>
            <a:ext cx="5562600" cy="1295400"/>
            <a:chOff x="-381000" y="5257800"/>
            <a:chExt cx="7648575" cy="1295400"/>
          </a:xfrm>
        </p:grpSpPr>
        <p:sp>
          <p:nvSpPr>
            <p:cNvPr id="29" name="Right Arrow 28"/>
            <p:cNvSpPr/>
            <p:nvPr/>
          </p:nvSpPr>
          <p:spPr>
            <a:xfrm>
              <a:off x="2552700" y="5715000"/>
              <a:ext cx="942975" cy="3048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olded Corner 29"/>
            <p:cNvSpPr/>
            <p:nvPr/>
          </p:nvSpPr>
          <p:spPr>
            <a:xfrm>
              <a:off x="3914775" y="5257800"/>
              <a:ext cx="3352800" cy="129540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Report</a:t>
              </a:r>
            </a:p>
            <a:p>
              <a:r>
                <a:rPr lang="en-US" dirty="0" smtClean="0"/>
                <a:t>Node involved, sequence of related states and events.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381000" y="5906869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(catch violation)</a:t>
              </a:r>
            </a:p>
            <a:p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798929" y="4114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timeout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53200" y="2819400"/>
            <a:ext cx="21336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Replica node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44360" y="1295400"/>
            <a:ext cx="3588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Coordinator crashed and forgot </a:t>
            </a:r>
          </a:p>
          <a:p>
            <a:r>
              <a:rPr lang="en-US" dirty="0" smtClean="0"/>
              <a:t>    the previous answer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Must write to disk synchronously!</a:t>
            </a:r>
            <a:endParaRPr lang="en-US" dirty="0"/>
          </a:p>
        </p:txBody>
      </p:sp>
      <p:sp>
        <p:nvSpPr>
          <p:cNvPr id="34" name="Multiply 33"/>
          <p:cNvSpPr/>
          <p:nvPr/>
        </p:nvSpPr>
        <p:spPr>
          <a:xfrm>
            <a:off x="4343400" y="129540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3" grpId="0"/>
      <p:bldP spid="45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Summary of results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1219200"/>
          <a:ext cx="78486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38200"/>
                <a:gridCol w="2971800"/>
                <a:gridCol w="9144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PacificA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(Structured data storage)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membership consistency; leader election; consistency among replicas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correctness bugs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Paxos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implement-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consistency in consensus outputs; leader 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correctness bugs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search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unbalanced response time of indexing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performance problem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Chord (DHT)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aggregate key range coverage; conflict key 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tradeoff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availability &amp; consistency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BitTorrent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36,117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Health in neighbor set; distribution of downloaded pieces; peer contribution 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performance bugs; free riders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685800" y="1371600"/>
            <a:ext cx="228600" cy="2819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308743" y="2967858"/>
            <a:ext cx="17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center apps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 rot="10800000">
            <a:off x="685799" y="4572000"/>
            <a:ext cx="2286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43885" y="5208553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area apps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4330661"/>
            <a:ext cx="8915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6800" y="1600200"/>
            <a:ext cx="2438400" cy="2743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343400"/>
            <a:ext cx="2438400" cy="2133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5200" y="1600200"/>
            <a:ext cx="3886200" cy="4876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1600200"/>
            <a:ext cx="5410200" cy="914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2514600"/>
            <a:ext cx="5410200" cy="914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5200" y="3429000"/>
            <a:ext cx="5410200" cy="914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5200" y="4343400"/>
            <a:ext cx="5410200" cy="914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5200" y="5257800"/>
            <a:ext cx="5410200" cy="1219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Performance overhead (stress test of </a:t>
            </a:r>
            <a:r>
              <a:rPr lang="en-US" sz="3200" dirty="0" err="1" smtClean="0">
                <a:solidFill>
                  <a:srgbClr val="0070C0"/>
                </a:solidFill>
              </a:rPr>
              <a:t>PacificA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762000" y="1219200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5105400"/>
            <a:ext cx="5486400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sz="2000" i="1" dirty="0" smtClean="0"/>
              <a:t>Less than 8%, in most cases less than 4%. 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I/O overhead &lt; 0.5%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Overhead is negligible in other checked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Related 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 analysis </a:t>
            </a:r>
          </a:p>
          <a:p>
            <a:pPr lvl="1"/>
            <a:r>
              <a:rPr lang="en-US" dirty="0" smtClean="0"/>
              <a:t>Magpie[OSDI’04], Pip[NSDI’06], X-Trace[NSDI’07]</a:t>
            </a:r>
          </a:p>
          <a:p>
            <a:endParaRPr lang="en-US" dirty="0" smtClean="0"/>
          </a:p>
          <a:p>
            <a:r>
              <a:rPr lang="en-US" dirty="0" smtClean="0"/>
              <a:t>Predicate checking at replay time</a:t>
            </a:r>
          </a:p>
          <a:p>
            <a:pPr lvl="1"/>
            <a:r>
              <a:rPr lang="en-US" dirty="0" err="1" smtClean="0"/>
              <a:t>WiDS</a:t>
            </a:r>
            <a:r>
              <a:rPr lang="en-US" dirty="0" smtClean="0"/>
              <a:t> Checker[NSDI’07], Friday[NSDI’07]</a:t>
            </a:r>
          </a:p>
          <a:p>
            <a:endParaRPr lang="en-US" dirty="0" smtClean="0"/>
          </a:p>
          <a:p>
            <a:r>
              <a:rPr lang="en-US" dirty="0" smtClean="0"/>
              <a:t>P2-based online monitoring</a:t>
            </a:r>
          </a:p>
          <a:p>
            <a:pPr lvl="1"/>
            <a:r>
              <a:rPr lang="en-US" dirty="0" smtClean="0"/>
              <a:t>P2-monitor[EuroSys’06]</a:t>
            </a:r>
          </a:p>
          <a:p>
            <a:endParaRPr lang="en-US" dirty="0" smtClean="0"/>
          </a:p>
          <a:p>
            <a:r>
              <a:rPr lang="en-US" dirty="0" smtClean="0"/>
              <a:t>Model checking</a:t>
            </a:r>
          </a:p>
          <a:p>
            <a:pPr lvl="1"/>
            <a:r>
              <a:rPr lang="en-US" dirty="0" err="1" smtClean="0"/>
              <a:t>MaceMC</a:t>
            </a:r>
            <a:r>
              <a:rPr lang="en-US" dirty="0" smtClean="0"/>
              <a:t>[NSDI’07], CMC[OSDI’04]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 checking is effective for debugging deployed &amp; large-scale distributed systems </a:t>
            </a:r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baseline="30000" dirty="0" smtClean="0"/>
              <a:t>3</a:t>
            </a:r>
            <a:r>
              <a:rPr lang="en-US" dirty="0" smtClean="0"/>
              <a:t>S enables:</a:t>
            </a:r>
          </a:p>
          <a:p>
            <a:pPr lvl="1"/>
            <a:r>
              <a:rPr lang="en-US" dirty="0" smtClean="0"/>
              <a:t>Change of what is monitored on-the-fly</a:t>
            </a:r>
          </a:p>
          <a:p>
            <a:pPr lvl="1"/>
            <a:r>
              <a:rPr lang="en-US" dirty="0" smtClean="0"/>
              <a:t>Checking with multiple checkers</a:t>
            </a:r>
          </a:p>
          <a:p>
            <a:pPr lvl="1"/>
            <a:r>
              <a:rPr lang="en-US" dirty="0" smtClean="0"/>
              <a:t>Specify predicate in sequential &amp; centralized manner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&amp; Q/A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advanced predicate checker designed for </a:t>
            </a:r>
            <a:r>
              <a:rPr lang="en-US" i="1" dirty="0" smtClean="0"/>
              <a:t>deployment </a:t>
            </a:r>
            <a:r>
              <a:rPr lang="en-US" dirty="0" smtClean="0"/>
              <a:t>&amp;</a:t>
            </a:r>
            <a:r>
              <a:rPr lang="en-US" i="1" dirty="0" smtClean="0"/>
              <a:t> large scale</a:t>
            </a:r>
          </a:p>
          <a:p>
            <a:endParaRPr lang="en-US" dirty="0" smtClean="0"/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Flexibility: change which states are checked on-the-fly</a:t>
            </a:r>
          </a:p>
          <a:p>
            <a:pPr lvl="1"/>
            <a:r>
              <a:rPr lang="en-US" dirty="0" smtClean="0"/>
              <a:t>Low overhead</a:t>
            </a:r>
          </a:p>
          <a:p>
            <a:r>
              <a:rPr lang="en-US" dirty="0" smtClean="0"/>
              <a:t>Large scale</a:t>
            </a:r>
          </a:p>
          <a:p>
            <a:pPr lvl="1"/>
            <a:r>
              <a:rPr lang="en-US" dirty="0" smtClean="0"/>
              <a:t>Distributed checking</a:t>
            </a:r>
          </a:p>
          <a:p>
            <a:pPr lvl="1"/>
            <a:r>
              <a:rPr lang="en-US" dirty="0" smtClean="0"/>
              <a:t>Failure-tolerance: continue to check correctly when</a:t>
            </a:r>
          </a:p>
          <a:p>
            <a:pPr lvl="2"/>
            <a:r>
              <a:rPr lang="en-US" dirty="0" smtClean="0"/>
              <a:t>App node fails</a:t>
            </a:r>
          </a:p>
          <a:p>
            <a:pPr lvl="2"/>
            <a:r>
              <a:rPr lang="en-US" dirty="0" smtClean="0"/>
              <a:t>Checking machine fails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PacificA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BigTable</a:t>
            </a:r>
            <a:r>
              <a:rPr lang="en-US" dirty="0" smtClean="0"/>
              <a:t>-like distributed database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Replica group management</a:t>
            </a:r>
          </a:p>
          <a:p>
            <a:pPr lvl="1"/>
            <a:r>
              <a:rPr lang="en-US" dirty="0" smtClean="0"/>
              <a:t>Perfect failure detection on storage node</a:t>
            </a:r>
          </a:p>
          <a:p>
            <a:pPr lvl="1"/>
            <a:r>
              <a:rPr lang="en-US" dirty="0" smtClean="0"/>
              <a:t>Group reconfiguration to handle node failures</a:t>
            </a:r>
          </a:p>
          <a:p>
            <a:r>
              <a:rPr lang="en-US" dirty="0" smtClean="0"/>
              <a:t>Primary-backup replication</a:t>
            </a:r>
          </a:p>
          <a:p>
            <a:pPr lvl="1"/>
            <a:r>
              <a:rPr lang="en-US" dirty="0" smtClean="0"/>
              <a:t>Two-phase commit for consistent updates</a:t>
            </a:r>
          </a:p>
          <a:p>
            <a:pPr lvl="1"/>
            <a:r>
              <a:rPr lang="en-US" dirty="0" smtClean="0"/>
              <a:t>Data reconciliation when re-joining a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PacificA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bunch of </a:t>
            </a:r>
            <a:r>
              <a:rPr lang="en-US" i="1" dirty="0" smtClean="0"/>
              <a:t>invariants</a:t>
            </a:r>
            <a:r>
              <a:rPr lang="en-US" dirty="0" smtClean="0"/>
              <a:t> stem from the design</a:t>
            </a:r>
            <a:endParaRPr lang="en-US" i="1" dirty="0" smtClean="0"/>
          </a:p>
          <a:p>
            <a:pPr lvl="1"/>
            <a:r>
              <a:rPr lang="en-US" dirty="0" smtClean="0"/>
              <a:t>Group consistency: </a:t>
            </a:r>
          </a:p>
          <a:p>
            <a:pPr lvl="2"/>
            <a:r>
              <a:rPr lang="en-US" dirty="0" smtClean="0"/>
              <a:t>single-primary in all replica groups</a:t>
            </a:r>
          </a:p>
          <a:p>
            <a:pPr lvl="1"/>
            <a:r>
              <a:rPr lang="en-US" dirty="0" smtClean="0"/>
              <a:t>Data consistency</a:t>
            </a:r>
          </a:p>
          <a:p>
            <a:pPr lvl="2"/>
            <a:r>
              <a:rPr lang="en-US" dirty="0" smtClean="0"/>
              <a:t>same data for the same version number</a:t>
            </a:r>
          </a:p>
          <a:p>
            <a:pPr lvl="1"/>
            <a:r>
              <a:rPr lang="en-US" dirty="0" smtClean="0"/>
              <a:t>Reliability</a:t>
            </a:r>
          </a:p>
          <a:p>
            <a:pPr lvl="2"/>
            <a:r>
              <a:rPr lang="en-US" dirty="0" smtClean="0"/>
              <a:t>when committing, all replicas are already prepared</a:t>
            </a:r>
          </a:p>
          <a:p>
            <a:pPr lvl="1"/>
            <a:r>
              <a:rPr lang="en-US" dirty="0" smtClean="0"/>
              <a:t>Correctness of reconciliation</a:t>
            </a:r>
          </a:p>
          <a:p>
            <a:pPr lvl="2"/>
            <a:r>
              <a:rPr lang="en-US" dirty="0" smtClean="0"/>
              <a:t>After joining the group, the new node have up-to-date states</a:t>
            </a:r>
          </a:p>
          <a:p>
            <a:pPr lvl="1"/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Specify the invariants as predicates, and check them</a:t>
            </a:r>
          </a:p>
          <a:p>
            <a:pPr lvl="1"/>
            <a:r>
              <a:rPr lang="en-US" dirty="0" smtClean="0"/>
              <a:t>Necessary to use multiple checkers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Result: detected 3 correctness bugs caused by atomicity violation and incorrect failure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81000" y="1447800"/>
            <a:ext cx="1447800" cy="2286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 in RSL (</a:t>
            </a:r>
            <a:r>
              <a:rPr lang="en-US" dirty="0" err="1" smtClean="0"/>
              <a:t>Paxos</a:t>
            </a:r>
            <a:r>
              <a:rPr lang="en-US" dirty="0" smtClean="0"/>
              <a:t> server in Cosmos)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14800" y="1600200"/>
            <a:ext cx="480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RSL</a:t>
            </a:r>
          </a:p>
          <a:p>
            <a:pPr lvl="1"/>
            <a:r>
              <a:rPr lang="en-US" sz="2200" dirty="0" smtClean="0"/>
              <a:t>1 primary, 4 </a:t>
            </a:r>
            <a:r>
              <a:rPr lang="en-US" sz="2200" dirty="0" err="1" smtClean="0"/>
              <a:t>secondaries</a:t>
            </a:r>
            <a:endParaRPr lang="en-US" sz="2200" dirty="0" smtClean="0"/>
          </a:p>
          <a:p>
            <a:pPr lvl="1"/>
            <a:r>
              <a:rPr lang="en-US" sz="2200" dirty="0" smtClean="0"/>
              <a:t>Two phase commit</a:t>
            </a:r>
          </a:p>
          <a:p>
            <a:pPr lvl="1"/>
            <a:r>
              <a:rPr lang="en-US" sz="2200" dirty="0" smtClean="0"/>
              <a:t>Leader election/failure detection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09600" y="1524000"/>
            <a:ext cx="2971800" cy="762000"/>
            <a:chOff x="609600" y="1524000"/>
            <a:chExt cx="2971800" cy="762000"/>
          </a:xfrm>
        </p:grpSpPr>
        <p:sp>
          <p:nvSpPr>
            <p:cNvPr id="4" name="Rounded Rectangle 3"/>
            <p:cNvSpPr/>
            <p:nvPr/>
          </p:nvSpPr>
          <p:spPr>
            <a:xfrm>
              <a:off x="609600" y="1905000"/>
              <a:ext cx="533400" cy="381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28800" y="1524000"/>
              <a:ext cx="533400" cy="381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0" y="1905000"/>
              <a:ext cx="533400" cy="381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219200" y="2895600"/>
            <a:ext cx="533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895600"/>
            <a:ext cx="533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286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43000" y="1906588"/>
            <a:ext cx="1905000" cy="912812"/>
            <a:chOff x="1143000" y="1906588"/>
            <a:chExt cx="1905000" cy="91281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219200" y="2209800"/>
              <a:ext cx="1371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219200" y="1906588"/>
              <a:ext cx="609600" cy="1508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1028700" y="24003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219200" y="2133600"/>
              <a:ext cx="1828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457200" y="4191000"/>
            <a:ext cx="3276600" cy="63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4400" y="3276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0" y="3288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0600" y="1981200"/>
            <a:ext cx="2286000" cy="914400"/>
            <a:chOff x="990600" y="1981200"/>
            <a:chExt cx="2286000" cy="914400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V="1">
              <a:off x="876300" y="24765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V="1">
              <a:off x="2019300" y="2095500"/>
              <a:ext cx="838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2819400" y="2362200"/>
              <a:ext cx="457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667000" y="33147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1143000" y="2209800"/>
            <a:ext cx="1524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0" y="1524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1522274"/>
            <a:ext cx="4876800" cy="1754326"/>
          </a:xfrm>
          <a:prstGeom prst="rect">
            <a:avLst/>
          </a:prstGeom>
          <a:solidFill>
            <a:schemeClr val="lt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Root cause of the “live-lock”</a:t>
            </a:r>
            <a:r>
              <a:rPr lang="en-US" dirty="0" smtClean="0"/>
              <a:t>: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Prepare node only re-sends requests to the ones that has previously responded to it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A node in “learning” never participates in prepare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Result: D is stuck in preparing for a long time</a:t>
            </a:r>
            <a:endParaRPr lang="en-US" i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914400" y="3962400"/>
            <a:ext cx="2133600" cy="1676400"/>
            <a:chOff x="914400" y="3962400"/>
            <a:chExt cx="2133600" cy="1676400"/>
          </a:xfrm>
        </p:grpSpPr>
        <p:sp>
          <p:nvSpPr>
            <p:cNvPr id="29" name="Rounded Rectangle 28"/>
            <p:cNvSpPr/>
            <p:nvPr/>
          </p:nvSpPr>
          <p:spPr>
            <a:xfrm>
              <a:off x="914400" y="4495800"/>
              <a:ext cx="2133600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 smtClean="0"/>
                <a:t>Verifier</a:t>
              </a:r>
            </a:p>
            <a:p>
              <a:pPr algn="just"/>
              <a:r>
                <a:rPr lang="en-US" dirty="0" smtClean="0"/>
                <a:t>Detect the unstable node status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90600" y="3962400"/>
              <a:ext cx="1981200" cy="457200"/>
              <a:chOff x="990600" y="3962400"/>
              <a:chExt cx="1981200" cy="457200"/>
            </a:xfrm>
          </p:grpSpPr>
          <p:sp>
            <p:nvSpPr>
              <p:cNvPr id="39" name="Down Arrow 38"/>
              <p:cNvSpPr/>
              <p:nvPr/>
            </p:nvSpPr>
            <p:spPr>
              <a:xfrm>
                <a:off x="990600" y="3962400"/>
                <a:ext cx="152400" cy="4572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own Arrow 39"/>
              <p:cNvSpPr/>
              <p:nvPr/>
            </p:nvSpPr>
            <p:spPr>
              <a:xfrm>
                <a:off x="1905000" y="3962400"/>
                <a:ext cx="152400" cy="4572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Down Arrow 40"/>
              <p:cNvSpPr/>
              <p:nvPr/>
            </p:nvSpPr>
            <p:spPr>
              <a:xfrm>
                <a:off x="2362200" y="3962400"/>
                <a:ext cx="152400" cy="4572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wn Arrow 41"/>
              <p:cNvSpPr/>
              <p:nvPr/>
            </p:nvSpPr>
            <p:spPr>
              <a:xfrm>
                <a:off x="1447800" y="3962400"/>
                <a:ext cx="152400" cy="4572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own Arrow 42"/>
              <p:cNvSpPr/>
              <p:nvPr/>
            </p:nvSpPr>
            <p:spPr>
              <a:xfrm>
                <a:off x="2819400" y="3962400"/>
                <a:ext cx="152400" cy="4572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886200" y="4495800"/>
            <a:ext cx="4876800" cy="1477328"/>
          </a:xfrm>
          <a:prstGeom prst="rect">
            <a:avLst/>
          </a:prstGeom>
          <a:solidFill>
            <a:schemeClr val="lt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Lesson: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Complete system is error-prone due to optimization and supporting components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Bugs are not always visible to outside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Always-on checking catches “hidden”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/>
      <p:bldP spid="33" grpId="0"/>
      <p:bldP spid="34" grpId="0"/>
      <p:bldP spid="34" grpId="1"/>
      <p:bldP spid="26" grpId="0"/>
      <p:bldP spid="36" grpId="1"/>
      <p:bldP spid="38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Example: Distributed lock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reader-writer locks</a:t>
            </a:r>
          </a:p>
          <a:p>
            <a:pPr lvl="1"/>
            <a:r>
              <a:rPr lang="en-US" dirty="0" smtClean="0"/>
              <a:t>Lock mode: </a:t>
            </a:r>
            <a:r>
              <a:rPr lang="en-US" i="1" dirty="0" smtClean="0"/>
              <a:t>exclusive, shared</a:t>
            </a:r>
          </a:p>
          <a:p>
            <a:pPr lvl="1"/>
            <a:r>
              <a:rPr lang="en-US" dirty="0" smtClean="0"/>
              <a:t>Invariant: only one client can hold a lock in the exclusive mode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Debugging is difficult because the protocol is complex</a:t>
            </a:r>
          </a:p>
          <a:p>
            <a:pPr lvl="1"/>
            <a:r>
              <a:rPr lang="en-US" dirty="0" smtClean="0"/>
              <a:t>For performance, clients cache locks</a:t>
            </a:r>
          </a:p>
          <a:p>
            <a:pPr lvl="1"/>
            <a:r>
              <a:rPr lang="en-US" dirty="0" smtClean="0"/>
              <a:t>For failure tolerance, locks have a 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 rot="1569130">
            <a:off x="1919487" y="1924779"/>
            <a:ext cx="2652872" cy="61454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overlay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" y="1828800"/>
            <a:ext cx="3733800" cy="3733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198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92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40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576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5"/>
            <a:endCxn id="10" idx="1"/>
          </p:cNvCxnSpPr>
          <p:nvPr/>
        </p:nvCxnSpPr>
        <p:spPr>
          <a:xfrm rot="16200000" flipH="1">
            <a:off x="2225582" y="2073182"/>
            <a:ext cx="2178236" cy="17972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 flipV="1">
            <a:off x="685800" y="2743200"/>
            <a:ext cx="3352800" cy="685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43000" y="1905000"/>
            <a:ext cx="2743200" cy="3276600"/>
            <a:chOff x="1143000" y="1905000"/>
            <a:chExt cx="2743200" cy="3276600"/>
          </a:xfrm>
        </p:grpSpPr>
        <p:grpSp>
          <p:nvGrpSpPr>
            <p:cNvPr id="28" name="Group 27"/>
            <p:cNvGrpSpPr/>
            <p:nvPr/>
          </p:nvGrpSpPr>
          <p:grpSpPr>
            <a:xfrm>
              <a:off x="1143000" y="2057400"/>
              <a:ext cx="228600" cy="228600"/>
              <a:chOff x="1066800" y="1143000"/>
              <a:chExt cx="228600" cy="2286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rot="16200000" flipH="1">
                <a:off x="1066800" y="1143000"/>
                <a:ext cx="228600" cy="2286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1066800" y="1143000"/>
                <a:ext cx="228600" cy="2286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76600" y="1905000"/>
              <a:ext cx="228600" cy="228600"/>
              <a:chOff x="1066800" y="1143000"/>
              <a:chExt cx="228600" cy="2286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rot="16200000" flipH="1">
                <a:off x="1066800" y="1143000"/>
                <a:ext cx="228600" cy="2286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1066800" y="1143000"/>
                <a:ext cx="228600" cy="2286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3657600" y="4953000"/>
              <a:ext cx="228600" cy="228600"/>
              <a:chOff x="1066800" y="1143000"/>
              <a:chExt cx="228600" cy="2286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rot="16200000" flipH="1">
                <a:off x="1066800" y="1143000"/>
                <a:ext cx="228600" cy="2286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1066800" y="1143000"/>
                <a:ext cx="228600" cy="2286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04800" y="3124200"/>
            <a:ext cx="4419600" cy="923330"/>
          </a:xfrm>
          <a:prstGeom prst="rect">
            <a:avLst/>
          </a:prstGeom>
          <a:solidFill>
            <a:schemeClr val="lt1"/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Perfect Ring: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1" dirty="0" smtClean="0"/>
              <a:t> No overlap, no hole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1" dirty="0" smtClean="0"/>
              <a:t> Aggregated key coverage is 100%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0" y="4343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???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Chart 39"/>
          <p:cNvGraphicFramePr>
            <a:graphicFrameLocks/>
          </p:cNvGraphicFramePr>
          <p:nvPr/>
        </p:nvGraphicFramePr>
        <p:xfrm>
          <a:off x="381000" y="3429000"/>
          <a:ext cx="3886200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886200" y="1522274"/>
            <a:ext cx="4876800" cy="1477328"/>
          </a:xfrm>
          <a:prstGeom prst="rect">
            <a:avLst/>
          </a:prstGeom>
          <a:solidFill>
            <a:schemeClr val="lt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Consistency vs. Availability: cannot get both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Global measure on the factors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See the tradeoff quantitatively for performance tuning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Capable of checking detailed key coverage</a:t>
            </a:r>
            <a:endParaRPr lang="en-US" i="1" dirty="0"/>
          </a:p>
        </p:txBody>
      </p:sp>
      <p:graphicFrame>
        <p:nvGraphicFramePr>
          <p:cNvPr id="43" name="Chart 42"/>
          <p:cNvGraphicFramePr>
            <a:graphicFrameLocks/>
          </p:cNvGraphicFramePr>
          <p:nvPr/>
        </p:nvGraphicFramePr>
        <p:xfrm>
          <a:off x="4495800" y="3429000"/>
          <a:ext cx="4262437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  <p:bldP spid="36" grpId="1" animBg="1"/>
      <p:bldP spid="36" grpId="2" animBg="1"/>
      <p:bldP spid="39" grpId="0"/>
      <p:bldGraphic spid="40" grpId="0">
        <p:bldAsOne/>
      </p:bldGraphic>
      <p:bldP spid="41" grpId="0" animBg="1"/>
      <p:bldGraphic spid="4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do people debug?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</a:p>
          <a:p>
            <a:endParaRPr lang="en-US" dirty="0" smtClean="0"/>
          </a:p>
          <a:p>
            <a:r>
              <a:rPr lang="en-US" dirty="0" smtClean="0"/>
              <a:t>Model-checking</a:t>
            </a:r>
          </a:p>
          <a:p>
            <a:endParaRPr lang="en-US" dirty="0" smtClean="0"/>
          </a:p>
          <a:p>
            <a:r>
              <a:rPr lang="en-US" dirty="0" smtClean="0"/>
              <a:t>Runtime checking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State-of-the-art of runtime checking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Picture 6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143000" y="1981200"/>
            <a:ext cx="1066800" cy="1089070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>
          <a:xfrm>
            <a:off x="2743200" y="1524000"/>
            <a:ext cx="5181600" cy="1447800"/>
          </a:xfrm>
          <a:prstGeom prst="wedgeRectCallout">
            <a:avLst>
              <a:gd name="adj1" fmla="val -57629"/>
              <a:gd name="adj2" fmla="val -204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Step 1: add logs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ClientNode</a:t>
            </a:r>
            <a:r>
              <a:rPr lang="en-US" dirty="0" smtClean="0"/>
              <a:t>::</a:t>
            </a:r>
            <a:r>
              <a:rPr lang="en-US" dirty="0" err="1" smtClean="0"/>
              <a:t>OnLockAcquired</a:t>
            </a:r>
            <a:r>
              <a:rPr lang="en-US" dirty="0" smtClean="0"/>
              <a:t>(…) {</a:t>
            </a:r>
          </a:p>
          <a:p>
            <a:r>
              <a:rPr lang="en-US" dirty="0" smtClean="0"/>
              <a:t>     …</a:t>
            </a:r>
          </a:p>
          <a:p>
            <a:r>
              <a:rPr lang="en-US" dirty="0" smtClean="0"/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print_log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m_NodeID</a:t>
            </a:r>
            <a:r>
              <a:rPr lang="en-US" dirty="0" smtClean="0">
                <a:solidFill>
                  <a:srgbClr val="FF0000"/>
                </a:solidFill>
              </a:rPr>
              <a:t>, lock, mode);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2743200" y="3352800"/>
            <a:ext cx="5181600" cy="1219200"/>
          </a:xfrm>
          <a:prstGeom prst="wedgeRectCallout">
            <a:avLst>
              <a:gd name="adj1" fmla="val -59223"/>
              <a:gd name="adj2" fmla="val -5246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2"/>
                </a:solidFill>
              </a:rPr>
              <a:t>Step 2: Collect logs, align them into a globally consistent sequence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Keep partial order 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2743200" y="4876800"/>
            <a:ext cx="5181600" cy="1143000"/>
          </a:xfrm>
          <a:prstGeom prst="wedgeRectCallout">
            <a:avLst>
              <a:gd name="adj1" fmla="val -58538"/>
              <a:gd name="adj2" fmla="val -48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2"/>
                </a:solidFill>
              </a:rPr>
              <a:t>Step 3: Write checking scripts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Scan the logs to retrieve lock states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Check the consistency of locks</a:t>
            </a:r>
            <a:endParaRPr lang="en-US" sz="2400" i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Problems for large/deployed systems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Too much manual effort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Difficult to anticipate what needs to log</a:t>
            </a:r>
          </a:p>
          <a:p>
            <a:pPr lvl="1"/>
            <a:r>
              <a:rPr lang="en-US" dirty="0" smtClean="0"/>
              <a:t>Too much information: slow systems down</a:t>
            </a:r>
          </a:p>
          <a:p>
            <a:pPr lvl="1"/>
            <a:r>
              <a:rPr lang="en-US" dirty="0" smtClean="0"/>
              <a:t>Too little information: miss a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Checking for large system is challenging</a:t>
            </a:r>
          </a:p>
          <a:p>
            <a:pPr lvl="1"/>
            <a:r>
              <a:rPr lang="en-US" dirty="0" smtClean="0"/>
              <a:t>A central checker cannot keep up</a:t>
            </a:r>
          </a:p>
          <a:p>
            <a:pPr lvl="1"/>
            <a:r>
              <a:rPr lang="en-US" dirty="0" smtClean="0"/>
              <a:t>Snapshots must be consistent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Our focus</a:t>
            </a:r>
            <a:r>
              <a:rPr lang="en-US" i="1" dirty="0" smtClean="0"/>
              <a:t>: make runtime checking easier and feasible for deployed/large-scale system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</a:t>
            </a:r>
            <a:r>
              <a:rPr lang="en-US" sz="4000" baseline="30000" dirty="0" smtClean="0">
                <a:solidFill>
                  <a:srgbClr val="0070C0"/>
                </a:solidFill>
              </a:rPr>
              <a:t>3</a:t>
            </a:r>
            <a:r>
              <a:rPr lang="en-US" sz="4000" dirty="0" smtClean="0">
                <a:solidFill>
                  <a:srgbClr val="0070C0"/>
                </a:solidFill>
              </a:rPr>
              <a:t>S approach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5" name="Picture 2" descr="C:\Users\xueliu\AppData\Local\Microsoft\Windows\Temporary Internet Files\Content.IE5\66APNFZ1\MCj04352420000[1]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14600"/>
            <a:ext cx="686545" cy="1358379"/>
          </a:xfrm>
          <a:prstGeom prst="rect">
            <a:avLst/>
          </a:prstGeom>
          <a:noFill/>
        </p:spPr>
      </p:pic>
      <p:sp>
        <p:nvSpPr>
          <p:cNvPr id="4" name="Cloud Callout 3"/>
          <p:cNvSpPr/>
          <p:nvPr/>
        </p:nvSpPr>
        <p:spPr>
          <a:xfrm>
            <a:off x="1752600" y="1981200"/>
            <a:ext cx="5867400" cy="16002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xueliu\AppData\Local\Microsoft\Windows\Temporary Internet Files\Content.IE5\66APNFZ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00200"/>
            <a:ext cx="686545" cy="1358379"/>
          </a:xfrm>
          <a:prstGeom prst="rect">
            <a:avLst/>
          </a:prstGeom>
          <a:noFill/>
        </p:spPr>
      </p:pic>
      <p:pic>
        <p:nvPicPr>
          <p:cNvPr id="7" name="Picture 2" descr="C:\Users\xueliu\AppData\Local\Microsoft\Windows\Temporary Internet Files\Content.IE5\66APNFZ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524000"/>
            <a:ext cx="686545" cy="1358379"/>
          </a:xfrm>
          <a:prstGeom prst="rect">
            <a:avLst/>
          </a:prstGeom>
          <a:noFill/>
        </p:spPr>
      </p:pic>
      <p:pic>
        <p:nvPicPr>
          <p:cNvPr id="8" name="Picture 2" descr="C:\Users\xueliu\AppData\Local\Microsoft\Windows\Temporary Internet Files\Content.IE5\66APNFZ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819400"/>
            <a:ext cx="686545" cy="1358379"/>
          </a:xfrm>
          <a:prstGeom prst="rect">
            <a:avLst/>
          </a:prstGeom>
          <a:noFill/>
        </p:spPr>
      </p:pic>
      <p:pic>
        <p:nvPicPr>
          <p:cNvPr id="9" name="Picture 2" descr="C:\Users\xueliu\AppData\Local\Microsoft\Windows\Temporary Internet Files\Content.IE5\66APNFZ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362200"/>
            <a:ext cx="686545" cy="1358379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22" idx="2"/>
            <a:endCxn id="13" idx="0"/>
          </p:cNvCxnSpPr>
          <p:nvPr/>
        </p:nvCxnSpPr>
        <p:spPr>
          <a:xfrm rot="16200000" flipH="1">
            <a:off x="2744907" y="3770193"/>
            <a:ext cx="914400" cy="841614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arrow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5" idx="2"/>
            <a:endCxn id="13" idx="0"/>
          </p:cNvCxnSpPr>
          <p:nvPr/>
        </p:nvCxnSpPr>
        <p:spPr>
          <a:xfrm rot="5400000">
            <a:off x="2744907" y="3621207"/>
            <a:ext cx="1905000" cy="148986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arrow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7" idx="2"/>
            <a:endCxn id="13" idx="0"/>
          </p:cNvCxnSpPr>
          <p:nvPr/>
        </p:nvCxnSpPr>
        <p:spPr>
          <a:xfrm rot="5400000">
            <a:off x="3811707" y="3773607"/>
            <a:ext cx="685800" cy="1063386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arrow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1" idx="2"/>
            <a:endCxn id="12" idx="0"/>
          </p:cNvCxnSpPr>
          <p:nvPr/>
        </p:nvCxnSpPr>
        <p:spPr>
          <a:xfrm rot="5400000">
            <a:off x="5792907" y="3773607"/>
            <a:ext cx="1143000" cy="60618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arrow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3" idx="2"/>
            <a:endCxn id="12" idx="0"/>
          </p:cNvCxnSpPr>
          <p:nvPr/>
        </p:nvCxnSpPr>
        <p:spPr>
          <a:xfrm rot="16200000" flipH="1">
            <a:off x="4764207" y="3351093"/>
            <a:ext cx="2057400" cy="53681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arrow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12" idx="0"/>
          </p:cNvCxnSpPr>
          <p:nvPr/>
        </p:nvCxnSpPr>
        <p:spPr>
          <a:xfrm rot="16200000" flipH="1">
            <a:off x="5030907" y="3617793"/>
            <a:ext cx="685800" cy="137501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arrow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00400" y="4648200"/>
            <a:ext cx="3399240" cy="1131332"/>
            <a:chOff x="3200400" y="4648200"/>
            <a:chExt cx="3399240" cy="1131332"/>
          </a:xfrm>
        </p:grpSpPr>
        <p:pic>
          <p:nvPicPr>
            <p:cNvPr id="12" name="Picture 5" descr="C:\Users\xueliu\AppData\Local\Microsoft\Windows\Temporary Internet Files\Content.IE5\5SI6VW54\MCj0431564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38800" y="4648200"/>
              <a:ext cx="845027" cy="850660"/>
            </a:xfrm>
            <a:prstGeom prst="rect">
              <a:avLst/>
            </a:prstGeom>
            <a:noFill/>
          </p:spPr>
        </p:pic>
        <p:pic>
          <p:nvPicPr>
            <p:cNvPr id="13" name="Picture 5" descr="C:\Users\xueliu\AppData\Local\Microsoft\Windows\Temporary Internet Files\Content.IE5\5SI6VW54\MCj0431564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4648200"/>
              <a:ext cx="845027" cy="850660"/>
            </a:xfrm>
            <a:prstGeom prst="rect">
              <a:avLst/>
            </a:prstGeom>
            <a:noFill/>
          </p:spPr>
        </p:pic>
        <p:sp>
          <p:nvSpPr>
            <p:cNvPr id="41" name="TextBox 40"/>
            <p:cNvSpPr txBox="1"/>
            <p:nvPr/>
          </p:nvSpPr>
          <p:spPr>
            <a:xfrm>
              <a:off x="3200400" y="5410200"/>
              <a:ext cx="96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Checker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5410200"/>
              <a:ext cx="96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Checker</a:t>
              </a:r>
              <a:endParaRPr lang="en-US" dirty="0"/>
            </a:p>
          </p:txBody>
        </p:sp>
      </p:grpSp>
      <p:pic>
        <p:nvPicPr>
          <p:cNvPr id="2054" name="Picture 6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609600" y="4876800"/>
            <a:ext cx="1066800" cy="1089070"/>
          </a:xfrm>
          <a:prstGeom prst="rect">
            <a:avLst/>
          </a:prstGeom>
          <a:noFill/>
        </p:spPr>
      </p:pic>
      <p:sp>
        <p:nvSpPr>
          <p:cNvPr id="63" name="Rounded Rectangular Callout 62"/>
          <p:cNvSpPr/>
          <p:nvPr/>
        </p:nvSpPr>
        <p:spPr>
          <a:xfrm>
            <a:off x="990600" y="3962400"/>
            <a:ext cx="1371600" cy="76504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pPr algn="just"/>
            <a:r>
              <a:rPr lang="en-US" sz="1400" dirty="0" smtClean="0"/>
              <a:t>Predicate:</a:t>
            </a:r>
          </a:p>
          <a:p>
            <a:pPr algn="just"/>
            <a:r>
              <a:rPr lang="en-US" sz="1400" dirty="0" smtClean="0"/>
              <a:t>no conflict locks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172200" y="4941660"/>
            <a:ext cx="1524000" cy="316140"/>
            <a:chOff x="6172200" y="4941660"/>
            <a:chExt cx="1524000" cy="316140"/>
          </a:xfrm>
        </p:grpSpPr>
        <p:pic>
          <p:nvPicPr>
            <p:cNvPr id="2051" name="Picture 3" descr="C:\Users\xueliu\AppData\Local\Microsoft\Windows\Temporary Internet Files\Content.IE5\66APNFZ1\MCj04039650000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34200" y="4941660"/>
              <a:ext cx="315206" cy="316140"/>
            </a:xfrm>
            <a:prstGeom prst="rect">
              <a:avLst/>
            </a:prstGeom>
            <a:noFill/>
          </p:spPr>
        </p:pic>
        <p:sp>
          <p:nvSpPr>
            <p:cNvPr id="68" name="Right Arrow 67"/>
            <p:cNvSpPr/>
            <p:nvPr/>
          </p:nvSpPr>
          <p:spPr>
            <a:xfrm>
              <a:off x="6172200" y="4953000"/>
              <a:ext cx="304800" cy="22860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3" descr="C:\Users\xueliu\AppData\Local\Microsoft\Windows\Temporary Internet Files\Content.IE5\66APNFZ1\MCj04039650000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53200" y="4941660"/>
              <a:ext cx="315206" cy="316140"/>
            </a:xfrm>
            <a:prstGeom prst="rect">
              <a:avLst/>
            </a:prstGeom>
            <a:noFill/>
          </p:spPr>
        </p:pic>
        <p:cxnSp>
          <p:nvCxnSpPr>
            <p:cNvPr id="72" name="Straight Connector 71"/>
            <p:cNvCxnSpPr/>
            <p:nvPr/>
          </p:nvCxnSpPr>
          <p:spPr>
            <a:xfrm>
              <a:off x="7315200" y="5105400"/>
              <a:ext cx="381000" cy="1588"/>
            </a:xfrm>
            <a:prstGeom prst="line">
              <a:avLst/>
            </a:prstGeom>
            <a:ln w="76200">
              <a:solidFill>
                <a:srgbClr val="7030A0"/>
              </a:solidFill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657600" y="4953000"/>
            <a:ext cx="1524000" cy="316140"/>
            <a:chOff x="6172200" y="4941660"/>
            <a:chExt cx="1524000" cy="316140"/>
          </a:xfrm>
        </p:grpSpPr>
        <p:pic>
          <p:nvPicPr>
            <p:cNvPr id="82" name="Picture 3" descr="C:\Users\xueliu\AppData\Local\Microsoft\Windows\Temporary Internet Files\Content.IE5\66APNFZ1\MCj04039650000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34200" y="4941660"/>
              <a:ext cx="315206" cy="316140"/>
            </a:xfrm>
            <a:prstGeom prst="rect">
              <a:avLst/>
            </a:prstGeom>
            <a:noFill/>
          </p:spPr>
        </p:pic>
        <p:sp>
          <p:nvSpPr>
            <p:cNvPr id="83" name="Right Arrow 82"/>
            <p:cNvSpPr/>
            <p:nvPr/>
          </p:nvSpPr>
          <p:spPr>
            <a:xfrm>
              <a:off x="6172200" y="4953000"/>
              <a:ext cx="304800" cy="22860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3" descr="C:\Users\xueliu\AppData\Local\Microsoft\Windows\Temporary Internet Files\Content.IE5\66APNFZ1\MCj04039650000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53200" y="4941660"/>
              <a:ext cx="315206" cy="316140"/>
            </a:xfrm>
            <a:prstGeom prst="rect">
              <a:avLst/>
            </a:prstGeom>
            <a:noFill/>
          </p:spPr>
        </p:pic>
        <p:cxnSp>
          <p:nvCxnSpPr>
            <p:cNvPr id="85" name="Straight Connector 84"/>
            <p:cNvCxnSpPr/>
            <p:nvPr/>
          </p:nvCxnSpPr>
          <p:spPr>
            <a:xfrm>
              <a:off x="7315200" y="5105400"/>
              <a:ext cx="381000" cy="1588"/>
            </a:xfrm>
            <a:prstGeom prst="line">
              <a:avLst/>
            </a:prstGeom>
            <a:ln w="76200">
              <a:solidFill>
                <a:srgbClr val="7030A0"/>
              </a:solidFill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46" name="Picture 2" descr="C:\Users\xueliu\AppData\Local\Microsoft\Windows\Temporary Internet Files\Content.IE5\66APNFZ1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819400"/>
            <a:ext cx="686545" cy="1358379"/>
          </a:xfrm>
          <a:prstGeom prst="rect">
            <a:avLst/>
          </a:prstGeom>
          <a:noFill/>
        </p:spPr>
      </p:pic>
      <p:sp>
        <p:nvSpPr>
          <p:cNvPr id="90" name="Rounded Rectangle 89"/>
          <p:cNvSpPr/>
          <p:nvPr/>
        </p:nvSpPr>
        <p:spPr>
          <a:xfrm>
            <a:off x="4038600" y="4924425"/>
            <a:ext cx="12192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Violation!</a:t>
            </a:r>
            <a:endParaRPr lang="en-US" dirty="0"/>
          </a:p>
        </p:txBody>
      </p:sp>
      <p:pic>
        <p:nvPicPr>
          <p:cNvPr id="47" name="Picture 2" descr="C:\Users\xueliu\AppData\Local\Microsoft\Windows\Temporary Internet Files\Content.IE5\32K6PNPN\MCj0396338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3096768"/>
            <a:ext cx="468634" cy="484632"/>
          </a:xfrm>
          <a:prstGeom prst="rect">
            <a:avLst/>
          </a:prstGeom>
          <a:noFill/>
        </p:spPr>
      </p:pic>
      <p:pic>
        <p:nvPicPr>
          <p:cNvPr id="52" name="Picture 2" descr="C:\Users\xueliu\AppData\Local\Microsoft\Windows\Temporary Internet Files\Content.IE5\32K6PNPN\MCj0396338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800" y="3249168"/>
            <a:ext cx="468634" cy="484632"/>
          </a:xfrm>
          <a:prstGeom prst="rect">
            <a:avLst/>
          </a:prstGeom>
          <a:noFill/>
        </p:spPr>
      </p:pic>
      <p:pic>
        <p:nvPicPr>
          <p:cNvPr id="53" name="Picture 2" descr="C:\Users\xueliu\AppData\Local\Microsoft\Windows\Temporary Internet Files\Content.IE5\32K6PNPN\MCj0396338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89366" y="2895600"/>
            <a:ext cx="468634" cy="484632"/>
          </a:xfrm>
          <a:prstGeom prst="rect">
            <a:avLst/>
          </a:prstGeom>
          <a:noFill/>
        </p:spPr>
      </p:pic>
      <p:pic>
        <p:nvPicPr>
          <p:cNvPr id="55" name="Picture 2" descr="C:\Users\xueliu\AppData\Local\Microsoft\Windows\Temporary Internet Files\Content.IE5\32K6PNPN\MCj0396338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6166" y="2057400"/>
            <a:ext cx="468634" cy="484632"/>
          </a:xfrm>
          <a:prstGeom prst="rect">
            <a:avLst/>
          </a:prstGeom>
          <a:noFill/>
        </p:spPr>
      </p:pic>
      <p:pic>
        <p:nvPicPr>
          <p:cNvPr id="56" name="Picture 2" descr="C:\Users\xueliu\AppData\Local\Microsoft\Windows\Temporary Internet Files\Content.IE5\32K6PNPN\MCj0396338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8766" y="1953768"/>
            <a:ext cx="468634" cy="484632"/>
          </a:xfrm>
          <a:prstGeom prst="rect">
            <a:avLst/>
          </a:prstGeom>
          <a:noFill/>
        </p:spPr>
      </p:pic>
      <p:sp>
        <p:nvSpPr>
          <p:cNvPr id="22" name="8-Point Star 21"/>
          <p:cNvSpPr/>
          <p:nvPr/>
        </p:nvSpPr>
        <p:spPr>
          <a:xfrm>
            <a:off x="2286000" y="3276600"/>
            <a:ext cx="990600" cy="457200"/>
          </a:xfrm>
          <a:prstGeom prst="star8">
            <a:avLst>
              <a:gd name="adj" fmla="val 37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7" name="8-Point Star 26"/>
          <p:cNvSpPr/>
          <p:nvPr/>
        </p:nvSpPr>
        <p:spPr>
          <a:xfrm>
            <a:off x="4191000" y="3505200"/>
            <a:ext cx="990600" cy="457200"/>
          </a:xfrm>
          <a:prstGeom prst="star8">
            <a:avLst>
              <a:gd name="adj" fmla="val 37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1" name="8-Point Star 30"/>
          <p:cNvSpPr/>
          <p:nvPr/>
        </p:nvSpPr>
        <p:spPr>
          <a:xfrm>
            <a:off x="6172200" y="3048000"/>
            <a:ext cx="990600" cy="457200"/>
          </a:xfrm>
          <a:prstGeom prst="star8">
            <a:avLst>
              <a:gd name="adj" fmla="val 37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3" name="8-Point Star 32"/>
          <p:cNvSpPr/>
          <p:nvPr/>
        </p:nvSpPr>
        <p:spPr>
          <a:xfrm>
            <a:off x="5029200" y="2133600"/>
            <a:ext cx="990600" cy="457200"/>
          </a:xfrm>
          <a:prstGeom prst="star8">
            <a:avLst>
              <a:gd name="adj" fmla="val 37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5" name="8-Point Star 24"/>
          <p:cNvSpPr/>
          <p:nvPr/>
        </p:nvSpPr>
        <p:spPr>
          <a:xfrm>
            <a:off x="3276600" y="2286000"/>
            <a:ext cx="990600" cy="457200"/>
          </a:xfrm>
          <a:prstGeom prst="star8">
            <a:avLst>
              <a:gd name="adj" fmla="val 37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86" name="Explosion 1 85"/>
          <p:cNvSpPr/>
          <p:nvPr/>
        </p:nvSpPr>
        <p:spPr>
          <a:xfrm>
            <a:off x="2895600" y="2286000"/>
            <a:ext cx="1828800" cy="9906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Conflict!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90" grpId="0" animBg="1"/>
      <p:bldP spid="22" grpId="0" animBg="1"/>
      <p:bldP spid="27" grpId="0" animBg="1"/>
      <p:bldP spid="31" grpId="0" animBg="1"/>
      <p:bldP spid="33" grpId="0" animBg="1"/>
      <p:bldP spid="2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contributions/outline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language for writing distributed predicates</a:t>
            </a:r>
          </a:p>
          <a:p>
            <a:endParaRPr lang="en-US" dirty="0" smtClean="0"/>
          </a:p>
          <a:p>
            <a:r>
              <a:rPr lang="en-US" dirty="0" smtClean="0"/>
              <a:t>Programmers can change what is being checked on-the-fly</a:t>
            </a:r>
          </a:p>
          <a:p>
            <a:endParaRPr lang="en-US" dirty="0" smtClean="0"/>
          </a:p>
          <a:p>
            <a:r>
              <a:rPr lang="en-US" dirty="0" smtClean="0"/>
              <a:t>Failure tolerant consistent snapshot for predicate checking</a:t>
            </a:r>
          </a:p>
          <a:p>
            <a:endParaRPr lang="en-US" dirty="0" smtClean="0"/>
          </a:p>
          <a:p>
            <a:r>
              <a:rPr lang="en-US" dirty="0" smtClean="0"/>
              <a:t>Evaluation with five real-world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Design goals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Simplicity: a sequential style for writing predicates</a:t>
            </a:r>
          </a:p>
          <a:p>
            <a:r>
              <a:rPr lang="en-US" dirty="0" smtClean="0"/>
              <a:t>Parallelism: run in parallel on multiple checkers</a:t>
            </a:r>
          </a:p>
          <a:p>
            <a:r>
              <a:rPr lang="en-US" dirty="0" smtClean="0"/>
              <a:t>Correctness: check consistent states in spite of failures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model </a:t>
            </a:r>
          </a:p>
          <a:p>
            <a:pPr lvl="1"/>
            <a:r>
              <a:rPr lang="en-US" dirty="0" smtClean="0"/>
              <a:t>Failure-tolerant consistent snapshot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7251</TotalTime>
  <Words>2665</Words>
  <Application>Microsoft Office PowerPoint</Application>
  <PresentationFormat>On-screen Show (4:3)</PresentationFormat>
  <Paragraphs>445</Paragraphs>
  <Slides>30</Slides>
  <Notes>16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D3S: Debug Deployed Distributed Systems</vt:lpstr>
      <vt:lpstr>Debugging distributed systems is difficult</vt:lpstr>
      <vt:lpstr>Example: Distributed lock</vt:lpstr>
      <vt:lpstr>How do people debug?</vt:lpstr>
      <vt:lpstr>State-of-the-art of runtime checking</vt:lpstr>
      <vt:lpstr>Problems for large/deployed systems</vt:lpstr>
      <vt:lpstr>D3S approach</vt:lpstr>
      <vt:lpstr>Our contributions/outline</vt:lpstr>
      <vt:lpstr>Design goals</vt:lpstr>
      <vt:lpstr>Developers write a D3S predicate</vt:lpstr>
      <vt:lpstr>D3S parallel predicate checker</vt:lpstr>
      <vt:lpstr>States and dataflow</vt:lpstr>
      <vt:lpstr>Checking functions</vt:lpstr>
      <vt:lpstr>Summary of checking language</vt:lpstr>
      <vt:lpstr>Constructing consistent snapshots</vt:lpstr>
      <vt:lpstr>Constructing consistent snapshots</vt:lpstr>
      <vt:lpstr>Fault tolerant checking</vt:lpstr>
      <vt:lpstr>Experimental method</vt:lpstr>
      <vt:lpstr>Case study: Leader-election</vt:lpstr>
      <vt:lpstr>Root cause of the bug</vt:lpstr>
      <vt:lpstr>Summary of results</vt:lpstr>
      <vt:lpstr>Performance overhead (stress test of PacificA)</vt:lpstr>
      <vt:lpstr>Related work</vt:lpstr>
      <vt:lpstr>Conclusions</vt:lpstr>
      <vt:lpstr>Thanks &amp; Q/A</vt:lpstr>
      <vt:lpstr>Design goals</vt:lpstr>
      <vt:lpstr>Case study: PacificA</vt:lpstr>
      <vt:lpstr>Case study: PacificA</vt:lpstr>
      <vt:lpstr>Bug in RSL (Paxos server in Cosmos)</vt:lpstr>
      <vt:lpstr>Chord overlay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xueliu</dc:creator>
  <cp:lastModifiedBy>Xi Wang</cp:lastModifiedBy>
  <cp:revision>2262</cp:revision>
  <dcterms:created xsi:type="dcterms:W3CDTF">2009-04-29T05:06:06Z</dcterms:created>
  <dcterms:modified xsi:type="dcterms:W3CDTF">2009-04-29T05:06:22Z</dcterms:modified>
</cp:coreProperties>
</file>