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3" r:id="rId7"/>
    <p:sldId id="279" r:id="rId8"/>
    <p:sldId id="261" r:id="rId9"/>
    <p:sldId id="262" r:id="rId10"/>
    <p:sldId id="265" r:id="rId11"/>
    <p:sldId id="264" r:id="rId12"/>
    <p:sldId id="266" r:id="rId13"/>
    <p:sldId id="267" r:id="rId14"/>
    <p:sldId id="277" r:id="rId15"/>
    <p:sldId id="269" r:id="rId16"/>
    <p:sldId id="270" r:id="rId17"/>
    <p:sldId id="278" r:id="rId18"/>
    <p:sldId id="272" r:id="rId19"/>
    <p:sldId id="274" r:id="rId20"/>
    <p:sldId id="273"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43D5323-BFA3-4CD5-B752-A3FAD1848921}">
          <p14:sldIdLst>
            <p14:sldId id="256"/>
          </p14:sldIdLst>
        </p14:section>
        <p14:section name="Part 1: Flappy Bird Environment" id="{FBB8E85E-2CBC-47F1-929C-5C8302DBA94A}">
          <p14:sldIdLst>
            <p14:sldId id="257"/>
            <p14:sldId id="258"/>
            <p14:sldId id="259"/>
            <p14:sldId id="260"/>
            <p14:sldId id="263"/>
            <p14:sldId id="279"/>
            <p14:sldId id="261"/>
            <p14:sldId id="262"/>
          </p14:sldIdLst>
        </p14:section>
        <p14:section name="Part 2: Stock Trading Simulation" id="{6FE64E68-A7BB-4660-A640-63167A453C83}">
          <p14:sldIdLst>
            <p14:sldId id="265"/>
            <p14:sldId id="264"/>
            <p14:sldId id="266"/>
            <p14:sldId id="267"/>
            <p14:sldId id="277"/>
            <p14:sldId id="269"/>
            <p14:sldId id="270"/>
            <p14:sldId id="278"/>
            <p14:sldId id="272"/>
          </p14:sldIdLst>
        </p14:section>
        <p14:section name="Conclusion And Reflection" id="{575FDD0B-3806-47E1-AF2D-1C6CA7891D9D}">
          <p14:sldIdLst>
            <p14:sldId id="274"/>
            <p14:sldId id="273"/>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4" autoAdjust="0"/>
  </p:normalViewPr>
  <p:slideViewPr>
    <p:cSldViewPr snapToGrid="0">
      <p:cViewPr varScale="1">
        <p:scale>
          <a:sx n="72" d="100"/>
          <a:sy n="72" d="100"/>
        </p:scale>
        <p:origin x="8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3E29A-DA67-48F4-A93C-ED0098103A2F}"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6275B-696D-4ADB-89B5-DBF1E27764B2}" type="slidenum">
              <a:rPr lang="en-US" smtClean="0"/>
              <a:t>‹#›</a:t>
            </a:fld>
            <a:endParaRPr lang="en-US"/>
          </a:p>
        </p:txBody>
      </p:sp>
    </p:spTree>
    <p:extLst>
      <p:ext uri="{BB962C8B-B14F-4D97-AF65-F5344CB8AC3E}">
        <p14:creationId xmlns:p14="http://schemas.microsoft.com/office/powerpoint/2010/main" val="109903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everyone, today I would like to present my project on building and training a DQN for stochastic process environments. The goal of this project is to explore the potential of DQN in real-world scenarios.</a:t>
            </a:r>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1</a:t>
            </a:fld>
            <a:endParaRPr lang="en-US"/>
          </a:p>
        </p:txBody>
      </p:sp>
    </p:spTree>
    <p:extLst>
      <p:ext uri="{BB962C8B-B14F-4D97-AF65-F5344CB8AC3E}">
        <p14:creationId xmlns:p14="http://schemas.microsoft.com/office/powerpoint/2010/main" val="3469573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To generate the ideal trajectory, sampling from a normal distribution following the Brownian motion to simulate the stock price movements. The mean and standard deviation of the distribution can be adjusted to simulate different market conditions. You can generate a new value at each time step and use it as the position of the pipes in the original Flappy Bird game.</a:t>
            </a:r>
          </a:p>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12</a:t>
            </a:fld>
            <a:endParaRPr lang="en-US"/>
          </a:p>
        </p:txBody>
      </p:sp>
    </p:spTree>
    <p:extLst>
      <p:ext uri="{BB962C8B-B14F-4D97-AF65-F5344CB8AC3E}">
        <p14:creationId xmlns:p14="http://schemas.microsoft.com/office/powerpoint/2010/main" val="399611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To implement three actions - 'up', 'down', and 'keep' - that correspond to buying, selling, and holding the stock, respectively. These actions will change the bird's y-coordinate, which corresponds to the stock price.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calculate the reward, comparing the bird's y-coordinate to the ideal trajectory at each time step. If the bird is higher than the trajectory, the reward can be positive, and if it's lower, the reward can be negative. The value of the reward can be determined by the distance between the bird's y-coordinate and the trajectory.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set the initial reward to 100 and the stop condition to when the reward is below 0 or after 1000 trajectory points, you can initialize the reward to 100 at the start of the game and decrement it by the absolute value of the reward at each time step. The game should stop if the reward falls below 0 or if the game reaches 1000 time steps.</a:t>
            </a:r>
          </a:p>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13</a:t>
            </a:fld>
            <a:endParaRPr lang="en-US"/>
          </a:p>
        </p:txBody>
      </p:sp>
    </p:spTree>
    <p:extLst>
      <p:ext uri="{BB962C8B-B14F-4D97-AF65-F5344CB8AC3E}">
        <p14:creationId xmlns:p14="http://schemas.microsoft.com/office/powerpoint/2010/main" val="55632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was my first attempt at the environment. However, after a long simulation session, I realized that the destination position of the bird was too far away from the initial point, making the image impossible to render. As a result, I decided to deprecate the rendering environment and created a new data-only environment.</a:t>
            </a:r>
          </a:p>
        </p:txBody>
      </p:sp>
      <p:sp>
        <p:nvSpPr>
          <p:cNvPr id="4" name="Slide Number Placeholder 3"/>
          <p:cNvSpPr>
            <a:spLocks noGrp="1"/>
          </p:cNvSpPr>
          <p:nvPr>
            <p:ph type="sldNum" sz="quarter" idx="5"/>
          </p:nvPr>
        </p:nvSpPr>
        <p:spPr/>
        <p:txBody>
          <a:bodyPr/>
          <a:lstStyle/>
          <a:p>
            <a:fld id="{A7B6275B-696D-4ADB-89B5-DBF1E27764B2}" type="slidenum">
              <a:rPr lang="en-US" smtClean="0"/>
              <a:t>14</a:t>
            </a:fld>
            <a:endParaRPr lang="en-US"/>
          </a:p>
        </p:txBody>
      </p:sp>
    </p:spTree>
    <p:extLst>
      <p:ext uri="{BB962C8B-B14F-4D97-AF65-F5344CB8AC3E}">
        <p14:creationId xmlns:p14="http://schemas.microsoft.com/office/powerpoint/2010/main" val="2766180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15</a:t>
            </a:fld>
            <a:endParaRPr lang="en-US"/>
          </a:p>
        </p:txBody>
      </p:sp>
    </p:spTree>
    <p:extLst>
      <p:ext uri="{BB962C8B-B14F-4D97-AF65-F5344CB8AC3E}">
        <p14:creationId xmlns:p14="http://schemas.microsoft.com/office/powerpoint/2010/main" val="22639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the DQN with dropout layers and </a:t>
            </a:r>
            <a:r>
              <a:rPr lang="en-US" dirty="0" err="1"/>
              <a:t>kaiming</a:t>
            </a:r>
            <a:r>
              <a:rPr lang="en-US" dirty="0"/>
              <a:t> initialization as my previous experience. 2 Batch normal layer was added to make training of networks trigger faster and more stable.</a:t>
            </a:r>
          </a:p>
        </p:txBody>
      </p:sp>
      <p:sp>
        <p:nvSpPr>
          <p:cNvPr id="4" name="Slide Number Placeholder 3"/>
          <p:cNvSpPr>
            <a:spLocks noGrp="1"/>
          </p:cNvSpPr>
          <p:nvPr>
            <p:ph type="sldNum" sz="quarter" idx="5"/>
          </p:nvPr>
        </p:nvSpPr>
        <p:spPr/>
        <p:txBody>
          <a:bodyPr/>
          <a:lstStyle/>
          <a:p>
            <a:fld id="{A7B6275B-696D-4ADB-89B5-DBF1E27764B2}" type="slidenum">
              <a:rPr lang="en-US" smtClean="0"/>
              <a:t>16</a:t>
            </a:fld>
            <a:endParaRPr lang="en-US"/>
          </a:p>
        </p:txBody>
      </p:sp>
    </p:spTree>
    <p:extLst>
      <p:ext uri="{BB962C8B-B14F-4D97-AF65-F5344CB8AC3E}">
        <p14:creationId xmlns:p14="http://schemas.microsoft.com/office/powerpoint/2010/main" val="319256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is impressive, with the policy trained after 500 episodes, the average profit for 1700 steps is 10 times the starting fund, and it tends to hold the stocks longer and sell when the stock </a:t>
            </a:r>
            <a:r>
              <a:rPr lang="en-US" b="0" i="0" dirty="0">
                <a:solidFill>
                  <a:srgbClr val="4D5156"/>
                </a:solidFill>
                <a:effectLst/>
                <a:latin typeface="Roboto" panose="02000000000000000000" pitchFamily="2" charset="0"/>
              </a:rPr>
              <a:t>surges</a:t>
            </a:r>
            <a:r>
              <a:rPr lang="en-US" dirty="0"/>
              <a:t>, like a professional investor. However, it is important to note that this is not financial advice nor a financial practice. It is just a simulation using historical data. The model must be overfitted.</a:t>
            </a:r>
          </a:p>
        </p:txBody>
      </p:sp>
      <p:sp>
        <p:nvSpPr>
          <p:cNvPr id="4" name="Slide Number Placeholder 3"/>
          <p:cNvSpPr>
            <a:spLocks noGrp="1"/>
          </p:cNvSpPr>
          <p:nvPr>
            <p:ph type="sldNum" sz="quarter" idx="5"/>
          </p:nvPr>
        </p:nvSpPr>
        <p:spPr/>
        <p:txBody>
          <a:bodyPr/>
          <a:lstStyle/>
          <a:p>
            <a:fld id="{A7B6275B-696D-4ADB-89B5-DBF1E27764B2}" type="slidenum">
              <a:rPr lang="en-US" smtClean="0"/>
              <a:t>17</a:t>
            </a:fld>
            <a:endParaRPr lang="en-US"/>
          </a:p>
        </p:txBody>
      </p:sp>
    </p:spTree>
    <p:extLst>
      <p:ext uri="{BB962C8B-B14F-4D97-AF65-F5344CB8AC3E}">
        <p14:creationId xmlns:p14="http://schemas.microsoft.com/office/powerpoint/2010/main" val="199303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improve my project, I plan to:</a:t>
            </a:r>
          </a:p>
          <a:p>
            <a:endParaRPr lang="en-US" dirty="0"/>
          </a:p>
          <a:p>
            <a:r>
              <a:rPr lang="en-US" dirty="0"/>
              <a:t>1. Use a convolutional layer to capture the game image rather than directly using the state value. This should improve the agent's ability to understand the game environment.</a:t>
            </a:r>
          </a:p>
          <a:p>
            <a:endParaRPr lang="en-US" dirty="0"/>
          </a:p>
          <a:p>
            <a:r>
              <a:rPr lang="en-US" dirty="0"/>
              <a:t>2. Improve the performance of the environment and agent training process, which currently takes 2 minutes per episode. By changing all data types to tensors and running directly on the GPU, the performance should improve significantly.</a:t>
            </a:r>
          </a:p>
          <a:p>
            <a:endParaRPr lang="en-US" dirty="0"/>
          </a:p>
          <a:p>
            <a:r>
              <a:rPr lang="en-US" dirty="0"/>
              <a:t>3. Enable the environment to trade multiple stocks simultaneously, which will simulate the real trading environment more accurately and allow for more sophisticated trading strategies.</a:t>
            </a:r>
          </a:p>
          <a:p>
            <a:endParaRPr lang="en-US" dirty="0"/>
          </a:p>
          <a:p>
            <a:r>
              <a:rPr lang="en-US" dirty="0"/>
              <a:t>4. Improve the </a:t>
            </a:r>
            <a:r>
              <a:rPr lang="en-US" dirty="0" err="1"/>
              <a:t>backtest</a:t>
            </a:r>
            <a:r>
              <a:rPr lang="en-US" dirty="0"/>
              <a:t> class and preprocess the input data to improve the generalization performance of the model. Currently, the model is only suitable for dealing with transactions in a specific range for a particular stock.</a:t>
            </a:r>
          </a:p>
          <a:p>
            <a:endParaRPr lang="en-US" dirty="0"/>
          </a:p>
          <a:p>
            <a:r>
              <a:rPr lang="en-US" dirty="0"/>
              <a:t>However, I also encountered some limitations and challenges during the project. For example, the DQN approach can be slow to converge, and the stock trading environment can be complex due to the multiple factors that influence the stock prices.</a:t>
            </a:r>
          </a:p>
        </p:txBody>
      </p:sp>
      <p:sp>
        <p:nvSpPr>
          <p:cNvPr id="4" name="Slide Number Placeholder 3"/>
          <p:cNvSpPr>
            <a:spLocks noGrp="1"/>
          </p:cNvSpPr>
          <p:nvPr>
            <p:ph type="sldNum" sz="quarter" idx="5"/>
          </p:nvPr>
        </p:nvSpPr>
        <p:spPr/>
        <p:txBody>
          <a:bodyPr/>
          <a:lstStyle/>
          <a:p>
            <a:fld id="{A7B6275B-696D-4ADB-89B5-DBF1E27764B2}" type="slidenum">
              <a:rPr lang="en-US" smtClean="0"/>
              <a:t>19</a:t>
            </a:fld>
            <a:endParaRPr lang="en-US"/>
          </a:p>
        </p:txBody>
      </p:sp>
    </p:spTree>
    <p:extLst>
      <p:ext uri="{BB962C8B-B14F-4D97-AF65-F5344CB8AC3E}">
        <p14:creationId xmlns:p14="http://schemas.microsoft.com/office/powerpoint/2010/main" val="114299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conclusion, this project has demonstrated that DQN can be an effective approach for learning optimal policies in various environments, including both game environments and real-world trading environments. It has also highlighted the potential of reinforcement learning in solving complex problems.</a:t>
            </a:r>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20</a:t>
            </a:fld>
            <a:endParaRPr lang="en-US"/>
          </a:p>
        </p:txBody>
      </p:sp>
    </p:spTree>
    <p:extLst>
      <p:ext uri="{BB962C8B-B14F-4D97-AF65-F5344CB8AC3E}">
        <p14:creationId xmlns:p14="http://schemas.microsoft.com/office/powerpoint/2010/main" val="496387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21</a:t>
            </a:fld>
            <a:endParaRPr lang="en-US"/>
          </a:p>
        </p:txBody>
      </p:sp>
    </p:spTree>
    <p:extLst>
      <p:ext uri="{BB962C8B-B14F-4D97-AF65-F5344CB8AC3E}">
        <p14:creationId xmlns:p14="http://schemas.microsoft.com/office/powerpoint/2010/main" val="426522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 the first part, I built and trained a DQN to play the old-fashioned game Flappy Bird, which was popular ten years ago. I feel that the game is a good candidate for further research on stochastic process simulation. </a:t>
            </a:r>
            <a:r>
              <a:rPr lang="en-US" dirty="0"/>
              <a:t>Due to the time limit and my preference to focus more on researching the stochastic process, I used the state value directly from the environment instead of using a convolutional neural network to capture the game screen.</a:t>
            </a:r>
          </a:p>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2</a:t>
            </a:fld>
            <a:endParaRPr lang="en-US"/>
          </a:p>
        </p:txBody>
      </p:sp>
    </p:spTree>
    <p:extLst>
      <p:ext uri="{BB962C8B-B14F-4D97-AF65-F5344CB8AC3E}">
        <p14:creationId xmlns:p14="http://schemas.microsoft.com/office/powerpoint/2010/main" val="23665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3</a:t>
            </a:fld>
            <a:endParaRPr lang="en-US"/>
          </a:p>
        </p:txBody>
      </p:sp>
    </p:spTree>
    <p:extLst>
      <p:ext uri="{BB962C8B-B14F-4D97-AF65-F5344CB8AC3E}">
        <p14:creationId xmlns:p14="http://schemas.microsoft.com/office/powerpoint/2010/main" val="209001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what we did in Homework 3.2, I first used a similar 3-layer DQN with a forward function that included three fully connected layers. However, I found that the training process was slow and the performance was not satisfying enough compared to others' previous work.</a:t>
            </a:r>
          </a:p>
        </p:txBody>
      </p:sp>
      <p:sp>
        <p:nvSpPr>
          <p:cNvPr id="4" name="Slide Number Placeholder 3"/>
          <p:cNvSpPr>
            <a:spLocks noGrp="1"/>
          </p:cNvSpPr>
          <p:nvPr>
            <p:ph type="sldNum" sz="quarter" idx="5"/>
          </p:nvPr>
        </p:nvSpPr>
        <p:spPr/>
        <p:txBody>
          <a:bodyPr/>
          <a:lstStyle/>
          <a:p>
            <a:fld id="{A7B6275B-696D-4ADB-89B5-DBF1E27764B2}" type="slidenum">
              <a:rPr lang="en-US" smtClean="0"/>
              <a:t>4</a:t>
            </a:fld>
            <a:endParaRPr lang="en-US"/>
          </a:p>
        </p:txBody>
      </p:sp>
    </p:spTree>
    <p:extLst>
      <p:ext uri="{BB962C8B-B14F-4D97-AF65-F5344CB8AC3E}">
        <p14:creationId xmlns:p14="http://schemas.microsoft.com/office/powerpoint/2010/main" val="253024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previous work from Stanford University by Kevin Chen in 2017, which was able to achieve an average score of 82.2, significantly better than my results.</a:t>
            </a:r>
          </a:p>
        </p:txBody>
      </p:sp>
      <p:sp>
        <p:nvSpPr>
          <p:cNvPr id="4" name="Slide Number Placeholder 3"/>
          <p:cNvSpPr>
            <a:spLocks noGrp="1"/>
          </p:cNvSpPr>
          <p:nvPr>
            <p:ph type="sldNum" sz="quarter" idx="5"/>
          </p:nvPr>
        </p:nvSpPr>
        <p:spPr/>
        <p:txBody>
          <a:bodyPr/>
          <a:lstStyle/>
          <a:p>
            <a:fld id="{A7B6275B-696D-4ADB-89B5-DBF1E27764B2}" type="slidenum">
              <a:rPr lang="en-US" smtClean="0"/>
              <a:t>6</a:t>
            </a:fld>
            <a:endParaRPr lang="en-US"/>
          </a:p>
        </p:txBody>
      </p:sp>
    </p:spTree>
    <p:extLst>
      <p:ext uri="{BB962C8B-B14F-4D97-AF65-F5344CB8AC3E}">
        <p14:creationId xmlns:p14="http://schemas.microsoft.com/office/powerpoint/2010/main" val="148075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opinion, there is a major difference between the Lunar Landing and Flappy Bird environments. Lunar Landing is giving a continuous reward, where the agent can receive a reward for every action it takes, whereas in Flappy Bird, the agent only receives rewards when it passes through the pipes correctly. </a:t>
            </a:r>
          </a:p>
        </p:txBody>
      </p:sp>
      <p:sp>
        <p:nvSpPr>
          <p:cNvPr id="4" name="Slide Number Placeholder 3"/>
          <p:cNvSpPr>
            <a:spLocks noGrp="1"/>
          </p:cNvSpPr>
          <p:nvPr>
            <p:ph type="sldNum" sz="quarter" idx="5"/>
          </p:nvPr>
        </p:nvSpPr>
        <p:spPr/>
        <p:txBody>
          <a:bodyPr/>
          <a:lstStyle/>
          <a:p>
            <a:fld id="{A7B6275B-696D-4ADB-89B5-DBF1E27764B2}" type="slidenum">
              <a:rPr lang="en-US" smtClean="0"/>
              <a:t>7</a:t>
            </a:fld>
            <a:endParaRPr lang="en-US"/>
          </a:p>
        </p:txBody>
      </p:sp>
    </p:spTree>
    <p:extLst>
      <p:ext uri="{BB962C8B-B14F-4D97-AF65-F5344CB8AC3E}">
        <p14:creationId xmlns:p14="http://schemas.microsoft.com/office/powerpoint/2010/main" val="1419462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to address this, we need a more stable activation, a larger memory replay size, and a more robust network. To improve performance, I implemented a new enhanced DQN that included dropout layers and used the </a:t>
            </a:r>
            <a:r>
              <a:rPr lang="en-US" dirty="0" err="1"/>
              <a:t>Kaiming</a:t>
            </a:r>
            <a:r>
              <a:rPr lang="en-US" dirty="0"/>
              <a:t> initialization method, which takes into account the non-linearity of activation functions. This enhanced DQN triggered a faster training process.</a:t>
            </a:r>
          </a:p>
        </p:txBody>
      </p:sp>
      <p:sp>
        <p:nvSpPr>
          <p:cNvPr id="4" name="Slide Number Placeholder 3"/>
          <p:cNvSpPr>
            <a:spLocks noGrp="1"/>
          </p:cNvSpPr>
          <p:nvPr>
            <p:ph type="sldNum" sz="quarter" idx="5"/>
          </p:nvPr>
        </p:nvSpPr>
        <p:spPr/>
        <p:txBody>
          <a:bodyPr/>
          <a:lstStyle/>
          <a:p>
            <a:fld id="{A7B6275B-696D-4ADB-89B5-DBF1E27764B2}" type="slidenum">
              <a:rPr lang="en-US" smtClean="0"/>
              <a:t>8</a:t>
            </a:fld>
            <a:endParaRPr lang="en-US"/>
          </a:p>
        </p:txBody>
      </p:sp>
    </p:spTree>
    <p:extLst>
      <p:ext uri="{BB962C8B-B14F-4D97-AF65-F5344CB8AC3E}">
        <p14:creationId xmlns:p14="http://schemas.microsoft.com/office/powerpoint/2010/main" val="114382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results improved significantly, with the Average Reward over 20 Episodes increasing from 158.70 to 801.00.</a:t>
            </a:r>
          </a:p>
        </p:txBody>
      </p:sp>
      <p:sp>
        <p:nvSpPr>
          <p:cNvPr id="4" name="Slide Number Placeholder 3"/>
          <p:cNvSpPr>
            <a:spLocks noGrp="1"/>
          </p:cNvSpPr>
          <p:nvPr>
            <p:ph type="sldNum" sz="quarter" idx="5"/>
          </p:nvPr>
        </p:nvSpPr>
        <p:spPr/>
        <p:txBody>
          <a:bodyPr/>
          <a:lstStyle/>
          <a:p>
            <a:fld id="{A7B6275B-696D-4ADB-89B5-DBF1E27764B2}" type="slidenum">
              <a:rPr lang="en-US" smtClean="0"/>
              <a:t>9</a:t>
            </a:fld>
            <a:endParaRPr lang="en-US"/>
          </a:p>
        </p:txBody>
      </p:sp>
    </p:spTree>
    <p:extLst>
      <p:ext uri="{BB962C8B-B14F-4D97-AF65-F5344CB8AC3E}">
        <p14:creationId xmlns:p14="http://schemas.microsoft.com/office/powerpoint/2010/main" val="65105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To position the bird on the rightmost side of the screen, the bird's x-coordinate to a fixed value that corresponds to the rightmost edge of the screen. The y-coordinate can be randomized within a range to simulate the starting price of the stock.</a:t>
            </a:r>
          </a:p>
          <a:p>
            <a:endParaRPr lang="en-US" dirty="0"/>
          </a:p>
        </p:txBody>
      </p:sp>
      <p:sp>
        <p:nvSpPr>
          <p:cNvPr id="4" name="Slide Number Placeholder 3"/>
          <p:cNvSpPr>
            <a:spLocks noGrp="1"/>
          </p:cNvSpPr>
          <p:nvPr>
            <p:ph type="sldNum" sz="quarter" idx="5"/>
          </p:nvPr>
        </p:nvSpPr>
        <p:spPr/>
        <p:txBody>
          <a:bodyPr/>
          <a:lstStyle/>
          <a:p>
            <a:fld id="{A7B6275B-696D-4ADB-89B5-DBF1E27764B2}" type="slidenum">
              <a:rPr lang="en-US" smtClean="0"/>
              <a:t>11</a:t>
            </a:fld>
            <a:endParaRPr lang="en-US"/>
          </a:p>
        </p:txBody>
      </p:sp>
    </p:spTree>
    <p:extLst>
      <p:ext uri="{BB962C8B-B14F-4D97-AF65-F5344CB8AC3E}">
        <p14:creationId xmlns:p14="http://schemas.microsoft.com/office/powerpoint/2010/main" val="16477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BCEBFE-0CC1-4670-B37A-69047F359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40845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CEBFE-0CC1-4670-B37A-69047F359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9805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CEBFE-0CC1-4670-B37A-69047F359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78154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CEBFE-0CC1-4670-B37A-69047F359B61}"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30235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BCEBFE-0CC1-4670-B37A-69047F359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417567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4BCEBFE-0CC1-4670-B37A-69047F359B61}" type="datetimeFigureOut">
              <a:rPr lang="en-US" smtClean="0"/>
              <a:t>4/26/2023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14377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4BCEBFE-0CC1-4670-B37A-69047F359B61}"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A3D6C-A4CF-4D7A-AC12-BDFF451A433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2080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CEBFE-0CC1-4670-B37A-69047F359B61}"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219447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CEBFE-0CC1-4670-B37A-69047F359B61}"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381815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4BCEBFE-0CC1-4670-B37A-69047F359B61}" type="datetimeFigureOut">
              <a:rPr lang="en-US" smtClean="0"/>
              <a:t>4/26/2023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108162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4BCEBFE-0CC1-4670-B37A-69047F359B61}" type="datetimeFigureOut">
              <a:rPr lang="en-US" smtClean="0"/>
              <a:t>4/26/2023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73FA3D6C-A4CF-4D7A-AC12-BDFF451A4335}" type="slidenum">
              <a:rPr lang="en-US" smtClean="0"/>
              <a:t>‹#›</a:t>
            </a:fld>
            <a:endParaRPr lang="en-US"/>
          </a:p>
        </p:txBody>
      </p:sp>
    </p:spTree>
    <p:extLst>
      <p:ext uri="{BB962C8B-B14F-4D97-AF65-F5344CB8AC3E}">
        <p14:creationId xmlns:p14="http://schemas.microsoft.com/office/powerpoint/2010/main" val="312840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4BCEBFE-0CC1-4670-B37A-69047F359B61}" type="datetimeFigureOut">
              <a:rPr lang="en-US" smtClean="0"/>
              <a:t>4/26/2023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3FA3D6C-A4CF-4D7A-AC12-BDFF451A4335}" type="slidenum">
              <a:rPr lang="en-US" smtClean="0"/>
              <a:t>‹#›</a:t>
            </a:fld>
            <a:endParaRPr lang="en-US"/>
          </a:p>
        </p:txBody>
      </p:sp>
    </p:spTree>
    <p:extLst>
      <p:ext uri="{BB962C8B-B14F-4D97-AF65-F5344CB8AC3E}">
        <p14:creationId xmlns:p14="http://schemas.microsoft.com/office/powerpoint/2010/main" val="20359393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F5DA-C31C-F4BC-505F-28F788A1DDE0}"/>
              </a:ext>
            </a:extLst>
          </p:cNvPr>
          <p:cNvSpPr>
            <a:spLocks noGrp="1"/>
          </p:cNvSpPr>
          <p:nvPr>
            <p:ph type="ctrTitle"/>
          </p:nvPr>
        </p:nvSpPr>
        <p:spPr/>
        <p:txBody>
          <a:bodyPr>
            <a:normAutofit/>
          </a:bodyPr>
          <a:lstStyle/>
          <a:p>
            <a:pPr rtl="0">
              <a:spcBef>
                <a:spcPts val="0"/>
              </a:spcBef>
              <a:spcAft>
                <a:spcPts val="0"/>
              </a:spcAft>
            </a:pPr>
            <a:r>
              <a:rPr lang="en-US" sz="1800" b="1" i="0" u="none" strike="noStrike" dirty="0">
                <a:solidFill>
                  <a:srgbClr val="000000"/>
                </a:solidFill>
                <a:effectLst/>
                <a:latin typeface="League Spartan"/>
              </a:rPr>
              <a:t>Training Deep Q-Network for Stochastic Process Environments</a:t>
            </a:r>
            <a:endParaRPr lang="en-US" sz="3600" dirty="0"/>
          </a:p>
        </p:txBody>
      </p:sp>
      <p:sp>
        <p:nvSpPr>
          <p:cNvPr id="3" name="Subtitle 2">
            <a:extLst>
              <a:ext uri="{FF2B5EF4-FFF2-40B4-BE49-F238E27FC236}">
                <a16:creationId xmlns:a16="http://schemas.microsoft.com/office/drawing/2014/main" id="{885A3768-9EED-AC52-A2AC-3DE3F84A0508}"/>
              </a:ext>
            </a:extLst>
          </p:cNvPr>
          <p:cNvSpPr>
            <a:spLocks noGrp="1"/>
          </p:cNvSpPr>
          <p:nvPr>
            <p:ph type="subTitle" idx="1"/>
          </p:nvPr>
        </p:nvSpPr>
        <p:spPr/>
        <p:txBody>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Gerald He</a:t>
            </a:r>
            <a:endParaRPr lang="en-US" sz="1600" b="0" dirty="0">
              <a:effectLst/>
            </a:endParaRPr>
          </a:p>
          <a:p>
            <a:br>
              <a:rPr lang="en-US" sz="1600" dirty="0"/>
            </a:br>
            <a:endParaRPr lang="en-US" dirty="0"/>
          </a:p>
        </p:txBody>
      </p:sp>
    </p:spTree>
    <p:extLst>
      <p:ext uri="{BB962C8B-B14F-4D97-AF65-F5344CB8AC3E}">
        <p14:creationId xmlns:p14="http://schemas.microsoft.com/office/powerpoint/2010/main" val="226171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AE83-6AD1-3EFB-8D79-57D338205FA9}"/>
              </a:ext>
            </a:extLst>
          </p:cNvPr>
          <p:cNvSpPr>
            <a:spLocks noGrp="1"/>
          </p:cNvSpPr>
          <p:nvPr>
            <p:ph type="title"/>
          </p:nvPr>
        </p:nvSpPr>
        <p:spPr>
          <a:xfrm>
            <a:off x="2231136" y="964692"/>
            <a:ext cx="7729728" cy="1188720"/>
          </a:xfrm>
        </p:spPr>
        <p:txBody>
          <a:bodyPr vert="horz" lIns="182880" tIns="182880" rIns="182880" bIns="182880" rtlCol="0" anchor="ctr">
            <a:normAutofit/>
          </a:bodyPr>
          <a:lstStyle/>
          <a:p>
            <a:r>
              <a:rPr lang="en-US" dirty="0"/>
              <a:t>Part 2: Stochastic Process with Stock trading simulation</a:t>
            </a:r>
          </a:p>
        </p:txBody>
      </p:sp>
      <p:sp>
        <p:nvSpPr>
          <p:cNvPr id="6" name="Content Placeholder 3">
            <a:extLst>
              <a:ext uri="{FF2B5EF4-FFF2-40B4-BE49-F238E27FC236}">
                <a16:creationId xmlns:a16="http://schemas.microsoft.com/office/drawing/2014/main" id="{581968C2-6CC8-50D7-4DC9-62B10F14B0BC}"/>
              </a:ext>
            </a:extLst>
          </p:cNvPr>
          <p:cNvSpPr txBox="1">
            <a:spLocks/>
          </p:cNvSpPr>
          <p:nvPr/>
        </p:nvSpPr>
        <p:spPr>
          <a:xfrm>
            <a:off x="2221992" y="2638044"/>
            <a:ext cx="3631692"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What is the relationship between the Flappy Bird and stock price?</a:t>
            </a:r>
          </a:p>
          <a:p>
            <a:r>
              <a:rPr lang="en-US" dirty="0"/>
              <a:t>A stochastic process is a mathematical model that describes the evolution of a random system over time. It involves the study of the probability distribution of a sequence of random variables. </a:t>
            </a:r>
          </a:p>
        </p:txBody>
      </p:sp>
      <p:pic>
        <p:nvPicPr>
          <p:cNvPr id="5" name="Content Placeholder 4" descr="Chart, histogram&#10;&#10;Description automatically generated">
            <a:extLst>
              <a:ext uri="{FF2B5EF4-FFF2-40B4-BE49-F238E27FC236}">
                <a16:creationId xmlns:a16="http://schemas.microsoft.com/office/drawing/2014/main" id="{9EA484F6-1927-53EB-4A74-60D056523E32}"/>
              </a:ext>
            </a:extLst>
          </p:cNvPr>
          <p:cNvPicPr>
            <a:picLocks noGrp="1" noChangeAspect="1"/>
          </p:cNvPicPr>
          <p:nvPr>
            <p:ph idx="1"/>
          </p:nvPr>
        </p:nvPicPr>
        <p:blipFill>
          <a:blip r:embed="rId2"/>
          <a:stretch>
            <a:fillRect/>
          </a:stretch>
        </p:blipFill>
        <p:spPr>
          <a:xfrm>
            <a:off x="6356605" y="3875863"/>
            <a:ext cx="3613403" cy="1526662"/>
          </a:xfrm>
          <a:prstGeom prst="rect">
            <a:avLst/>
          </a:prstGeom>
          <a:ln w="31750" cap="sq">
            <a:solidFill>
              <a:srgbClr val="FFFFFF"/>
            </a:solidFill>
            <a:miter lim="800000"/>
          </a:ln>
        </p:spPr>
      </p:pic>
      <p:sp>
        <p:nvSpPr>
          <p:cNvPr id="7" name="TextBox 6">
            <a:extLst>
              <a:ext uri="{FF2B5EF4-FFF2-40B4-BE49-F238E27FC236}">
                <a16:creationId xmlns:a16="http://schemas.microsoft.com/office/drawing/2014/main" id="{90700608-17AB-D727-82D6-DBF5E325A0D0}"/>
              </a:ext>
            </a:extLst>
          </p:cNvPr>
          <p:cNvSpPr txBox="1"/>
          <p:nvPr/>
        </p:nvSpPr>
        <p:spPr>
          <a:xfrm>
            <a:off x="6616679" y="5370695"/>
            <a:ext cx="3056671" cy="369332"/>
          </a:xfrm>
          <a:prstGeom prst="rect">
            <a:avLst/>
          </a:prstGeom>
          <a:noFill/>
        </p:spPr>
        <p:txBody>
          <a:bodyPr wrap="none" rtlCol="0">
            <a:spAutoFit/>
          </a:bodyPr>
          <a:lstStyle/>
          <a:p>
            <a:r>
              <a:rPr lang="en-US" dirty="0"/>
              <a:t>VIX Index from 2018 to Today</a:t>
            </a:r>
          </a:p>
        </p:txBody>
      </p:sp>
      <p:pic>
        <p:nvPicPr>
          <p:cNvPr id="9" name="Picture 8">
            <a:extLst>
              <a:ext uri="{FF2B5EF4-FFF2-40B4-BE49-F238E27FC236}">
                <a16:creationId xmlns:a16="http://schemas.microsoft.com/office/drawing/2014/main" id="{1167DE28-548C-DEE4-48D3-EFEBCE67D199}"/>
              </a:ext>
            </a:extLst>
          </p:cNvPr>
          <p:cNvPicPr>
            <a:picLocks noChangeAspect="1"/>
          </p:cNvPicPr>
          <p:nvPr/>
        </p:nvPicPr>
        <p:blipFill>
          <a:blip r:embed="rId3"/>
          <a:stretch>
            <a:fillRect/>
          </a:stretch>
        </p:blipFill>
        <p:spPr>
          <a:xfrm>
            <a:off x="6710178" y="2672786"/>
            <a:ext cx="2869675" cy="1023579"/>
          </a:xfrm>
          <a:prstGeom prst="rect">
            <a:avLst/>
          </a:prstGeom>
        </p:spPr>
      </p:pic>
    </p:spTree>
    <p:extLst>
      <p:ext uri="{BB962C8B-B14F-4D97-AF65-F5344CB8AC3E}">
        <p14:creationId xmlns:p14="http://schemas.microsoft.com/office/powerpoint/2010/main" val="422898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AFF7-56AF-89BF-EE7D-A465A3894671}"/>
              </a:ext>
            </a:extLst>
          </p:cNvPr>
          <p:cNvSpPr>
            <a:spLocks noGrp="1"/>
          </p:cNvSpPr>
          <p:nvPr>
            <p:ph type="title"/>
          </p:nvPr>
        </p:nvSpPr>
        <p:spPr/>
        <p:txBody>
          <a:bodyPr/>
          <a:lstStyle/>
          <a:p>
            <a:r>
              <a:rPr lang="en-US" dirty="0"/>
              <a:t>Back to Flappy bird environment</a:t>
            </a:r>
          </a:p>
        </p:txBody>
      </p:sp>
      <p:pic>
        <p:nvPicPr>
          <p:cNvPr id="5" name="Content Placeholder 4" descr="A picture containing chart&#10;&#10;Description automatically generated">
            <a:extLst>
              <a:ext uri="{FF2B5EF4-FFF2-40B4-BE49-F238E27FC236}">
                <a16:creationId xmlns:a16="http://schemas.microsoft.com/office/drawing/2014/main" id="{9123863E-E5F8-C5C1-F830-4B4B6D858C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136" y="2791333"/>
            <a:ext cx="1744860" cy="3101975"/>
          </a:xfrm>
        </p:spPr>
      </p:pic>
      <p:sp>
        <p:nvSpPr>
          <p:cNvPr id="9" name="Arrow: Right 8">
            <a:extLst>
              <a:ext uri="{FF2B5EF4-FFF2-40B4-BE49-F238E27FC236}">
                <a16:creationId xmlns:a16="http://schemas.microsoft.com/office/drawing/2014/main" id="{A0AAF2BC-D84E-584E-67C5-8230C6D55741}"/>
              </a:ext>
            </a:extLst>
          </p:cNvPr>
          <p:cNvSpPr/>
          <p:nvPr/>
        </p:nvSpPr>
        <p:spPr>
          <a:xfrm>
            <a:off x="3879542" y="4003830"/>
            <a:ext cx="514905" cy="1331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8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BAE7043C-405C-058D-B8F0-C724D2A5C1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135" y="1219199"/>
            <a:ext cx="5842635" cy="4674109"/>
          </a:xfrm>
        </p:spPr>
      </p:pic>
      <p:sp>
        <p:nvSpPr>
          <p:cNvPr id="8" name="Arrow: Right 7">
            <a:extLst>
              <a:ext uri="{FF2B5EF4-FFF2-40B4-BE49-F238E27FC236}">
                <a16:creationId xmlns:a16="http://schemas.microsoft.com/office/drawing/2014/main" id="{2716EC8E-50C9-BE12-A517-B7624FD40AD5}"/>
              </a:ext>
            </a:extLst>
          </p:cNvPr>
          <p:cNvSpPr/>
          <p:nvPr/>
        </p:nvSpPr>
        <p:spPr>
          <a:xfrm>
            <a:off x="3879542" y="4003830"/>
            <a:ext cx="514905" cy="1331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33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D02DF4B-2387-B083-D0D2-BD43385E2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35" y="1219198"/>
            <a:ext cx="5842638" cy="4674110"/>
          </a:xfrm>
          <a:prstGeom prst="rect">
            <a:avLst/>
          </a:prstGeom>
        </p:spPr>
      </p:pic>
      <p:sp>
        <p:nvSpPr>
          <p:cNvPr id="5" name="Arrow: Right 4">
            <a:extLst>
              <a:ext uri="{FF2B5EF4-FFF2-40B4-BE49-F238E27FC236}">
                <a16:creationId xmlns:a16="http://schemas.microsoft.com/office/drawing/2014/main" id="{1E717D80-25BD-47F9-EC3A-7EF616F5F53F}"/>
              </a:ext>
            </a:extLst>
          </p:cNvPr>
          <p:cNvSpPr/>
          <p:nvPr/>
        </p:nvSpPr>
        <p:spPr>
          <a:xfrm>
            <a:off x="3879542" y="4003830"/>
            <a:ext cx="514905" cy="1331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23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F51ED9-E348-6236-605F-00FB63E1D655}"/>
              </a:ext>
            </a:extLst>
          </p:cNvPr>
          <p:cNvPicPr>
            <a:picLocks noChangeAspect="1"/>
          </p:cNvPicPr>
          <p:nvPr/>
        </p:nvPicPr>
        <p:blipFill rotWithShape="1">
          <a:blip r:embed="rId3"/>
          <a:srcRect r="41177"/>
          <a:stretch/>
        </p:blipFill>
        <p:spPr>
          <a:xfrm>
            <a:off x="20" y="-7629"/>
            <a:ext cx="6095979" cy="6865629"/>
          </a:xfrm>
          <a:prstGeom prst="rect">
            <a:avLst/>
          </a:prstGeom>
        </p:spPr>
      </p:pic>
      <p:pic>
        <p:nvPicPr>
          <p:cNvPr id="7" name="Picture 6">
            <a:extLst>
              <a:ext uri="{FF2B5EF4-FFF2-40B4-BE49-F238E27FC236}">
                <a16:creationId xmlns:a16="http://schemas.microsoft.com/office/drawing/2014/main" id="{522293A9-CD6B-B125-57B6-9839D043DE86}"/>
              </a:ext>
            </a:extLst>
          </p:cNvPr>
          <p:cNvPicPr>
            <a:picLocks noChangeAspect="1"/>
          </p:cNvPicPr>
          <p:nvPr/>
        </p:nvPicPr>
        <p:blipFill rotWithShape="1">
          <a:blip r:embed="rId4"/>
          <a:srcRect t="14337" r="2" b="165"/>
          <a:stretch/>
        </p:blipFill>
        <p:spPr>
          <a:xfrm>
            <a:off x="6095999" y="10"/>
            <a:ext cx="6096001" cy="6857990"/>
          </a:xfrm>
          <a:prstGeom prst="rect">
            <a:avLst/>
          </a:prstGeom>
        </p:spPr>
      </p:pic>
      <p:sp>
        <p:nvSpPr>
          <p:cNvPr id="8" name="Title 1">
            <a:extLst>
              <a:ext uri="{FF2B5EF4-FFF2-40B4-BE49-F238E27FC236}">
                <a16:creationId xmlns:a16="http://schemas.microsoft.com/office/drawing/2014/main" id="{94F8C0B9-81AA-D0EC-9EA9-49099563B3D0}"/>
              </a:ext>
            </a:extLst>
          </p:cNvPr>
          <p:cNvSpPr>
            <a:spLocks noGrp="1"/>
          </p:cNvSpPr>
          <p:nvPr>
            <p:ph type="title"/>
          </p:nvPr>
        </p:nvSpPr>
        <p:spPr>
          <a:xfrm>
            <a:off x="1492331" y="2457996"/>
            <a:ext cx="9207336"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dirty="0">
                <a:solidFill>
                  <a:schemeClr val="tx1"/>
                </a:solidFill>
              </a:rPr>
              <a:t>FLAPPY </a:t>
            </a:r>
            <a:r>
              <a:rPr lang="en-US" sz="3800" strike="sngStrike" dirty="0">
                <a:solidFill>
                  <a:schemeClr val="tx1"/>
                </a:solidFill>
              </a:rPr>
              <a:t>BIRD</a:t>
            </a:r>
            <a:r>
              <a:rPr lang="en-US" sz="3800" dirty="0">
                <a:solidFill>
                  <a:schemeClr val="tx1"/>
                </a:solidFill>
              </a:rPr>
              <a:t> stock environment</a:t>
            </a:r>
          </a:p>
        </p:txBody>
      </p:sp>
    </p:spTree>
    <p:extLst>
      <p:ext uri="{BB962C8B-B14F-4D97-AF65-F5344CB8AC3E}">
        <p14:creationId xmlns:p14="http://schemas.microsoft.com/office/powerpoint/2010/main" val="77071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0B23-CFB3-5D44-6ABB-704E4FD60BEA}"/>
              </a:ext>
            </a:extLst>
          </p:cNvPr>
          <p:cNvSpPr>
            <a:spLocks noGrp="1"/>
          </p:cNvSpPr>
          <p:nvPr>
            <p:ph type="title"/>
          </p:nvPr>
        </p:nvSpPr>
        <p:spPr/>
        <p:txBody>
          <a:bodyPr/>
          <a:lstStyle/>
          <a:p>
            <a:r>
              <a:rPr lang="en-US" dirty="0"/>
              <a:t>My trading environment</a:t>
            </a:r>
          </a:p>
        </p:txBody>
      </p:sp>
      <p:sp>
        <p:nvSpPr>
          <p:cNvPr id="3" name="Content Placeholder 2">
            <a:extLst>
              <a:ext uri="{FF2B5EF4-FFF2-40B4-BE49-F238E27FC236}">
                <a16:creationId xmlns:a16="http://schemas.microsoft.com/office/drawing/2014/main" id="{7DB6DA3D-7580-CB9B-4A72-5E23C68AB87C}"/>
              </a:ext>
            </a:extLst>
          </p:cNvPr>
          <p:cNvSpPr>
            <a:spLocks noGrp="1"/>
          </p:cNvSpPr>
          <p:nvPr>
            <p:ph idx="1"/>
          </p:nvPr>
        </p:nvSpPr>
        <p:spPr>
          <a:xfrm>
            <a:off x="1938291" y="2638044"/>
            <a:ext cx="8315418" cy="3833777"/>
          </a:xfrm>
        </p:spPr>
        <p:txBody>
          <a:bodyPr>
            <a:normAutofit lnSpcReduction="10000"/>
          </a:bodyPr>
          <a:lstStyle/>
          <a:p>
            <a:r>
              <a:rPr lang="en-US" dirty="0"/>
              <a:t>Initial state: $1M cash balance</a:t>
            </a:r>
          </a:p>
          <a:p>
            <a:r>
              <a:rPr lang="en-US" dirty="0"/>
              <a:t>4 Observations:</a:t>
            </a:r>
          </a:p>
          <a:p>
            <a:pPr lvl="1"/>
            <a:r>
              <a:rPr lang="en-US" dirty="0"/>
              <a:t>The current price of the stock</a:t>
            </a:r>
          </a:p>
          <a:p>
            <a:pPr lvl="1"/>
            <a:r>
              <a:rPr lang="en-US" dirty="0"/>
              <a:t>The current value of the account</a:t>
            </a:r>
          </a:p>
          <a:p>
            <a:pPr lvl="1"/>
            <a:r>
              <a:rPr lang="en-US" dirty="0"/>
              <a:t>The current position of the account (how many stocks the account holds)</a:t>
            </a:r>
          </a:p>
          <a:p>
            <a:pPr lvl="1"/>
            <a:r>
              <a:rPr lang="en-US" dirty="0"/>
              <a:t>The current cash balance of the account</a:t>
            </a:r>
          </a:p>
          <a:p>
            <a:r>
              <a:rPr lang="en-US" dirty="0"/>
              <a:t>2 Actions: Buy/Sell $100k stock</a:t>
            </a:r>
          </a:p>
          <a:p>
            <a:r>
              <a:rPr lang="en-US" dirty="0"/>
              <a:t>Reward:  The total profit made by trading</a:t>
            </a:r>
          </a:p>
          <a:p>
            <a:r>
              <a:rPr lang="en-US" dirty="0"/>
              <a:t>Done:  When the time comes to an end (1700 steps total)</a:t>
            </a:r>
          </a:p>
          <a:p>
            <a:r>
              <a:rPr lang="en-US" dirty="0"/>
              <a:t>Data: 20 stocks with the highest trading volume from 2017 to 2020</a:t>
            </a:r>
          </a:p>
        </p:txBody>
      </p:sp>
    </p:spTree>
    <p:extLst>
      <p:ext uri="{BB962C8B-B14F-4D97-AF65-F5344CB8AC3E}">
        <p14:creationId xmlns:p14="http://schemas.microsoft.com/office/powerpoint/2010/main" val="81631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A2CE-7351-8A01-6B0E-94DC98C575B4}"/>
              </a:ext>
            </a:extLst>
          </p:cNvPr>
          <p:cNvSpPr>
            <a:spLocks noGrp="1"/>
          </p:cNvSpPr>
          <p:nvPr>
            <p:ph type="title"/>
          </p:nvPr>
        </p:nvSpPr>
        <p:spPr/>
        <p:txBody>
          <a:bodyPr/>
          <a:lstStyle/>
          <a:p>
            <a:r>
              <a:rPr lang="en-US" dirty="0"/>
              <a:t>DQN Design</a:t>
            </a:r>
          </a:p>
        </p:txBody>
      </p:sp>
      <p:sp>
        <p:nvSpPr>
          <p:cNvPr id="5" name="TextBox 4">
            <a:extLst>
              <a:ext uri="{FF2B5EF4-FFF2-40B4-BE49-F238E27FC236}">
                <a16:creationId xmlns:a16="http://schemas.microsoft.com/office/drawing/2014/main" id="{AB828FB1-E846-59F8-7E88-D5D955349A87}"/>
              </a:ext>
            </a:extLst>
          </p:cNvPr>
          <p:cNvSpPr txBox="1"/>
          <p:nvPr/>
        </p:nvSpPr>
        <p:spPr>
          <a:xfrm>
            <a:off x="6335697" y="2250858"/>
            <a:ext cx="5116497" cy="4154984"/>
          </a:xfrm>
          <a:prstGeom prst="rect">
            <a:avLst/>
          </a:prstGeom>
          <a:solidFill>
            <a:srgbClr val="1E1E1E"/>
          </a:solidFill>
        </p:spPr>
        <p:txBody>
          <a:bodyPr wrap="square">
            <a:spAutoFit/>
          </a:bodyPr>
          <a:lstStyle/>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forward</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state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state.to(</a:t>
            </a:r>
            <a:r>
              <a:rPr lang="en-US" sz="1400" b="0" dirty="0" err="1">
                <a:solidFill>
                  <a:srgbClr val="569CD6"/>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.device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x = </a:t>
            </a:r>
            <a:r>
              <a:rPr lang="en-US" sz="1400" b="0" dirty="0">
                <a:solidFill>
                  <a:srgbClr val="569CD6"/>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.fc1(state.to(torch.float32))</a:t>
            </a:r>
          </a:p>
          <a:p>
            <a:r>
              <a:rPr lang="en-US" sz="1400" b="0" dirty="0">
                <a:solidFill>
                  <a:srgbClr val="D4D4D4"/>
                </a:solidFill>
                <a:effectLst/>
                <a:latin typeface="Consolas" panose="020B0609020204030204" pitchFamily="49" charset="0"/>
              </a:rPr>
              <a:t>        x = </a:t>
            </a:r>
            <a:r>
              <a:rPr lang="en-US" sz="1400" b="0" dirty="0" err="1">
                <a:solidFill>
                  <a:srgbClr val="D4D4D4"/>
                </a:solidFill>
                <a:effectLst/>
                <a:latin typeface="Consolas" panose="020B0609020204030204" pitchFamily="49" charset="0"/>
              </a:rPr>
              <a:t>F.relu</a:t>
            </a:r>
            <a:r>
              <a:rPr lang="en-US" sz="1400" b="0" dirty="0">
                <a:solidFill>
                  <a:srgbClr val="D4D4D4"/>
                </a:solidFill>
                <a:effectLst/>
                <a:latin typeface="Consolas" panose="020B0609020204030204" pitchFamily="49" charset="0"/>
              </a:rPr>
              <a:t>(x)</a:t>
            </a:r>
          </a:p>
          <a:p>
            <a:r>
              <a:rPr lang="en-US" sz="1400" b="0" dirty="0">
                <a:solidFill>
                  <a:srgbClr val="D4D4D4"/>
                </a:solidFill>
                <a:effectLst/>
                <a:latin typeface="Consolas" panose="020B0609020204030204" pitchFamily="49" charset="0"/>
              </a:rPr>
              <a:t>        x = </a:t>
            </a:r>
            <a:r>
              <a:rPr lang="en-US" sz="1400" b="0" dirty="0">
                <a:solidFill>
                  <a:srgbClr val="569CD6"/>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.fc2(x)</a:t>
            </a:r>
          </a:p>
          <a:p>
            <a:r>
              <a:rPr lang="en-US" sz="1400" b="0" dirty="0">
                <a:solidFill>
                  <a:srgbClr val="D4D4D4"/>
                </a:solidFill>
                <a:effectLst/>
                <a:latin typeface="Consolas" panose="020B0609020204030204" pitchFamily="49" charset="0"/>
              </a:rPr>
              <a:t>        x = </a:t>
            </a:r>
            <a:r>
              <a:rPr lang="en-US" sz="1400" b="0" dirty="0" err="1">
                <a:solidFill>
                  <a:srgbClr val="D4D4D4"/>
                </a:solidFill>
                <a:effectLst/>
                <a:latin typeface="Consolas" panose="020B0609020204030204" pitchFamily="49" charset="0"/>
              </a:rPr>
              <a:t>F.relu</a:t>
            </a:r>
            <a:r>
              <a:rPr lang="en-US" sz="1400" b="0" dirty="0">
                <a:solidFill>
                  <a:srgbClr val="D4D4D4"/>
                </a:solidFill>
                <a:effectLst/>
                <a:latin typeface="Consolas" panose="020B0609020204030204" pitchFamily="49" charset="0"/>
              </a:rPr>
              <a:t>(x)</a:t>
            </a:r>
          </a:p>
          <a:p>
            <a:r>
              <a:rPr lang="en-US" sz="1400" b="0" dirty="0">
                <a:solidFill>
                  <a:srgbClr val="D4D4D4"/>
                </a:solidFill>
                <a:effectLst/>
                <a:latin typeface="Consolas" panose="020B0609020204030204" pitchFamily="49" charset="0"/>
              </a:rPr>
              <a:t>        actions = </a:t>
            </a:r>
            <a:r>
              <a:rPr lang="en-US" sz="1400" b="0" dirty="0">
                <a:solidFill>
                  <a:srgbClr val="569CD6"/>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.fc3(x)</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actions</a:t>
            </a:r>
          </a:p>
          <a:p>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	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init_weights</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m </a:t>
            </a:r>
            <a:r>
              <a:rPr lang="en-US" sz="1400" b="0" dirty="0">
                <a:solidFill>
                  <a:srgbClr val="C586C0"/>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.modules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isinstance</a:t>
            </a:r>
            <a:r>
              <a:rPr lang="en-US" sz="1400" b="0" dirty="0">
                <a:solidFill>
                  <a:srgbClr val="D4D4D4"/>
                </a:solidFill>
                <a:effectLst/>
                <a:latin typeface="Consolas" panose="020B0609020204030204" pitchFamily="49" charset="0"/>
              </a:rPr>
              <a:t>(m, </a:t>
            </a:r>
            <a:r>
              <a:rPr lang="en-US" sz="1400" b="0" dirty="0" err="1">
                <a:solidFill>
                  <a:srgbClr val="D4D4D4"/>
                </a:solidFill>
                <a:effectLst/>
                <a:latin typeface="Consolas" panose="020B0609020204030204" pitchFamily="49" charset="0"/>
              </a:rPr>
              <a:t>nn.Linear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nn.init.kaiming_uniform</a:t>
            </a:r>
            <a:r>
              <a:rPr lang="en-US" sz="1400" b="0" dirty="0">
                <a:solidFill>
                  <a:srgbClr val="D4D4D4"/>
                </a:solidFill>
                <a:effectLst/>
                <a:latin typeface="Consolas" panose="020B0609020204030204" pitchFamily="49" charset="0"/>
              </a:rPr>
              <a:t>_(</a:t>
            </a:r>
            <a:r>
              <a:rPr lang="en-US" sz="1400" b="0" dirty="0" err="1">
                <a:solidFill>
                  <a:srgbClr val="D4D4D4"/>
                </a:solidFill>
                <a:effectLst/>
                <a:latin typeface="Consolas" panose="020B0609020204030204" pitchFamily="49" charset="0"/>
              </a:rPr>
              <a:t>m.weight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nonlinearity</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relu</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nn.init.constant</a:t>
            </a:r>
            <a:r>
              <a:rPr lang="en-US" sz="1400" b="0" dirty="0">
                <a:solidFill>
                  <a:srgbClr val="D4D4D4"/>
                </a:solidFill>
                <a:effectLst/>
                <a:latin typeface="Consolas" panose="020B0609020204030204" pitchFamily="49" charset="0"/>
              </a:rPr>
              <a:t>_(</a:t>
            </a:r>
            <a:r>
              <a:rPr lang="en-US" sz="1400" b="0" dirty="0" err="1">
                <a:solidFill>
                  <a:srgbClr val="D4D4D4"/>
                </a:solidFill>
                <a:effectLst/>
                <a:latin typeface="Consolas" panose="020B0609020204030204" pitchFamily="49" charset="0"/>
              </a:rPr>
              <a:t>m.bias</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0.1</a:t>
            </a:r>
            <a:r>
              <a:rPr lang="en-US" sz="1400" b="0" dirty="0">
                <a:solidFill>
                  <a:srgbClr val="D4D4D4"/>
                </a:solidFill>
                <a:effectLst/>
                <a:latin typeface="Consolas" panose="020B0609020204030204" pitchFamily="49" charset="0"/>
              </a:rPr>
              <a:t>)</a:t>
            </a:r>
          </a:p>
          <a:p>
            <a:endParaRPr lang="en-US" sz="1400" b="0" dirty="0">
              <a:solidFill>
                <a:srgbClr val="D4D4D4"/>
              </a:solidFill>
              <a:effectLst/>
              <a:latin typeface="Consolas" panose="020B0609020204030204" pitchFamily="49" charset="0"/>
            </a:endParaRPr>
          </a:p>
          <a:p>
            <a:endParaRPr lang="en-US" sz="1400" dirty="0">
              <a:solidFill>
                <a:srgbClr val="D4D4D4"/>
              </a:solidFill>
              <a:latin typeface="Consolas" panose="020B0609020204030204" pitchFamily="49" charset="0"/>
            </a:endParaRPr>
          </a:p>
          <a:p>
            <a:endParaRPr lang="en-US"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541823E-397A-5AFA-74FF-6C522B661B79}"/>
              </a:ext>
            </a:extLst>
          </p:cNvPr>
          <p:cNvSpPr txBox="1"/>
          <p:nvPr/>
        </p:nvSpPr>
        <p:spPr>
          <a:xfrm>
            <a:off x="366204" y="2250857"/>
            <a:ext cx="5969493" cy="4154984"/>
          </a:xfrm>
          <a:prstGeom prst="rect">
            <a:avLst/>
          </a:prstGeom>
          <a:solidFill>
            <a:srgbClr val="1E1E1E"/>
          </a:solid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DQN</a:t>
            </a:r>
            <a:r>
              <a:rPr lang="en-US" sz="1100" b="0" dirty="0">
                <a:solidFill>
                  <a:srgbClr val="D4D4D4"/>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nn</a:t>
            </a:r>
            <a:r>
              <a:rPr lang="en-US" sz="1100" b="0" dirty="0" err="1">
                <a:solidFill>
                  <a:srgbClr val="D4D4D4"/>
                </a:solidFill>
                <a:effectLst/>
                <a:latin typeface="Consolas" panose="020B0609020204030204" pitchFamily="49" charset="0"/>
              </a:rPr>
              <a:t>.</a:t>
            </a:r>
            <a:r>
              <a:rPr lang="en-US" sz="1100" b="0" dirty="0" err="1">
                <a:solidFill>
                  <a:srgbClr val="4EC9B0"/>
                </a:solidFill>
                <a:effectLst/>
                <a:latin typeface="Consolas" panose="020B0609020204030204" pitchFamily="49" charset="0"/>
              </a:rPr>
              <a:t>Module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lr</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input_dims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fc1_dims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fc2_dims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n_actions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super</a:t>
            </a:r>
            <a:r>
              <a:rPr lang="en-US" sz="1100" b="0" dirty="0">
                <a:solidFill>
                  <a:srgbClr val="D4D4D4"/>
                </a:solidFill>
                <a:effectLst/>
                <a:latin typeface="Consolas" panose="020B0609020204030204" pitchFamily="49" charset="0"/>
              </a:rPr>
              <a:t>(DQN,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.lr = </a:t>
            </a:r>
            <a:r>
              <a:rPr lang="en-US" sz="1100" b="0" dirty="0" err="1">
                <a:solidFill>
                  <a:srgbClr val="D4D4D4"/>
                </a:solidFill>
                <a:effectLst/>
                <a:latin typeface="Consolas" panose="020B0609020204030204" pitchFamily="49" charset="0"/>
              </a:rPr>
              <a:t>lr</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.input_dims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input_dims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.fc1_dims = fc1_dims</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.fc2_dims = fc2_dims</a:t>
            </a:r>
          </a:p>
          <a:p>
            <a:r>
              <a:rPr lang="en-US" sz="1100" b="0" dirty="0">
                <a:solidFill>
                  <a:srgbClr val="569CD6"/>
                </a:solidFill>
                <a:effectLst/>
                <a:latin typeface="Consolas" panose="020B0609020204030204" pitchFamily="49" charset="0"/>
              </a:rPr>
              <a:t>	</a:t>
            </a:r>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.n_actions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n_actions</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.fc1 = </a:t>
            </a:r>
            <a:r>
              <a:rPr lang="en-US" sz="1100" b="0" dirty="0" err="1">
                <a:solidFill>
                  <a:srgbClr val="D4D4D4"/>
                </a:solidFill>
                <a:effectLst/>
                <a:latin typeface="Consolas" panose="020B0609020204030204" pitchFamily="49" charset="0"/>
              </a:rPr>
              <a:t>nn.Linear</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.input_dims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.fc1_dims)</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.BN1 = nn.BatchNorm1d(fc1_dims)</a:t>
            </a:r>
          </a:p>
          <a:p>
            <a:r>
              <a:rPr lang="en-US" sz="1100" dirty="0">
                <a:solidFill>
                  <a:srgbClr val="D4D4D4"/>
                </a:solidFill>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.drop1 = </a:t>
            </a:r>
            <a:r>
              <a:rPr lang="en-US" sz="1100" b="0" dirty="0" err="1">
                <a:solidFill>
                  <a:srgbClr val="D4D4D4"/>
                </a:solidFill>
                <a:effectLst/>
                <a:latin typeface="Consolas" panose="020B0609020204030204" pitchFamily="49" charset="0"/>
              </a:rPr>
              <a:t>nn.Dropout</a:t>
            </a:r>
            <a:r>
              <a:rPr lang="en-US" sz="1100" b="0" dirty="0">
                <a:solidFill>
                  <a:srgbClr val="D4D4D4"/>
                </a:solidFill>
                <a:effectLst/>
                <a:latin typeface="Consolas" panose="020B0609020204030204" pitchFamily="49" charset="0"/>
              </a:rPr>
              <a:t>(p)</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.fc2 = </a:t>
            </a:r>
            <a:r>
              <a:rPr lang="en-US" sz="1100" b="0" dirty="0" err="1">
                <a:solidFill>
                  <a:srgbClr val="D4D4D4"/>
                </a:solidFill>
                <a:effectLst/>
                <a:latin typeface="Consolas" panose="020B0609020204030204" pitchFamily="49" charset="0"/>
              </a:rPr>
              <a:t>nn.Linear</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.fc1_dims,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.fc2_dims)</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.drop2 = </a:t>
            </a:r>
            <a:r>
              <a:rPr lang="en-US" sz="1100" b="0" dirty="0" err="1">
                <a:solidFill>
                  <a:srgbClr val="D4D4D4"/>
                </a:solidFill>
                <a:effectLst/>
                <a:latin typeface="Consolas" panose="020B0609020204030204" pitchFamily="49" charset="0"/>
              </a:rPr>
              <a:t>nn.Dropout</a:t>
            </a:r>
            <a:r>
              <a:rPr lang="en-US" sz="1100" b="0" dirty="0">
                <a:solidFill>
                  <a:srgbClr val="D4D4D4"/>
                </a:solidFill>
                <a:effectLst/>
                <a:latin typeface="Consolas" panose="020B0609020204030204" pitchFamily="49" charset="0"/>
              </a:rPr>
              <a:t>(p)</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.BN2 = nn.BatchNorm1d(fc2_dims)</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.fc3 = </a:t>
            </a:r>
            <a:r>
              <a:rPr lang="en-US" sz="1100" b="0" dirty="0" err="1">
                <a:solidFill>
                  <a:srgbClr val="D4D4D4"/>
                </a:solidFill>
                <a:effectLst/>
                <a:latin typeface="Consolas" panose="020B0609020204030204" pitchFamily="49" charset="0"/>
              </a:rPr>
              <a:t>nn.Linear</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.fc2_dims,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.n_actions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optim.Adam</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.parameters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lr</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lr</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nn.MSELoss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.device</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torch.device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'cuda:0'</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torch.cuda.is_available</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cpu</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.to(</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.device</a:t>
            </a:r>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514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39BE-00AF-1CE5-D017-DE188207C5B8}"/>
              </a:ext>
            </a:extLst>
          </p:cNvPr>
          <p:cNvSpPr>
            <a:spLocks noGrp="1"/>
          </p:cNvSpPr>
          <p:nvPr>
            <p:ph type="title"/>
          </p:nvPr>
        </p:nvSpPr>
        <p:spPr>
          <a:xfrm>
            <a:off x="5138928" y="964692"/>
            <a:ext cx="6092952" cy="1188720"/>
          </a:xfrm>
        </p:spPr>
        <p:txBody>
          <a:bodyPr vert="horz" lIns="182880" tIns="182880" rIns="182880" bIns="182880" rtlCol="0" anchor="ctr">
            <a:normAutofit/>
          </a:bodyPr>
          <a:lstStyle/>
          <a:p>
            <a:r>
              <a:rPr lang="en-US" dirty="0"/>
              <a:t>result</a:t>
            </a:r>
          </a:p>
        </p:txBody>
      </p:sp>
      <p:sp>
        <p:nvSpPr>
          <p:cNvPr id="8" name="TextBox 7">
            <a:extLst>
              <a:ext uri="{FF2B5EF4-FFF2-40B4-BE49-F238E27FC236}">
                <a16:creationId xmlns:a16="http://schemas.microsoft.com/office/drawing/2014/main" id="{E60E8A47-8158-9F16-A5AA-C9918F6C261C}"/>
              </a:ext>
            </a:extLst>
          </p:cNvPr>
          <p:cNvSpPr txBox="1"/>
          <p:nvPr/>
        </p:nvSpPr>
        <p:spPr>
          <a:xfrm>
            <a:off x="960121" y="964692"/>
            <a:ext cx="3707652" cy="4775335"/>
          </a:xfrm>
          <a:prstGeom prst="rect">
            <a:avLst/>
          </a:prstGeom>
        </p:spPr>
        <p:txBody>
          <a:bodyPr vert="horz" lIns="91440" tIns="45720" rIns="91440" bIns="45720" rtlCol="0">
            <a:normAutofit/>
          </a:bodyPr>
          <a:lstStyle/>
          <a:p>
            <a:r>
              <a:rPr lang="en-US" b="0" dirty="0">
                <a:solidFill>
                  <a:srgbClr val="D4D4D4"/>
                </a:solidFill>
                <a:effectLst/>
                <a:highlight>
                  <a:srgbClr val="000000"/>
                </a:highlight>
                <a:latin typeface="Consolas" panose="020B0609020204030204" pitchFamily="49" charset="0"/>
              </a:rPr>
              <a:t>BATCH_SIZE = </a:t>
            </a:r>
            <a:r>
              <a:rPr lang="en-US" b="0" dirty="0">
                <a:solidFill>
                  <a:srgbClr val="B5CEA8"/>
                </a:solidFill>
                <a:effectLst/>
                <a:highlight>
                  <a:srgbClr val="000000"/>
                </a:highlight>
                <a:latin typeface="Consolas" panose="020B0609020204030204" pitchFamily="49" charset="0"/>
              </a:rPr>
              <a:t>256</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GAMMA = </a:t>
            </a:r>
            <a:r>
              <a:rPr lang="en-US" b="0" dirty="0">
                <a:solidFill>
                  <a:srgbClr val="B5CEA8"/>
                </a:solidFill>
                <a:effectLst/>
                <a:highlight>
                  <a:srgbClr val="000000"/>
                </a:highlight>
                <a:latin typeface="Consolas" panose="020B0609020204030204" pitchFamily="49" charset="0"/>
              </a:rPr>
              <a:t>0.99</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EPS_START = </a:t>
            </a:r>
            <a:r>
              <a:rPr lang="en-US" b="0" dirty="0">
                <a:solidFill>
                  <a:srgbClr val="B5CEA8"/>
                </a:solidFill>
                <a:effectLst/>
                <a:highlight>
                  <a:srgbClr val="000000"/>
                </a:highlight>
                <a:latin typeface="Consolas" panose="020B0609020204030204" pitchFamily="49" charset="0"/>
              </a:rPr>
              <a:t>0.9</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EPS_END = </a:t>
            </a:r>
            <a:r>
              <a:rPr lang="en-US" b="0" dirty="0">
                <a:solidFill>
                  <a:srgbClr val="B5CEA8"/>
                </a:solidFill>
                <a:effectLst/>
                <a:highlight>
                  <a:srgbClr val="000000"/>
                </a:highlight>
                <a:latin typeface="Consolas" panose="020B0609020204030204" pitchFamily="49" charset="0"/>
              </a:rPr>
              <a:t>0.01</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EPS_DECAY = </a:t>
            </a:r>
            <a:r>
              <a:rPr lang="en-US" dirty="0">
                <a:solidFill>
                  <a:srgbClr val="B5CEA8"/>
                </a:solidFill>
                <a:highlight>
                  <a:srgbClr val="000000"/>
                </a:highlight>
                <a:latin typeface="Consolas" panose="020B0609020204030204" pitchFamily="49" charset="0"/>
              </a:rPr>
              <a:t>2</a:t>
            </a:r>
            <a:r>
              <a:rPr lang="en-US" b="0" dirty="0">
                <a:solidFill>
                  <a:srgbClr val="B5CEA8"/>
                </a:solidFill>
                <a:effectLst/>
                <a:highlight>
                  <a:srgbClr val="000000"/>
                </a:highlight>
                <a:latin typeface="Consolas" panose="020B0609020204030204" pitchFamily="49" charset="0"/>
              </a:rPr>
              <a:t>000</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TAU = </a:t>
            </a:r>
            <a:r>
              <a:rPr lang="en-US" b="0" dirty="0">
                <a:solidFill>
                  <a:srgbClr val="B5CEA8"/>
                </a:solidFill>
                <a:effectLst/>
                <a:highlight>
                  <a:srgbClr val="000000"/>
                </a:highlight>
                <a:latin typeface="Consolas" panose="020B0609020204030204" pitchFamily="49" charset="0"/>
              </a:rPr>
              <a:t>0.005</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LR = </a:t>
            </a:r>
            <a:r>
              <a:rPr lang="en-US" b="0" dirty="0">
                <a:solidFill>
                  <a:srgbClr val="B5CEA8"/>
                </a:solidFill>
                <a:effectLst/>
                <a:highlight>
                  <a:srgbClr val="000000"/>
                </a:highlight>
                <a:latin typeface="Consolas" panose="020B0609020204030204" pitchFamily="49" charset="0"/>
              </a:rPr>
              <a:t>1e-4</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HIDDEN = </a:t>
            </a:r>
            <a:r>
              <a:rPr lang="en-US" b="0" dirty="0">
                <a:solidFill>
                  <a:srgbClr val="B5CEA8"/>
                </a:solidFill>
                <a:effectLst/>
                <a:highlight>
                  <a:srgbClr val="000000"/>
                </a:highlight>
                <a:latin typeface="Consolas" panose="020B0609020204030204" pitchFamily="49" charset="0"/>
              </a:rPr>
              <a:t>256</a:t>
            </a:r>
            <a:endParaRPr lang="en-US" b="0" dirty="0">
              <a:solidFill>
                <a:srgbClr val="D4D4D4"/>
              </a:solidFill>
              <a:effectLst/>
              <a:highlight>
                <a:srgbClr val="000000"/>
              </a:highlight>
              <a:latin typeface="Consolas" panose="020B0609020204030204" pitchFamily="49" charset="0"/>
            </a:endParaRPr>
          </a:p>
          <a:p>
            <a:r>
              <a:rPr lang="en-US" b="0" dirty="0">
                <a:solidFill>
                  <a:srgbClr val="D4D4D4"/>
                </a:solidFill>
                <a:effectLst/>
                <a:highlight>
                  <a:srgbClr val="000000"/>
                </a:highlight>
                <a:latin typeface="Consolas" panose="020B0609020204030204" pitchFamily="49" charset="0"/>
              </a:rPr>
              <a:t>MEMORY = </a:t>
            </a:r>
            <a:r>
              <a:rPr lang="en-US" b="0" dirty="0">
                <a:solidFill>
                  <a:srgbClr val="B5CEA8"/>
                </a:solidFill>
                <a:effectLst/>
                <a:highlight>
                  <a:srgbClr val="000000"/>
                </a:highlight>
                <a:latin typeface="Consolas" panose="020B0609020204030204" pitchFamily="49" charset="0"/>
              </a:rPr>
              <a:t>100000</a:t>
            </a:r>
            <a:endParaRPr lang="en-US" b="0" dirty="0">
              <a:solidFill>
                <a:srgbClr val="D4D4D4"/>
              </a:solidFill>
              <a:effectLst/>
              <a:highlight>
                <a:srgbClr val="000000"/>
              </a:highlight>
              <a:latin typeface="Consolas" panose="020B0609020204030204" pitchFamily="49" charset="0"/>
            </a:endParaRPr>
          </a:p>
        </p:txBody>
      </p:sp>
      <p:pic>
        <p:nvPicPr>
          <p:cNvPr id="3" name="Picture 2">
            <a:extLst>
              <a:ext uri="{FF2B5EF4-FFF2-40B4-BE49-F238E27FC236}">
                <a16:creationId xmlns:a16="http://schemas.microsoft.com/office/drawing/2014/main" id="{2BBFC1D3-EF99-9AB1-FCB5-0F0E375A1417}"/>
              </a:ext>
            </a:extLst>
          </p:cNvPr>
          <p:cNvPicPr>
            <a:picLocks noChangeAspect="1"/>
          </p:cNvPicPr>
          <p:nvPr/>
        </p:nvPicPr>
        <p:blipFill>
          <a:blip r:embed="rId3"/>
          <a:stretch>
            <a:fillRect/>
          </a:stretch>
        </p:blipFill>
        <p:spPr>
          <a:xfrm>
            <a:off x="5789184" y="2300056"/>
            <a:ext cx="4792440" cy="3965575"/>
          </a:xfrm>
          <a:prstGeom prst="rect">
            <a:avLst/>
          </a:prstGeom>
        </p:spPr>
      </p:pic>
      <p:pic>
        <p:nvPicPr>
          <p:cNvPr id="4" name="Picture 3">
            <a:extLst>
              <a:ext uri="{FF2B5EF4-FFF2-40B4-BE49-F238E27FC236}">
                <a16:creationId xmlns:a16="http://schemas.microsoft.com/office/drawing/2014/main" id="{6505023B-1D37-965C-9737-ED6F32B9EE2A}"/>
              </a:ext>
            </a:extLst>
          </p:cNvPr>
          <p:cNvPicPr>
            <a:picLocks noChangeAspect="1"/>
          </p:cNvPicPr>
          <p:nvPr/>
        </p:nvPicPr>
        <p:blipFill>
          <a:blip r:embed="rId4"/>
          <a:stretch>
            <a:fillRect/>
          </a:stretch>
        </p:blipFill>
        <p:spPr>
          <a:xfrm>
            <a:off x="565637" y="4887957"/>
            <a:ext cx="4662841" cy="287726"/>
          </a:xfrm>
          <a:prstGeom prst="rect">
            <a:avLst/>
          </a:prstGeom>
        </p:spPr>
      </p:pic>
    </p:spTree>
    <p:extLst>
      <p:ext uri="{BB962C8B-B14F-4D97-AF65-F5344CB8AC3E}">
        <p14:creationId xmlns:p14="http://schemas.microsoft.com/office/powerpoint/2010/main" val="179328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1B2E-5B80-6F55-F094-66AB79EAAC00}"/>
              </a:ext>
            </a:extLst>
          </p:cNvPr>
          <p:cNvSpPr>
            <a:spLocks noGrp="1"/>
          </p:cNvSpPr>
          <p:nvPr>
            <p:ph type="title"/>
          </p:nvPr>
        </p:nvSpPr>
        <p:spPr/>
        <p:txBody>
          <a:bodyPr/>
          <a:lstStyle/>
          <a:p>
            <a:r>
              <a:rPr lang="en-US" dirty="0" err="1"/>
              <a:t>Backtest</a:t>
            </a:r>
            <a:r>
              <a:rPr lang="en-US" dirty="0"/>
              <a:t> class</a:t>
            </a:r>
          </a:p>
        </p:txBody>
      </p:sp>
      <p:sp>
        <p:nvSpPr>
          <p:cNvPr id="3" name="Content Placeholder 2">
            <a:extLst>
              <a:ext uri="{FF2B5EF4-FFF2-40B4-BE49-F238E27FC236}">
                <a16:creationId xmlns:a16="http://schemas.microsoft.com/office/drawing/2014/main" id="{5E827EBB-3779-8DFB-2409-74ED4E2BDFAD}"/>
              </a:ext>
            </a:extLst>
          </p:cNvPr>
          <p:cNvSpPr>
            <a:spLocks noGrp="1"/>
          </p:cNvSpPr>
          <p:nvPr>
            <p:ph idx="1"/>
          </p:nvPr>
        </p:nvSpPr>
        <p:spPr/>
        <p:txBody>
          <a:bodyPr/>
          <a:lstStyle/>
          <a:p>
            <a:r>
              <a:rPr lang="en-US" dirty="0"/>
              <a:t>I am still working on testing the policy in the real world using real-time data. </a:t>
            </a:r>
          </a:p>
          <a:p>
            <a:r>
              <a:rPr lang="en-US" dirty="0"/>
              <a:t>I am currently using the Alpha Vantage API to test the "strategy".</a:t>
            </a:r>
          </a:p>
        </p:txBody>
      </p:sp>
    </p:spTree>
    <p:extLst>
      <p:ext uri="{BB962C8B-B14F-4D97-AF65-F5344CB8AC3E}">
        <p14:creationId xmlns:p14="http://schemas.microsoft.com/office/powerpoint/2010/main" val="271112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2BC4-979E-AB25-5908-0F4456752E3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9E47FB0-0F9A-2E52-E0D7-F1128F19CFE0}"/>
              </a:ext>
            </a:extLst>
          </p:cNvPr>
          <p:cNvSpPr>
            <a:spLocks noGrp="1"/>
          </p:cNvSpPr>
          <p:nvPr>
            <p:ph idx="1"/>
          </p:nvPr>
        </p:nvSpPr>
        <p:spPr>
          <a:xfrm>
            <a:off x="1947169" y="2638044"/>
            <a:ext cx="8297662" cy="3101984"/>
          </a:xfrm>
        </p:spPr>
        <p:txBody>
          <a:bodyPr>
            <a:normAutofit fontScale="92500" lnSpcReduction="20000"/>
          </a:bodyPr>
          <a:lstStyle/>
          <a:p>
            <a:r>
              <a:rPr lang="en-US" dirty="0"/>
              <a:t>1. Use convolutional layers to play the rendering environment like a human.</a:t>
            </a:r>
          </a:p>
          <a:p>
            <a:endParaRPr lang="en-US" dirty="0"/>
          </a:p>
          <a:p>
            <a:r>
              <a:rPr lang="en-US" dirty="0"/>
              <a:t>2. Improve the performance of the trading environment by exploring additional strategies and techniques.</a:t>
            </a:r>
          </a:p>
          <a:p>
            <a:endParaRPr lang="en-US" dirty="0"/>
          </a:p>
          <a:p>
            <a:r>
              <a:rPr lang="en-US" dirty="0"/>
              <a:t>3. Add more observations to the trading environment, such as trading volume, financial reports, and other relevant data.</a:t>
            </a:r>
          </a:p>
          <a:p>
            <a:endParaRPr lang="en-US" dirty="0"/>
          </a:p>
          <a:p>
            <a:r>
              <a:rPr lang="en-US" dirty="0"/>
              <a:t>4. Enable the agent to trade multiple stocks simultaneously with customized trading volumes. This will allow for more diverse and sophisticated trading strategies.</a:t>
            </a:r>
          </a:p>
        </p:txBody>
      </p:sp>
    </p:spTree>
    <p:extLst>
      <p:ext uri="{BB962C8B-B14F-4D97-AF65-F5344CB8AC3E}">
        <p14:creationId xmlns:p14="http://schemas.microsoft.com/office/powerpoint/2010/main" val="246554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5259-047E-198F-E9BB-A1E6862ECD72}"/>
              </a:ext>
            </a:extLst>
          </p:cNvPr>
          <p:cNvSpPr>
            <a:spLocks noGrp="1"/>
          </p:cNvSpPr>
          <p:nvPr>
            <p:ph type="title"/>
          </p:nvPr>
        </p:nvSpPr>
        <p:spPr>
          <a:xfrm>
            <a:off x="498660" y="2841504"/>
            <a:ext cx="6467532" cy="1174991"/>
          </a:xfrm>
        </p:spPr>
        <p:txBody>
          <a:bodyPr>
            <a:normAutofit/>
          </a:bodyPr>
          <a:lstStyle/>
          <a:p>
            <a:r>
              <a:rPr lang="en-US" sz="2400" dirty="0"/>
              <a:t>Part 1: Flappy bird environment</a:t>
            </a:r>
          </a:p>
        </p:txBody>
      </p:sp>
      <p:pic>
        <p:nvPicPr>
          <p:cNvPr id="5" name="Content Placeholder 4" descr="A picture containing diagram&#10;&#10;Description automatically generated">
            <a:extLst>
              <a:ext uri="{FF2B5EF4-FFF2-40B4-BE49-F238E27FC236}">
                <a16:creationId xmlns:a16="http://schemas.microsoft.com/office/drawing/2014/main" id="{8182C130-F466-E144-DAC1-DAD4467672B6}"/>
              </a:ext>
            </a:extLst>
          </p:cNvPr>
          <p:cNvPicPr>
            <a:picLocks noChangeAspect="1"/>
          </p:cNvPicPr>
          <p:nvPr/>
        </p:nvPicPr>
        <p:blipFill rotWithShape="1">
          <a:blip r:embed="rId3">
            <a:extLst>
              <a:ext uri="{28A0092B-C50C-407E-A947-70E740481C1C}">
                <a14:useLocalDpi xmlns:a14="http://schemas.microsoft.com/office/drawing/2010/main" val="0"/>
              </a:ext>
            </a:extLst>
          </a:blip>
          <a:srcRect r="-2" b="17170"/>
          <a:stretch/>
        </p:blipFill>
        <p:spPr>
          <a:xfrm>
            <a:off x="7534654" y="10"/>
            <a:ext cx="4657345" cy="6857990"/>
          </a:xfrm>
          <a:prstGeom prst="rect">
            <a:avLst/>
          </a:prstGeom>
        </p:spPr>
      </p:pic>
    </p:spTree>
    <p:extLst>
      <p:ext uri="{BB962C8B-B14F-4D97-AF65-F5344CB8AC3E}">
        <p14:creationId xmlns:p14="http://schemas.microsoft.com/office/powerpoint/2010/main" val="157176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AA55-8DA8-9292-F5AB-D5198A72D93C}"/>
              </a:ext>
            </a:extLst>
          </p:cNvPr>
          <p:cNvSpPr>
            <a:spLocks noGrp="1"/>
          </p:cNvSpPr>
          <p:nvPr>
            <p:ph type="title"/>
          </p:nvPr>
        </p:nvSpPr>
        <p:spPr/>
        <p:txBody>
          <a:bodyPr/>
          <a:lstStyle/>
          <a:p>
            <a:r>
              <a:rPr lang="en-US" dirty="0" err="1"/>
              <a:t>Conculusion</a:t>
            </a:r>
            <a:endParaRPr lang="en-US" dirty="0"/>
          </a:p>
        </p:txBody>
      </p:sp>
      <p:sp>
        <p:nvSpPr>
          <p:cNvPr id="3" name="Content Placeholder 2">
            <a:extLst>
              <a:ext uri="{FF2B5EF4-FFF2-40B4-BE49-F238E27FC236}">
                <a16:creationId xmlns:a16="http://schemas.microsoft.com/office/drawing/2014/main" id="{9172F63D-AC9C-079E-3434-1E2BFFFD4678}"/>
              </a:ext>
            </a:extLst>
          </p:cNvPr>
          <p:cNvSpPr>
            <a:spLocks noGrp="1"/>
          </p:cNvSpPr>
          <p:nvPr>
            <p:ph idx="1"/>
          </p:nvPr>
        </p:nvSpPr>
        <p:spPr>
          <a:xfrm>
            <a:off x="2231136" y="2638044"/>
            <a:ext cx="7729728" cy="3101984"/>
          </a:xfrm>
        </p:spPr>
        <p:txBody>
          <a:bodyPr/>
          <a:lstStyle/>
          <a:p>
            <a:r>
              <a:rPr lang="en-US" dirty="0"/>
              <a:t>DQN approach was effective in both Flappy Bird and Stock Trading environments.</a:t>
            </a:r>
          </a:p>
          <a:p>
            <a:r>
              <a:rPr lang="en-US" dirty="0"/>
              <a:t>Even in information missing environment, the well-trained agent can still find a way to solve the problem.</a:t>
            </a:r>
          </a:p>
        </p:txBody>
      </p:sp>
    </p:spTree>
    <p:extLst>
      <p:ext uri="{BB962C8B-B14F-4D97-AF65-F5344CB8AC3E}">
        <p14:creationId xmlns:p14="http://schemas.microsoft.com/office/powerpoint/2010/main" val="152367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4138-137C-8D41-0F21-89EBE2CC93A8}"/>
              </a:ext>
            </a:extLst>
          </p:cNvPr>
          <p:cNvSpPr>
            <a:spLocks noGrp="1"/>
          </p:cNvSpPr>
          <p:nvPr>
            <p:ph type="title"/>
          </p:nvPr>
        </p:nvSpPr>
        <p:spPr/>
        <p:txBody>
          <a:bodyPr/>
          <a:lstStyle/>
          <a:p>
            <a:r>
              <a:rPr lang="en-US" dirty="0"/>
              <a:t>Citation and source</a:t>
            </a:r>
          </a:p>
        </p:txBody>
      </p:sp>
      <p:sp>
        <p:nvSpPr>
          <p:cNvPr id="3" name="Content Placeholder 2">
            <a:extLst>
              <a:ext uri="{FF2B5EF4-FFF2-40B4-BE49-F238E27FC236}">
                <a16:creationId xmlns:a16="http://schemas.microsoft.com/office/drawing/2014/main" id="{33BD201B-6FC2-116D-0B97-EF34E6EBB75B}"/>
              </a:ext>
            </a:extLst>
          </p:cNvPr>
          <p:cNvSpPr>
            <a:spLocks noGrp="1"/>
          </p:cNvSpPr>
          <p:nvPr>
            <p:ph idx="1"/>
          </p:nvPr>
        </p:nvSpPr>
        <p:spPr/>
        <p:txBody>
          <a:bodyPr/>
          <a:lstStyle/>
          <a:p>
            <a:r>
              <a:rPr lang="en-US" dirty="0">
                <a:effectLst/>
              </a:rPr>
              <a:t>Chen, Kevin. </a:t>
            </a:r>
            <a:r>
              <a:rPr lang="en-US" i="1" dirty="0">
                <a:effectLst/>
              </a:rPr>
              <a:t>Deep Reinforcement Learning for Flappy Bird - Stanford University</a:t>
            </a:r>
            <a:r>
              <a:rPr lang="en-US" dirty="0">
                <a:effectLst/>
              </a:rPr>
              <a:t>. 2017, https://cs229.stanford.edu/proj2015/362_report.pdf. </a:t>
            </a:r>
          </a:p>
          <a:p>
            <a:r>
              <a:rPr lang="en-US" dirty="0" err="1">
                <a:effectLst/>
              </a:rPr>
              <a:t>Chuchro</a:t>
            </a:r>
            <a:r>
              <a:rPr lang="en-US" dirty="0">
                <a:effectLst/>
              </a:rPr>
              <a:t>, Robert, and Deepak Gupta. </a:t>
            </a:r>
            <a:r>
              <a:rPr lang="en-US" i="1" dirty="0">
                <a:effectLst/>
              </a:rPr>
              <a:t>Game Playing with Deep Q-Learning Using </a:t>
            </a:r>
            <a:r>
              <a:rPr lang="en-US" i="1" dirty="0" err="1">
                <a:effectLst/>
              </a:rPr>
              <a:t>Openai</a:t>
            </a:r>
            <a:r>
              <a:rPr lang="en-US" i="1" dirty="0">
                <a:effectLst/>
              </a:rPr>
              <a:t> Gym</a:t>
            </a:r>
            <a:r>
              <a:rPr lang="en-US" dirty="0">
                <a:effectLst/>
              </a:rPr>
              <a:t>. 2017, http://cs231n.stanford.edu/reports/2017/pdfs/616.pdf. </a:t>
            </a:r>
          </a:p>
          <a:p>
            <a:r>
              <a:rPr lang="en-US" dirty="0">
                <a:effectLst/>
              </a:rPr>
              <a:t>He, </a:t>
            </a:r>
            <a:r>
              <a:rPr lang="en-US" dirty="0" err="1">
                <a:effectLst/>
              </a:rPr>
              <a:t>Kaiming</a:t>
            </a:r>
            <a:r>
              <a:rPr lang="en-US" dirty="0">
                <a:effectLst/>
              </a:rPr>
              <a:t>, et al. “Delving Deep into Rectifiers: Surpassing Human-Level Performance on ImageNet Classification.” </a:t>
            </a:r>
            <a:r>
              <a:rPr lang="en-US" i="1" dirty="0">
                <a:effectLst/>
              </a:rPr>
              <a:t>2015 IEEE International Conference on Computer Vision (ICCV)</a:t>
            </a:r>
            <a:r>
              <a:rPr lang="en-US" dirty="0">
                <a:effectLst/>
              </a:rPr>
              <a:t>, 2015, https://doi.org/10.1109/iccv.2015.123. </a:t>
            </a:r>
          </a:p>
          <a:p>
            <a:endParaRPr lang="en-US" dirty="0"/>
          </a:p>
        </p:txBody>
      </p:sp>
    </p:spTree>
    <p:extLst>
      <p:ext uri="{BB962C8B-B14F-4D97-AF65-F5344CB8AC3E}">
        <p14:creationId xmlns:p14="http://schemas.microsoft.com/office/powerpoint/2010/main" val="2394302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96FB-2ED2-55E4-0CD8-CA4A692D26C7}"/>
              </a:ext>
            </a:extLst>
          </p:cNvPr>
          <p:cNvSpPr>
            <a:spLocks noGrp="1"/>
          </p:cNvSpPr>
          <p:nvPr>
            <p:ph type="title"/>
          </p:nvPr>
        </p:nvSpPr>
        <p:spPr>
          <a:xfrm>
            <a:off x="965198" y="2490283"/>
            <a:ext cx="5602383" cy="1877437"/>
          </a:xfrm>
        </p:spPr>
        <p:txBody>
          <a:bodyPr vert="horz" lIns="274320" tIns="182880" rIns="274320" bIns="182880" rtlCol="0" anchor="ctr" anchorCtr="1">
            <a:normAutofit/>
          </a:bodyPr>
          <a:lstStyle/>
          <a:p>
            <a:r>
              <a:rPr lang="en-US" sz="3800">
                <a:solidFill>
                  <a:srgbClr val="262626"/>
                </a:solidFill>
              </a:rPr>
              <a:t>Thank you!</a:t>
            </a:r>
          </a:p>
        </p:txBody>
      </p:sp>
      <p:sp>
        <p:nvSpPr>
          <p:cNvPr id="8" name="Rectangle 7">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DAC0E0-6A9E-0584-C477-FB15C2C6B47E}"/>
              </a:ext>
            </a:extLst>
          </p:cNvPr>
          <p:cNvSpPr>
            <a:spLocks noGrp="1"/>
          </p:cNvSpPr>
          <p:nvPr>
            <p:ph idx="1"/>
          </p:nvPr>
        </p:nvSpPr>
        <p:spPr>
          <a:xfrm>
            <a:off x="8129873" y="2173266"/>
            <a:ext cx="3657119" cy="2511468"/>
          </a:xfrm>
        </p:spPr>
        <p:txBody>
          <a:bodyPr vert="horz" lIns="91440" tIns="45720" rIns="91440" bIns="45720" rtlCol="0" anchor="ctr">
            <a:normAutofit/>
          </a:bodyPr>
          <a:lstStyle/>
          <a:p>
            <a:pPr marL="0" indent="0" algn="ctr">
              <a:buNone/>
            </a:pPr>
            <a:r>
              <a:rPr lang="en-US" sz="2000" dirty="0">
                <a:solidFill>
                  <a:schemeClr val="bg1">
                    <a:lumMod val="75000"/>
                    <a:lumOff val="25000"/>
                  </a:schemeClr>
                </a:solidFill>
              </a:rPr>
              <a:t>Any </a:t>
            </a:r>
            <a:r>
              <a:rPr lang="en-US" sz="2400" dirty="0">
                <a:solidFill>
                  <a:schemeClr val="bg1">
                    <a:lumMod val="75000"/>
                    <a:lumOff val="25000"/>
                  </a:schemeClr>
                </a:solidFill>
              </a:rPr>
              <a:t>questions</a:t>
            </a:r>
            <a:r>
              <a:rPr lang="en-US" sz="2000" dirty="0">
                <a:solidFill>
                  <a:schemeClr val="bg1">
                    <a:lumMod val="75000"/>
                    <a:lumOff val="25000"/>
                  </a:schemeClr>
                </a:solidFill>
              </a:rPr>
              <a:t>?</a:t>
            </a:r>
          </a:p>
        </p:txBody>
      </p:sp>
    </p:spTree>
    <p:extLst>
      <p:ext uri="{BB962C8B-B14F-4D97-AF65-F5344CB8AC3E}">
        <p14:creationId xmlns:p14="http://schemas.microsoft.com/office/powerpoint/2010/main" val="135128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586-9414-1988-5F02-CE64ECEADD7D}"/>
              </a:ext>
            </a:extLst>
          </p:cNvPr>
          <p:cNvSpPr>
            <a:spLocks noGrp="1"/>
          </p:cNvSpPr>
          <p:nvPr>
            <p:ph type="title"/>
          </p:nvPr>
        </p:nvSpPr>
        <p:spPr>
          <a:xfrm>
            <a:off x="2231136" y="964692"/>
            <a:ext cx="7729728" cy="1188720"/>
          </a:xfrm>
        </p:spPr>
        <p:txBody>
          <a:bodyPr>
            <a:normAutofit/>
          </a:bodyPr>
          <a:lstStyle/>
          <a:p>
            <a:r>
              <a:rPr lang="en-US"/>
              <a:t>Flappy bird environment</a:t>
            </a:r>
            <a:endParaRPr lang="en-US" dirty="0"/>
          </a:p>
        </p:txBody>
      </p:sp>
      <p:sp>
        <p:nvSpPr>
          <p:cNvPr id="3" name="Content Placeholder 2">
            <a:extLst>
              <a:ext uri="{FF2B5EF4-FFF2-40B4-BE49-F238E27FC236}">
                <a16:creationId xmlns:a16="http://schemas.microsoft.com/office/drawing/2014/main" id="{E150DF82-678A-9A86-F291-B6BF7CB48FC2}"/>
              </a:ext>
            </a:extLst>
          </p:cNvPr>
          <p:cNvSpPr>
            <a:spLocks noGrp="1"/>
          </p:cNvSpPr>
          <p:nvPr>
            <p:ph idx="1"/>
          </p:nvPr>
        </p:nvSpPr>
        <p:spPr>
          <a:xfrm>
            <a:off x="2221991" y="2638044"/>
            <a:ext cx="5041169" cy="3145722"/>
          </a:xfrm>
        </p:spPr>
        <p:txBody>
          <a:bodyPr>
            <a:normAutofit/>
          </a:bodyPr>
          <a:lstStyle/>
          <a:p>
            <a:r>
              <a:rPr lang="en-US" dirty="0"/>
              <a:t>1 Observation: – the position of the bird</a:t>
            </a:r>
          </a:p>
          <a:p>
            <a:r>
              <a:rPr lang="en-US" dirty="0"/>
              <a:t>2 Actions: – the bird goes up and down</a:t>
            </a:r>
          </a:p>
          <a:p>
            <a:r>
              <a:rPr lang="en-US" dirty="0"/>
              <a:t>Reward: +1 each time when the bird passes through the pipe</a:t>
            </a:r>
          </a:p>
          <a:p>
            <a:r>
              <a:rPr lang="en-US" dirty="0"/>
              <a:t>Done:  When the bird crashes at the pipe</a:t>
            </a:r>
          </a:p>
          <a:p>
            <a:r>
              <a:rPr lang="en-US" dirty="0"/>
              <a:t>Note:  The initial reward is 101 in the hard mode</a:t>
            </a:r>
          </a:p>
        </p:txBody>
      </p:sp>
      <p:pic>
        <p:nvPicPr>
          <p:cNvPr id="5" name="Picture 4" descr="Diagram, shape&#10;&#10;Description automatically generated">
            <a:extLst>
              <a:ext uri="{FF2B5EF4-FFF2-40B4-BE49-F238E27FC236}">
                <a16:creationId xmlns:a16="http://schemas.microsoft.com/office/drawing/2014/main" id="{3CFC33C3-3D2E-DF19-CE16-57F336C56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6" y="2743200"/>
            <a:ext cx="2417063" cy="1270507"/>
          </a:xfrm>
          <a:prstGeom prst="rect">
            <a:avLst/>
          </a:prstGeom>
          <a:ln w="31750" cap="sq">
            <a:solidFill>
              <a:srgbClr val="FFFFFF"/>
            </a:solidFill>
            <a:miter lim="800000"/>
          </a:ln>
        </p:spPr>
      </p:pic>
      <p:pic>
        <p:nvPicPr>
          <p:cNvPr id="7" name="Picture 6">
            <a:extLst>
              <a:ext uri="{FF2B5EF4-FFF2-40B4-BE49-F238E27FC236}">
                <a16:creationId xmlns:a16="http://schemas.microsoft.com/office/drawing/2014/main" id="{BE0E8E2A-9F28-A626-3072-1F3CE44F4842}"/>
              </a:ext>
            </a:extLst>
          </p:cNvPr>
          <p:cNvPicPr>
            <a:picLocks noChangeAspect="1"/>
          </p:cNvPicPr>
          <p:nvPr/>
        </p:nvPicPr>
        <p:blipFill>
          <a:blip r:embed="rId4"/>
          <a:stretch>
            <a:fillRect/>
          </a:stretch>
        </p:blipFill>
        <p:spPr>
          <a:xfrm>
            <a:off x="7534656" y="4273975"/>
            <a:ext cx="2417063" cy="1576345"/>
          </a:xfrm>
          <a:prstGeom prst="rect">
            <a:avLst/>
          </a:prstGeom>
        </p:spPr>
      </p:pic>
      <p:sp>
        <p:nvSpPr>
          <p:cNvPr id="8" name="Content Placeholder 2">
            <a:extLst>
              <a:ext uri="{FF2B5EF4-FFF2-40B4-BE49-F238E27FC236}">
                <a16:creationId xmlns:a16="http://schemas.microsoft.com/office/drawing/2014/main" id="{9DE020F6-1058-3FAC-81B8-EFAB3EF8E7EB}"/>
              </a:ext>
            </a:extLst>
          </p:cNvPr>
          <p:cNvSpPr txBox="1">
            <a:spLocks/>
          </p:cNvSpPr>
          <p:nvPr/>
        </p:nvSpPr>
        <p:spPr>
          <a:xfrm>
            <a:off x="5987574" y="5783766"/>
            <a:ext cx="5511226" cy="12398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a:solidFill>
                  <a:schemeClr val="tx1">
                    <a:lumMod val="75000"/>
                    <a:lumOff val="25000"/>
                  </a:schemeClr>
                </a:solidFill>
              </a:rPr>
              <a:t>Chen, Kevin. </a:t>
            </a:r>
            <a:r>
              <a:rPr lang="en-US" i="1">
                <a:solidFill>
                  <a:schemeClr val="tx1">
                    <a:lumMod val="75000"/>
                    <a:lumOff val="25000"/>
                  </a:schemeClr>
                </a:solidFill>
              </a:rPr>
              <a:t>2017</a:t>
            </a:r>
            <a:endParaRPr lang="en-US" dirty="0">
              <a:solidFill>
                <a:schemeClr val="tx1">
                  <a:lumMod val="75000"/>
                  <a:lumOff val="25000"/>
                </a:schemeClr>
              </a:solidFill>
            </a:endParaRPr>
          </a:p>
        </p:txBody>
      </p:sp>
    </p:spTree>
    <p:extLst>
      <p:ext uri="{BB962C8B-B14F-4D97-AF65-F5344CB8AC3E}">
        <p14:creationId xmlns:p14="http://schemas.microsoft.com/office/powerpoint/2010/main" val="132909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F7DC-3052-459C-DFD7-8446B551E47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My first dqn</a:t>
            </a:r>
          </a:p>
        </p:txBody>
      </p:sp>
      <p:sp>
        <p:nvSpPr>
          <p:cNvPr id="10" name="Rectangle 9">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0D18E7F-D11F-E71F-9358-D25E3D5807F9}"/>
              </a:ext>
            </a:extLst>
          </p:cNvPr>
          <p:cNvPicPr>
            <a:picLocks noGrp="1" noChangeAspect="1"/>
          </p:cNvPicPr>
          <p:nvPr>
            <p:ph idx="1"/>
          </p:nvPr>
        </p:nvPicPr>
        <p:blipFill>
          <a:blip r:embed="rId3"/>
          <a:stretch>
            <a:fillRect/>
          </a:stretch>
        </p:blipFill>
        <p:spPr>
          <a:xfrm>
            <a:off x="5294376" y="1370919"/>
            <a:ext cx="6257544" cy="3801456"/>
          </a:xfrm>
          <a:prstGeom prst="rect">
            <a:avLst/>
          </a:prstGeom>
        </p:spPr>
      </p:pic>
    </p:spTree>
    <p:extLst>
      <p:ext uri="{BB962C8B-B14F-4D97-AF65-F5344CB8AC3E}">
        <p14:creationId xmlns:p14="http://schemas.microsoft.com/office/powerpoint/2010/main" val="265320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39BE-00AF-1CE5-D017-DE188207C5B8}"/>
              </a:ext>
            </a:extLst>
          </p:cNvPr>
          <p:cNvSpPr>
            <a:spLocks noGrp="1"/>
          </p:cNvSpPr>
          <p:nvPr>
            <p:ph type="title"/>
          </p:nvPr>
        </p:nvSpPr>
        <p:spPr>
          <a:xfrm>
            <a:off x="5138928" y="964692"/>
            <a:ext cx="6092952" cy="1188720"/>
          </a:xfrm>
        </p:spPr>
        <p:txBody>
          <a:bodyPr vert="horz" lIns="182880" tIns="182880" rIns="182880" bIns="182880" rtlCol="0" anchor="ctr">
            <a:normAutofit/>
          </a:bodyPr>
          <a:lstStyle/>
          <a:p>
            <a:r>
              <a:rPr lang="en-US" dirty="0"/>
              <a:t>result</a:t>
            </a:r>
          </a:p>
        </p:txBody>
      </p:sp>
      <p:sp>
        <p:nvSpPr>
          <p:cNvPr id="8" name="TextBox 7">
            <a:extLst>
              <a:ext uri="{FF2B5EF4-FFF2-40B4-BE49-F238E27FC236}">
                <a16:creationId xmlns:a16="http://schemas.microsoft.com/office/drawing/2014/main" id="{E60E8A47-8158-9F16-A5AA-C9918F6C261C}"/>
              </a:ext>
            </a:extLst>
          </p:cNvPr>
          <p:cNvSpPr txBox="1"/>
          <p:nvPr/>
        </p:nvSpPr>
        <p:spPr>
          <a:xfrm>
            <a:off x="5169988" y="2490651"/>
            <a:ext cx="2674063" cy="3009395"/>
          </a:xfrm>
          <a:prstGeom prst="rect">
            <a:avLst/>
          </a:prstGeom>
          <a:solidFill>
            <a:srgbClr val="1E1E1E"/>
          </a:solidFill>
        </p:spPr>
        <p:txBody>
          <a:bodyPr vert="horz" lIns="91440" tIns="45720" rIns="91440" bIns="45720" rtlCol="0">
            <a:normAutofit/>
          </a:bodyPr>
          <a:lstStyle/>
          <a:p>
            <a:r>
              <a:rPr lang="en-US" b="0" dirty="0">
                <a:solidFill>
                  <a:srgbClr val="D4D4D4"/>
                </a:solidFill>
                <a:effectLst/>
                <a:latin typeface="Consolas" panose="020B0609020204030204" pitchFamily="49" charset="0"/>
              </a:rPr>
              <a:t>BATCH_SIZE = </a:t>
            </a:r>
            <a:r>
              <a:rPr lang="en-US" b="0" dirty="0">
                <a:solidFill>
                  <a:srgbClr val="B5CEA8"/>
                </a:solidFill>
                <a:effectLst/>
                <a:latin typeface="Consolas" panose="020B0609020204030204" pitchFamily="49" charset="0"/>
              </a:rPr>
              <a:t>128</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GAMMA = </a:t>
            </a:r>
            <a:r>
              <a:rPr lang="en-US" b="0" dirty="0">
                <a:solidFill>
                  <a:srgbClr val="B5CEA8"/>
                </a:solidFill>
                <a:effectLst/>
                <a:latin typeface="Consolas" panose="020B0609020204030204" pitchFamily="49" charset="0"/>
              </a:rPr>
              <a:t>0.99</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EPS_START = </a:t>
            </a:r>
            <a:r>
              <a:rPr lang="en-US" b="0" dirty="0">
                <a:solidFill>
                  <a:srgbClr val="B5CEA8"/>
                </a:solidFill>
                <a:effectLst/>
                <a:latin typeface="Consolas" panose="020B0609020204030204" pitchFamily="49" charset="0"/>
              </a:rPr>
              <a:t>0.9</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EPS_END = </a:t>
            </a:r>
            <a:r>
              <a:rPr lang="en-US" b="0" dirty="0">
                <a:solidFill>
                  <a:srgbClr val="B5CEA8"/>
                </a:solidFill>
                <a:effectLst/>
                <a:latin typeface="Consolas" panose="020B0609020204030204" pitchFamily="49" charset="0"/>
              </a:rPr>
              <a:t>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EPS_DECAY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TAU = </a:t>
            </a:r>
            <a:r>
              <a:rPr lang="en-US" b="0" dirty="0">
                <a:solidFill>
                  <a:srgbClr val="B5CEA8"/>
                </a:solidFill>
                <a:effectLst/>
                <a:latin typeface="Consolas" panose="020B0609020204030204" pitchFamily="49" charset="0"/>
              </a:rPr>
              <a:t>0.005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LR = </a:t>
            </a:r>
            <a:r>
              <a:rPr lang="en-US" b="0" dirty="0">
                <a:solidFill>
                  <a:srgbClr val="B5CEA8"/>
                </a:solidFill>
                <a:effectLst/>
                <a:latin typeface="Consolas" panose="020B0609020204030204" pitchFamily="49" charset="0"/>
              </a:rPr>
              <a:t>1e-4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HIDDEN = </a:t>
            </a:r>
            <a:r>
              <a:rPr lang="en-US" b="0" dirty="0">
                <a:solidFill>
                  <a:srgbClr val="B5CEA8"/>
                </a:solidFill>
                <a:effectLst/>
                <a:latin typeface="Consolas" panose="020B0609020204030204" pitchFamily="49" charset="0"/>
              </a:rPr>
              <a:t>64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MEMORY = </a:t>
            </a:r>
            <a:r>
              <a:rPr lang="en-US" b="0" dirty="0">
                <a:solidFill>
                  <a:srgbClr val="B5CEA8"/>
                </a:solidFill>
                <a:effectLst/>
                <a:latin typeface="Consolas" panose="020B0609020204030204" pitchFamily="49" charset="0"/>
              </a:rPr>
              <a:t>50000</a:t>
            </a:r>
            <a:endParaRPr lang="en-US" b="0" dirty="0">
              <a:solidFill>
                <a:srgbClr val="D4D4D4"/>
              </a:solidFill>
              <a:effectLst/>
              <a:latin typeface="Consolas" panose="020B0609020204030204" pitchFamily="49" charset="0"/>
            </a:endParaRPr>
          </a:p>
        </p:txBody>
      </p:sp>
      <p:pic>
        <p:nvPicPr>
          <p:cNvPr id="7" name="Picture 6" descr="Text, calendar&#10;&#10;Description automatically generated">
            <a:extLst>
              <a:ext uri="{FF2B5EF4-FFF2-40B4-BE49-F238E27FC236}">
                <a16:creationId xmlns:a16="http://schemas.microsoft.com/office/drawing/2014/main" id="{8C710FB3-445C-E4A1-C9C9-C5AEAAF81C95}"/>
              </a:ext>
            </a:extLst>
          </p:cNvPr>
          <p:cNvPicPr>
            <a:picLocks noChangeAspect="1"/>
          </p:cNvPicPr>
          <p:nvPr/>
        </p:nvPicPr>
        <p:blipFill>
          <a:blip r:embed="rId2"/>
          <a:stretch>
            <a:fillRect/>
          </a:stretch>
        </p:blipFill>
        <p:spPr>
          <a:xfrm>
            <a:off x="960119" y="964691"/>
            <a:ext cx="3707651" cy="4535355"/>
          </a:xfrm>
          <a:prstGeom prst="rect">
            <a:avLst/>
          </a:prstGeom>
          <a:ln w="31750" cap="sq">
            <a:solidFill>
              <a:srgbClr val="FFFFFF"/>
            </a:solidFill>
            <a:miter lim="800000"/>
          </a:ln>
        </p:spPr>
      </p:pic>
      <p:pic>
        <p:nvPicPr>
          <p:cNvPr id="5" name="Picture 4" descr="Chart&#10;&#10;Description automatically generated">
            <a:extLst>
              <a:ext uri="{FF2B5EF4-FFF2-40B4-BE49-F238E27FC236}">
                <a16:creationId xmlns:a16="http://schemas.microsoft.com/office/drawing/2014/main" id="{85922FDC-35BF-C6D7-BF10-9D2D5ABF463C}"/>
              </a:ext>
            </a:extLst>
          </p:cNvPr>
          <p:cNvPicPr>
            <a:picLocks noChangeAspect="1"/>
          </p:cNvPicPr>
          <p:nvPr/>
        </p:nvPicPr>
        <p:blipFill>
          <a:blip r:embed="rId3"/>
          <a:stretch>
            <a:fillRect/>
          </a:stretch>
        </p:blipFill>
        <p:spPr>
          <a:xfrm>
            <a:off x="8346269" y="2956949"/>
            <a:ext cx="2885611" cy="2301274"/>
          </a:xfrm>
          <a:prstGeom prst="rect">
            <a:avLst/>
          </a:prstGeom>
          <a:ln w="31750" cap="sq">
            <a:solidFill>
              <a:srgbClr val="FFFFFF"/>
            </a:solidFill>
            <a:miter lim="800000"/>
          </a:ln>
        </p:spPr>
      </p:pic>
      <p:sp>
        <p:nvSpPr>
          <p:cNvPr id="9" name="TextBox 8">
            <a:extLst>
              <a:ext uri="{FF2B5EF4-FFF2-40B4-BE49-F238E27FC236}">
                <a16:creationId xmlns:a16="http://schemas.microsoft.com/office/drawing/2014/main" id="{871E35FA-EF95-144D-4AA4-E4CE5D7F9870}"/>
              </a:ext>
            </a:extLst>
          </p:cNvPr>
          <p:cNvSpPr txBox="1"/>
          <p:nvPr/>
        </p:nvSpPr>
        <p:spPr>
          <a:xfrm>
            <a:off x="1557734" y="5523977"/>
            <a:ext cx="2512419" cy="369332"/>
          </a:xfrm>
          <a:prstGeom prst="rect">
            <a:avLst/>
          </a:prstGeom>
          <a:noFill/>
        </p:spPr>
        <p:txBody>
          <a:bodyPr wrap="none" rtlCol="0">
            <a:spAutoFit/>
          </a:bodyPr>
          <a:lstStyle/>
          <a:p>
            <a:r>
              <a:rPr lang="en-US" dirty="0"/>
              <a:t>The actual score is 57.70</a:t>
            </a:r>
          </a:p>
        </p:txBody>
      </p:sp>
    </p:spTree>
    <p:extLst>
      <p:ext uri="{BB962C8B-B14F-4D97-AF65-F5344CB8AC3E}">
        <p14:creationId xmlns:p14="http://schemas.microsoft.com/office/powerpoint/2010/main" val="289384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BE8D-2081-0987-E15F-21CF44EC4E69}"/>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solidFill>
                  <a:srgbClr val="262626"/>
                </a:solidFill>
              </a:rPr>
              <a:t>Compare to reference</a:t>
            </a:r>
          </a:p>
        </p:txBody>
      </p:sp>
      <p:sp>
        <p:nvSpPr>
          <p:cNvPr id="12" name="Rectangle 11">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19D25CA-FAEE-E730-F9BA-A8B435F0FE20}"/>
              </a:ext>
            </a:extLst>
          </p:cNvPr>
          <p:cNvPicPr>
            <a:picLocks noChangeAspect="1"/>
          </p:cNvPicPr>
          <p:nvPr/>
        </p:nvPicPr>
        <p:blipFill>
          <a:blip r:embed="rId3"/>
          <a:stretch>
            <a:fillRect/>
          </a:stretch>
        </p:blipFill>
        <p:spPr>
          <a:xfrm>
            <a:off x="5140452" y="1212601"/>
            <a:ext cx="5925312" cy="4118091"/>
          </a:xfrm>
          <a:prstGeom prst="rect">
            <a:avLst/>
          </a:prstGeom>
        </p:spPr>
      </p:pic>
      <p:sp>
        <p:nvSpPr>
          <p:cNvPr id="3" name="Content Placeholder 2">
            <a:extLst>
              <a:ext uri="{FF2B5EF4-FFF2-40B4-BE49-F238E27FC236}">
                <a16:creationId xmlns:a16="http://schemas.microsoft.com/office/drawing/2014/main" id="{4476FBFF-148F-C546-0CE2-415A6ED1EA35}"/>
              </a:ext>
            </a:extLst>
          </p:cNvPr>
          <p:cNvSpPr>
            <a:spLocks noGrp="1"/>
          </p:cNvSpPr>
          <p:nvPr>
            <p:ph idx="1"/>
          </p:nvPr>
        </p:nvSpPr>
        <p:spPr>
          <a:xfrm>
            <a:off x="5347495" y="5283267"/>
            <a:ext cx="5511226" cy="1239894"/>
          </a:xfrm>
        </p:spPr>
        <p:txBody>
          <a:bodyPr vert="horz" lIns="91440" tIns="45720" rIns="91440" bIns="45720" rtlCol="0">
            <a:normAutofit/>
          </a:bodyPr>
          <a:lstStyle/>
          <a:p>
            <a:pPr marL="0" indent="0" algn="ctr">
              <a:buNone/>
            </a:pPr>
            <a:r>
              <a:rPr lang="en-US" dirty="0">
                <a:solidFill>
                  <a:schemeClr val="tx1">
                    <a:lumMod val="75000"/>
                    <a:lumOff val="25000"/>
                  </a:schemeClr>
                </a:solidFill>
                <a:effectLst/>
              </a:rPr>
              <a:t>Chen, Kevin. </a:t>
            </a:r>
            <a:r>
              <a:rPr lang="en-US" i="1" dirty="0">
                <a:solidFill>
                  <a:schemeClr val="tx1">
                    <a:lumMod val="75000"/>
                    <a:lumOff val="25000"/>
                  </a:schemeClr>
                </a:solidFill>
                <a:effectLst/>
              </a:rPr>
              <a:t>2017</a:t>
            </a:r>
            <a:endParaRPr lang="en-US" dirty="0">
              <a:solidFill>
                <a:schemeClr val="tx1">
                  <a:lumMod val="75000"/>
                  <a:lumOff val="25000"/>
                </a:schemeClr>
              </a:solidFill>
            </a:endParaRPr>
          </a:p>
        </p:txBody>
      </p:sp>
    </p:spTree>
    <p:extLst>
      <p:ext uri="{BB962C8B-B14F-4D97-AF65-F5344CB8AC3E}">
        <p14:creationId xmlns:p14="http://schemas.microsoft.com/office/powerpoint/2010/main" val="6072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47EF60-33F6-9A56-81F9-FD7E7EE7655B}"/>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969BCA23-B219-E512-86DA-4A630A646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2486734"/>
            <a:ext cx="5861112" cy="390740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descr="A screenshot of a computer&#10;&#10;Description automatically generated with low confidence">
            <a:extLst>
              <a:ext uri="{FF2B5EF4-FFF2-40B4-BE49-F238E27FC236}">
                <a16:creationId xmlns:a16="http://schemas.microsoft.com/office/drawing/2014/main" id="{76B48E4C-6298-7B22-AEE5-8525A29A994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44565" y="2487966"/>
            <a:ext cx="2185598" cy="3906176"/>
          </a:xfrm>
          <a:prstGeom prst="rect">
            <a:avLst/>
          </a:prstGeom>
        </p:spPr>
      </p:pic>
    </p:spTree>
    <p:extLst>
      <p:ext uri="{BB962C8B-B14F-4D97-AF65-F5344CB8AC3E}">
        <p14:creationId xmlns:p14="http://schemas.microsoft.com/office/powerpoint/2010/main" val="244292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F2E7-3CED-C284-DEB9-072AC2F3951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dirty="0">
                <a:solidFill>
                  <a:srgbClr val="262626"/>
                </a:solidFill>
              </a:rPr>
              <a:t>Improvement with drop out layer</a:t>
            </a:r>
          </a:p>
        </p:txBody>
      </p:sp>
      <p:sp>
        <p:nvSpPr>
          <p:cNvPr id="15" name="Rectangle 9">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672038-F960-DB8B-55E0-B563D933187C}"/>
              </a:ext>
            </a:extLst>
          </p:cNvPr>
          <p:cNvPicPr>
            <a:picLocks noChangeAspect="1"/>
          </p:cNvPicPr>
          <p:nvPr/>
        </p:nvPicPr>
        <p:blipFill>
          <a:blip r:embed="rId3"/>
          <a:stretch>
            <a:fillRect/>
          </a:stretch>
        </p:blipFill>
        <p:spPr>
          <a:xfrm>
            <a:off x="5294376" y="1011110"/>
            <a:ext cx="6257544" cy="4521073"/>
          </a:xfrm>
          <a:prstGeom prst="rect">
            <a:avLst/>
          </a:prstGeom>
        </p:spPr>
      </p:pic>
    </p:spTree>
    <p:extLst>
      <p:ext uri="{BB962C8B-B14F-4D97-AF65-F5344CB8AC3E}">
        <p14:creationId xmlns:p14="http://schemas.microsoft.com/office/powerpoint/2010/main" val="106890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4092-B82A-3988-C183-100A14B9314E}"/>
              </a:ext>
            </a:extLst>
          </p:cNvPr>
          <p:cNvSpPr>
            <a:spLocks noGrp="1"/>
          </p:cNvSpPr>
          <p:nvPr>
            <p:ph type="title"/>
          </p:nvPr>
        </p:nvSpPr>
        <p:spPr>
          <a:xfrm>
            <a:off x="5138928" y="964692"/>
            <a:ext cx="6092952" cy="1188720"/>
          </a:xfrm>
        </p:spPr>
        <p:txBody>
          <a:bodyPr>
            <a:normAutofit/>
          </a:bodyPr>
          <a:lstStyle/>
          <a:p>
            <a:r>
              <a:rPr lang="en-US" dirty="0"/>
              <a:t>better outcome</a:t>
            </a:r>
          </a:p>
        </p:txBody>
      </p:sp>
      <p:pic>
        <p:nvPicPr>
          <p:cNvPr id="5" name="Picture 4" descr="A black screen with white text&#10;&#10;Description automatically generated with low confidence">
            <a:extLst>
              <a:ext uri="{FF2B5EF4-FFF2-40B4-BE49-F238E27FC236}">
                <a16:creationId xmlns:a16="http://schemas.microsoft.com/office/drawing/2014/main" id="{4AF22A4D-C051-AB69-B3BF-A5D9AB6B4050}"/>
              </a:ext>
            </a:extLst>
          </p:cNvPr>
          <p:cNvPicPr>
            <a:picLocks noChangeAspect="1"/>
          </p:cNvPicPr>
          <p:nvPr/>
        </p:nvPicPr>
        <p:blipFill>
          <a:blip r:embed="rId3"/>
          <a:stretch>
            <a:fillRect/>
          </a:stretch>
        </p:blipFill>
        <p:spPr>
          <a:xfrm>
            <a:off x="960119" y="964691"/>
            <a:ext cx="3707651" cy="4649095"/>
          </a:xfrm>
          <a:prstGeom prst="rect">
            <a:avLst/>
          </a:prstGeom>
          <a:ln w="31750" cap="sq">
            <a:solidFill>
              <a:srgbClr val="FFFFFF"/>
            </a:solidFill>
            <a:miter lim="800000"/>
          </a:ln>
        </p:spPr>
      </p:pic>
      <p:pic>
        <p:nvPicPr>
          <p:cNvPr id="9" name="Picture 8" descr="Chart&#10;&#10;Description automatically generated">
            <a:extLst>
              <a:ext uri="{FF2B5EF4-FFF2-40B4-BE49-F238E27FC236}">
                <a16:creationId xmlns:a16="http://schemas.microsoft.com/office/drawing/2014/main" id="{A547A5B4-7FCA-A8AE-D384-1FCC5EC1AE60}"/>
              </a:ext>
            </a:extLst>
          </p:cNvPr>
          <p:cNvPicPr>
            <a:picLocks noChangeAspect="1"/>
          </p:cNvPicPr>
          <p:nvPr/>
        </p:nvPicPr>
        <p:blipFill>
          <a:blip r:embed="rId4"/>
          <a:stretch>
            <a:fillRect/>
          </a:stretch>
        </p:blipFill>
        <p:spPr>
          <a:xfrm>
            <a:off x="8346269" y="2956949"/>
            <a:ext cx="2885611" cy="2301274"/>
          </a:xfrm>
          <a:prstGeom prst="rect">
            <a:avLst/>
          </a:prstGeom>
          <a:ln w="31750" cap="sq">
            <a:solidFill>
              <a:srgbClr val="FFFFFF"/>
            </a:solidFill>
            <a:miter lim="800000"/>
          </a:ln>
        </p:spPr>
      </p:pic>
      <p:sp>
        <p:nvSpPr>
          <p:cNvPr id="13" name="TextBox 12">
            <a:extLst>
              <a:ext uri="{FF2B5EF4-FFF2-40B4-BE49-F238E27FC236}">
                <a16:creationId xmlns:a16="http://schemas.microsoft.com/office/drawing/2014/main" id="{BC09257C-7415-001F-13BA-7E20EE09809A}"/>
              </a:ext>
            </a:extLst>
          </p:cNvPr>
          <p:cNvSpPr txBox="1"/>
          <p:nvPr/>
        </p:nvSpPr>
        <p:spPr>
          <a:xfrm>
            <a:off x="5169988" y="2490651"/>
            <a:ext cx="2674063" cy="3009395"/>
          </a:xfrm>
          <a:prstGeom prst="rect">
            <a:avLst/>
          </a:prstGeom>
          <a:solidFill>
            <a:srgbClr val="1E1E1E"/>
          </a:solidFill>
        </p:spPr>
        <p:txBody>
          <a:bodyPr vert="horz" lIns="91440" tIns="45720" rIns="91440" bIns="45720" rtlCol="0">
            <a:normAutofit/>
          </a:bodyPr>
          <a:lstStyle/>
          <a:p>
            <a:r>
              <a:rPr lang="en-US" b="0" dirty="0">
                <a:solidFill>
                  <a:srgbClr val="D4D4D4"/>
                </a:solidFill>
                <a:effectLst/>
                <a:latin typeface="Consolas" panose="020B0609020204030204" pitchFamily="49" charset="0"/>
              </a:rPr>
              <a:t>BATCH_SIZE = </a:t>
            </a:r>
            <a:r>
              <a:rPr lang="en-US" b="0" dirty="0">
                <a:solidFill>
                  <a:srgbClr val="B5CEA8"/>
                </a:solidFill>
                <a:effectLst/>
                <a:latin typeface="Consolas" panose="020B0609020204030204" pitchFamily="49" charset="0"/>
              </a:rPr>
              <a:t>256</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GAMMA = </a:t>
            </a:r>
            <a:r>
              <a:rPr lang="en-US" b="0" dirty="0">
                <a:solidFill>
                  <a:srgbClr val="B5CEA8"/>
                </a:solidFill>
                <a:effectLst/>
                <a:latin typeface="Consolas" panose="020B0609020204030204" pitchFamily="49" charset="0"/>
              </a:rPr>
              <a:t>0.99</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EPS_START = </a:t>
            </a:r>
            <a:r>
              <a:rPr lang="en-US" b="0" dirty="0">
                <a:solidFill>
                  <a:srgbClr val="B5CEA8"/>
                </a:solidFill>
                <a:effectLst/>
                <a:latin typeface="Consolas" panose="020B0609020204030204" pitchFamily="49" charset="0"/>
              </a:rPr>
              <a:t>0.99</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EPS_END = </a:t>
            </a:r>
            <a:r>
              <a:rPr lang="en-US" b="0" dirty="0">
                <a:solidFill>
                  <a:srgbClr val="B5CEA8"/>
                </a:solidFill>
                <a:effectLst/>
                <a:latin typeface="Consolas" panose="020B0609020204030204" pitchFamily="49" charset="0"/>
              </a:rPr>
              <a:t>0.01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EPS_DECAY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TAU = </a:t>
            </a:r>
            <a:r>
              <a:rPr lang="en-US" b="0" dirty="0">
                <a:solidFill>
                  <a:srgbClr val="B5CEA8"/>
                </a:solidFill>
                <a:effectLst/>
                <a:latin typeface="Consolas" panose="020B0609020204030204" pitchFamily="49" charset="0"/>
              </a:rPr>
              <a:t>0.005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LR = </a:t>
            </a:r>
            <a:r>
              <a:rPr lang="en-US" b="0" dirty="0">
                <a:solidFill>
                  <a:srgbClr val="B5CEA8"/>
                </a:solidFill>
                <a:effectLst/>
                <a:latin typeface="Consolas" panose="020B0609020204030204" pitchFamily="49" charset="0"/>
              </a:rPr>
              <a:t>1e-4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HIDDEN = </a:t>
            </a:r>
            <a:r>
              <a:rPr lang="en-US" b="0" dirty="0">
                <a:solidFill>
                  <a:srgbClr val="B5CEA8"/>
                </a:solidFill>
                <a:effectLst/>
                <a:latin typeface="Consolas" panose="020B0609020204030204" pitchFamily="49" charset="0"/>
              </a:rPr>
              <a:t>256</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MEMORY = </a:t>
            </a:r>
            <a:r>
              <a:rPr lang="en-US" b="0" dirty="0">
                <a:solidFill>
                  <a:srgbClr val="B5CEA8"/>
                </a:solidFill>
                <a:effectLst/>
                <a:latin typeface="Consolas" panose="020B0609020204030204" pitchFamily="49" charset="0"/>
              </a:rPr>
              <a:t>50000</a:t>
            </a:r>
            <a:endParaRPr lang="en-US" b="0" dirty="0">
              <a:solidFill>
                <a:srgbClr val="D4D4D4"/>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40EDFC20-6AB8-5B00-0E3E-4265E405A422}"/>
              </a:ext>
            </a:extLst>
          </p:cNvPr>
          <p:cNvSpPr txBox="1"/>
          <p:nvPr/>
        </p:nvSpPr>
        <p:spPr>
          <a:xfrm>
            <a:off x="1456326" y="5708643"/>
            <a:ext cx="2715236" cy="369332"/>
          </a:xfrm>
          <a:prstGeom prst="rect">
            <a:avLst/>
          </a:prstGeom>
          <a:noFill/>
        </p:spPr>
        <p:txBody>
          <a:bodyPr wrap="square">
            <a:spAutoFit/>
          </a:bodyPr>
          <a:lstStyle/>
          <a:p>
            <a:r>
              <a:rPr lang="en-US" dirty="0"/>
              <a:t>The actual score is 701.00</a:t>
            </a:r>
          </a:p>
        </p:txBody>
      </p:sp>
    </p:spTree>
    <p:extLst>
      <p:ext uri="{BB962C8B-B14F-4D97-AF65-F5344CB8AC3E}">
        <p14:creationId xmlns:p14="http://schemas.microsoft.com/office/powerpoint/2010/main" val="3077561720"/>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487</TotalTime>
  <Words>2089</Words>
  <Application>Microsoft Office PowerPoint</Application>
  <PresentationFormat>Widescreen</PresentationFormat>
  <Paragraphs>164</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League Spartan</vt:lpstr>
      <vt:lpstr>Söhne</vt:lpstr>
      <vt:lpstr>Arial</vt:lpstr>
      <vt:lpstr>Calibri</vt:lpstr>
      <vt:lpstr>Consolas</vt:lpstr>
      <vt:lpstr>Gill Sans MT</vt:lpstr>
      <vt:lpstr>Roboto</vt:lpstr>
      <vt:lpstr>Parcel</vt:lpstr>
      <vt:lpstr>Training Deep Q-Network for Stochastic Process Environments</vt:lpstr>
      <vt:lpstr>Part 1: Flappy bird environment</vt:lpstr>
      <vt:lpstr>Flappy bird environment</vt:lpstr>
      <vt:lpstr>My first dqn</vt:lpstr>
      <vt:lpstr>result</vt:lpstr>
      <vt:lpstr>Compare to reference</vt:lpstr>
      <vt:lpstr>PowerPoint Presentation</vt:lpstr>
      <vt:lpstr>Improvement with drop out layer</vt:lpstr>
      <vt:lpstr>better outcome</vt:lpstr>
      <vt:lpstr>Part 2: Stochastic Process with Stock trading simulation</vt:lpstr>
      <vt:lpstr>Back to Flappy bird environment</vt:lpstr>
      <vt:lpstr>PowerPoint Presentation</vt:lpstr>
      <vt:lpstr>PowerPoint Presentation</vt:lpstr>
      <vt:lpstr>FLAPPY BIRD stock environment</vt:lpstr>
      <vt:lpstr>My trading environment</vt:lpstr>
      <vt:lpstr>DQN Design</vt:lpstr>
      <vt:lpstr>result</vt:lpstr>
      <vt:lpstr>Backtest class</vt:lpstr>
      <vt:lpstr>reflection</vt:lpstr>
      <vt:lpstr>Conculusion</vt:lpstr>
      <vt:lpstr>Citation and 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Deep Q-Network for Stochastic Process Environments</dc:title>
  <dc:creator>Gerald He</dc:creator>
  <cp:lastModifiedBy>Gerald He</cp:lastModifiedBy>
  <cp:revision>7</cp:revision>
  <dcterms:created xsi:type="dcterms:W3CDTF">2023-04-26T19:22:11Z</dcterms:created>
  <dcterms:modified xsi:type="dcterms:W3CDTF">2023-04-27T03:29:23Z</dcterms:modified>
</cp:coreProperties>
</file>