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3588" cy="6858000"/>
  <p:notesSz cx="6858000" cy="12193588"/>
  <p:defaultTextStyle>
    <a:defPPr>
      <a:defRPr lang="hu-H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E898E8"/>
    <a:srgbClr val="9D249C"/>
    <a:srgbClr val="FF57DB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94617" autoAdjust="0"/>
  </p:normalViewPr>
  <p:slideViewPr>
    <p:cSldViewPr>
      <p:cViewPr>
        <p:scale>
          <a:sx n="66" d="100"/>
          <a:sy n="66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Élőfej hely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átum hely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542722-121B-4136-95C0-E7F297BCF878}" type="datetimeFigureOut">
              <a:t>2019. 03. 28.</a:t>
            </a:fld>
            <a:endParaRPr lang="hu-HU"/>
          </a:p>
        </p:txBody>
      </p:sp>
      <p:sp>
        <p:nvSpPr>
          <p:cNvPr id="6" name="Diakép hely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hu-HU"/>
          </a:p>
        </p:txBody>
      </p:sp>
      <p:sp>
        <p:nvSpPr>
          <p:cNvPr id="7" name="Jegyzetek helye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5867399"/>
            <a:ext cx="5486400" cy="4802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hu-HU"/>
              <a:t>Mintaszöveg szerkesztése</a:t>
            </a:r>
            <a:endParaRPr/>
          </a:p>
          <a:p>
            <a:pPr lvl="1">
              <a:defRPr/>
            </a:pPr>
            <a:r>
              <a:rPr lang="hu-HU"/>
              <a:t>Második szint</a:t>
            </a:r>
            <a:endParaRPr/>
          </a:p>
          <a:p>
            <a:pPr lvl="2">
              <a:defRPr/>
            </a:pPr>
            <a:r>
              <a:rPr lang="hu-HU"/>
              <a:t>Harmadik szint</a:t>
            </a:r>
            <a:endParaRPr/>
          </a:p>
          <a:p>
            <a:pPr lvl="3">
              <a:defRPr/>
            </a:pPr>
            <a:r>
              <a:rPr lang="hu-HU"/>
              <a:t>Negyedik szint</a:t>
            </a:r>
            <a:endParaRPr/>
          </a:p>
          <a:p>
            <a:pPr lvl="4">
              <a:defRPr/>
            </a:pPr>
            <a:r>
              <a:rPr lang="hu-HU"/>
              <a:t>Ötödik szint</a:t>
            </a:r>
          </a:p>
        </p:txBody>
      </p:sp>
      <p:sp>
        <p:nvSpPr>
          <p:cNvPr id="8" name="Élőláb helye 5"/>
          <p:cNvSpPr>
            <a:spLocks noGrp="1"/>
          </p:cNvSpPr>
          <p:nvPr>
            <p:ph type="ftr" sz="quarter" idx="4"/>
          </p:nvPr>
        </p:nvSpPr>
        <p:spPr bwMode="auto">
          <a:xfrm>
            <a:off x="0" y="1158240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1158240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4FC980D-417A-419E-894B-CA5EB5A74A6D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695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Algoritmu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u.wikipedia.org/wiki/Programoz%C3%A1si_nyelv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iakép hely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Jegyzetek hely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12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Számítógép-programozás</a:t>
            </a: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(vagy egyszerűen </a:t>
            </a:r>
            <a:r>
              <a:rPr lang="hu-HU" sz="12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programozás</a:t>
            </a: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egy vagy több absztrakt </a:t>
            </a:r>
            <a:r>
              <a:rPr lang="hu-HU" sz="1200" u="sng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Algoritmus"/>
              </a:rPr>
              <a:t>algoritmus</a:t>
            </a: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megvalósítását jelenti egy bizonyos </a:t>
            </a:r>
            <a:r>
              <a:rPr lang="hu-HU" sz="1200" u="sng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Programozási nyelv"/>
              </a:rPr>
              <a:t>programozási nyelven</a:t>
            </a: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/>
          </a:p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Tehát egyszerű Instrukciók adása a számítógépnek amelyet vére kell hajtaniua</a:t>
            </a:r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C980D-417A-419E-894B-CA5EB5A74A6D}" type="slidenum"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iakép hely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Jegyzetek hely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gyorsabban, pl C, C++ gyakran operációs rendszerek és nagyobb programokhoz használják</a:t>
            </a:r>
            <a:endParaRPr/>
          </a:p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 Microsoft Office, Blender, és több játékmotor pl Unreal Engine</a:t>
            </a:r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C980D-417A-419E-894B-CA5EB5A74A6D}" type="slidenum">
              <a:t>10</a:t>
            </a:fld>
            <a:endParaRPr 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iakép hely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Jegyzetek hely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gyorsabban, pl C, C++ gyakran operációs rendszerek és nagyobb programokhoz használják</a:t>
            </a:r>
            <a:endParaRPr/>
          </a:p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 Microsoft Office, Blender, és több játékmotor pl Unreal Engine</a:t>
            </a:r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C980D-417A-419E-894B-CA5EB5A74A6D}" type="slidenum">
              <a:t>11</a:t>
            </a:fld>
            <a:endParaRPr lang="hu-H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iakép hely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Jegyzetek hely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lassabbakat az egyszerűségük miatt automatizálásra és adat-elemzése használják.</a:t>
            </a:r>
            <a:endParaRPr/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C980D-417A-419E-894B-CA5EB5A74A6D}" type="slidenum">
              <a:t>12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iakép hely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Jegyzetek hely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1940 es évektől speciális gépekhez készítettek programokat, az adott számítógép „Nyelvén”</a:t>
            </a:r>
            <a:endParaRPr/>
          </a:p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 a nyelv kollektívan az Assembly nevet kapta, mely csupán egyenesen a számítógép processzorának szánt instrukciókból áll</a:t>
            </a:r>
            <a:endParaRPr/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C980D-417A-419E-894B-CA5EB5A74A6D}" type="slidenum"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Assembly code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iakép hely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Jegyzetek hely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Programozási nyelv:</a:t>
            </a:r>
            <a:endParaRPr/>
          </a:p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Egy adott nyelvrendszer amelyet az ember írni és értelmezni képes</a:t>
            </a:r>
            <a:endParaRPr/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C980D-417A-419E-894B-CA5EB5A74A6D}" type="slidenum"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iakép hely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Jegyzetek hely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fajtájuk van:</a:t>
            </a:r>
            <a:endParaRPr/>
          </a:p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Értelmezett: Olyan kód amelyet a számítógép sorról sorra értelmez amikor futtatjuk, azaz „Élőben fordít” egy értelmező program</a:t>
            </a:r>
            <a:endParaRPr/>
          </a:p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Pl: Python, JavaScript, Go, Basic</a:t>
            </a:r>
            <a:endParaRPr/>
          </a:p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/>
          </a:p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Összeállított: az ember által írt instrukciók össze vannak állítva gépi kóddá, melyet az ember csak nehezen képes értelmezni,  de a számítógép igen, és mivel a fordítás előre el van végezve, sokkal gyorsabb mint az értelmezett.</a:t>
            </a:r>
            <a:endParaRPr/>
          </a:p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Pl: C, C++. Java, Go</a:t>
            </a:r>
            <a:endParaRPr/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C980D-417A-419E-894B-CA5EB5A74A6D}" type="slidenum"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iakép hely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Jegyzetek hely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Kezdőknek némelyik könnyebben tanulható, pl: Python, némelyik kevésbé, pl:C++</a:t>
            </a:r>
            <a:endParaRPr/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C980D-417A-419E-894B-CA5EB5A74A6D}" type="slidenum"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iakép hely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Jegyzetek hely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Mert pl a Python rengeteg funkciót elvégez helyetted a háttérben, így egyszerűbb</a:t>
            </a:r>
            <a:endParaRPr/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C980D-417A-419E-894B-CA5EB5A74A6D}" type="slidenum"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iakép hely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Jegyzetek hely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Míg pl a C++ szinte semmi könnyítést nem ad ezért nehezebben tanulható, de könnyebb optimalizálni, így sokkal gyorsabb lehet, De több előretervezést kíván.</a:t>
            </a:r>
            <a:endParaRPr/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C980D-417A-419E-894B-CA5EB5A74A6D}" type="slidenum">
              <a:t>8</a:t>
            </a:fld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iakép hely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Jegyzetek hely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mire lehet őket használni?</a:t>
            </a:r>
            <a:endParaRPr/>
          </a:p>
          <a:p>
            <a:pPr>
              <a:defRPr/>
            </a:pPr>
            <a:r>
              <a:rPr lang="hu-H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Mindegyik nyelv egy adott területre specializálódott.</a:t>
            </a:r>
            <a:endParaRPr/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C980D-417A-419E-894B-CA5EB5A74A6D}" type="slidenum">
              <a:t>9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 bwMode="auto"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 bwMode="auto"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 bwMode="auto"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ubTitle"/>
          </p:nvPr>
        </p:nvSpPr>
        <p:spPr bwMode="auto"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hu-H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hu-H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dt"/>
          </p:nvPr>
        </p:nvSpPr>
        <p:spPr bwMode="auto"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567BAD6B-7A07-49EE-B1EE-97A7A9158A93}" type="datetime">
              <a:t>2019. 03. 28.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/>
          </p:nvPr>
        </p:nvSpPr>
        <p:spPr bwMode="auto"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en-GB" sz="24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/>
          </p:nvPr>
        </p:nvSpPr>
        <p:spPr bwMode="auto"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52C4F18F-5D59-4DE6-BF2D-1AF4081B441B}" type="slidenum">
              <a:t>‹#›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hu-HU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hu-HU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hu-HU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hu-HU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hu-HU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hu-HU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hu-HU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hu-HU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0" y="2708920"/>
            <a:ext cx="5545407" cy="130923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GB" sz="8000" b="0" strike="noStrike" spc="-1">
                <a:solidFill>
                  <a:schemeClr val="bg1"/>
                </a:solidFill>
                <a:latin typeface="Calibri"/>
              </a:rPr>
              <a:t>Programozás</a:t>
            </a:r>
            <a:endParaRPr sz="80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Téglalap 2"/>
          <p:cNvSpPr/>
          <p:nvPr/>
        </p:nvSpPr>
        <p:spPr bwMode="auto">
          <a:xfrm>
            <a:off x="10637199" y="6154614"/>
            <a:ext cx="145424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Tokodi </a:t>
            </a:r>
            <a:r>
              <a:rPr lang="hu-HU" dirty="0" smtClean="0">
                <a:solidFill>
                  <a:schemeClr val="bg1"/>
                </a:solidFill>
              </a:rPr>
              <a:t>Máté</a:t>
            </a: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F</a:t>
            </a:r>
            <a:r>
              <a:rPr lang="hu-HU" dirty="0" smtClean="0">
                <a:solidFill>
                  <a:schemeClr val="bg1"/>
                </a:solidFill>
              </a:rPr>
              <a:t>öldes Geri</a:t>
            </a:r>
            <a:endParaRPr dirty="0"/>
          </a:p>
        </p:txBody>
      </p:sp>
      <p:sp>
        <p:nvSpPr>
          <p:cNvPr id="8" name="Rectangle 7"/>
          <p:cNvSpPr/>
          <p:nvPr/>
        </p:nvSpPr>
        <p:spPr bwMode="auto">
          <a:xfrm>
            <a:off x="214385" y="5690576"/>
            <a:ext cx="4854651" cy="928076"/>
          </a:xfrm>
          <a:prstGeom prst="rect">
            <a:avLst/>
          </a:prstGeom>
          <a:solidFill>
            <a:schemeClr val="tx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dirty="0" err="1">
                <a:solidFill>
                  <a:schemeClr val="bg1"/>
                </a:solidFill>
              </a:rPr>
              <a:t>Bácsalmási</a:t>
            </a:r>
            <a:r>
              <a:rPr dirty="0">
                <a:solidFill>
                  <a:schemeClr val="bg1"/>
                </a:solidFill>
              </a:rPr>
              <a:t> Hunyadi </a:t>
            </a:r>
            <a:r>
              <a:rPr dirty="0" err="1">
                <a:solidFill>
                  <a:schemeClr val="bg1"/>
                </a:solidFill>
              </a:rPr>
              <a:t>János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Gimnázium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dirty="0">
                <a:solidFill>
                  <a:schemeClr val="bg1"/>
                </a:solidFill>
              </a:rPr>
              <a:t>TDK </a:t>
            </a:r>
            <a:r>
              <a:rPr dirty="0" smtClean="0">
                <a:solidFill>
                  <a:schemeClr val="bg1"/>
                </a:solidFill>
              </a:rPr>
              <a:t>2019</a:t>
            </a:r>
            <a:r>
              <a:rPr lang="hu-HU" dirty="0" smtClean="0">
                <a:solidFill>
                  <a:schemeClr val="bg1"/>
                </a:solidFill>
              </a:rPr>
              <a:t> alapján</a:t>
            </a:r>
            <a:endParaRPr dirty="0">
              <a:solidFill>
                <a:schemeClr val="bg1"/>
              </a:solidFill>
            </a:endParaRPr>
          </a:p>
          <a:p>
            <a:pPr>
              <a:defRPr/>
            </a:pPr>
            <a:r>
              <a:rPr dirty="0" err="1">
                <a:solidFill>
                  <a:schemeClr val="bg1"/>
                </a:solidFill>
              </a:rPr>
              <a:t>Felkészítő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tanár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Krizsán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Tibor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Kép 6"/>
          <p:cNvPicPr/>
          <p:nvPr/>
        </p:nvPicPr>
        <p:blipFill>
          <a:blip r:embed="rId3"/>
          <a:stretch/>
        </p:blipFill>
        <p:spPr bwMode="auto">
          <a:xfrm>
            <a:off x="3648521" y="1124744"/>
            <a:ext cx="4368960" cy="4368600"/>
          </a:xfrm>
          <a:prstGeom prst="rect">
            <a:avLst/>
          </a:prstGeom>
          <a:ln>
            <a:noFill/>
          </a:ln>
        </p:spPr>
      </p:pic>
      <p:pic>
        <p:nvPicPr>
          <p:cNvPr id="5" name="Kép 2"/>
          <p:cNvPicPr/>
          <p:nvPr/>
        </p:nvPicPr>
        <p:blipFill>
          <a:blip r:embed="rId4"/>
          <a:stretch/>
        </p:blipFill>
        <p:spPr bwMode="auto">
          <a:xfrm>
            <a:off x="8689082" y="360680"/>
            <a:ext cx="2780362" cy="3297920"/>
          </a:xfrm>
          <a:prstGeom prst="rect">
            <a:avLst/>
          </a:prstGeom>
          <a:ln>
            <a:noFill/>
          </a:ln>
        </p:spPr>
      </p:pic>
      <p:pic>
        <p:nvPicPr>
          <p:cNvPr id="6" name="Kép 3"/>
          <p:cNvPicPr/>
          <p:nvPr/>
        </p:nvPicPr>
        <p:blipFill>
          <a:blip r:embed="rId5"/>
          <a:stretch/>
        </p:blipFill>
        <p:spPr bwMode="auto">
          <a:xfrm>
            <a:off x="696194" y="3692880"/>
            <a:ext cx="3510292" cy="263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Kép 1"/>
          <p:cNvPicPr/>
          <p:nvPr/>
        </p:nvPicPr>
        <p:blipFill>
          <a:blip r:embed="rId3"/>
          <a:stretch/>
        </p:blipFill>
        <p:spPr bwMode="auto">
          <a:xfrm>
            <a:off x="4668838" y="1052736"/>
            <a:ext cx="6769440" cy="2167920"/>
          </a:xfrm>
          <a:prstGeom prst="rect">
            <a:avLst/>
          </a:prstGeom>
          <a:ln>
            <a:noFill/>
          </a:ln>
        </p:spPr>
      </p:pic>
      <p:pic>
        <p:nvPicPr>
          <p:cNvPr id="5" name="Kép 3"/>
          <p:cNvPicPr/>
          <p:nvPr/>
        </p:nvPicPr>
        <p:blipFill>
          <a:blip r:embed="rId4"/>
          <a:stretch/>
        </p:blipFill>
        <p:spPr bwMode="auto">
          <a:xfrm>
            <a:off x="4674568" y="3789040"/>
            <a:ext cx="6769440" cy="2071800"/>
          </a:xfrm>
          <a:prstGeom prst="rect">
            <a:avLst/>
          </a:prstGeom>
          <a:ln>
            <a:noFill/>
          </a:ln>
        </p:spPr>
      </p:pic>
      <p:pic>
        <p:nvPicPr>
          <p:cNvPr id="6" name="Kép 4"/>
          <p:cNvPicPr/>
          <p:nvPr/>
        </p:nvPicPr>
        <p:blipFill>
          <a:blip r:embed="rId5"/>
          <a:stretch/>
        </p:blipFill>
        <p:spPr bwMode="auto">
          <a:xfrm>
            <a:off x="696194" y="1700808"/>
            <a:ext cx="3390480" cy="352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Kép 1"/>
          <p:cNvPicPr/>
          <p:nvPr/>
        </p:nvPicPr>
        <p:blipFill>
          <a:blip r:embed="rId4"/>
          <a:stretch/>
        </p:blipFill>
        <p:spPr bwMode="auto">
          <a:xfrm>
            <a:off x="638280" y="533520"/>
            <a:ext cx="5991120" cy="3111840"/>
          </a:xfrm>
          <a:prstGeom prst="rect">
            <a:avLst/>
          </a:prstGeom>
          <a:ln>
            <a:noFill/>
          </a:ln>
        </p:spPr>
      </p:pic>
      <p:pic>
        <p:nvPicPr>
          <p:cNvPr id="5" name="Kép 2"/>
          <p:cNvPicPr/>
          <p:nvPr/>
        </p:nvPicPr>
        <p:blipFill>
          <a:blip r:embed="rId5"/>
          <a:stretch/>
        </p:blipFill>
        <p:spPr bwMode="auto">
          <a:xfrm>
            <a:off x="4229280" y="2413080"/>
            <a:ext cx="7247880" cy="407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 bwMode="auto">
          <a:xfrm>
            <a:off x="25031" y="2734707"/>
            <a:ext cx="3000374" cy="1146729"/>
          </a:xfrm>
          <a:prstGeom prst="rect">
            <a:avLst/>
          </a:prstGeom>
          <a:solidFill>
            <a:schemeClr val="tx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7200">
                <a:solidFill>
                  <a:schemeClr val="bg1"/>
                </a:solidFill>
              </a:rPr>
              <a:t>Példák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/>
          <p:cNvGrpSpPr/>
          <p:nvPr/>
        </p:nvGrpSpPr>
        <p:grpSpPr bwMode="auto">
          <a:xfrm>
            <a:off x="313560" y="158749"/>
            <a:ext cx="5500381" cy="4938849"/>
            <a:chOff x="0" y="0"/>
            <a:chExt cx="5500381" cy="4938849"/>
          </a:xfrm>
        </p:grpSpPr>
        <p:sp>
          <p:nvSpPr>
            <p:cNvPr id="5" name="CustomShape 5"/>
            <p:cNvSpPr/>
            <p:nvPr/>
          </p:nvSpPr>
          <p:spPr bwMode="auto">
            <a:xfrm>
              <a:off x="0" y="0"/>
              <a:ext cx="5500381" cy="49388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6"/>
            <p:cNvSpPr/>
            <p:nvPr/>
          </p:nvSpPr>
          <p:spPr bwMode="auto">
            <a:xfrm>
              <a:off x="2926439" y="131049"/>
              <a:ext cx="2403360" cy="112673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7" name="Kép 1"/>
            <p:cNvPicPr/>
            <p:nvPr/>
          </p:nvPicPr>
          <p:blipFill>
            <a:blip r:embed="rId3"/>
            <a:stretch/>
          </p:blipFill>
          <p:spPr bwMode="auto">
            <a:xfrm>
              <a:off x="4218480" y="161649"/>
              <a:ext cx="1058760" cy="1058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CustomShape 9"/>
            <p:cNvSpPr/>
            <p:nvPr/>
          </p:nvSpPr>
          <p:spPr bwMode="auto">
            <a:xfrm>
              <a:off x="605519" y="131049"/>
              <a:ext cx="180108" cy="6386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endParaRPr lang="en-GB" sz="3600" b="0" strike="noStrike" spc="-1">
                <a:latin typeface="Arial"/>
              </a:endParaRPr>
            </a:p>
          </p:txBody>
        </p:sp>
        <p:sp>
          <p:nvSpPr>
            <p:cNvPr id="9" name="Téglalap 8"/>
            <p:cNvSpPr/>
            <p:nvPr/>
          </p:nvSpPr>
          <p:spPr bwMode="auto">
            <a:xfrm>
              <a:off x="88712" y="183173"/>
              <a:ext cx="439615" cy="393211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compatLnSpc="0">
              <a:noAutofit/>
            </a:bodyPr>
            <a:lstStyle/>
            <a:p>
              <a:pPr>
                <a:defRPr/>
              </a:pPr>
              <a:r>
                <a:rPr sz="2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/>
            </a:p>
            <a:p>
              <a:pPr>
                <a:defRPr/>
              </a:pPr>
              <a:r>
                <a:rPr sz="2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/>
            </a:p>
            <a:p>
              <a:pPr>
                <a:defRPr/>
              </a:pPr>
              <a:r>
                <a:rPr sz="2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/>
            </a:p>
            <a:p>
              <a:pPr>
                <a:defRPr/>
              </a:pPr>
              <a:r>
                <a:rPr sz="2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/>
            </a:p>
            <a:p>
              <a:pPr>
                <a:defRPr/>
              </a:pPr>
              <a:r>
                <a:rPr sz="2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/>
            </a:p>
            <a:p>
              <a:pPr>
                <a:defRPr/>
              </a:pPr>
              <a:r>
                <a:rPr sz="2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/>
            </a:p>
            <a:p>
              <a:pPr>
                <a:defRPr/>
              </a:pPr>
              <a:r>
                <a:rPr sz="2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/>
            </a:p>
            <a:p>
              <a:pPr>
                <a:defRPr/>
              </a:pPr>
              <a:r>
                <a:rPr sz="2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/>
            </a:p>
            <a:p>
              <a:pPr>
                <a:defRPr/>
              </a:pPr>
              <a:r>
                <a:rPr sz="2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/>
            </a:p>
          </p:txBody>
        </p:sp>
        <p:sp>
          <p:nvSpPr>
            <p:cNvPr id="10" name="Téglalap 9"/>
            <p:cNvSpPr/>
            <p:nvPr/>
          </p:nvSpPr>
          <p:spPr bwMode="auto">
            <a:xfrm>
              <a:off x="528327" y="194768"/>
              <a:ext cx="2835035" cy="3920518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compatLnSpc="0">
              <a:noAutofit/>
            </a:bodyPr>
            <a:lstStyle/>
            <a:p>
              <a:pPr>
                <a:defRPr/>
              </a:pPr>
              <a:r>
                <a:rPr lang="en-US" sz="2800" b="0" i="0" u="none" strike="noStrike" cap="none" spc="0">
                  <a:solidFill>
                    <a:srgbClr val="FF00E6"/>
                  </a:solidFill>
                  <a:latin typeface="Arial"/>
                  <a:ea typeface="Arial"/>
                  <a:cs typeface="Arial"/>
                </a:rPr>
                <a:t>def </a:t>
              </a:r>
              <a:r>
                <a:rPr lang="en-US" sz="2800" b="0" i="0" u="none" strike="noStrike" cap="none" spc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main():</a:t>
              </a:r>
              <a:endParaRPr sz="2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x = 10</a:t>
              </a:r>
              <a:endParaRPr sz="2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y = 20</a:t>
              </a:r>
              <a:endParaRPr sz="2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</a:t>
              </a:r>
              <a:endParaRPr sz="2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z = x + y</a:t>
              </a:r>
              <a:endParaRPr sz="2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</a:t>
              </a:r>
              <a:endParaRPr sz="2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print(z)</a:t>
              </a:r>
              <a:endParaRPr sz="2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print("z")</a:t>
              </a:r>
              <a:endParaRPr sz="2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return 0</a:t>
              </a:r>
              <a:endParaRPr sz="2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" name="Téglalap 10"/>
            <p:cNvSpPr/>
            <p:nvPr/>
          </p:nvSpPr>
          <p:spPr bwMode="auto">
            <a:xfrm>
              <a:off x="528327" y="194768"/>
              <a:ext cx="2835035" cy="3920518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compatLnSpc="0">
              <a:noAutofit/>
            </a:bodyPr>
            <a:lstStyle/>
            <a:p>
              <a:pPr>
                <a:defRPr/>
              </a:pPr>
              <a:r>
                <a:rPr lang="en-US" sz="2800" b="0" i="0" u="none" strike="noStrike" cap="none" spc="0" dirty="0" err="1">
                  <a:solidFill>
                    <a:srgbClr val="FFC000"/>
                  </a:solidFill>
                  <a:latin typeface="Arial"/>
                  <a:ea typeface="Arial"/>
                  <a:cs typeface="Arial"/>
                </a:rPr>
                <a:t>def</a:t>
              </a:r>
              <a:r>
                <a:rPr lang="en-US" sz="2800" b="0" i="0" u="none" strike="noStrike" cap="none" spc="0" dirty="0">
                  <a:solidFill>
                    <a:srgbClr val="FFC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2800" b="0" i="0" u="none" strike="noStrike" cap="none" spc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</a:rPr>
                <a:t>main</a:t>
              </a: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():</a:t>
              </a:r>
              <a:endParaRPr sz="28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x </a:t>
              </a:r>
              <a:r>
                <a:rPr lang="en-US" sz="2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latin typeface="Arial"/>
                  <a:ea typeface="Arial"/>
                  <a:cs typeface="Arial"/>
                </a:rPr>
                <a:t>=</a:t>
              </a:r>
              <a:r>
                <a:rPr lang="en-US" sz="2800" b="0" i="0" u="none" strike="noStrike" cap="none" spc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10</a:t>
              </a:r>
              <a:endParaRPr sz="28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y </a:t>
              </a:r>
              <a:r>
                <a:rPr lang="en-US" sz="2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latin typeface="Arial"/>
                  <a:ea typeface="Arial"/>
                  <a:cs typeface="Arial"/>
                </a:rPr>
                <a:t>=</a:t>
              </a:r>
              <a:r>
                <a:rPr lang="en-US" sz="2800" b="0" i="0" u="none" strike="noStrike" cap="none" spc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20</a:t>
              </a:r>
              <a:endParaRPr sz="28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</a:t>
              </a:r>
              <a:endParaRPr sz="28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z </a:t>
              </a:r>
              <a:r>
                <a:rPr lang="en-US" sz="2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latin typeface="Arial"/>
                  <a:ea typeface="Arial"/>
                  <a:cs typeface="Arial"/>
                </a:rPr>
                <a:t>=</a:t>
              </a:r>
              <a:r>
                <a:rPr lang="en-US" sz="2800" b="0" i="0" u="none" strike="noStrike" cap="none" spc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x </a:t>
              </a:r>
              <a:r>
                <a:rPr lang="en-US" sz="2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latin typeface="Arial"/>
                  <a:ea typeface="Arial"/>
                  <a:cs typeface="Arial"/>
                </a:rPr>
                <a:t>+</a:t>
              </a:r>
              <a:r>
                <a:rPr lang="en-US" sz="2800" b="0" i="0" u="none" strike="noStrike" cap="none" spc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y</a:t>
              </a:r>
              <a:endParaRPr sz="28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</a:t>
              </a:r>
              <a:endParaRPr sz="28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</a:t>
              </a:r>
              <a:r>
                <a:rPr lang="en-US" sz="2800" b="0" i="0" u="none" strike="noStrike" cap="none" spc="0" dirty="0">
                  <a:solidFill>
                    <a:srgbClr val="E898E8"/>
                  </a:solidFill>
                  <a:latin typeface="Arial"/>
                  <a:ea typeface="Arial"/>
                  <a:cs typeface="Arial"/>
                </a:rPr>
                <a:t>print</a:t>
              </a: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(z)</a:t>
              </a:r>
              <a:endParaRPr sz="28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</a:t>
              </a:r>
              <a:r>
                <a:rPr lang="en-US" sz="2800" b="0" i="0" u="none" strike="noStrike" cap="none" spc="0" dirty="0">
                  <a:solidFill>
                    <a:srgbClr val="E898E8"/>
                  </a:solidFill>
                  <a:latin typeface="Arial"/>
                  <a:ea typeface="Arial"/>
                  <a:cs typeface="Arial"/>
                </a:rPr>
                <a:t>print</a:t>
              </a: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(</a:t>
              </a:r>
              <a:r>
                <a:rPr lang="en-US" sz="2800" b="0" i="0" u="none" strike="noStrike" cap="none" spc="0" dirty="0">
                  <a:solidFill>
                    <a:srgbClr val="FFFF00"/>
                  </a:solidFill>
                  <a:latin typeface="Arial"/>
                  <a:ea typeface="Arial"/>
                  <a:cs typeface="Arial"/>
                </a:rPr>
                <a:t>"z"</a:t>
              </a: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)</a:t>
              </a:r>
              <a:endParaRPr sz="28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</a:t>
              </a:r>
              <a:r>
                <a:rPr lang="en-US" sz="2800" b="0" i="0" u="none" strike="noStrike" cap="none" spc="0" dirty="0">
                  <a:solidFill>
                    <a:schemeClr val="accent4"/>
                  </a:solidFill>
                  <a:latin typeface="Arial"/>
                  <a:ea typeface="Arial"/>
                  <a:cs typeface="Arial"/>
                </a:rPr>
                <a:t>return</a:t>
              </a:r>
              <a:r>
                <a:rPr lang="en-US" sz="2800" b="0" i="0" u="none" strike="noStrike" cap="none" spc="0" dirty="0">
                  <a:solidFill>
                    <a:srgbClr val="FF00E6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28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0</a:t>
              </a:r>
              <a:endParaRPr sz="28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9" name="Csoportba foglalás 18"/>
          <p:cNvGrpSpPr/>
          <p:nvPr/>
        </p:nvGrpSpPr>
        <p:grpSpPr bwMode="auto">
          <a:xfrm>
            <a:off x="313560" y="5288399"/>
            <a:ext cx="5488170" cy="1367279"/>
            <a:chOff x="0" y="0"/>
            <a:chExt cx="5488170" cy="1367279"/>
          </a:xfrm>
        </p:grpSpPr>
        <p:sp>
          <p:nvSpPr>
            <p:cNvPr id="20" name="CustomShape 4"/>
            <p:cNvSpPr/>
            <p:nvPr/>
          </p:nvSpPr>
          <p:spPr bwMode="auto">
            <a:xfrm>
              <a:off x="0" y="0"/>
              <a:ext cx="5488170" cy="13672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CustomShape 11"/>
            <p:cNvSpPr/>
            <p:nvPr/>
          </p:nvSpPr>
          <p:spPr bwMode="auto">
            <a:xfrm>
              <a:off x="528327" y="211901"/>
              <a:ext cx="1538135" cy="94347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GB" sz="2800" b="0" strike="noStrike" spc="-1">
                  <a:solidFill>
                    <a:schemeClr val="bg1"/>
                  </a:solidFill>
                  <a:latin typeface="Calibri"/>
                </a:rPr>
                <a:t>30</a:t>
              </a:r>
              <a:endParaRPr sz="2800" b="0" strike="noStrike" spc="-1">
                <a:solidFill>
                  <a:schemeClr val="bg1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GB" sz="2800" b="0" strike="noStrike" spc="-1">
                  <a:solidFill>
                    <a:schemeClr val="bg1"/>
                  </a:solidFill>
                  <a:latin typeface="Calibri"/>
                </a:rPr>
                <a:t>z</a:t>
              </a:r>
              <a:endParaRPr sz="2800" b="0" strike="noStrike" spc="-1">
                <a:solidFill>
                  <a:schemeClr val="bg1"/>
                </a:solidFill>
                <a:latin typeface="Arial"/>
              </a:endParaRPr>
            </a:p>
          </p:txBody>
        </p:sp>
      </p:grpSp>
      <p:sp>
        <p:nvSpPr>
          <p:cNvPr id="33" name="CustomShape 5"/>
          <p:cNvSpPr/>
          <p:nvPr/>
        </p:nvSpPr>
        <p:spPr bwMode="auto">
          <a:xfrm>
            <a:off x="6075040" y="188093"/>
            <a:ext cx="5688632" cy="6467585"/>
          </a:xfrm>
          <a:prstGeom prst="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" name="Straight Connector 2"/>
          <p:cNvCxnSpPr/>
          <p:nvPr/>
        </p:nvCxnSpPr>
        <p:spPr>
          <a:xfrm>
            <a:off x="6096794" y="1124744"/>
            <a:ext cx="56886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>
            <a:off x="6075040" y="6000476"/>
            <a:ext cx="56886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40810" y="34192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Main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Flowchart: Data 1"/>
          <p:cNvSpPr/>
          <p:nvPr/>
        </p:nvSpPr>
        <p:spPr>
          <a:xfrm>
            <a:off x="6456834" y="1379158"/>
            <a:ext cx="3960440" cy="684976"/>
          </a:xfrm>
          <a:prstGeom prst="flowChartInputOutpu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 err="1">
                <a:solidFill>
                  <a:prstClr val="white"/>
                </a:solidFill>
              </a:rPr>
              <a:t>Legyen</a:t>
            </a:r>
            <a:r>
              <a:rPr lang="en-GB" dirty="0">
                <a:solidFill>
                  <a:prstClr val="white"/>
                </a:solidFill>
              </a:rPr>
              <a:t> </a:t>
            </a:r>
            <a:r>
              <a:rPr lang="en-GB" sz="3600" dirty="0">
                <a:solidFill>
                  <a:prstClr val="white"/>
                </a:solidFill>
              </a:rPr>
              <a:t>X = </a:t>
            </a:r>
            <a:r>
              <a:rPr lang="en-GB" sz="36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6422380" y="3165501"/>
            <a:ext cx="2988332" cy="5884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Legyen</a:t>
            </a:r>
            <a:r>
              <a:rPr lang="en-GB" sz="1600" dirty="0">
                <a:solidFill>
                  <a:prstClr val="white"/>
                </a:solidFill>
              </a:rPr>
              <a:t> </a:t>
            </a:r>
            <a:r>
              <a:rPr lang="en-GB" sz="3600" dirty="0">
                <a:solidFill>
                  <a:prstClr val="white"/>
                </a:solidFill>
              </a:rPr>
              <a:t>Z = X + Y</a:t>
            </a:r>
          </a:p>
        </p:txBody>
      </p:sp>
      <p:sp>
        <p:nvSpPr>
          <p:cNvPr id="16" name="Flowchart: Display 15"/>
          <p:cNvSpPr/>
          <p:nvPr/>
        </p:nvSpPr>
        <p:spPr>
          <a:xfrm>
            <a:off x="6456834" y="3998053"/>
            <a:ext cx="4192438" cy="595123"/>
          </a:xfrm>
          <a:prstGeom prst="flowChartDisplay">
            <a:avLst/>
          </a:prstGeom>
          <a:solidFill>
            <a:srgbClr val="7030A0"/>
          </a:solidFill>
          <a:ln>
            <a:solidFill>
              <a:srgbClr val="FF5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000" dirty="0" err="1">
                <a:solidFill>
                  <a:prstClr val="white"/>
                </a:solidFill>
              </a:rPr>
              <a:t>Ird</a:t>
            </a:r>
            <a:r>
              <a:rPr lang="en-GB" sz="2000" dirty="0">
                <a:solidFill>
                  <a:prstClr val="white"/>
                </a:solidFill>
              </a:rPr>
              <a:t> </a:t>
            </a:r>
            <a:r>
              <a:rPr lang="en-GB" sz="2000" dirty="0" err="1">
                <a:solidFill>
                  <a:prstClr val="white"/>
                </a:solidFill>
              </a:rPr>
              <a:t>ki</a:t>
            </a:r>
            <a:r>
              <a:rPr lang="en-GB" sz="2000" dirty="0">
                <a:solidFill>
                  <a:prstClr val="white"/>
                </a:solidFill>
              </a:rPr>
              <a:t> a k</a:t>
            </a:r>
            <a:r>
              <a:rPr lang="hu-HU" sz="2000" dirty="0">
                <a:solidFill>
                  <a:prstClr val="white"/>
                </a:solidFill>
              </a:rPr>
              <a:t>é</a:t>
            </a:r>
            <a:r>
              <a:rPr lang="en-GB" sz="2000" dirty="0" err="1">
                <a:solidFill>
                  <a:prstClr val="white"/>
                </a:solidFill>
              </a:rPr>
              <a:t>perny</a:t>
            </a:r>
            <a:r>
              <a:rPr lang="hu-HU" sz="2000" dirty="0">
                <a:solidFill>
                  <a:prstClr val="white"/>
                </a:solidFill>
              </a:rPr>
              <a:t>ő</a:t>
            </a:r>
            <a:r>
              <a:rPr lang="en-GB" sz="2000" dirty="0">
                <a:solidFill>
                  <a:prstClr val="white"/>
                </a:solidFill>
              </a:rPr>
              <a:t>re: Z</a:t>
            </a:r>
          </a:p>
        </p:txBody>
      </p:sp>
      <p:sp>
        <p:nvSpPr>
          <p:cNvPr id="17" name="Flowchart: Terminator 16"/>
          <p:cNvSpPr/>
          <p:nvPr/>
        </p:nvSpPr>
        <p:spPr>
          <a:xfrm>
            <a:off x="6421710" y="6119482"/>
            <a:ext cx="2266702" cy="411253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Program </a:t>
            </a:r>
            <a:r>
              <a:rPr lang="hu-HU" sz="2000" dirty="0"/>
              <a:t>vége</a:t>
            </a:r>
            <a:endParaRPr lang="en-GB" sz="2000" dirty="0"/>
          </a:p>
        </p:txBody>
      </p:sp>
      <p:sp>
        <p:nvSpPr>
          <p:cNvPr id="31" name="Flowchart: Data 30"/>
          <p:cNvSpPr/>
          <p:nvPr/>
        </p:nvSpPr>
        <p:spPr bwMode="auto">
          <a:xfrm>
            <a:off x="6422380" y="2246355"/>
            <a:ext cx="3960440" cy="684976"/>
          </a:xfrm>
          <a:prstGeom prst="flowChartInputOutpu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 err="1">
                <a:solidFill>
                  <a:prstClr val="white"/>
                </a:solidFill>
              </a:rPr>
              <a:t>Legyen</a:t>
            </a:r>
            <a:r>
              <a:rPr lang="en-GB" dirty="0">
                <a:solidFill>
                  <a:prstClr val="white"/>
                </a:solidFill>
              </a:rPr>
              <a:t> </a:t>
            </a:r>
            <a:r>
              <a:rPr lang="hu-HU" sz="3600" dirty="0" smtClean="0">
                <a:solidFill>
                  <a:prstClr val="white"/>
                </a:solidFill>
              </a:rPr>
              <a:t>Y </a:t>
            </a:r>
            <a:r>
              <a:rPr lang="en-GB" sz="3600" dirty="0" smtClean="0">
                <a:solidFill>
                  <a:prstClr val="white"/>
                </a:solidFill>
              </a:rPr>
              <a:t>= </a:t>
            </a:r>
            <a:r>
              <a:rPr lang="hu-HU" sz="3600" dirty="0" smtClean="0">
                <a:solidFill>
                  <a:schemeClr val="bg1"/>
                </a:solidFill>
              </a:rPr>
              <a:t>20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2" name="Flowchart: Display 31"/>
          <p:cNvSpPr/>
          <p:nvPr/>
        </p:nvSpPr>
        <p:spPr bwMode="auto">
          <a:xfrm>
            <a:off x="6421710" y="4800036"/>
            <a:ext cx="4257948" cy="595123"/>
          </a:xfrm>
          <a:prstGeom prst="flowChartDisplay">
            <a:avLst/>
          </a:prstGeom>
          <a:solidFill>
            <a:srgbClr val="7030A0"/>
          </a:solidFill>
          <a:ln>
            <a:solidFill>
              <a:srgbClr val="FF5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000" dirty="0" err="1">
                <a:solidFill>
                  <a:prstClr val="white"/>
                </a:solidFill>
              </a:rPr>
              <a:t>Ird</a:t>
            </a:r>
            <a:r>
              <a:rPr lang="en-GB" sz="2000" dirty="0">
                <a:solidFill>
                  <a:prstClr val="white"/>
                </a:solidFill>
              </a:rPr>
              <a:t> </a:t>
            </a:r>
            <a:r>
              <a:rPr lang="en-GB" sz="2000" dirty="0" err="1">
                <a:solidFill>
                  <a:prstClr val="white"/>
                </a:solidFill>
              </a:rPr>
              <a:t>ki</a:t>
            </a:r>
            <a:r>
              <a:rPr lang="en-GB" sz="2000" dirty="0">
                <a:solidFill>
                  <a:prstClr val="white"/>
                </a:solidFill>
              </a:rPr>
              <a:t> a k</a:t>
            </a:r>
            <a:r>
              <a:rPr lang="hu-HU" sz="2000" dirty="0">
                <a:solidFill>
                  <a:prstClr val="white"/>
                </a:solidFill>
              </a:rPr>
              <a:t>é</a:t>
            </a:r>
            <a:r>
              <a:rPr lang="en-GB" sz="2000" dirty="0" err="1">
                <a:solidFill>
                  <a:prstClr val="white"/>
                </a:solidFill>
              </a:rPr>
              <a:t>perny</a:t>
            </a:r>
            <a:r>
              <a:rPr lang="hu-HU" sz="2000" dirty="0">
                <a:solidFill>
                  <a:prstClr val="white"/>
                </a:solidFill>
              </a:rPr>
              <a:t>ő</a:t>
            </a:r>
            <a:r>
              <a:rPr lang="en-GB" sz="2000" dirty="0">
                <a:solidFill>
                  <a:prstClr val="white"/>
                </a:solidFill>
              </a:rPr>
              <a:t>re: </a:t>
            </a:r>
            <a:r>
              <a:rPr lang="hu-HU" sz="2000" dirty="0" smtClean="0">
                <a:solidFill>
                  <a:srgbClr val="66FF33"/>
                </a:solidFill>
              </a:rPr>
              <a:t>„Z”</a:t>
            </a:r>
            <a:endParaRPr lang="en-GB" sz="2000" dirty="0">
              <a:solidFill>
                <a:srgbClr val="66FF3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/>
          <p:cNvGrpSpPr/>
          <p:nvPr/>
        </p:nvGrpSpPr>
        <p:grpSpPr bwMode="auto">
          <a:xfrm>
            <a:off x="313560" y="85480"/>
            <a:ext cx="5243939" cy="5012118"/>
            <a:chOff x="0" y="0"/>
            <a:chExt cx="5243939" cy="5012118"/>
          </a:xfrm>
        </p:grpSpPr>
        <p:sp>
          <p:nvSpPr>
            <p:cNvPr id="5" name="CustomShape 5"/>
            <p:cNvSpPr/>
            <p:nvPr/>
          </p:nvSpPr>
          <p:spPr bwMode="auto">
            <a:xfrm>
              <a:off x="0" y="0"/>
              <a:ext cx="5243939" cy="5012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pic>
          <p:nvPicPr>
            <p:cNvPr id="6" name="Kép 1"/>
            <p:cNvPicPr/>
            <p:nvPr/>
          </p:nvPicPr>
          <p:blipFill>
            <a:blip r:embed="rId3"/>
            <a:stretch/>
          </p:blipFill>
          <p:spPr bwMode="auto">
            <a:xfrm>
              <a:off x="4050852" y="32598"/>
              <a:ext cx="1058760" cy="1058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CustomShape 9"/>
            <p:cNvSpPr/>
            <p:nvPr/>
          </p:nvSpPr>
          <p:spPr bwMode="auto">
            <a:xfrm>
              <a:off x="605518" y="204319"/>
              <a:ext cx="2330440" cy="35690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square" lIns="90000" tIns="45000" rIns="90000" bIns="4500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8" name="Téglalap 7"/>
            <p:cNvSpPr/>
            <p:nvPr/>
          </p:nvSpPr>
          <p:spPr bwMode="auto">
            <a:xfrm>
              <a:off x="88711" y="256442"/>
              <a:ext cx="478208" cy="4677019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compatLnSpc="0">
              <a:noAutofit/>
            </a:bodyPr>
            <a:lstStyle/>
            <a:p>
              <a:pPr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/>
            </a:p>
            <a:p>
              <a:pPr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/>
            </a:p>
            <a:p>
              <a:pPr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/>
            </a:p>
            <a:p>
              <a:pPr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/>
            </a:p>
            <a:p>
              <a:pPr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/>
            </a:p>
            <a:p>
              <a:pPr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/>
            </a:p>
            <a:p>
              <a:pPr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/>
            </a:p>
            <a:p>
              <a:pPr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/>
            </a:p>
            <a:p>
              <a:pPr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/>
            </a:p>
            <a:p>
              <a:pPr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/>
            </a:p>
            <a:p>
              <a:pPr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endParaRPr/>
            </a:p>
            <a:p>
              <a:pPr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12</a:t>
              </a:r>
              <a:endParaRPr/>
            </a:p>
            <a:p>
              <a:pPr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13</a:t>
              </a:r>
              <a:endParaRPr/>
            </a:p>
            <a:p>
              <a:pPr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14</a:t>
              </a:r>
              <a:endParaRPr/>
            </a:p>
            <a:p>
              <a:pPr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15</a:t>
              </a:r>
              <a:endParaRPr/>
            </a:p>
            <a:p>
              <a:pPr>
                <a:defRPr/>
              </a:pPr>
              <a:endParaRPr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églalap 8"/>
            <p:cNvSpPr/>
            <p:nvPr/>
          </p:nvSpPr>
          <p:spPr bwMode="auto">
            <a:xfrm>
              <a:off x="470210" y="272264"/>
              <a:ext cx="4639402" cy="4677633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compatLnSpc="0">
              <a:noAutofit/>
            </a:bodyPr>
            <a:lstStyle/>
            <a:p>
              <a:pPr algn="l">
                <a:defRPr/>
              </a:pPr>
              <a:r>
                <a:rPr sz="2000" b="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def</a:t>
              </a:r>
              <a:r>
                <a:rPr sz="2000" b="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sz="20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main</a:t>
              </a:r>
              <a:r>
                <a:rPr sz="2000" b="0" dirty="0">
                  <a:solidFill>
                    <a:schemeClr val="bg1"/>
                  </a:solidFill>
                </a:rPr>
                <a:t>():</a:t>
              </a:r>
              <a:endParaRPr b="0" dirty="0"/>
            </a:p>
            <a:p>
              <a:pPr algn="l">
                <a:defRPr/>
              </a:pPr>
              <a:r>
                <a:rPr sz="2000" b="0" dirty="0">
                  <a:solidFill>
                    <a:schemeClr val="bg1"/>
                  </a:solidFill>
                </a:rPr>
                <a:t>    x </a:t>
              </a:r>
              <a:r>
                <a:rPr sz="2000" b="0" dirty="0">
                  <a:solidFill>
                    <a:schemeClr val="bg1">
                      <a:lumMod val="75000"/>
                    </a:schemeClr>
                  </a:solidFill>
                </a:rPr>
                <a:t>=</a:t>
              </a:r>
              <a:r>
                <a:rPr sz="2000" b="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sz="2000" b="0" dirty="0">
                  <a:solidFill>
                    <a:schemeClr val="bg1"/>
                  </a:solidFill>
                </a:rPr>
                <a:t>10</a:t>
              </a:r>
            </a:p>
            <a:p>
              <a:pPr algn="l">
                <a:defRPr/>
              </a:pPr>
              <a:r>
                <a:rPr sz="2000" b="0" dirty="0">
                  <a:solidFill>
                    <a:schemeClr val="bg1"/>
                  </a:solidFill>
                </a:rPr>
                <a:t>    y </a:t>
              </a:r>
              <a:r>
                <a:rPr sz="2000" b="0" dirty="0">
                  <a:solidFill>
                    <a:schemeClr val="bg1">
                      <a:lumMod val="75000"/>
                    </a:schemeClr>
                  </a:solidFill>
                </a:rPr>
                <a:t>=</a:t>
              </a:r>
              <a:r>
                <a:rPr sz="2000" b="0" dirty="0">
                  <a:solidFill>
                    <a:schemeClr val="bg1"/>
                  </a:solidFill>
                </a:rPr>
                <a:t> 20</a:t>
              </a:r>
            </a:p>
            <a:p>
              <a:pPr algn="l">
                <a:defRPr/>
              </a:pPr>
              <a:r>
                <a:rPr sz="2000" b="0" dirty="0">
                  <a:solidFill>
                    <a:schemeClr val="bg1"/>
                  </a:solidFill>
                </a:rPr>
                <a:t>    </a:t>
              </a:r>
            </a:p>
            <a:p>
              <a:pPr algn="l">
                <a:defRPr/>
              </a:pPr>
              <a:r>
                <a:rPr sz="2000" b="0" dirty="0">
                  <a:solidFill>
                    <a:schemeClr val="bg1"/>
                  </a:solidFill>
                </a:rPr>
                <a:t>    </a:t>
              </a:r>
              <a:r>
                <a:rPr sz="2000" b="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if</a:t>
              </a:r>
              <a:r>
                <a:rPr sz="2000" b="0" dirty="0">
                  <a:solidFill>
                    <a:srgbClr val="FF00E6"/>
                  </a:solidFill>
                </a:rPr>
                <a:t> </a:t>
              </a:r>
              <a:r>
                <a:rPr sz="2000" b="0" dirty="0">
                  <a:solidFill>
                    <a:schemeClr val="bg1"/>
                  </a:solidFill>
                </a:rPr>
                <a:t>x </a:t>
              </a:r>
              <a:r>
                <a:rPr sz="2000" b="0" dirty="0">
                  <a:solidFill>
                    <a:schemeClr val="bg1">
                      <a:lumMod val="75000"/>
                    </a:schemeClr>
                  </a:solidFill>
                </a:rPr>
                <a:t>==</a:t>
              </a:r>
              <a:r>
                <a:rPr sz="2000" b="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sz="2000" b="0" dirty="0">
                  <a:solidFill>
                    <a:schemeClr val="bg1"/>
                  </a:solidFill>
                </a:rPr>
                <a:t>10:</a:t>
              </a:r>
              <a:endParaRPr b="0" dirty="0"/>
            </a:p>
            <a:p>
              <a:pPr algn="l">
                <a:defRPr/>
              </a:pPr>
              <a:r>
                <a:rPr sz="2000" b="0" dirty="0">
                  <a:solidFill>
                    <a:schemeClr val="bg1"/>
                  </a:solidFill>
                </a:rPr>
                <a:t>        </a:t>
              </a:r>
              <a:r>
                <a:rPr sz="2000" b="0" dirty="0">
                  <a:solidFill>
                    <a:srgbClr val="E898E8"/>
                  </a:solidFill>
                </a:rPr>
                <a:t>print</a:t>
              </a:r>
              <a:r>
                <a:rPr sz="2000" b="0" dirty="0">
                  <a:solidFill>
                    <a:schemeClr val="bg1"/>
                  </a:solidFill>
                </a:rPr>
                <a:t>(</a:t>
              </a:r>
              <a:r>
                <a:rPr sz="2000" b="0" dirty="0">
                  <a:solidFill>
                    <a:srgbClr val="66FF33"/>
                  </a:solidFill>
                </a:rPr>
                <a:t>"</a:t>
              </a:r>
              <a:r>
                <a:rPr sz="2000" b="0" dirty="0" err="1">
                  <a:solidFill>
                    <a:srgbClr val="66FF33"/>
                  </a:solidFill>
                </a:rPr>
                <a:t>az</a:t>
              </a:r>
              <a:r>
                <a:rPr sz="2000" b="0" dirty="0">
                  <a:solidFill>
                    <a:srgbClr val="66FF33"/>
                  </a:solidFill>
                </a:rPr>
                <a:t> x = 10-el"</a:t>
              </a:r>
              <a:r>
                <a:rPr sz="2000" b="0" dirty="0">
                  <a:solidFill>
                    <a:schemeClr val="bg1"/>
                  </a:solidFill>
                </a:rPr>
                <a:t>)</a:t>
              </a:r>
              <a:endParaRPr b="0" dirty="0"/>
            </a:p>
            <a:p>
              <a:pPr algn="l">
                <a:defRPr/>
              </a:pPr>
              <a:r>
                <a:rPr sz="2000" b="0" dirty="0">
                  <a:solidFill>
                    <a:schemeClr val="bg1"/>
                  </a:solidFill>
                </a:rPr>
                <a:t>    </a:t>
              </a:r>
              <a:r>
                <a:rPr lang="hu-HU" sz="20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if</a:t>
              </a:r>
              <a:r>
                <a:rPr sz="2000" b="0" dirty="0" smtClean="0">
                  <a:solidFill>
                    <a:srgbClr val="FF00E6"/>
                  </a:solidFill>
                </a:rPr>
                <a:t> </a:t>
              </a:r>
              <a:r>
                <a:rPr sz="2000" b="0" dirty="0">
                  <a:solidFill>
                    <a:schemeClr val="bg1"/>
                  </a:solidFill>
                </a:rPr>
                <a:t>y </a:t>
              </a:r>
              <a:r>
                <a:rPr sz="2000" b="0" dirty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r>
                <a:rPr sz="2000" b="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sz="2000" b="0" dirty="0">
                  <a:solidFill>
                    <a:schemeClr val="bg1"/>
                  </a:solidFill>
                </a:rPr>
                <a:t>100:</a:t>
              </a:r>
              <a:endParaRPr b="0" dirty="0"/>
            </a:p>
            <a:p>
              <a:pPr algn="l">
                <a:defRPr/>
              </a:pPr>
              <a:r>
                <a:rPr sz="2000" b="0" dirty="0">
                  <a:solidFill>
                    <a:schemeClr val="bg1"/>
                  </a:solidFill>
                </a:rPr>
                <a:t>        </a:t>
              </a:r>
              <a:r>
                <a:rPr sz="2000" b="0" dirty="0">
                  <a:solidFill>
                    <a:srgbClr val="E898E8"/>
                  </a:solidFill>
                </a:rPr>
                <a:t>print</a:t>
              </a:r>
              <a:r>
                <a:rPr sz="2000" b="0" dirty="0">
                  <a:solidFill>
                    <a:schemeClr val="bg1"/>
                  </a:solidFill>
                </a:rPr>
                <a:t>(</a:t>
              </a:r>
              <a:r>
                <a:rPr sz="2000" b="0" dirty="0">
                  <a:solidFill>
                    <a:srgbClr val="66FF33"/>
                  </a:solidFill>
                </a:rPr>
                <a:t>"</a:t>
              </a:r>
              <a:r>
                <a:rPr sz="2000" b="0" dirty="0" err="1">
                  <a:solidFill>
                    <a:srgbClr val="66FF33"/>
                  </a:solidFill>
                </a:rPr>
                <a:t>az</a:t>
              </a:r>
              <a:r>
                <a:rPr sz="2000" b="0" dirty="0">
                  <a:solidFill>
                    <a:srgbClr val="66FF33"/>
                  </a:solidFill>
                </a:rPr>
                <a:t> y </a:t>
              </a:r>
              <a:r>
                <a:rPr sz="2000" b="0" dirty="0" err="1">
                  <a:solidFill>
                    <a:srgbClr val="66FF33"/>
                  </a:solidFill>
                </a:rPr>
                <a:t>nagyobb</a:t>
              </a:r>
              <a:r>
                <a:rPr sz="2000" b="0" dirty="0">
                  <a:solidFill>
                    <a:srgbClr val="66FF33"/>
                  </a:solidFill>
                </a:rPr>
                <a:t> 100-nál"</a:t>
              </a:r>
              <a:r>
                <a:rPr sz="2000" b="0" dirty="0">
                  <a:solidFill>
                    <a:schemeClr val="bg1"/>
                  </a:solidFill>
                </a:rPr>
                <a:t>)</a:t>
              </a:r>
              <a:endParaRPr b="0" dirty="0"/>
            </a:p>
            <a:p>
              <a:pPr algn="l">
                <a:defRPr/>
              </a:pPr>
              <a:r>
                <a:rPr sz="2000" b="0" dirty="0">
                  <a:solidFill>
                    <a:schemeClr val="bg1"/>
                  </a:solidFill>
                </a:rPr>
                <a:t>    </a:t>
              </a:r>
              <a:r>
                <a:rPr sz="2000" b="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else</a:t>
              </a:r>
              <a:r>
                <a:rPr sz="2000" b="0" dirty="0">
                  <a:solidFill>
                    <a:schemeClr val="bg1"/>
                  </a:solidFill>
                </a:rPr>
                <a:t>:</a:t>
              </a:r>
              <a:endParaRPr b="0" dirty="0"/>
            </a:p>
            <a:p>
              <a:pPr algn="l">
                <a:defRPr/>
              </a:pPr>
              <a:r>
                <a:rPr sz="2000" b="0" dirty="0">
                  <a:solidFill>
                    <a:schemeClr val="bg1"/>
                  </a:solidFill>
                </a:rPr>
                <a:t>        </a:t>
              </a:r>
              <a:r>
                <a:rPr sz="2000" b="0" dirty="0">
                  <a:solidFill>
                    <a:srgbClr val="E898E8"/>
                  </a:solidFill>
                </a:rPr>
                <a:t>print</a:t>
              </a:r>
              <a:r>
                <a:rPr sz="2000" b="0" dirty="0">
                  <a:solidFill>
                    <a:schemeClr val="bg1"/>
                  </a:solidFill>
                </a:rPr>
                <a:t>(</a:t>
              </a:r>
              <a:r>
                <a:rPr sz="2000" b="0" dirty="0">
                  <a:solidFill>
                    <a:srgbClr val="66FF33"/>
                  </a:solidFill>
                </a:rPr>
                <a:t>"</a:t>
              </a:r>
              <a:r>
                <a:rPr sz="2000" b="0" dirty="0" err="1">
                  <a:solidFill>
                    <a:srgbClr val="66FF33"/>
                  </a:solidFill>
                </a:rPr>
                <a:t>az</a:t>
              </a:r>
              <a:r>
                <a:rPr sz="2000" b="0" dirty="0">
                  <a:solidFill>
                    <a:srgbClr val="66FF33"/>
                  </a:solidFill>
                </a:rPr>
                <a:t> y </a:t>
              </a:r>
              <a:r>
                <a:rPr sz="2000" b="0" dirty="0" err="1">
                  <a:solidFill>
                    <a:srgbClr val="66FF33"/>
                  </a:solidFill>
                </a:rPr>
                <a:t>nem</a:t>
              </a:r>
              <a:r>
                <a:rPr sz="2000" b="0" dirty="0">
                  <a:solidFill>
                    <a:srgbClr val="66FF33"/>
                  </a:solidFill>
                </a:rPr>
                <a:t> </a:t>
              </a:r>
              <a:r>
                <a:rPr sz="2000" b="0" dirty="0" err="1">
                  <a:solidFill>
                    <a:srgbClr val="66FF33"/>
                  </a:solidFill>
                </a:rPr>
                <a:t>nagyobb</a:t>
              </a:r>
              <a:r>
                <a:rPr sz="2000" b="0" dirty="0">
                  <a:solidFill>
                    <a:srgbClr val="66FF33"/>
                  </a:solidFill>
                </a:rPr>
                <a:t> 100-nál"</a:t>
              </a:r>
              <a:r>
                <a:rPr sz="2000" b="0" dirty="0">
                  <a:solidFill>
                    <a:schemeClr val="bg1"/>
                  </a:solidFill>
                </a:rPr>
                <a:t>)</a:t>
              </a:r>
              <a:endParaRPr b="0" dirty="0"/>
            </a:p>
            <a:p>
              <a:pPr algn="l">
                <a:defRPr/>
              </a:pPr>
              <a:r>
                <a:rPr sz="2000" b="0" dirty="0">
                  <a:solidFill>
                    <a:schemeClr val="bg1"/>
                  </a:solidFill>
                </a:rPr>
                <a:t>    </a:t>
              </a:r>
              <a:r>
                <a:rPr sz="2000" b="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return</a:t>
              </a:r>
              <a:r>
                <a:rPr sz="2000" b="0" dirty="0">
                  <a:solidFill>
                    <a:srgbClr val="FF00E6"/>
                  </a:solidFill>
                </a:rPr>
                <a:t> </a:t>
              </a:r>
              <a:r>
                <a:rPr sz="2000" b="0" dirty="0">
                  <a:solidFill>
                    <a:schemeClr val="bg1"/>
                  </a:solidFill>
                </a:rPr>
                <a:t>0</a:t>
              </a:r>
              <a:endParaRPr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Csoportba foglalás 15"/>
          <p:cNvGrpSpPr/>
          <p:nvPr/>
        </p:nvGrpSpPr>
        <p:grpSpPr bwMode="auto">
          <a:xfrm>
            <a:off x="313560" y="5288399"/>
            <a:ext cx="5231728" cy="1367279"/>
            <a:chOff x="0" y="0"/>
            <a:chExt cx="5231728" cy="1367279"/>
          </a:xfrm>
        </p:grpSpPr>
        <p:sp>
          <p:nvSpPr>
            <p:cNvPr id="17" name="CustomShape 4"/>
            <p:cNvSpPr/>
            <p:nvPr/>
          </p:nvSpPr>
          <p:spPr bwMode="auto">
            <a:xfrm>
              <a:off x="0" y="0"/>
              <a:ext cx="5231728" cy="13672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1"/>
            <p:cNvSpPr/>
            <p:nvPr/>
          </p:nvSpPr>
          <p:spPr bwMode="auto">
            <a:xfrm>
              <a:off x="566920" y="293133"/>
              <a:ext cx="4218170" cy="77237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defRPr/>
              </a:pPr>
              <a:r>
                <a:rPr sz="22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  <a:t>az x = 10-el</a:t>
              </a:r>
              <a:br>
                <a:rPr sz="22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</a:br>
              <a:r>
                <a:rPr sz="22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  <a:t>az y nem nagyobb 100-nál</a:t>
              </a:r>
              <a:br>
                <a:rPr sz="22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</a:br>
              <a:endParaRPr sz="2200">
                <a:solidFill>
                  <a:schemeClr val="bg1"/>
                </a:solidFill>
              </a:endParaRPr>
            </a:p>
          </p:txBody>
        </p:sp>
      </p:grpSp>
      <p:sp>
        <p:nvSpPr>
          <p:cNvPr id="11" name="CustomShape 5"/>
          <p:cNvSpPr/>
          <p:nvPr/>
        </p:nvSpPr>
        <p:spPr bwMode="auto">
          <a:xfrm>
            <a:off x="6106693" y="190634"/>
            <a:ext cx="5688632" cy="6467585"/>
          </a:xfrm>
          <a:prstGeom prst="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Straight Connector 11"/>
          <p:cNvCxnSpPr/>
          <p:nvPr/>
        </p:nvCxnSpPr>
        <p:spPr bwMode="auto">
          <a:xfrm>
            <a:off x="6075040" y="713013"/>
            <a:ext cx="56886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6075040" y="6000476"/>
            <a:ext cx="56886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6240810" y="18979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Main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Flowchart: Data 14"/>
          <p:cNvSpPr/>
          <p:nvPr/>
        </p:nvSpPr>
        <p:spPr bwMode="auto">
          <a:xfrm>
            <a:off x="6324446" y="961743"/>
            <a:ext cx="2232249" cy="393658"/>
          </a:xfrm>
          <a:prstGeom prst="flowChartInputOutpu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050" dirty="0" err="1">
                <a:solidFill>
                  <a:prstClr val="white"/>
                </a:solidFill>
              </a:rPr>
              <a:t>Legyen</a:t>
            </a:r>
            <a:r>
              <a:rPr lang="en-GB" sz="1050" dirty="0">
                <a:solidFill>
                  <a:prstClr val="white"/>
                </a:solidFill>
              </a:rPr>
              <a:t> </a:t>
            </a:r>
            <a:r>
              <a:rPr lang="en-GB" dirty="0">
                <a:solidFill>
                  <a:prstClr val="white"/>
                </a:solidFill>
              </a:rPr>
              <a:t>X = </a:t>
            </a:r>
            <a:r>
              <a:rPr lang="en-GB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" name="Flowchart: Terminator 20"/>
          <p:cNvSpPr/>
          <p:nvPr/>
        </p:nvSpPr>
        <p:spPr bwMode="auto">
          <a:xfrm>
            <a:off x="6421710" y="6119482"/>
            <a:ext cx="2497646" cy="411253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Program </a:t>
            </a:r>
            <a:r>
              <a:rPr lang="hu-HU" sz="2000" dirty="0" smtClean="0"/>
              <a:t>vége: 0</a:t>
            </a:r>
            <a:endParaRPr lang="en-GB" sz="2000" dirty="0"/>
          </a:p>
        </p:txBody>
      </p:sp>
      <p:sp>
        <p:nvSpPr>
          <p:cNvPr id="22" name="Flowchart: Data 21"/>
          <p:cNvSpPr/>
          <p:nvPr/>
        </p:nvSpPr>
        <p:spPr bwMode="auto">
          <a:xfrm>
            <a:off x="6324446" y="1484784"/>
            <a:ext cx="2267372" cy="335958"/>
          </a:xfrm>
          <a:prstGeom prst="flowChartInputOutpu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050" dirty="0" err="1">
                <a:solidFill>
                  <a:prstClr val="white"/>
                </a:solidFill>
              </a:rPr>
              <a:t>Legyen</a:t>
            </a:r>
            <a:r>
              <a:rPr lang="en-GB" sz="1050" dirty="0">
                <a:solidFill>
                  <a:prstClr val="white"/>
                </a:solidFill>
              </a:rPr>
              <a:t> </a:t>
            </a:r>
            <a:r>
              <a:rPr lang="hu-HU" dirty="0" smtClean="0">
                <a:solidFill>
                  <a:prstClr val="white"/>
                </a:solidFill>
              </a:rPr>
              <a:t>Y </a:t>
            </a:r>
            <a:r>
              <a:rPr lang="en-GB" dirty="0" smtClean="0">
                <a:solidFill>
                  <a:prstClr val="white"/>
                </a:solidFill>
              </a:rPr>
              <a:t>= </a:t>
            </a:r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Flowchart: Decision 1"/>
          <p:cNvSpPr/>
          <p:nvPr/>
        </p:nvSpPr>
        <p:spPr>
          <a:xfrm>
            <a:off x="6421710" y="2074323"/>
            <a:ext cx="2304256" cy="622237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Ha </a:t>
            </a:r>
            <a:r>
              <a:rPr lang="hu-HU" dirty="0" smtClean="0"/>
              <a:t>X</a:t>
            </a:r>
            <a:br>
              <a:rPr lang="hu-HU" dirty="0" smtClean="0"/>
            </a:br>
            <a:r>
              <a:rPr lang="hu-HU" dirty="0" smtClean="0"/>
              <a:t>az 10</a:t>
            </a:r>
            <a:endParaRPr lang="en-GB" dirty="0"/>
          </a:p>
        </p:txBody>
      </p:sp>
      <p:sp>
        <p:nvSpPr>
          <p:cNvPr id="24" name="Flowchart: Display 23"/>
          <p:cNvSpPr/>
          <p:nvPr/>
        </p:nvSpPr>
        <p:spPr bwMode="auto">
          <a:xfrm>
            <a:off x="9049122" y="2025401"/>
            <a:ext cx="2592288" cy="720080"/>
          </a:xfrm>
          <a:prstGeom prst="flowChartDisplay">
            <a:avLst/>
          </a:prstGeom>
          <a:solidFill>
            <a:srgbClr val="7030A0"/>
          </a:solidFill>
          <a:ln>
            <a:solidFill>
              <a:srgbClr val="FF5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Ird</a:t>
            </a:r>
            <a:r>
              <a:rPr lang="en-GB" sz="1600" dirty="0">
                <a:solidFill>
                  <a:prstClr val="white"/>
                </a:solidFill>
              </a:rPr>
              <a:t> </a:t>
            </a:r>
            <a:r>
              <a:rPr lang="en-GB" sz="1600" dirty="0" err="1">
                <a:solidFill>
                  <a:prstClr val="white"/>
                </a:solidFill>
              </a:rPr>
              <a:t>ki</a:t>
            </a:r>
            <a:r>
              <a:rPr lang="en-GB" sz="1600" dirty="0">
                <a:solidFill>
                  <a:prstClr val="white"/>
                </a:solidFill>
              </a:rPr>
              <a:t> a k</a:t>
            </a:r>
            <a:r>
              <a:rPr lang="hu-HU" sz="1600" dirty="0">
                <a:solidFill>
                  <a:prstClr val="white"/>
                </a:solidFill>
              </a:rPr>
              <a:t>é</a:t>
            </a:r>
            <a:r>
              <a:rPr lang="en-GB" sz="1600" dirty="0" err="1">
                <a:solidFill>
                  <a:prstClr val="white"/>
                </a:solidFill>
              </a:rPr>
              <a:t>perny</a:t>
            </a:r>
            <a:r>
              <a:rPr lang="hu-HU" sz="1600" dirty="0">
                <a:solidFill>
                  <a:prstClr val="white"/>
                </a:solidFill>
              </a:rPr>
              <a:t>ő</a:t>
            </a:r>
            <a:r>
              <a:rPr lang="en-GB" sz="1600" dirty="0">
                <a:solidFill>
                  <a:prstClr val="white"/>
                </a:solidFill>
              </a:rPr>
              <a:t>re</a:t>
            </a:r>
            <a:r>
              <a:rPr lang="en-GB" sz="1600" dirty="0" smtClean="0">
                <a:solidFill>
                  <a:prstClr val="white"/>
                </a:solidFill>
              </a:rPr>
              <a:t>:</a:t>
            </a:r>
            <a:r>
              <a:rPr lang="hu-HU" sz="1600" dirty="0" smtClean="0">
                <a:solidFill>
                  <a:prstClr val="white"/>
                </a:solidFill>
              </a:rPr>
              <a:t/>
            </a:r>
            <a:br>
              <a:rPr lang="hu-HU" sz="1600" dirty="0" smtClean="0">
                <a:solidFill>
                  <a:prstClr val="white"/>
                </a:solidFill>
              </a:rPr>
            </a:br>
            <a:r>
              <a:rPr lang="hu-HU" sz="1600" dirty="0" smtClean="0">
                <a:solidFill>
                  <a:srgbClr val="66FF33"/>
                </a:solidFill>
              </a:rPr>
              <a:t>„</a:t>
            </a:r>
            <a:r>
              <a:rPr lang="en-GB" sz="1600" dirty="0" err="1" smtClean="0">
                <a:solidFill>
                  <a:srgbClr val="66FF33"/>
                </a:solidFill>
              </a:rPr>
              <a:t>az</a:t>
            </a:r>
            <a:r>
              <a:rPr lang="en-GB" sz="1600" dirty="0" smtClean="0">
                <a:solidFill>
                  <a:srgbClr val="66FF33"/>
                </a:solidFill>
              </a:rPr>
              <a:t> </a:t>
            </a:r>
            <a:r>
              <a:rPr lang="en-GB" sz="1600" dirty="0">
                <a:solidFill>
                  <a:srgbClr val="66FF33"/>
                </a:solidFill>
              </a:rPr>
              <a:t>x = 10-el</a:t>
            </a:r>
            <a:r>
              <a:rPr lang="hu-HU" sz="1600" dirty="0" smtClean="0">
                <a:solidFill>
                  <a:srgbClr val="66FF33"/>
                </a:solidFill>
              </a:rPr>
              <a:t>”</a:t>
            </a:r>
            <a:endParaRPr lang="en-GB" sz="1600" dirty="0">
              <a:solidFill>
                <a:srgbClr val="66FF33"/>
              </a:solidFill>
            </a:endParaRPr>
          </a:p>
        </p:txBody>
      </p:sp>
      <p:cxnSp>
        <p:nvCxnSpPr>
          <p:cNvPr id="10" name="Straight Connector 9"/>
          <p:cNvCxnSpPr>
            <a:stCxn id="24" idx="1"/>
            <a:endCxn id="2" idx="3"/>
          </p:cNvCxnSpPr>
          <p:nvPr/>
        </p:nvCxnSpPr>
        <p:spPr>
          <a:xfrm flipH="1">
            <a:off x="8725966" y="2385441"/>
            <a:ext cx="323156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297959">
            <a:off x="8729959" y="176915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chemeClr val="bg1"/>
                </a:solidFill>
              </a:rPr>
              <a:t>Ha igaz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7" name="Flowchart: Decision 26"/>
          <p:cNvSpPr/>
          <p:nvPr/>
        </p:nvSpPr>
        <p:spPr bwMode="auto">
          <a:xfrm>
            <a:off x="6304858" y="2937037"/>
            <a:ext cx="2530717" cy="861893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Ha </a:t>
            </a:r>
            <a:r>
              <a:rPr lang="hu-HU" sz="1400" dirty="0" smtClean="0"/>
              <a:t>X nagyobb mint 100</a:t>
            </a:r>
            <a:endParaRPr lang="en-GB" sz="1400" dirty="0"/>
          </a:p>
        </p:txBody>
      </p:sp>
      <p:sp>
        <p:nvSpPr>
          <p:cNvPr id="28" name="Flowchart: Display 27"/>
          <p:cNvSpPr/>
          <p:nvPr/>
        </p:nvSpPr>
        <p:spPr bwMode="auto">
          <a:xfrm>
            <a:off x="9066444" y="3007944"/>
            <a:ext cx="3127144" cy="850901"/>
          </a:xfrm>
          <a:prstGeom prst="flowChartDisplay">
            <a:avLst/>
          </a:prstGeom>
          <a:solidFill>
            <a:srgbClr val="7030A0"/>
          </a:solidFill>
          <a:ln>
            <a:solidFill>
              <a:srgbClr val="FF5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Ird</a:t>
            </a:r>
            <a:r>
              <a:rPr lang="en-GB" sz="1600" dirty="0">
                <a:solidFill>
                  <a:prstClr val="white"/>
                </a:solidFill>
              </a:rPr>
              <a:t> </a:t>
            </a:r>
            <a:r>
              <a:rPr lang="en-GB" sz="1600" dirty="0" err="1">
                <a:solidFill>
                  <a:prstClr val="white"/>
                </a:solidFill>
              </a:rPr>
              <a:t>ki</a:t>
            </a:r>
            <a:r>
              <a:rPr lang="en-GB" sz="1600" dirty="0">
                <a:solidFill>
                  <a:prstClr val="white"/>
                </a:solidFill>
              </a:rPr>
              <a:t> a k</a:t>
            </a:r>
            <a:r>
              <a:rPr lang="hu-HU" sz="1600" dirty="0">
                <a:solidFill>
                  <a:prstClr val="white"/>
                </a:solidFill>
              </a:rPr>
              <a:t>é</a:t>
            </a:r>
            <a:r>
              <a:rPr lang="en-GB" sz="1600" dirty="0" err="1">
                <a:solidFill>
                  <a:prstClr val="white"/>
                </a:solidFill>
              </a:rPr>
              <a:t>perny</a:t>
            </a:r>
            <a:r>
              <a:rPr lang="hu-HU" sz="1600" dirty="0">
                <a:solidFill>
                  <a:prstClr val="white"/>
                </a:solidFill>
              </a:rPr>
              <a:t>ő</a:t>
            </a:r>
            <a:r>
              <a:rPr lang="en-GB" sz="1600" dirty="0" smtClean="0">
                <a:solidFill>
                  <a:prstClr val="white"/>
                </a:solidFill>
              </a:rPr>
              <a:t>re:</a:t>
            </a:r>
            <a:r>
              <a:rPr lang="hu-HU" sz="1600" dirty="0">
                <a:solidFill>
                  <a:prstClr val="white"/>
                </a:solidFill>
              </a:rPr>
              <a:t> </a:t>
            </a:r>
            <a:r>
              <a:rPr lang="hu-HU" sz="1600" dirty="0" smtClean="0">
                <a:solidFill>
                  <a:prstClr val="white"/>
                </a:solidFill>
              </a:rPr>
              <a:t>„</a:t>
            </a:r>
            <a:r>
              <a:rPr lang="en-GB" sz="1600" dirty="0" err="1" smtClean="0">
                <a:solidFill>
                  <a:srgbClr val="66FF33"/>
                </a:solidFill>
              </a:rPr>
              <a:t>az</a:t>
            </a:r>
            <a:r>
              <a:rPr lang="en-GB" sz="1600" dirty="0" smtClean="0">
                <a:solidFill>
                  <a:srgbClr val="66FF33"/>
                </a:solidFill>
              </a:rPr>
              <a:t> </a:t>
            </a:r>
            <a:r>
              <a:rPr lang="en-GB" sz="1600" dirty="0">
                <a:solidFill>
                  <a:srgbClr val="66FF33"/>
                </a:solidFill>
              </a:rPr>
              <a:t>y </a:t>
            </a:r>
            <a:r>
              <a:rPr lang="en-GB" sz="1600" dirty="0" err="1">
                <a:solidFill>
                  <a:srgbClr val="66FF33"/>
                </a:solidFill>
              </a:rPr>
              <a:t>nagyobb</a:t>
            </a:r>
            <a:r>
              <a:rPr lang="en-GB" sz="1600" dirty="0">
                <a:solidFill>
                  <a:srgbClr val="66FF33"/>
                </a:solidFill>
              </a:rPr>
              <a:t> 100-nál</a:t>
            </a:r>
            <a:r>
              <a:rPr lang="hu-HU" sz="1600" dirty="0" smtClean="0">
                <a:solidFill>
                  <a:srgbClr val="66FF33"/>
                </a:solidFill>
              </a:rPr>
              <a:t>”</a:t>
            </a:r>
            <a:endParaRPr lang="en-GB" sz="1600" dirty="0">
              <a:solidFill>
                <a:srgbClr val="66FF33"/>
              </a:solidFill>
            </a:endParaRPr>
          </a:p>
        </p:txBody>
      </p:sp>
      <p:cxnSp>
        <p:nvCxnSpPr>
          <p:cNvPr id="29" name="Straight Connector 28"/>
          <p:cNvCxnSpPr>
            <a:stCxn id="28" idx="1"/>
            <a:endCxn id="27" idx="3"/>
          </p:cNvCxnSpPr>
          <p:nvPr/>
        </p:nvCxnSpPr>
        <p:spPr bwMode="auto">
          <a:xfrm flipH="1" flipV="1">
            <a:off x="8835575" y="3367984"/>
            <a:ext cx="230869" cy="654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 rot="19486136">
            <a:off x="8767502" y="263940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chemeClr val="bg1"/>
                </a:solidFill>
              </a:rPr>
              <a:t>Ha igaz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9" name="Flowchart: Display 38"/>
          <p:cNvSpPr/>
          <p:nvPr/>
        </p:nvSpPr>
        <p:spPr bwMode="auto">
          <a:xfrm>
            <a:off x="7930191" y="4861452"/>
            <a:ext cx="3794670" cy="720080"/>
          </a:xfrm>
          <a:prstGeom prst="flowChartDisplay">
            <a:avLst/>
          </a:prstGeom>
          <a:solidFill>
            <a:srgbClr val="7030A0"/>
          </a:solidFill>
          <a:ln>
            <a:solidFill>
              <a:srgbClr val="FF5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400" dirty="0" err="1">
                <a:solidFill>
                  <a:prstClr val="white"/>
                </a:solidFill>
              </a:rPr>
              <a:t>Ird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 err="1">
                <a:solidFill>
                  <a:prstClr val="white"/>
                </a:solidFill>
              </a:rPr>
              <a:t>ki</a:t>
            </a:r>
            <a:r>
              <a:rPr lang="en-GB" sz="1400" dirty="0">
                <a:solidFill>
                  <a:prstClr val="white"/>
                </a:solidFill>
              </a:rPr>
              <a:t> a k</a:t>
            </a:r>
            <a:r>
              <a:rPr lang="hu-HU" sz="1400" dirty="0">
                <a:solidFill>
                  <a:prstClr val="white"/>
                </a:solidFill>
              </a:rPr>
              <a:t>é</a:t>
            </a:r>
            <a:r>
              <a:rPr lang="en-GB" sz="1400" dirty="0" err="1">
                <a:solidFill>
                  <a:prstClr val="white"/>
                </a:solidFill>
              </a:rPr>
              <a:t>perny</a:t>
            </a:r>
            <a:r>
              <a:rPr lang="hu-HU" sz="1400" dirty="0">
                <a:solidFill>
                  <a:prstClr val="white"/>
                </a:solidFill>
              </a:rPr>
              <a:t>ő</a:t>
            </a:r>
            <a:r>
              <a:rPr lang="en-GB" sz="1400" dirty="0" smtClean="0">
                <a:solidFill>
                  <a:prstClr val="white"/>
                </a:solidFill>
              </a:rPr>
              <a:t>re:</a:t>
            </a:r>
            <a:r>
              <a:rPr lang="hu-HU" sz="1400" dirty="0">
                <a:solidFill>
                  <a:prstClr val="white"/>
                </a:solidFill>
              </a:rPr>
              <a:t> </a:t>
            </a:r>
            <a:r>
              <a:rPr lang="hu-HU" sz="1400" dirty="0" smtClean="0">
                <a:solidFill>
                  <a:prstClr val="white"/>
                </a:solidFill>
              </a:rPr>
              <a:t>„</a:t>
            </a:r>
            <a:r>
              <a:rPr lang="en-GB" sz="1400" dirty="0">
                <a:solidFill>
                  <a:srgbClr val="66FF33"/>
                </a:solidFill>
              </a:rPr>
              <a:t> </a:t>
            </a:r>
            <a:r>
              <a:rPr lang="en-GB" sz="1400" dirty="0" err="1">
                <a:solidFill>
                  <a:srgbClr val="66FF33"/>
                </a:solidFill>
              </a:rPr>
              <a:t>az</a:t>
            </a:r>
            <a:r>
              <a:rPr lang="en-GB" sz="1400" dirty="0">
                <a:solidFill>
                  <a:srgbClr val="66FF33"/>
                </a:solidFill>
              </a:rPr>
              <a:t> y </a:t>
            </a:r>
            <a:r>
              <a:rPr lang="en-GB" sz="1400" dirty="0" err="1">
                <a:solidFill>
                  <a:srgbClr val="66FF33"/>
                </a:solidFill>
              </a:rPr>
              <a:t>nem</a:t>
            </a:r>
            <a:r>
              <a:rPr lang="en-GB" sz="1400" dirty="0">
                <a:solidFill>
                  <a:srgbClr val="66FF33"/>
                </a:solidFill>
              </a:rPr>
              <a:t> </a:t>
            </a:r>
            <a:r>
              <a:rPr lang="en-GB" sz="1400" dirty="0" err="1">
                <a:solidFill>
                  <a:srgbClr val="66FF33"/>
                </a:solidFill>
              </a:rPr>
              <a:t>nagyobb</a:t>
            </a:r>
            <a:r>
              <a:rPr lang="en-GB" sz="1400" dirty="0">
                <a:solidFill>
                  <a:srgbClr val="66FF33"/>
                </a:solidFill>
              </a:rPr>
              <a:t> 100-nál </a:t>
            </a:r>
            <a:r>
              <a:rPr lang="en-GB" sz="1400" dirty="0" smtClean="0">
                <a:solidFill>
                  <a:srgbClr val="66FF33"/>
                </a:solidFill>
              </a:rPr>
              <a:t>l</a:t>
            </a:r>
            <a:r>
              <a:rPr lang="hu-HU" sz="1400" dirty="0" smtClean="0">
                <a:solidFill>
                  <a:srgbClr val="66FF33"/>
                </a:solidFill>
              </a:rPr>
              <a:t>”</a:t>
            </a:r>
            <a:endParaRPr lang="en-GB" sz="1400" dirty="0">
              <a:solidFill>
                <a:srgbClr val="66FF33"/>
              </a:solidFill>
            </a:endParaRPr>
          </a:p>
        </p:txBody>
      </p:sp>
      <p:cxnSp>
        <p:nvCxnSpPr>
          <p:cNvPr id="41" name="Elbow Connector 40"/>
          <p:cNvCxnSpPr>
            <a:stCxn id="27" idx="2"/>
            <a:endCxn id="39" idx="1"/>
          </p:cNvCxnSpPr>
          <p:nvPr/>
        </p:nvCxnSpPr>
        <p:spPr>
          <a:xfrm rot="16200000" flipH="1">
            <a:off x="7038923" y="4330224"/>
            <a:ext cx="1422562" cy="359974"/>
          </a:xfrm>
          <a:prstGeom prst="bentConnector2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6257204" y="3932655"/>
            <a:ext cx="1183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chemeClr val="bg1"/>
                </a:solidFill>
              </a:rPr>
              <a:t>Ha hamis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9"/>
          <p:cNvSpPr/>
          <p:nvPr/>
        </p:nvSpPr>
        <p:spPr bwMode="auto">
          <a:xfrm>
            <a:off x="919078" y="289800"/>
            <a:ext cx="2330440" cy="3569046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5000" rIns="90000" bIns="4500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Téglalap 4"/>
          <p:cNvSpPr/>
          <p:nvPr/>
        </p:nvSpPr>
        <p:spPr bwMode="auto">
          <a:xfrm>
            <a:off x="402271" y="341921"/>
            <a:ext cx="685804" cy="467701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26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/>
          </a:p>
          <a:p>
            <a:pPr>
              <a:defRPr/>
            </a:pPr>
            <a:r>
              <a:rPr sz="26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/>
          </a:p>
          <a:p>
            <a:pPr>
              <a:defRPr/>
            </a:pPr>
            <a:r>
              <a:rPr sz="26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/>
          </a:p>
          <a:p>
            <a:pPr>
              <a:defRPr/>
            </a:pPr>
            <a:r>
              <a:rPr sz="26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/>
          </a:p>
          <a:p>
            <a:pPr>
              <a:defRPr/>
            </a:pPr>
            <a:r>
              <a:rPr sz="260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/>
          </a:p>
          <a:p>
            <a:pPr>
              <a:defRPr/>
            </a:pPr>
            <a:r>
              <a:rPr sz="260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/>
          </a:p>
          <a:p>
            <a:pPr>
              <a:defRPr/>
            </a:pPr>
            <a:r>
              <a:rPr sz="260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/>
          </a:p>
        </p:txBody>
      </p:sp>
      <p:grpSp>
        <p:nvGrpSpPr>
          <p:cNvPr id="6" name="Csoportba foglalás 5"/>
          <p:cNvGrpSpPr/>
          <p:nvPr/>
        </p:nvGrpSpPr>
        <p:grpSpPr bwMode="auto">
          <a:xfrm>
            <a:off x="313560" y="85479"/>
            <a:ext cx="5243938" cy="3198170"/>
            <a:chOff x="0" y="0"/>
            <a:chExt cx="5243938" cy="3198170"/>
          </a:xfrm>
        </p:grpSpPr>
        <p:sp>
          <p:nvSpPr>
            <p:cNvPr id="7" name="CustomShape 5"/>
            <p:cNvSpPr/>
            <p:nvPr/>
          </p:nvSpPr>
          <p:spPr bwMode="auto">
            <a:xfrm>
              <a:off x="0" y="0"/>
              <a:ext cx="5243939" cy="31981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pic>
          <p:nvPicPr>
            <p:cNvPr id="8" name="Kép 1"/>
            <p:cNvPicPr/>
            <p:nvPr/>
          </p:nvPicPr>
          <p:blipFill>
            <a:blip r:embed="rId3"/>
            <a:stretch/>
          </p:blipFill>
          <p:spPr bwMode="auto">
            <a:xfrm>
              <a:off x="4050851" y="32598"/>
              <a:ext cx="1058760" cy="1058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Téglalap 8"/>
            <p:cNvSpPr/>
            <p:nvPr/>
          </p:nvSpPr>
          <p:spPr bwMode="auto">
            <a:xfrm>
              <a:off x="470209" y="204319"/>
              <a:ext cx="4682417" cy="2833129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compatLnSpc="0">
              <a:noAutofit/>
            </a:bodyPr>
            <a:lstStyle/>
            <a:p>
              <a:pPr>
                <a:defRPr/>
              </a:pPr>
              <a:r>
                <a:rPr lang="en-US" sz="2600" b="0" i="0" u="none" strike="noStrike" cap="none" spc="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</a:rPr>
                <a:t>def</a:t>
              </a:r>
              <a:r>
                <a:rPr lang="en-US" sz="2600" b="0" i="0" u="none" strike="noStrike" cap="none" spc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2600" b="0" i="0" u="none" strike="noStrike" cap="none" spc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</a:rPr>
                <a:t>main</a:t>
              </a:r>
              <a:r>
                <a:rPr lang="en-US" sz="2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():</a:t>
              </a:r>
              <a:endParaRPr sz="26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x </a:t>
              </a:r>
              <a:r>
                <a:rPr lang="en-US" sz="26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latin typeface="Arial"/>
                  <a:ea typeface="Arial"/>
                  <a:cs typeface="Arial"/>
                </a:rPr>
                <a:t>=</a:t>
              </a:r>
              <a:r>
                <a:rPr lang="en-US" sz="2600" b="0" i="0" u="none" strike="noStrike" cap="none" spc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2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10</a:t>
              </a:r>
              <a:endParaRPr sz="26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</a:t>
              </a:r>
              <a:endParaRPr sz="26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</a:t>
              </a:r>
              <a:r>
                <a:rPr lang="en-US" sz="2600" b="0" i="0" u="none" strike="noStrike" cap="none" spc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</a:rPr>
                <a:t>while</a:t>
              </a:r>
              <a:r>
                <a:rPr lang="en-US" sz="2600" b="0" i="0" u="none" strike="noStrike" cap="none" spc="0" dirty="0">
                  <a:solidFill>
                    <a:srgbClr val="FFC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2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x </a:t>
              </a:r>
              <a:r>
                <a:rPr lang="en-US" sz="26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latin typeface="Arial"/>
                  <a:ea typeface="Arial"/>
                  <a:cs typeface="Arial"/>
                </a:rPr>
                <a:t>&gt;</a:t>
              </a:r>
              <a:r>
                <a:rPr lang="en-US" sz="2600" b="0" i="0" u="none" strike="noStrike" cap="none" spc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2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0:</a:t>
              </a:r>
              <a:endParaRPr sz="26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    </a:t>
              </a:r>
              <a:r>
                <a:rPr lang="en-US" sz="2600" b="0" i="0" u="none" strike="noStrike" cap="none" spc="0" dirty="0">
                  <a:solidFill>
                    <a:srgbClr val="E898E8"/>
                  </a:solidFill>
                  <a:latin typeface="Arial"/>
                  <a:ea typeface="Arial"/>
                  <a:cs typeface="Arial"/>
                </a:rPr>
                <a:t>print</a:t>
              </a:r>
              <a:r>
                <a:rPr lang="en-US" sz="2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(</a:t>
              </a:r>
              <a:r>
                <a:rPr lang="en-US" sz="2600" b="0" i="0" u="none" strike="noStrike" cap="none" spc="0" dirty="0">
                  <a:solidFill>
                    <a:srgbClr val="66FF33"/>
                  </a:solidFill>
                  <a:latin typeface="Arial"/>
                  <a:ea typeface="Arial"/>
                  <a:cs typeface="Arial"/>
                </a:rPr>
                <a:t>"Hello World!"</a:t>
              </a:r>
              <a:r>
                <a:rPr lang="en-US" sz="2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, x)</a:t>
              </a:r>
              <a:endParaRPr sz="26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    x </a:t>
              </a:r>
              <a:r>
                <a:rPr lang="en-US" sz="26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latin typeface="Arial"/>
                  <a:ea typeface="Arial"/>
                  <a:cs typeface="Arial"/>
                </a:rPr>
                <a:t>=</a:t>
              </a:r>
              <a:r>
                <a:rPr lang="en-US" sz="2600" b="0" i="0" u="none" strike="noStrike" cap="none" spc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2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x</a:t>
              </a:r>
              <a:r>
                <a:rPr lang="en-US" sz="26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latin typeface="Arial"/>
                  <a:ea typeface="Arial"/>
                  <a:cs typeface="Arial"/>
                </a:rPr>
                <a:t>-</a:t>
              </a:r>
              <a:r>
                <a:rPr lang="en-US" sz="2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1</a:t>
              </a:r>
              <a:endParaRPr sz="26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2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</a:t>
              </a:r>
              <a:r>
                <a:rPr lang="en-US" sz="2600" b="0" i="0" u="none" strike="noStrike" cap="none" spc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</a:rPr>
                <a:t>return</a:t>
              </a:r>
              <a:r>
                <a:rPr lang="en-US" sz="2600" b="0" i="0" u="none" strike="noStrike" cap="none" spc="0" dirty="0">
                  <a:solidFill>
                    <a:srgbClr val="FF00E6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2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0</a:t>
              </a:r>
              <a:endParaRPr sz="26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6" name="Csoportba foglalás 15"/>
          <p:cNvGrpSpPr/>
          <p:nvPr/>
        </p:nvGrpSpPr>
        <p:grpSpPr bwMode="auto">
          <a:xfrm>
            <a:off x="313560" y="3417978"/>
            <a:ext cx="5231728" cy="3294366"/>
            <a:chOff x="0" y="0"/>
            <a:chExt cx="5231728" cy="3294366"/>
          </a:xfrm>
        </p:grpSpPr>
        <p:sp>
          <p:nvSpPr>
            <p:cNvPr id="17" name="CustomShape 4"/>
            <p:cNvSpPr/>
            <p:nvPr/>
          </p:nvSpPr>
          <p:spPr bwMode="auto">
            <a:xfrm>
              <a:off x="0" y="0"/>
              <a:ext cx="5231728" cy="3237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1"/>
            <p:cNvSpPr/>
            <p:nvPr/>
          </p:nvSpPr>
          <p:spPr bwMode="auto">
            <a:xfrm>
              <a:off x="470210" y="100153"/>
              <a:ext cx="2479921" cy="3194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defRPr/>
              </a:pPr>
              <a: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  <a:t>Hello World! 10</a:t>
              </a:r>
              <a:b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</a:br>
              <a: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  <a:t>Hello World! 9</a:t>
              </a:r>
              <a:b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</a:br>
              <a: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  <a:t>Hello World! 8</a:t>
              </a:r>
              <a:b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</a:br>
              <a: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  <a:t>Hello World! 7</a:t>
              </a:r>
              <a:b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</a:br>
              <a: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  <a:t>Hello World! 6</a:t>
              </a:r>
              <a:b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</a:br>
              <a: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  <a:t>Hello World! 5</a:t>
              </a:r>
              <a:b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</a:br>
              <a: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  <a:t>Hello World! 4</a:t>
              </a:r>
              <a:b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</a:br>
              <a: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  <a:t>Hello World! 3</a:t>
              </a:r>
              <a:b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</a:br>
              <a: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  <a:t>Hello World! 2</a:t>
              </a:r>
              <a:b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</a:br>
              <a: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  <a:t>Hello World! 1</a:t>
              </a:r>
              <a:b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</a:br>
              <a: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  <a:t/>
              </a:r>
              <a:br>
                <a:rPr sz="2000" b="0" i="0" u="none">
                  <a:solidFill>
                    <a:schemeClr val="bg1"/>
                  </a:solidFill>
                  <a:latin typeface="Courier New"/>
                  <a:ea typeface="Courier New"/>
                  <a:cs typeface="Courier New"/>
                </a:rPr>
              </a:br>
              <a:endParaRPr sz="2000">
                <a:solidFill>
                  <a:schemeClr val="bg1"/>
                </a:solidFill>
              </a:endParaRPr>
            </a:p>
          </p:txBody>
        </p:sp>
      </p:grpSp>
      <p:sp>
        <p:nvSpPr>
          <p:cNvPr id="22" name="Téglalap 13"/>
          <p:cNvSpPr/>
          <p:nvPr/>
        </p:nvSpPr>
        <p:spPr bwMode="auto">
          <a:xfrm>
            <a:off x="344196" y="318834"/>
            <a:ext cx="574880" cy="29109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26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sz="2600"/>
          </a:p>
          <a:p>
            <a:pPr>
              <a:defRPr/>
            </a:pPr>
            <a:r>
              <a:rPr sz="26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sz="2600"/>
          </a:p>
          <a:p>
            <a:pPr>
              <a:defRPr/>
            </a:pPr>
            <a:r>
              <a:rPr sz="26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sz="2600"/>
          </a:p>
          <a:p>
            <a:pPr>
              <a:defRPr/>
            </a:pPr>
            <a:r>
              <a:rPr sz="26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sz="2600"/>
          </a:p>
          <a:p>
            <a:pPr>
              <a:defRPr/>
            </a:pPr>
            <a:r>
              <a:rPr sz="260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sz="2600"/>
          </a:p>
          <a:p>
            <a:pPr>
              <a:defRPr/>
            </a:pPr>
            <a:r>
              <a:rPr sz="260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sz="2600"/>
          </a:p>
          <a:p>
            <a:pPr>
              <a:defRPr/>
            </a:pPr>
            <a:r>
              <a:rPr sz="260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sz="2600"/>
          </a:p>
        </p:txBody>
      </p:sp>
      <p:sp>
        <p:nvSpPr>
          <p:cNvPr id="12" name="CustomShape 5"/>
          <p:cNvSpPr/>
          <p:nvPr/>
        </p:nvSpPr>
        <p:spPr bwMode="auto">
          <a:xfrm>
            <a:off x="6106693" y="190634"/>
            <a:ext cx="5688632" cy="6467585"/>
          </a:xfrm>
          <a:prstGeom prst="rect">
            <a:avLst/>
          </a:prstGeom>
          <a:solidFill>
            <a:srgbClr val="000000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3" name="Straight Connector 12"/>
          <p:cNvCxnSpPr/>
          <p:nvPr/>
        </p:nvCxnSpPr>
        <p:spPr bwMode="auto">
          <a:xfrm>
            <a:off x="6106693" y="713013"/>
            <a:ext cx="56886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6106693" y="6021288"/>
            <a:ext cx="56886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6240810" y="18979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Main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Flowchart: Data 18"/>
          <p:cNvSpPr/>
          <p:nvPr/>
        </p:nvSpPr>
        <p:spPr bwMode="auto">
          <a:xfrm>
            <a:off x="6324446" y="961743"/>
            <a:ext cx="2232249" cy="393658"/>
          </a:xfrm>
          <a:prstGeom prst="flowChartInputOutpu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050" dirty="0" err="1">
                <a:solidFill>
                  <a:prstClr val="white"/>
                </a:solidFill>
              </a:rPr>
              <a:t>Legyen</a:t>
            </a:r>
            <a:r>
              <a:rPr lang="en-GB" sz="1050" dirty="0">
                <a:solidFill>
                  <a:prstClr val="white"/>
                </a:solidFill>
              </a:rPr>
              <a:t> </a:t>
            </a:r>
            <a:r>
              <a:rPr lang="en-GB" dirty="0">
                <a:solidFill>
                  <a:prstClr val="white"/>
                </a:solidFill>
              </a:rPr>
              <a:t>X = </a:t>
            </a:r>
            <a:r>
              <a:rPr lang="en-GB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0" name="Flowchart: Terminator 19"/>
          <p:cNvSpPr/>
          <p:nvPr/>
        </p:nvSpPr>
        <p:spPr bwMode="auto">
          <a:xfrm>
            <a:off x="6421710" y="6119482"/>
            <a:ext cx="2497646" cy="411253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Program </a:t>
            </a:r>
            <a:r>
              <a:rPr lang="hu-HU" sz="2000" dirty="0" smtClean="0"/>
              <a:t>vége: 0</a:t>
            </a:r>
            <a:endParaRPr lang="en-GB" sz="2000" dirty="0"/>
          </a:p>
        </p:txBody>
      </p:sp>
      <p:sp>
        <p:nvSpPr>
          <p:cNvPr id="2" name="Flowchart: Alternate Process 1"/>
          <p:cNvSpPr/>
          <p:nvPr/>
        </p:nvSpPr>
        <p:spPr>
          <a:xfrm>
            <a:off x="6324446" y="1625432"/>
            <a:ext cx="2027853" cy="576064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Ismétlési Ciklus</a:t>
            </a:r>
            <a:endParaRPr lang="en-GB" dirty="0"/>
          </a:p>
        </p:txBody>
      </p:sp>
      <p:sp>
        <p:nvSpPr>
          <p:cNvPr id="3" name="Flowchart: Decision 2"/>
          <p:cNvSpPr/>
          <p:nvPr/>
        </p:nvSpPr>
        <p:spPr>
          <a:xfrm>
            <a:off x="6240810" y="2442043"/>
            <a:ext cx="3672408" cy="837701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Ha X nagyobb mint 0</a:t>
            </a:r>
            <a:endParaRPr lang="en-GB" dirty="0"/>
          </a:p>
        </p:txBody>
      </p:sp>
      <p:cxnSp>
        <p:nvCxnSpPr>
          <p:cNvPr id="38" name="Elbow Connector 37"/>
          <p:cNvCxnSpPr>
            <a:stCxn id="2" idx="3"/>
            <a:endCxn id="3" idx="0"/>
          </p:cNvCxnSpPr>
          <p:nvPr/>
        </p:nvCxnSpPr>
        <p:spPr>
          <a:xfrm flipH="1">
            <a:off x="8077014" y="1913464"/>
            <a:ext cx="275285" cy="528579"/>
          </a:xfrm>
          <a:prstGeom prst="bentConnector4">
            <a:avLst>
              <a:gd name="adj1" fmla="val -83041"/>
              <a:gd name="adj2" fmla="val 77246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isplay 39"/>
          <p:cNvSpPr/>
          <p:nvPr/>
        </p:nvSpPr>
        <p:spPr bwMode="auto">
          <a:xfrm>
            <a:off x="9121130" y="3969039"/>
            <a:ext cx="2520280" cy="846112"/>
          </a:xfrm>
          <a:prstGeom prst="flowChartDisplay">
            <a:avLst/>
          </a:prstGeom>
          <a:solidFill>
            <a:srgbClr val="7030A0"/>
          </a:solidFill>
          <a:ln>
            <a:solidFill>
              <a:srgbClr val="FF5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400" dirty="0" err="1">
                <a:solidFill>
                  <a:prstClr val="white"/>
                </a:solidFill>
              </a:rPr>
              <a:t>Ird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 err="1">
                <a:solidFill>
                  <a:prstClr val="white"/>
                </a:solidFill>
              </a:rPr>
              <a:t>ki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 smtClean="0">
                <a:solidFill>
                  <a:prstClr val="white"/>
                </a:solidFill>
              </a:rPr>
              <a:t>a</a:t>
            </a:r>
            <a:r>
              <a:rPr lang="hu-HU" sz="1400" dirty="0" smtClean="0">
                <a:solidFill>
                  <a:prstClr val="white"/>
                </a:solidFill>
              </a:rPr>
              <a:t> </a:t>
            </a:r>
            <a:r>
              <a:rPr lang="en-GB" sz="1400" dirty="0" smtClean="0">
                <a:solidFill>
                  <a:prstClr val="white"/>
                </a:solidFill>
              </a:rPr>
              <a:t>k</a:t>
            </a:r>
            <a:r>
              <a:rPr lang="hu-HU" sz="1400" dirty="0">
                <a:solidFill>
                  <a:prstClr val="white"/>
                </a:solidFill>
              </a:rPr>
              <a:t>é</a:t>
            </a:r>
            <a:r>
              <a:rPr lang="en-GB" sz="1400" dirty="0" err="1">
                <a:solidFill>
                  <a:prstClr val="white"/>
                </a:solidFill>
              </a:rPr>
              <a:t>perny</a:t>
            </a:r>
            <a:r>
              <a:rPr lang="hu-HU" sz="1400" dirty="0">
                <a:solidFill>
                  <a:prstClr val="white"/>
                </a:solidFill>
              </a:rPr>
              <a:t>ő</a:t>
            </a:r>
            <a:r>
              <a:rPr lang="en-GB" sz="1400" dirty="0" smtClean="0">
                <a:solidFill>
                  <a:prstClr val="white"/>
                </a:solidFill>
              </a:rPr>
              <a:t>re:</a:t>
            </a:r>
            <a:r>
              <a:rPr lang="hu-HU" sz="1400" dirty="0" smtClean="0">
                <a:solidFill>
                  <a:prstClr val="white"/>
                </a:solidFill>
              </a:rPr>
              <a:t/>
            </a:r>
            <a:br>
              <a:rPr lang="hu-HU" sz="1400" dirty="0" smtClean="0">
                <a:solidFill>
                  <a:prstClr val="white"/>
                </a:solidFill>
              </a:rPr>
            </a:br>
            <a:r>
              <a:rPr lang="hu-HU" sz="1400" dirty="0" smtClean="0">
                <a:solidFill>
                  <a:prstClr val="white"/>
                </a:solidFill>
              </a:rPr>
              <a:t>„</a:t>
            </a:r>
            <a:r>
              <a:rPr lang="hu-HU" sz="1400" dirty="0" smtClean="0">
                <a:solidFill>
                  <a:srgbClr val="66FF33"/>
                </a:solidFill>
              </a:rPr>
              <a:t>Hello World!”</a:t>
            </a:r>
            <a:endParaRPr lang="en-GB" sz="1400" dirty="0">
              <a:solidFill>
                <a:srgbClr val="66FF33"/>
              </a:solidFill>
            </a:endParaRPr>
          </a:p>
        </p:txBody>
      </p:sp>
      <p:cxnSp>
        <p:nvCxnSpPr>
          <p:cNvPr id="45" name="Elbow Connector 44"/>
          <p:cNvCxnSpPr>
            <a:endCxn id="40" idx="1"/>
          </p:cNvCxnSpPr>
          <p:nvPr/>
        </p:nvCxnSpPr>
        <p:spPr>
          <a:xfrm rot="5400000">
            <a:off x="8679565" y="3302458"/>
            <a:ext cx="1531202" cy="648072"/>
          </a:xfrm>
          <a:prstGeom prst="bentConnector4">
            <a:avLst>
              <a:gd name="adj1" fmla="val 36185"/>
              <a:gd name="adj2" fmla="val 135274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 bwMode="auto">
          <a:xfrm>
            <a:off x="9636815" y="5110825"/>
            <a:ext cx="2004595" cy="504056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100" dirty="0" err="1">
                <a:solidFill>
                  <a:prstClr val="white"/>
                </a:solidFill>
              </a:rPr>
              <a:t>Legyen</a:t>
            </a:r>
            <a:r>
              <a:rPr lang="en-GB" sz="1100" dirty="0">
                <a:solidFill>
                  <a:prstClr val="white"/>
                </a:solidFill>
              </a:rPr>
              <a:t> </a:t>
            </a:r>
            <a:r>
              <a:rPr lang="hu-HU" sz="2400" dirty="0" smtClean="0">
                <a:solidFill>
                  <a:prstClr val="white"/>
                </a:solidFill>
              </a:rPr>
              <a:t>X</a:t>
            </a:r>
            <a:r>
              <a:rPr lang="en-GB" sz="2400" dirty="0" smtClean="0">
                <a:solidFill>
                  <a:prstClr val="white"/>
                </a:solidFill>
              </a:rPr>
              <a:t> </a:t>
            </a:r>
            <a:r>
              <a:rPr lang="en-GB" sz="2400" dirty="0">
                <a:solidFill>
                  <a:prstClr val="white"/>
                </a:solidFill>
              </a:rPr>
              <a:t>= X </a:t>
            </a:r>
            <a:r>
              <a:rPr lang="hu-HU" sz="2400" dirty="0" smtClean="0">
                <a:solidFill>
                  <a:prstClr val="white"/>
                </a:solidFill>
              </a:rPr>
              <a:t>- 1</a:t>
            </a:r>
            <a:endParaRPr lang="en-GB" sz="2400" dirty="0">
              <a:solidFill>
                <a:prstClr val="white"/>
              </a:solidFill>
            </a:endParaRPr>
          </a:p>
        </p:txBody>
      </p:sp>
      <p:cxnSp>
        <p:nvCxnSpPr>
          <p:cNvPr id="50" name="Elbow Connector 49"/>
          <p:cNvCxnSpPr>
            <a:endCxn id="48" idx="1"/>
          </p:cNvCxnSpPr>
          <p:nvPr/>
        </p:nvCxnSpPr>
        <p:spPr>
          <a:xfrm rot="10800000" flipV="1">
            <a:off x="9636816" y="4815151"/>
            <a:ext cx="744455" cy="547702"/>
          </a:xfrm>
          <a:prstGeom prst="bentConnector3">
            <a:avLst>
              <a:gd name="adj1" fmla="val 135755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639112" y="5614881"/>
            <a:ext cx="0" cy="1903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 bwMode="auto">
          <a:xfrm>
            <a:off x="10639112" y="5805264"/>
            <a:ext cx="1362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 bwMode="auto">
          <a:xfrm>
            <a:off x="12001450" y="2201496"/>
            <a:ext cx="0" cy="36037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 bwMode="auto">
          <a:xfrm flipH="1" flipV="1">
            <a:off x="8556695" y="2177753"/>
            <a:ext cx="3444755" cy="237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9"/>
          <p:cNvSpPr/>
          <p:nvPr/>
        </p:nvSpPr>
        <p:spPr bwMode="auto">
          <a:xfrm>
            <a:off x="919078" y="289800"/>
            <a:ext cx="2330440" cy="3569046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5000" rIns="90000" bIns="45000">
            <a:noAutofit/>
          </a:bodyPr>
          <a:lstStyle/>
          <a:p>
            <a:pPr>
              <a:defRPr/>
            </a:pPr>
            <a:endParaRPr/>
          </a:p>
        </p:txBody>
      </p:sp>
      <p:grpSp>
        <p:nvGrpSpPr>
          <p:cNvPr id="5" name="Csoportba foglalás 4"/>
          <p:cNvGrpSpPr/>
          <p:nvPr/>
        </p:nvGrpSpPr>
        <p:grpSpPr bwMode="auto">
          <a:xfrm>
            <a:off x="313560" y="85480"/>
            <a:ext cx="5711226" cy="3198171"/>
            <a:chOff x="0" y="0"/>
            <a:chExt cx="5855242" cy="3198171"/>
          </a:xfrm>
        </p:grpSpPr>
        <p:sp>
          <p:nvSpPr>
            <p:cNvPr id="6" name="CustomShape 5"/>
            <p:cNvSpPr/>
            <p:nvPr/>
          </p:nvSpPr>
          <p:spPr bwMode="auto">
            <a:xfrm>
              <a:off x="0" y="0"/>
              <a:ext cx="5855242" cy="31981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pic>
          <p:nvPicPr>
            <p:cNvPr id="7" name="Kép 1"/>
            <p:cNvPicPr/>
            <p:nvPr/>
          </p:nvPicPr>
          <p:blipFill>
            <a:blip r:embed="rId3"/>
            <a:stretch/>
          </p:blipFill>
          <p:spPr bwMode="auto">
            <a:xfrm>
              <a:off x="4796482" y="0"/>
              <a:ext cx="1058760" cy="1058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Téglalap 7"/>
            <p:cNvSpPr/>
            <p:nvPr/>
          </p:nvSpPr>
          <p:spPr bwMode="auto">
            <a:xfrm>
              <a:off x="88711" y="256442"/>
              <a:ext cx="456196" cy="280132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compatLnSpc="0">
              <a:noAutofit/>
            </a:bodyPr>
            <a:lstStyle/>
            <a:p>
              <a:pPr>
                <a:defRPr/>
              </a:pPr>
              <a:r>
                <a:rPr sz="3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/>
            </a:p>
            <a:p>
              <a:pPr>
                <a:defRPr/>
              </a:pPr>
              <a:r>
                <a:rPr sz="3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/>
            </a:p>
            <a:p>
              <a:pPr>
                <a:defRPr/>
              </a:pPr>
              <a:r>
                <a:rPr sz="3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/>
            </a:p>
            <a:p>
              <a:pPr>
                <a:defRPr/>
              </a:pPr>
              <a:r>
                <a:rPr sz="3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/>
            </a:p>
            <a:p>
              <a:pPr>
                <a:defRPr/>
              </a:pPr>
              <a:r>
                <a:rPr sz="3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/>
            </a:p>
          </p:txBody>
        </p:sp>
        <p:sp>
          <p:nvSpPr>
            <p:cNvPr id="9" name="Téglalap 8"/>
            <p:cNvSpPr/>
            <p:nvPr/>
          </p:nvSpPr>
          <p:spPr bwMode="auto">
            <a:xfrm>
              <a:off x="470210" y="272264"/>
              <a:ext cx="5241016" cy="2856942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compatLnSpc="0">
              <a:noAutofit/>
            </a:bodyPr>
            <a:lstStyle/>
            <a:p>
              <a:pPr>
                <a:defRPr/>
              </a:pPr>
              <a:r>
                <a:rPr lang="en-US" sz="3600" b="0" i="0" u="none" strike="noStrike" cap="none" spc="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</a:rPr>
                <a:t>def</a:t>
              </a:r>
              <a:r>
                <a:rPr lang="en-US" sz="3600" b="0" i="0" u="none" strike="noStrike" cap="none" spc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3600" b="0" i="0" u="none" strike="noStrike" cap="none" spc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</a:rPr>
                <a:t>main</a:t>
              </a:r>
              <a:r>
                <a:rPr lang="en-US" sz="3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(): </a:t>
              </a:r>
              <a:endParaRPr sz="36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3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</a:t>
              </a:r>
              <a:r>
                <a:rPr lang="hu-HU" sz="3600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nev</a:t>
              </a:r>
              <a:r>
                <a:rPr lang="hu-HU" sz="3600" b="0" i="0" u="none" strike="noStrike" cap="none" spc="0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hu-HU" sz="3600" b="0" i="0" u="none" strike="noStrike" cap="none" spc="0" dirty="0" smtClean="0">
                  <a:solidFill>
                    <a:schemeClr val="bg1">
                      <a:lumMod val="75000"/>
                    </a:schemeClr>
                  </a:solidFill>
                  <a:latin typeface="Arial"/>
                  <a:ea typeface="Arial"/>
                  <a:cs typeface="Arial"/>
                </a:rPr>
                <a:t>=</a:t>
              </a:r>
              <a:r>
                <a:rPr lang="hu-HU" sz="3600" b="0" i="0" u="none" strike="noStrike" cap="none" spc="0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hu-HU" sz="3600" b="0" i="0" u="none" strike="noStrike" cap="none" spc="0" dirty="0" smtClean="0">
                  <a:solidFill>
                    <a:srgbClr val="E898E8"/>
                  </a:solidFill>
                  <a:latin typeface="Arial"/>
                  <a:ea typeface="Arial"/>
                  <a:cs typeface="Arial"/>
                </a:rPr>
                <a:t>input</a:t>
              </a:r>
              <a:r>
                <a:rPr lang="hu-HU" sz="3600" b="0" i="0" u="none" strike="noStrike" cap="none" spc="0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(</a:t>
              </a:r>
              <a:r>
                <a:rPr lang="en-US" sz="3600" dirty="0">
                  <a:solidFill>
                    <a:srgbClr val="FFFF00"/>
                  </a:solidFill>
                  <a:ea typeface="Arial"/>
                  <a:cs typeface="Arial"/>
                </a:rPr>
                <a:t>"</a:t>
              </a:r>
              <a:r>
                <a:rPr lang="hu-HU" sz="3600" dirty="0" smtClean="0">
                  <a:solidFill>
                    <a:srgbClr val="FFFF00"/>
                  </a:solidFill>
                  <a:ea typeface="Arial"/>
                  <a:cs typeface="Arial"/>
                </a:rPr>
                <a:t>Név: </a:t>
              </a:r>
              <a:r>
                <a:rPr lang="en-US" sz="3600" dirty="0" smtClean="0">
                  <a:solidFill>
                    <a:srgbClr val="FFFF00"/>
                  </a:solidFill>
                  <a:ea typeface="Arial"/>
                  <a:cs typeface="Arial"/>
                </a:rPr>
                <a:t>"</a:t>
              </a:r>
              <a:r>
                <a:rPr lang="en-US" sz="3600" b="0" i="0" u="none" strike="noStrike" cap="none" spc="0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):</a:t>
              </a:r>
              <a:endParaRPr sz="36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3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    </a:t>
              </a:r>
              <a:r>
                <a:rPr lang="en-US" sz="3600" b="0" i="0" u="none" strike="noStrike" cap="none" spc="0" dirty="0">
                  <a:solidFill>
                    <a:srgbClr val="E898E8"/>
                  </a:solidFill>
                  <a:latin typeface="Arial"/>
                  <a:ea typeface="Arial"/>
                  <a:cs typeface="Arial"/>
                </a:rPr>
                <a:t>print</a:t>
              </a:r>
              <a:r>
                <a:rPr lang="en-US" sz="3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(</a:t>
              </a:r>
              <a:r>
                <a:rPr lang="en-US" sz="3600" b="0" i="0" u="none" strike="noStrike" cap="none" spc="0" dirty="0">
                  <a:solidFill>
                    <a:srgbClr val="FFFF00"/>
                  </a:solidFill>
                  <a:latin typeface="Arial"/>
                  <a:ea typeface="Arial"/>
                  <a:cs typeface="Arial"/>
                </a:rPr>
                <a:t>"</a:t>
              </a:r>
              <a:r>
                <a:rPr lang="en-US" sz="3600" b="0" i="0" u="none" strike="noStrike" cap="none" spc="0" dirty="0" smtClean="0">
                  <a:solidFill>
                    <a:srgbClr val="FFFF00"/>
                  </a:solidFill>
                  <a:latin typeface="Arial"/>
                  <a:ea typeface="Arial"/>
                  <a:cs typeface="Arial"/>
                </a:rPr>
                <a:t>H</a:t>
              </a:r>
              <a:r>
                <a:rPr lang="hu-HU" sz="3600" b="0" i="0" u="none" strike="noStrike" cap="none" spc="0" dirty="0" smtClean="0">
                  <a:solidFill>
                    <a:srgbClr val="FFFF00"/>
                  </a:solidFill>
                  <a:latin typeface="Arial"/>
                  <a:ea typeface="Arial"/>
                  <a:cs typeface="Arial"/>
                </a:rPr>
                <a:t>ello</a:t>
              </a:r>
              <a:r>
                <a:rPr lang="en-US" sz="3600" b="0" i="0" u="none" strike="noStrike" cap="none" spc="0" dirty="0" smtClean="0">
                  <a:solidFill>
                    <a:srgbClr val="FFFF00"/>
                  </a:solidFill>
                  <a:latin typeface="Arial"/>
                  <a:ea typeface="Arial"/>
                  <a:cs typeface="Arial"/>
                </a:rPr>
                <a:t>"</a:t>
              </a:r>
              <a:r>
                <a:rPr lang="en-US" sz="3600" b="0" i="0" u="none" strike="noStrike" cap="none" spc="0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, </a:t>
              </a:r>
              <a:r>
                <a:rPr lang="hu-HU" sz="3600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nev</a:t>
              </a:r>
              <a:r>
                <a:rPr lang="en-US" sz="3600" b="0" i="0" u="none" strike="noStrike" cap="none" spc="0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)</a:t>
              </a:r>
              <a:endParaRPr sz="36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  <a:p>
              <a:pPr>
                <a:defRPr/>
              </a:pPr>
              <a:r>
                <a:rPr lang="en-US" sz="3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   </a:t>
              </a:r>
              <a:r>
                <a:rPr lang="en-US" sz="3600" b="0" i="0" u="none" strike="noStrike" cap="none" spc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</a:rPr>
                <a:t>return</a:t>
              </a:r>
              <a:r>
                <a:rPr lang="en-US" sz="3600" b="0" i="0" u="none" strike="noStrike" cap="none" spc="0" dirty="0">
                  <a:solidFill>
                    <a:srgbClr val="FF00E6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3600" b="0" i="0" u="none" strike="noStrike" cap="none" spc="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0</a:t>
              </a:r>
              <a:endParaRPr sz="36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6" name="CustomShape 4"/>
          <p:cNvSpPr/>
          <p:nvPr/>
        </p:nvSpPr>
        <p:spPr bwMode="auto">
          <a:xfrm>
            <a:off x="367421" y="3429000"/>
            <a:ext cx="2935958" cy="323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630369" y="3933056"/>
            <a:ext cx="2228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&gt;&gt;&gt; Név: </a:t>
            </a:r>
            <a:r>
              <a:rPr lang="hu-HU" sz="2400" dirty="0" smtClean="0">
                <a:solidFill>
                  <a:schemeClr val="bg1"/>
                </a:solidFill>
              </a:rPr>
              <a:t>Tibor</a:t>
            </a:r>
            <a:br>
              <a:rPr lang="hu-HU" sz="2400" dirty="0" smtClean="0">
                <a:solidFill>
                  <a:schemeClr val="bg1"/>
                </a:solidFill>
              </a:rPr>
            </a:br>
            <a:r>
              <a:rPr lang="hu-HU" sz="2400" dirty="0" smtClean="0">
                <a:solidFill>
                  <a:schemeClr val="bg1"/>
                </a:solidFill>
              </a:rPr>
              <a:t>Hello Tibor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" name="CustomShape 5"/>
          <p:cNvSpPr/>
          <p:nvPr/>
        </p:nvSpPr>
        <p:spPr bwMode="auto">
          <a:xfrm>
            <a:off x="6106693" y="190634"/>
            <a:ext cx="5688632" cy="6467585"/>
          </a:xfrm>
          <a:prstGeom prst="rect">
            <a:avLst/>
          </a:prstGeom>
          <a:solidFill>
            <a:srgbClr val="000000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3" name="Straight Connector 12"/>
          <p:cNvCxnSpPr/>
          <p:nvPr/>
        </p:nvCxnSpPr>
        <p:spPr bwMode="auto">
          <a:xfrm>
            <a:off x="6106693" y="713013"/>
            <a:ext cx="56886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6106693" y="6021288"/>
            <a:ext cx="56886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240810" y="18979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Main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Flowchart: Terminator 19"/>
          <p:cNvSpPr/>
          <p:nvPr/>
        </p:nvSpPr>
        <p:spPr bwMode="auto">
          <a:xfrm>
            <a:off x="6421710" y="6119482"/>
            <a:ext cx="2497646" cy="411253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Program </a:t>
            </a:r>
            <a:r>
              <a:rPr lang="hu-HU" sz="2000" dirty="0" smtClean="0"/>
              <a:t>vége: 0</a:t>
            </a:r>
            <a:endParaRPr lang="en-GB" sz="2000" dirty="0"/>
          </a:p>
        </p:txBody>
      </p:sp>
      <p:sp>
        <p:nvSpPr>
          <p:cNvPr id="32" name="Flowchart: Data 31"/>
          <p:cNvSpPr/>
          <p:nvPr/>
        </p:nvSpPr>
        <p:spPr bwMode="auto">
          <a:xfrm>
            <a:off x="6324446" y="961742"/>
            <a:ext cx="5172948" cy="955089"/>
          </a:xfrm>
          <a:prstGeom prst="flowChartInputOutpu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200" dirty="0" err="1">
                <a:solidFill>
                  <a:prstClr val="white"/>
                </a:solidFill>
              </a:rPr>
              <a:t>Legyen</a:t>
            </a:r>
            <a:r>
              <a:rPr lang="en-GB" sz="1200" dirty="0">
                <a:solidFill>
                  <a:prstClr val="white"/>
                </a:solidFill>
              </a:rPr>
              <a:t> </a:t>
            </a:r>
            <a:r>
              <a:rPr lang="hu-HU" sz="2400" b="1" i="1" dirty="0" smtClean="0">
                <a:solidFill>
                  <a:srgbClr val="FFFF00"/>
                </a:solidFill>
              </a:rPr>
              <a:t>nev</a:t>
            </a:r>
            <a:r>
              <a:rPr lang="en-GB" sz="2400" dirty="0" smtClean="0">
                <a:solidFill>
                  <a:srgbClr val="FFFF00"/>
                </a:solidFill>
              </a:rPr>
              <a:t> </a:t>
            </a:r>
            <a:r>
              <a:rPr lang="en-GB" sz="2400" dirty="0">
                <a:solidFill>
                  <a:prstClr val="white"/>
                </a:solidFill>
              </a:rPr>
              <a:t>=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3" name="Flowchart: Manual Input 2"/>
          <p:cNvSpPr/>
          <p:nvPr/>
        </p:nvSpPr>
        <p:spPr>
          <a:xfrm>
            <a:off x="8910920" y="1144240"/>
            <a:ext cx="2442458" cy="3436888"/>
          </a:xfrm>
          <a:prstGeom prst="flowChartManualInput">
            <a:avLst/>
          </a:prstGeom>
          <a:solidFill>
            <a:srgbClr val="9D249C"/>
          </a:solidFill>
          <a:ln>
            <a:solidFill>
              <a:srgbClr val="E89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hu-HU" sz="2000" dirty="0" smtClean="0"/>
              <a:t>Várakozz hogy be legyen valami írva a konzolba...</a:t>
            </a:r>
            <a:br>
              <a:rPr lang="hu-HU" sz="2000" dirty="0" smtClean="0"/>
            </a:br>
            <a:r>
              <a:rPr lang="hu-HU" sz="2000" dirty="0" smtClean="0"/>
              <a:t>Bementeti érték bemásolása memóriába: a </a:t>
            </a:r>
            <a:r>
              <a:rPr lang="hu-HU" sz="2000" b="1" i="1" dirty="0" smtClean="0">
                <a:solidFill>
                  <a:srgbClr val="FFFF00"/>
                </a:solidFill>
              </a:rPr>
              <a:t>nev</a:t>
            </a:r>
            <a:r>
              <a:rPr lang="hu-HU" sz="2000" dirty="0" smtClean="0">
                <a:solidFill>
                  <a:srgbClr val="FFFF00"/>
                </a:solidFill>
              </a:rPr>
              <a:t> </a:t>
            </a:r>
            <a:r>
              <a:rPr lang="hu-HU" sz="2000" dirty="0" smtClean="0"/>
              <a:t>nevű „dobzba”</a:t>
            </a:r>
            <a:endParaRPr lang="en-GB" sz="2000" dirty="0"/>
          </a:p>
        </p:txBody>
      </p:sp>
      <p:sp>
        <p:nvSpPr>
          <p:cNvPr id="33" name="Flowchart: Display 32"/>
          <p:cNvSpPr/>
          <p:nvPr/>
        </p:nvSpPr>
        <p:spPr bwMode="auto">
          <a:xfrm>
            <a:off x="9337154" y="1556792"/>
            <a:ext cx="1849257" cy="601286"/>
          </a:xfrm>
          <a:prstGeom prst="flowChartDisplay">
            <a:avLst/>
          </a:prstGeom>
          <a:solidFill>
            <a:srgbClr val="7030A0"/>
          </a:solidFill>
          <a:ln>
            <a:solidFill>
              <a:srgbClr val="FF5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u-HU" dirty="0" smtClean="0">
                <a:solidFill>
                  <a:schemeClr val="bg1"/>
                </a:solidFill>
              </a:rPr>
              <a:t>Írd ki:</a:t>
            </a:r>
            <a:r>
              <a:rPr lang="hu-HU" dirty="0" smtClean="0">
                <a:solidFill>
                  <a:srgbClr val="66FF33"/>
                </a:solidFill>
              </a:rPr>
              <a:t> „Név: ”</a:t>
            </a:r>
            <a:endParaRPr lang="en-GB" dirty="0">
              <a:solidFill>
                <a:srgbClr val="66FF33"/>
              </a:solidFill>
            </a:endParaRPr>
          </a:p>
        </p:txBody>
      </p:sp>
      <p:sp>
        <p:nvSpPr>
          <p:cNvPr id="34" name="Flowchart: Display 33"/>
          <p:cNvSpPr/>
          <p:nvPr/>
        </p:nvSpPr>
        <p:spPr bwMode="auto">
          <a:xfrm>
            <a:off x="6943902" y="5060259"/>
            <a:ext cx="5184576" cy="830997"/>
          </a:xfrm>
          <a:prstGeom prst="flowChartDisplay">
            <a:avLst/>
          </a:prstGeom>
          <a:solidFill>
            <a:srgbClr val="7030A0"/>
          </a:solidFill>
          <a:ln>
            <a:solidFill>
              <a:srgbClr val="FF5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u-HU" dirty="0" smtClean="0">
                <a:solidFill>
                  <a:schemeClr val="bg1"/>
                </a:solidFill>
              </a:rPr>
              <a:t>Írd ki:</a:t>
            </a:r>
            <a:r>
              <a:rPr lang="hu-HU" dirty="0" smtClean="0">
                <a:solidFill>
                  <a:srgbClr val="66FF33"/>
                </a:solidFill>
              </a:rPr>
              <a:t> „Hello ” </a:t>
            </a:r>
            <a:r>
              <a:rPr lang="hu-HU" dirty="0" smtClean="0">
                <a:solidFill>
                  <a:schemeClr val="bg1"/>
                </a:solidFill>
              </a:rPr>
              <a:t>Írd ki: </a:t>
            </a:r>
            <a:r>
              <a:rPr lang="hu-HU" sz="2000" b="1" i="1" dirty="0" smtClean="0">
                <a:solidFill>
                  <a:srgbClr val="FFFF00"/>
                </a:solidFill>
              </a:rPr>
              <a:t>nev</a:t>
            </a:r>
            <a:r>
              <a:rPr lang="hu-HU" sz="2000" dirty="0" smtClean="0">
                <a:solidFill>
                  <a:srgbClr val="66FF33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értékét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7" name="Elbow Connector 36"/>
          <p:cNvCxnSpPr>
            <a:stCxn id="32" idx="3"/>
            <a:endCxn id="34" idx="1"/>
          </p:cNvCxnSpPr>
          <p:nvPr/>
        </p:nvCxnSpPr>
        <p:spPr>
          <a:xfrm rot="5400000">
            <a:off x="5889301" y="2971433"/>
            <a:ext cx="3558927" cy="1449723"/>
          </a:xfrm>
          <a:prstGeom prst="bentConnector4">
            <a:avLst>
              <a:gd name="adj1" fmla="val 44163"/>
              <a:gd name="adj2" fmla="val 115769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 bwMode="auto">
          <a:xfrm>
            <a:off x="25030" y="2734707"/>
            <a:ext cx="6575819" cy="1146729"/>
          </a:xfrm>
          <a:prstGeom prst="rect">
            <a:avLst/>
          </a:prstGeom>
          <a:solidFill>
            <a:schemeClr val="tx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hu-HU" sz="7200">
                <a:solidFill>
                  <a:schemeClr val="bg1"/>
                </a:solidFill>
              </a:rPr>
              <a:t>Praktikus Példa</a:t>
            </a:r>
            <a:endParaRPr/>
          </a:p>
        </p:txBody>
      </p:sp>
      <p:sp>
        <p:nvSpPr>
          <p:cNvPr id="5" name="Téglalap 1"/>
          <p:cNvSpPr/>
          <p:nvPr/>
        </p:nvSpPr>
        <p:spPr bwMode="auto">
          <a:xfrm>
            <a:off x="35842" y="3881435"/>
            <a:ext cx="6014552" cy="51819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hu-HU" sz="2800">
                <a:solidFill>
                  <a:schemeClr val="bg1"/>
                </a:solidFill>
              </a:rPr>
              <a:t>Másodfokú Egyenlet megoldóképlete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/>
          <p:cNvGrpSpPr/>
          <p:nvPr/>
        </p:nvGrpSpPr>
        <p:grpSpPr bwMode="auto">
          <a:xfrm>
            <a:off x="313560" y="85478"/>
            <a:ext cx="5243938" cy="5012118"/>
            <a:chOff x="0" y="0"/>
            <a:chExt cx="5243938" cy="5012118"/>
          </a:xfrm>
        </p:grpSpPr>
        <p:sp>
          <p:nvSpPr>
            <p:cNvPr id="5" name="CustomShape 5"/>
            <p:cNvSpPr/>
            <p:nvPr/>
          </p:nvSpPr>
          <p:spPr bwMode="auto">
            <a:xfrm>
              <a:off x="0" y="0"/>
              <a:ext cx="5243939" cy="5012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pic>
          <p:nvPicPr>
            <p:cNvPr id="6" name="Kép 1"/>
            <p:cNvPicPr/>
            <p:nvPr/>
          </p:nvPicPr>
          <p:blipFill>
            <a:blip r:embed="rId3"/>
            <a:stretch/>
          </p:blipFill>
          <p:spPr bwMode="auto">
            <a:xfrm>
              <a:off x="4050850" y="32598"/>
              <a:ext cx="1058760" cy="1058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CustomShape 9"/>
            <p:cNvSpPr/>
            <p:nvPr/>
          </p:nvSpPr>
          <p:spPr bwMode="auto">
            <a:xfrm>
              <a:off x="605516" y="204318"/>
              <a:ext cx="2330440" cy="35690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square" lIns="90000" tIns="45000" rIns="90000" bIns="45000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8" name="Téglalap 7"/>
            <p:cNvSpPr/>
            <p:nvPr/>
          </p:nvSpPr>
          <p:spPr bwMode="auto">
            <a:xfrm>
              <a:off x="88709" y="137935"/>
              <a:ext cx="478208" cy="4069681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compatLnSpc="0">
              <a:noAutofit/>
            </a:bodyPr>
            <a:lstStyle/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sz="1600"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sz="1600"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sz="1600"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sz="1600"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sz="1600"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sz="1600"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sz="1600"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sz="1600"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sz="1600"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sz="1600"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endParaRPr sz="1600"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12</a:t>
              </a:r>
              <a:endParaRPr sz="1600"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13</a:t>
              </a:r>
              <a:endParaRPr sz="1600"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14</a:t>
              </a:r>
              <a:endParaRPr sz="1600"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15</a:t>
              </a:r>
              <a:endParaRPr sz="1600"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16</a:t>
              </a:r>
              <a:endParaRPr/>
            </a:p>
            <a:p>
              <a:pPr>
                <a:defRPr/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17</a:t>
              </a:r>
            </a:p>
          </p:txBody>
        </p:sp>
        <p:sp>
          <p:nvSpPr>
            <p:cNvPr id="9" name="Téglalap 8"/>
            <p:cNvSpPr/>
            <p:nvPr/>
          </p:nvSpPr>
          <p:spPr bwMode="auto">
            <a:xfrm>
              <a:off x="470208" y="137935"/>
              <a:ext cx="4639401" cy="4192721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compatLnSpc="0">
              <a:noAutofit/>
            </a:bodyPr>
            <a:lstStyle/>
            <a:p>
              <a:pPr>
                <a:defRPr/>
              </a:pPr>
              <a:r>
                <a:rPr sz="1800" dirty="0">
                  <a:solidFill>
                    <a:srgbClr val="FFC000"/>
                  </a:solidFill>
                </a:rPr>
                <a:t>import </a:t>
              </a:r>
              <a:r>
                <a:rPr sz="1800" dirty="0">
                  <a:solidFill>
                    <a:schemeClr val="accent2"/>
                  </a:solidFill>
                </a:rPr>
                <a:t>math</a:t>
              </a:r>
              <a:endParaRPr sz="1800" dirty="0"/>
            </a:p>
            <a:p>
              <a:pPr>
                <a:defRPr/>
              </a:pPr>
              <a:endParaRPr sz="1800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hu-HU" sz="1800" b="0" i="0" u="none" strike="noStrike" cap="none" spc="0" dirty="0">
                  <a:solidFill>
                    <a:schemeClr val="accent4">
                      <a:lumMod val="60000"/>
                      <a:lumOff val="40000"/>
                    </a:schemeClr>
                  </a:solidFill>
                  <a:ea typeface="Arial"/>
                  <a:cs typeface="Arial"/>
                </a:rPr>
                <a:t>def</a:t>
              </a:r>
              <a:r>
                <a:rPr lang="hu-HU" sz="1800" b="0" i="0" u="none" strike="noStrike" cap="none" spc="0" dirty="0">
                  <a:solidFill>
                    <a:srgbClr val="FF00E6"/>
                  </a:solidFill>
                  <a:ea typeface="Arial"/>
                  <a:cs typeface="Arial"/>
                </a:rPr>
                <a:t> </a:t>
              </a:r>
              <a:r>
                <a:rPr lang="hu-HU" sz="1800" b="0" i="0" u="none" strike="noStrike" cap="none" spc="0" dirty="0">
                  <a:solidFill>
                    <a:schemeClr val="accent1">
                      <a:lumMod val="60000"/>
                      <a:lumOff val="40000"/>
                    </a:schemeClr>
                  </a:solidFill>
                  <a:ea typeface="Arial"/>
                  <a:cs typeface="Arial"/>
                </a:rPr>
                <a:t>masodfoku(a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, b, c):    </a:t>
              </a:r>
              <a:endParaRPr sz="1800" b="0" i="0" u="none" strike="noStrike" cap="none" spc="0" dirty="0">
                <a:solidFill>
                  <a:schemeClr val="bg1"/>
                </a:solidFill>
                <a:ea typeface="Arial"/>
                <a:cs typeface="Arial"/>
              </a:endParaRPr>
            </a:p>
            <a:p>
              <a:pPr>
                <a:defRPr/>
              </a:pP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   D = b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**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2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-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4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*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a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*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c</a:t>
              </a:r>
              <a:endParaRPr sz="1800" b="0" i="0" u="none" strike="noStrike" cap="none" spc="0" dirty="0">
                <a:solidFill>
                  <a:schemeClr val="bg1"/>
                </a:solidFill>
                <a:ea typeface="Arial"/>
                <a:cs typeface="Arial"/>
              </a:endParaRPr>
            </a:p>
            <a:p>
              <a:pPr>
                <a:defRPr/>
              </a:pP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   </a:t>
              </a:r>
              <a:r>
                <a:rPr lang="hu-HU" sz="1800" b="0" i="0" u="none" strike="noStrike" cap="none" spc="0" dirty="0">
                  <a:solidFill>
                    <a:srgbClr val="E898E8"/>
                  </a:solidFill>
                  <a:ea typeface="Arial"/>
                  <a:cs typeface="Arial"/>
                </a:rPr>
                <a:t>print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("D =", D)</a:t>
              </a:r>
              <a:endParaRPr sz="1800" b="0" i="0" u="none" strike="noStrike" cap="none" spc="0" dirty="0">
                <a:solidFill>
                  <a:schemeClr val="bg1"/>
                </a:solidFill>
                <a:ea typeface="Arial"/>
                <a:cs typeface="Arial"/>
              </a:endParaRPr>
            </a:p>
            <a:p>
              <a:pPr>
                <a:defRPr/>
              </a:pP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   </a:t>
              </a:r>
              <a:r>
                <a:rPr lang="hu-HU" sz="1800" b="0" i="0" u="none" strike="noStrike" cap="none" spc="0" dirty="0">
                  <a:solidFill>
                    <a:schemeClr val="accent4">
                      <a:lumMod val="60000"/>
                      <a:lumOff val="40000"/>
                    </a:schemeClr>
                  </a:solidFill>
                  <a:ea typeface="Arial"/>
                  <a:cs typeface="Arial"/>
                </a:rPr>
                <a:t>if 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D 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&lt;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0:</a:t>
              </a:r>
              <a:endParaRPr sz="1800" b="0" i="0" u="none" strike="noStrike" cap="none" spc="0" dirty="0">
                <a:solidFill>
                  <a:schemeClr val="bg1"/>
                </a:solidFill>
                <a:ea typeface="Arial"/>
                <a:cs typeface="Arial"/>
              </a:endParaRPr>
            </a:p>
            <a:p>
              <a:pPr>
                <a:defRPr/>
              </a:pP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       </a:t>
              </a:r>
              <a:r>
                <a:rPr lang="hu-HU" sz="1800" b="0" i="0" u="none" strike="noStrike" cap="none" spc="0" dirty="0">
                  <a:solidFill>
                    <a:srgbClr val="E898E8"/>
                  </a:solidFill>
                  <a:ea typeface="Arial"/>
                  <a:cs typeface="Arial"/>
                </a:rPr>
                <a:t>print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(</a:t>
              </a:r>
              <a:r>
                <a:rPr lang="hu-HU" sz="1800" b="0" i="0" u="none" strike="noStrike" cap="none" spc="0" dirty="0">
                  <a:solidFill>
                    <a:srgbClr val="66FF33"/>
                  </a:solidFill>
                  <a:ea typeface="Arial"/>
                  <a:cs typeface="Arial"/>
                </a:rPr>
                <a:t>"Nincs megoldás!"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)</a:t>
              </a:r>
              <a:endParaRPr lang="hu-HU" dirty="0">
                <a:solidFill>
                  <a:schemeClr val="bg1"/>
                </a:solidFill>
                <a:ea typeface="Arial"/>
                <a:cs typeface="Arial"/>
              </a:endParaRPr>
            </a:p>
            <a:p>
              <a:pPr>
                <a:defRPr/>
              </a:pP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   </a:t>
              </a:r>
              <a:r>
                <a:rPr lang="hu-HU" sz="1800" b="0" i="0" u="none" strike="noStrike" cap="none" spc="0" dirty="0">
                  <a:solidFill>
                    <a:schemeClr val="accent4">
                      <a:lumMod val="60000"/>
                      <a:lumOff val="40000"/>
                    </a:schemeClr>
                  </a:solidFill>
                  <a:ea typeface="Arial"/>
                  <a:cs typeface="Arial"/>
                </a:rPr>
                <a:t>if 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D 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==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0:</a:t>
              </a:r>
              <a:endParaRPr sz="1800" b="0" i="0" u="none" strike="noStrike" cap="none" spc="0" dirty="0">
                <a:solidFill>
                  <a:schemeClr val="bg1"/>
                </a:solidFill>
                <a:ea typeface="Arial"/>
                <a:cs typeface="Arial"/>
              </a:endParaRPr>
            </a:p>
            <a:p>
              <a:pPr>
                <a:defRPr/>
              </a:pP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       x 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=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(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-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b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/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2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*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a)</a:t>
              </a:r>
              <a:endParaRPr sz="1800" b="0" i="0" u="none" strike="noStrike" cap="none" spc="0" dirty="0">
                <a:solidFill>
                  <a:schemeClr val="bg1"/>
                </a:solidFill>
                <a:ea typeface="Arial"/>
                <a:cs typeface="Arial"/>
              </a:endParaRPr>
            </a:p>
            <a:p>
              <a:pPr>
                <a:defRPr/>
              </a:pP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       </a:t>
              </a:r>
              <a:r>
                <a:rPr lang="hu-HU" sz="1800" b="0" i="0" u="none" strike="noStrike" cap="none" spc="0" dirty="0">
                  <a:solidFill>
                    <a:srgbClr val="E898E8"/>
                  </a:solidFill>
                  <a:ea typeface="Arial"/>
                  <a:cs typeface="Arial"/>
                </a:rPr>
                <a:t>print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(</a:t>
              </a:r>
              <a:r>
                <a:rPr lang="hu-HU" sz="1800" b="0" i="0" u="none" strike="noStrike" cap="none" spc="0" dirty="0">
                  <a:solidFill>
                    <a:srgbClr val="66FF33"/>
                  </a:solidFill>
                  <a:ea typeface="Arial"/>
                  <a:cs typeface="Arial"/>
                </a:rPr>
                <a:t>"X ="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, x)</a:t>
              </a:r>
              <a:endParaRPr dirty="0"/>
            </a:p>
            <a:p>
              <a:pPr>
                <a:defRPr/>
              </a:pPr>
              <a:r>
                <a:rPr lang="hu-HU" dirty="0">
                  <a:solidFill>
                    <a:schemeClr val="bg1"/>
                  </a:solidFill>
                  <a:ea typeface="Arial"/>
                  <a:cs typeface="Arial"/>
                </a:rPr>
                <a:t>   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</a:t>
              </a:r>
              <a:r>
                <a:rPr lang="hu-HU" sz="1800" b="0" i="0" u="none" strike="noStrike" cap="none" spc="0" dirty="0">
                  <a:solidFill>
                    <a:schemeClr val="accent4">
                      <a:lumMod val="60000"/>
                      <a:lumOff val="40000"/>
                    </a:schemeClr>
                  </a:solidFill>
                  <a:ea typeface="Arial"/>
                  <a:cs typeface="Arial"/>
                </a:rPr>
                <a:t>if 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D 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&gt;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0:</a:t>
              </a:r>
              <a:endParaRPr sz="1800" b="0" i="0" u="none" strike="noStrike" cap="none" spc="0" dirty="0">
                <a:solidFill>
                  <a:schemeClr val="bg1"/>
                </a:solidFill>
                <a:ea typeface="Arial"/>
                <a:cs typeface="Arial"/>
              </a:endParaRPr>
            </a:p>
            <a:p>
              <a:pPr>
                <a:defRPr/>
              </a:pP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       x1 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=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((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-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b 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+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math.sqrt(D)) 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/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2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*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a)</a:t>
              </a:r>
              <a:endParaRPr sz="1800" b="0" i="0" u="none" strike="noStrike" cap="none" spc="0" dirty="0">
                <a:solidFill>
                  <a:schemeClr val="bg1"/>
                </a:solidFill>
                <a:ea typeface="Arial"/>
                <a:cs typeface="Arial"/>
              </a:endParaRPr>
            </a:p>
            <a:p>
              <a:pPr>
                <a:defRPr/>
              </a:pP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       x2 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=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((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-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b 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- 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math.sqrt(D)) 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/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2</a:t>
              </a:r>
              <a:r>
                <a:rPr lang="hu-HU" sz="1800" b="0" i="0" u="none" strike="noStrike" cap="none" spc="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</a:rPr>
                <a:t>*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a)</a:t>
              </a:r>
              <a:endParaRPr sz="1800" b="0" i="0" u="none" strike="noStrike" cap="none" spc="0" dirty="0">
                <a:solidFill>
                  <a:schemeClr val="bg1"/>
                </a:solidFill>
                <a:ea typeface="Arial"/>
                <a:cs typeface="Arial"/>
              </a:endParaRPr>
            </a:p>
            <a:p>
              <a:pPr>
                <a:defRPr/>
              </a:pP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       </a:t>
              </a:r>
              <a:r>
                <a:rPr lang="hu-HU" sz="1800" b="0" i="0" u="none" strike="noStrike" cap="none" spc="0" dirty="0">
                  <a:solidFill>
                    <a:srgbClr val="E898E8"/>
                  </a:solidFill>
                  <a:ea typeface="Arial"/>
                  <a:cs typeface="Arial"/>
                </a:rPr>
                <a:t>print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(</a:t>
              </a:r>
              <a:r>
                <a:rPr lang="hu-HU" sz="1800" b="0" i="0" u="none" strike="noStrike" cap="none" spc="0" dirty="0">
                  <a:solidFill>
                    <a:srgbClr val="66FF33"/>
                  </a:solidFill>
                  <a:ea typeface="Arial"/>
                  <a:cs typeface="Arial"/>
                </a:rPr>
                <a:t>"X1 ="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, x1, </a:t>
              </a:r>
              <a:r>
                <a:rPr lang="hu-HU" sz="1800" b="0" i="0" u="none" strike="noStrike" cap="none" spc="0" dirty="0">
                  <a:solidFill>
                    <a:srgbClr val="66FF33"/>
                  </a:solidFill>
                  <a:ea typeface="Arial"/>
                  <a:cs typeface="Arial"/>
                </a:rPr>
                <a:t>"  X2 ="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, x2)</a:t>
              </a:r>
              <a:endParaRPr sz="1800" b="0" i="0" u="none" strike="noStrike" cap="none" spc="0" dirty="0">
                <a:solidFill>
                  <a:schemeClr val="bg1"/>
                </a:solidFill>
                <a:ea typeface="Arial"/>
                <a:cs typeface="Arial"/>
              </a:endParaRPr>
            </a:p>
            <a:p>
              <a:pPr>
                <a:defRPr/>
              </a:pP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        </a:t>
              </a:r>
              <a:r>
                <a:rPr lang="hu-HU" sz="1800" b="0" i="0" u="none" strike="noStrike" cap="none" spc="0" dirty="0">
                  <a:solidFill>
                    <a:schemeClr val="accent4">
                      <a:lumMod val="60000"/>
                      <a:lumOff val="40000"/>
                    </a:schemeClr>
                  </a:solidFill>
                  <a:ea typeface="Arial"/>
                  <a:cs typeface="Arial"/>
                </a:rPr>
                <a:t>return</a:t>
              </a:r>
              <a:r>
                <a:rPr lang="hu-HU" sz="1800" b="0" i="0" u="none" strike="noStrike" cap="none" spc="0" dirty="0">
                  <a:solidFill>
                    <a:srgbClr val="FF00E6"/>
                  </a:solidFill>
                  <a:ea typeface="Arial"/>
                  <a:cs typeface="Arial"/>
                </a:rPr>
                <a:t> </a:t>
              </a:r>
              <a:r>
                <a:rPr lang="hu-HU" sz="1800" b="0" i="0" u="none" strike="noStrike" cap="none" spc="0" dirty="0">
                  <a:solidFill>
                    <a:schemeClr val="bg1"/>
                  </a:solidFill>
                  <a:ea typeface="Arial"/>
                  <a:cs typeface="Arial"/>
                </a:rPr>
                <a:t>0</a:t>
              </a:r>
              <a:endParaRPr sz="1800" b="0" i="0" u="none" strike="noStrike" cap="none" spc="0" dirty="0">
                <a:solidFill>
                  <a:schemeClr val="bg1"/>
                </a:solidFill>
                <a:ea typeface="Arial"/>
                <a:cs typeface="Arial"/>
              </a:endParaRPr>
            </a:p>
          </p:txBody>
        </p:sp>
      </p:grpSp>
      <p:grpSp>
        <p:nvGrpSpPr>
          <p:cNvPr id="16" name="Csoportba foglalás 15"/>
          <p:cNvGrpSpPr/>
          <p:nvPr/>
        </p:nvGrpSpPr>
        <p:grpSpPr bwMode="auto">
          <a:xfrm>
            <a:off x="313560" y="5288398"/>
            <a:ext cx="5231727" cy="1367278"/>
            <a:chOff x="0" y="0"/>
            <a:chExt cx="5231727" cy="1367278"/>
          </a:xfrm>
        </p:grpSpPr>
        <p:sp>
          <p:nvSpPr>
            <p:cNvPr id="17" name="CustomShape 4"/>
            <p:cNvSpPr/>
            <p:nvPr/>
          </p:nvSpPr>
          <p:spPr bwMode="auto">
            <a:xfrm>
              <a:off x="0" y="0"/>
              <a:ext cx="5231728" cy="13672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1"/>
            <p:cNvSpPr/>
            <p:nvPr/>
          </p:nvSpPr>
          <p:spPr bwMode="auto">
            <a:xfrm>
              <a:off x="327814" y="146594"/>
              <a:ext cx="4000259" cy="112260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defRPr/>
              </a:pPr>
              <a:r>
                <a:rPr sz="2200" b="0" i="0" u="none">
                  <a:solidFill>
                    <a:schemeClr val="bg1"/>
                  </a:solidFill>
                  <a:ea typeface="Courier New"/>
                  <a:cs typeface="Courier New"/>
                </a:rPr>
                <a:t>&gt;&gt;&gt; masodfoku(2, 3, 1)</a:t>
              </a:r>
              <a:endParaRPr/>
            </a:p>
            <a:p>
              <a:pPr>
                <a:defRPr/>
              </a:pPr>
              <a:r>
                <a:rPr sz="2200" b="0" i="0" u="none">
                  <a:solidFill>
                    <a:schemeClr val="bg1"/>
                  </a:solidFill>
                  <a:ea typeface="Courier New"/>
                  <a:cs typeface="Courier New"/>
                </a:rPr>
                <a:t>D = 1</a:t>
              </a:r>
              <a:endParaRPr/>
            </a:p>
            <a:p>
              <a:pPr>
                <a:defRPr/>
              </a:pPr>
              <a:r>
                <a:rPr sz="2200" b="0" i="0" u="none">
                  <a:solidFill>
                    <a:schemeClr val="bg1"/>
                  </a:solidFill>
                  <a:ea typeface="Courier New"/>
                  <a:cs typeface="Courier New"/>
                </a:rPr>
                <a:t>X1 = -2.0   X2 = -4.0</a:t>
              </a:r>
              <a:endParaRPr sz="2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7665" y="2924944"/>
            <a:ext cx="7232124" cy="118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7200" b="0" strike="noStrike" spc="-1">
                <a:solidFill>
                  <a:srgbClr val="FFFFFF"/>
                </a:solidFill>
                <a:latin typeface="Calibri"/>
              </a:rPr>
              <a:t>Korai Programozás</a:t>
            </a:r>
            <a:endParaRPr lang="en-GB" sz="7200" b="0" strike="noStrike" spc="-1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7665" y="4112584"/>
            <a:ext cx="2502330" cy="760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4400" b="0" strike="noStrike" spc="-1">
                <a:solidFill>
                  <a:srgbClr val="FFFFFF"/>
                </a:solidFill>
                <a:latin typeface="Calibri"/>
              </a:rPr>
              <a:t>Assembly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1600" y="401760"/>
            <a:ext cx="3334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2400" b="0" strike="noStrike" spc="-1">
                <a:solidFill>
                  <a:srgbClr val="FFFFFF"/>
                </a:solidFill>
                <a:latin typeface="Calibri"/>
              </a:rPr>
              <a:t>Felhasznált irodalom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484920" y="863280"/>
            <a:ext cx="11046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1800" b="0" u="sng" strike="noStrike" spc="-1">
                <a:solidFill>
                  <a:srgbClr val="0070C0"/>
                </a:solidFill>
                <a:latin typeface="Calibri"/>
              </a:rPr>
              <a:t>https://hu.wikipedia.org/wiki/Sz%C3%A1m%C3%ADt%C3%B3g%C3%A9p-programoz%C3%A1s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484920" y="1232640"/>
            <a:ext cx="11504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1800" b="0" u="sng" strike="noStrike" spc="-1">
                <a:solidFill>
                  <a:srgbClr val="0070C0"/>
                </a:solidFill>
                <a:latin typeface="Calibri"/>
              </a:rPr>
              <a:t>https://www.google.com/search?q=lightning+mcqueen+i+am+speed&amp;client=firefox-b-d&amp;source=lnms&amp;tbm=isch&amp;sa=X&amp;ved=0ahUKEwjFq9LkuZDhAhVshosKHTCRA14Q_AUIDigB#imgrc=RukPsMHeTy_GqM: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7" name="CustomShape 4"/>
          <p:cNvSpPr/>
          <p:nvPr/>
        </p:nvSpPr>
        <p:spPr bwMode="auto">
          <a:xfrm>
            <a:off x="484920" y="1879200"/>
            <a:ext cx="11161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1800" b="0" u="sng" strike="noStrike" spc="-1">
                <a:solidFill>
                  <a:srgbClr val="0070C0"/>
                </a:solidFill>
                <a:latin typeface="Calibri"/>
              </a:rPr>
              <a:t>https://www.google.com/search?q=data+analysis+image&amp;client=firefox-b-d&amp;source=lnms&amp;tbm=isch&amp;sa=X&amp;ved=0ahUKEwizuuqdwJDhAhVnkosKHYteAJsQ_AUIDigB&amp;biw=1904&amp;bih=990#imgrc=mjOPD9o_CYXHhM: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484920" y="2816640"/>
            <a:ext cx="1116180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1800" b="0" u="sng" strike="noStrike" spc="-1">
                <a:solidFill>
                  <a:srgbClr val="0070C0"/>
                </a:solidFill>
                <a:latin typeface="Calibri"/>
              </a:rPr>
              <a:t>https://www.google.com/search?client=firefox-b-d&amp;biw=1904&amp;bih=990&amp;tbm=isch&amp;sa=1&amp;ei=qhSSXN6fE4zClwS2zq-QBQ&amp;q=automation++image&amp;oq=automation++image&amp;gs_l=img.3..0i19l5j0i7i30i19l4j0i5i30i19.53619.55670..56096...0.0..0.110.1049.9j2......0....1..gws-wiz-img.......0i7i30j0i7i5i30.ViJ8zr5eUi4#imgrc=UJ5UKZsc_BFiuM: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" name="Téglalap 8"/>
          <p:cNvSpPr/>
          <p:nvPr/>
        </p:nvSpPr>
        <p:spPr bwMode="auto">
          <a:xfrm>
            <a:off x="484920" y="3746499"/>
            <a:ext cx="11121329" cy="125412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sz="1800" u="sng">
                <a:solidFill>
                  <a:srgbClr val="0070C0"/>
                </a:solidFill>
              </a:rPr>
              <a:t>https://www.google.hu/url?sa=i&amp;source=images&amp;cd=&amp;cad=rja&amp;uact=8&amp;ved=2ahUKEwjWnaal7ZrhAhVK_aQKHbyQBqcQjRx6BAgBEAU&amp;url=https%3A%2F%2Fhdfootagestock.com%2Fsimilar%2F22847449%2Fabstract-animated-set-of-figures-on-a-blue-background-the-lines-move-downward-one-and-zero-cyclic-footage&amp;psig=AOvVaw0x9vUjn2HyPdQJrVZx3WuE&amp;ust=1553519501285134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187310" y="283028"/>
            <a:ext cx="7823046" cy="6352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120130" y="2924944"/>
            <a:ext cx="6828054" cy="1095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6600" b="0" strike="noStrike" spc="-1">
                <a:solidFill>
                  <a:srgbClr val="FFFFFF"/>
                </a:solidFill>
                <a:latin typeface="Calibri"/>
              </a:rPr>
              <a:t>Programozási nyelv</a:t>
            </a:r>
            <a:endParaRPr lang="en-GB" sz="6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 bwMode="auto">
          <a:xfrm>
            <a:off x="0" y="2587625"/>
            <a:ext cx="12193588" cy="427037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ustomShape 1"/>
          <p:cNvSpPr/>
          <p:nvPr/>
        </p:nvSpPr>
        <p:spPr bwMode="auto">
          <a:xfrm>
            <a:off x="5286445" y="1044535"/>
            <a:ext cx="1484891" cy="69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4000" b="0" strike="noStrike" spc="-1">
                <a:solidFill>
                  <a:schemeClr val="bg1"/>
                </a:solidFill>
                <a:latin typeface="Calibri"/>
              </a:rPr>
              <a:t>2 fajta</a:t>
            </a:r>
            <a:endParaRPr sz="40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 bwMode="auto">
          <a:xfrm>
            <a:off x="3982476" y="173704"/>
            <a:ext cx="4228635" cy="706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4000" b="0" strike="noStrike" spc="-1">
                <a:solidFill>
                  <a:schemeClr val="bg1"/>
                </a:solidFill>
                <a:latin typeface="Calibri"/>
              </a:rPr>
              <a:t>Programozási nyelv</a:t>
            </a:r>
            <a:endParaRPr sz="40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 bwMode="auto">
          <a:xfrm>
            <a:off x="2029116" y="2055563"/>
            <a:ext cx="1628843" cy="455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2400" b="0" strike="noStrike" spc="-1">
                <a:solidFill>
                  <a:schemeClr val="bg1"/>
                </a:solidFill>
                <a:latin typeface="Calibri"/>
              </a:rPr>
              <a:t>Értelmezett</a:t>
            </a:r>
            <a:endParaRPr sz="24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4"/>
          <p:cNvSpPr/>
          <p:nvPr/>
        </p:nvSpPr>
        <p:spPr bwMode="auto">
          <a:xfrm>
            <a:off x="7659735" y="2055563"/>
            <a:ext cx="1713567" cy="455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2400" b="0" strike="noStrike" spc="-1">
                <a:solidFill>
                  <a:schemeClr val="bg1"/>
                </a:solidFill>
                <a:latin typeface="Calibri"/>
              </a:rPr>
              <a:t>Összeállított</a:t>
            </a:r>
            <a:endParaRPr sz="24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9" name="Kép 19"/>
          <p:cNvPicPr/>
          <p:nvPr/>
        </p:nvPicPr>
        <p:blipFill>
          <a:blip r:embed="rId4"/>
          <a:stretch/>
        </p:blipFill>
        <p:spPr bwMode="auto">
          <a:xfrm>
            <a:off x="9436662" y="2851622"/>
            <a:ext cx="1445040" cy="1627920"/>
          </a:xfrm>
          <a:prstGeom prst="rect">
            <a:avLst/>
          </a:prstGeom>
          <a:ln>
            <a:noFill/>
          </a:ln>
        </p:spPr>
      </p:pic>
      <p:pic>
        <p:nvPicPr>
          <p:cNvPr id="10" name="Kép 21"/>
          <p:cNvPicPr/>
          <p:nvPr/>
        </p:nvPicPr>
        <p:blipFill>
          <a:blip r:embed="rId5"/>
          <a:stretch/>
        </p:blipFill>
        <p:spPr bwMode="auto">
          <a:xfrm>
            <a:off x="799172" y="4924980"/>
            <a:ext cx="2599560" cy="1361520"/>
          </a:xfrm>
          <a:prstGeom prst="rect">
            <a:avLst/>
          </a:prstGeom>
          <a:ln>
            <a:noFill/>
          </a:ln>
        </p:spPr>
      </p:pic>
      <p:pic>
        <p:nvPicPr>
          <p:cNvPr id="11" name="Kép 22"/>
          <p:cNvPicPr/>
          <p:nvPr/>
        </p:nvPicPr>
        <p:blipFill>
          <a:blip r:embed="rId6"/>
          <a:stretch/>
        </p:blipFill>
        <p:spPr bwMode="auto">
          <a:xfrm>
            <a:off x="678147" y="2813835"/>
            <a:ext cx="2006640" cy="2006640"/>
          </a:xfrm>
          <a:prstGeom prst="rect">
            <a:avLst/>
          </a:prstGeom>
          <a:ln>
            <a:noFill/>
          </a:ln>
        </p:spPr>
      </p:pic>
      <p:pic>
        <p:nvPicPr>
          <p:cNvPr id="12" name="Kép 23"/>
          <p:cNvPicPr/>
          <p:nvPr/>
        </p:nvPicPr>
        <p:blipFill>
          <a:blip r:embed="rId7"/>
          <a:stretch/>
        </p:blipFill>
        <p:spPr bwMode="auto">
          <a:xfrm>
            <a:off x="3232280" y="2992396"/>
            <a:ext cx="1649520" cy="1649520"/>
          </a:xfrm>
          <a:prstGeom prst="rect">
            <a:avLst/>
          </a:prstGeom>
          <a:ln>
            <a:noFill/>
          </a:ln>
        </p:spPr>
      </p:pic>
      <p:pic>
        <p:nvPicPr>
          <p:cNvPr id="13" name="Kép 24"/>
          <p:cNvPicPr/>
          <p:nvPr/>
        </p:nvPicPr>
        <p:blipFill>
          <a:blip r:embed="rId5"/>
          <a:stretch/>
        </p:blipFill>
        <p:spPr bwMode="auto">
          <a:xfrm>
            <a:off x="6611939" y="4938480"/>
            <a:ext cx="2547720" cy="1334520"/>
          </a:xfrm>
          <a:prstGeom prst="rect">
            <a:avLst/>
          </a:prstGeom>
          <a:ln>
            <a:noFill/>
          </a:ln>
        </p:spPr>
      </p:pic>
      <p:pic>
        <p:nvPicPr>
          <p:cNvPr id="14" name="Kép 6"/>
          <p:cNvPicPr/>
          <p:nvPr/>
        </p:nvPicPr>
        <p:blipFill>
          <a:blip r:embed="rId8"/>
          <a:stretch/>
        </p:blipFill>
        <p:spPr bwMode="auto">
          <a:xfrm>
            <a:off x="3257066" y="4720495"/>
            <a:ext cx="1649520" cy="1649520"/>
          </a:xfrm>
          <a:prstGeom prst="rect">
            <a:avLst/>
          </a:prstGeom>
          <a:ln>
            <a:noFill/>
          </a:ln>
        </p:spPr>
      </p:pic>
      <p:sp>
        <p:nvSpPr>
          <p:cNvPr id="15" name="Line 5"/>
          <p:cNvSpPr/>
          <p:nvPr/>
        </p:nvSpPr>
        <p:spPr bwMode="auto">
          <a:xfrm>
            <a:off x="6105641" y="2495303"/>
            <a:ext cx="22140" cy="434700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" name="Kép 16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7380681" y="2855582"/>
            <a:ext cx="1620000" cy="1620000"/>
          </a:xfrm>
          <a:prstGeom prst="rect">
            <a:avLst/>
          </a:prstGeom>
        </p:spPr>
      </p:pic>
      <p:pic>
        <p:nvPicPr>
          <p:cNvPr id="17" name="Kép 20"/>
          <p:cNvPicPr/>
          <p:nvPr/>
        </p:nvPicPr>
        <p:blipFill>
          <a:blip r:embed="rId10"/>
          <a:stretch/>
        </p:blipFill>
        <p:spPr bwMode="auto">
          <a:xfrm>
            <a:off x="8942040" y="4743539"/>
            <a:ext cx="2725560" cy="167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Kép 1"/>
          <p:cNvPicPr/>
          <p:nvPr/>
        </p:nvPicPr>
        <p:blipFill>
          <a:blip r:embed="rId4"/>
          <a:stretch/>
        </p:blipFill>
        <p:spPr bwMode="auto">
          <a:xfrm>
            <a:off x="1064880" y="1382040"/>
            <a:ext cx="4192920" cy="4192560"/>
          </a:xfrm>
          <a:prstGeom prst="rect">
            <a:avLst/>
          </a:prstGeom>
          <a:ln>
            <a:noFill/>
          </a:ln>
        </p:spPr>
      </p:pic>
      <p:pic>
        <p:nvPicPr>
          <p:cNvPr id="5" name="Kép 2"/>
          <p:cNvPicPr/>
          <p:nvPr/>
        </p:nvPicPr>
        <p:blipFill>
          <a:blip r:embed="rId5"/>
          <a:stretch/>
        </p:blipFill>
        <p:spPr bwMode="auto">
          <a:xfrm>
            <a:off x="6964920" y="1557000"/>
            <a:ext cx="3411360" cy="384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 bwMode="auto">
          <a:xfrm>
            <a:off x="4004142" y="294881"/>
            <a:ext cx="4206874" cy="1920874"/>
          </a:xfrm>
          <a:prstGeom prst="rect">
            <a:avLst/>
          </a:prstGeom>
          <a:solidFill>
            <a:schemeClr val="bg1">
              <a:alpha val="99999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Kép 1"/>
          <p:cNvPicPr/>
          <p:nvPr/>
        </p:nvPicPr>
        <p:blipFill>
          <a:blip r:embed="rId4"/>
          <a:srcRect b="15266"/>
          <a:stretch/>
        </p:blipFill>
        <p:spPr bwMode="auto">
          <a:xfrm>
            <a:off x="4071960" y="2581560"/>
            <a:ext cx="4071240" cy="3690720"/>
          </a:xfrm>
          <a:prstGeom prst="rect">
            <a:avLst/>
          </a:prstGeom>
          <a:ln>
            <a:noFill/>
          </a:ln>
        </p:spPr>
      </p:pic>
      <p:pic>
        <p:nvPicPr>
          <p:cNvPr id="6" name="Kép 2"/>
          <p:cNvPicPr/>
          <p:nvPr/>
        </p:nvPicPr>
        <p:blipFill>
          <a:blip r:embed="rId5"/>
          <a:stretch/>
        </p:blipFill>
        <p:spPr bwMode="auto">
          <a:xfrm>
            <a:off x="4100940" y="252000"/>
            <a:ext cx="2006640" cy="2006640"/>
          </a:xfrm>
          <a:prstGeom prst="rect">
            <a:avLst/>
          </a:prstGeom>
          <a:ln>
            <a:noFill/>
          </a:ln>
        </p:spPr>
      </p:pic>
      <p:pic>
        <p:nvPicPr>
          <p:cNvPr id="7" name="Kép 3"/>
          <p:cNvPicPr/>
          <p:nvPr/>
        </p:nvPicPr>
        <p:blipFill>
          <a:blip r:embed="rId6"/>
          <a:stretch/>
        </p:blipFill>
        <p:spPr bwMode="auto">
          <a:xfrm>
            <a:off x="6318694" y="430560"/>
            <a:ext cx="1649520" cy="164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 bwMode="auto">
          <a:xfrm>
            <a:off x="4415764" y="396874"/>
            <a:ext cx="4206874" cy="1920874"/>
          </a:xfrm>
          <a:prstGeom prst="rect">
            <a:avLst/>
          </a:prstGeom>
          <a:solidFill>
            <a:schemeClr val="bg1">
              <a:alpha val="99999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1"/>
          <p:cNvGrpSpPr/>
          <p:nvPr/>
        </p:nvGrpSpPr>
        <p:grpSpPr bwMode="auto">
          <a:xfrm>
            <a:off x="3554575" y="2619719"/>
            <a:ext cx="5905440" cy="4311846"/>
            <a:chOff x="0" y="0"/>
            <a:chExt cx="5905440" cy="4311846"/>
          </a:xfrm>
        </p:grpSpPr>
        <p:pic>
          <p:nvPicPr>
            <p:cNvPr id="6" name="Kép 1"/>
            <p:cNvPicPr/>
            <p:nvPr/>
          </p:nvPicPr>
          <p:blipFill>
            <a:blip r:embed="rId4"/>
            <a:stretch/>
          </p:blipFill>
          <p:spPr bwMode="auto">
            <a:xfrm>
              <a:off x="0" y="0"/>
              <a:ext cx="5905440" cy="3690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CustomShape 2"/>
            <p:cNvSpPr/>
            <p:nvPr/>
          </p:nvSpPr>
          <p:spPr bwMode="auto">
            <a:xfrm>
              <a:off x="425309" y="2758769"/>
              <a:ext cx="2982412" cy="15530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GB" sz="4800" b="0" i="1" u="none" strike="noStrike" spc="-1">
                  <a:solidFill>
                    <a:srgbClr val="FFFFFF"/>
                  </a:solidFill>
                  <a:latin typeface="Calibri"/>
                </a:rPr>
                <a:t>I am speed</a:t>
              </a:r>
              <a:endParaRPr sz="4800" b="0" i="1" u="none" strike="noStrike" spc="-1">
                <a:latin typeface="Arial"/>
              </a:endParaRPr>
            </a:p>
          </p:txBody>
        </p:sp>
      </p:grpSp>
      <p:pic>
        <p:nvPicPr>
          <p:cNvPr id="8" name="Kép 4"/>
          <p:cNvPicPr/>
          <p:nvPr/>
        </p:nvPicPr>
        <p:blipFill>
          <a:blip r:embed="rId5"/>
          <a:stretch/>
        </p:blipFill>
        <p:spPr bwMode="auto">
          <a:xfrm>
            <a:off x="6880566" y="535432"/>
            <a:ext cx="1445040" cy="1627920"/>
          </a:xfrm>
          <a:prstGeom prst="rect">
            <a:avLst/>
          </a:prstGeom>
          <a:ln>
            <a:noFill/>
          </a:ln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688799" y="543352"/>
            <a:ext cx="1620000" cy="16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111929" y="2705040"/>
            <a:ext cx="4825675" cy="1004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6000" b="0" strike="noStrike" spc="-1">
                <a:solidFill>
                  <a:srgbClr val="FFFFFF"/>
                </a:solidFill>
                <a:latin typeface="Calibri"/>
              </a:rPr>
              <a:t>Specializálódás</a:t>
            </a:r>
            <a:endParaRPr lang="en-GB" sz="6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857</Words>
  <Application>Microsoft Office PowerPoint</Application>
  <PresentationFormat>Custom</PresentationFormat>
  <Paragraphs>212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skyline</cp:lastModifiedBy>
  <cp:revision>25</cp:revision>
  <dcterms:modified xsi:type="dcterms:W3CDTF">2020-08-16T17:16:54Z</dcterms:modified>
</cp:coreProperties>
</file>