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  <p:sldMasterId id="2147483694" r:id="rId5"/>
    <p:sldMasterId id="2147483695" r:id="rId6"/>
    <p:sldMasterId id="2147483696" r:id="rId7"/>
    <p:sldMasterId id="2147483697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</p:sldIdLst>
  <p:sldSz cy="6858000" cx="12192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Book Antiqua"/>
      <p:regular r:id="rId31"/>
      <p:bold r:id="rId32"/>
      <p:italic r:id="rId33"/>
      <p:boldItalic r:id="rId34"/>
    </p:embeddedFont>
    <p:embeddedFont>
      <p:font typeface="Gill Sans"/>
      <p:regular r:id="rId35"/>
      <p:bold r:id="rId36"/>
    </p:embeddedFont>
    <p:embeddedFont>
      <p:font typeface="Century Gothic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033A54-15CB-4E03-91F6-17A6F473E4C5}">
  <a:tblStyle styleId="{31033A54-15CB-4E03-91F6-17A6F473E4C5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1F1"/>
          </a:solidFill>
        </a:fill>
      </a:tcStyle>
    </a:wholeTbl>
    <a:band1H>
      <a:tcTxStyle/>
      <a:tcStyle>
        <a:fill>
          <a:solidFill>
            <a:srgbClr val="DCE1E1"/>
          </a:solidFill>
        </a:fill>
      </a:tcStyle>
    </a:band1H>
    <a:band2H>
      <a:tcTxStyle/>
    </a:band2H>
    <a:band1V>
      <a:tcTxStyle/>
      <a:tcStyle>
        <a:fill>
          <a:solidFill>
            <a:srgbClr val="DCE1E1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20489197-0828-479C-8600-6B5F30A04F5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3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3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boldItalic.fntdata"/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oboto-italic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BookAntiqua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2.xml"/><Relationship Id="rId33" Type="http://schemas.openxmlformats.org/officeDocument/2006/relationships/font" Target="fonts/BookAntiqua-italic.fntdata"/><Relationship Id="rId10" Type="http://schemas.openxmlformats.org/officeDocument/2006/relationships/slide" Target="slides/slide1.xml"/><Relationship Id="rId32" Type="http://schemas.openxmlformats.org/officeDocument/2006/relationships/font" Target="fonts/BookAntiqua-bold.fntdata"/><Relationship Id="rId13" Type="http://schemas.openxmlformats.org/officeDocument/2006/relationships/slide" Target="slides/slide4.xml"/><Relationship Id="rId35" Type="http://schemas.openxmlformats.org/officeDocument/2006/relationships/font" Target="fonts/GillSans-regular.fntdata"/><Relationship Id="rId12" Type="http://schemas.openxmlformats.org/officeDocument/2006/relationships/slide" Target="slides/slide3.xml"/><Relationship Id="rId34" Type="http://schemas.openxmlformats.org/officeDocument/2006/relationships/font" Target="fonts/BookAntiqua-boldItalic.fntdata"/><Relationship Id="rId15" Type="http://schemas.openxmlformats.org/officeDocument/2006/relationships/slide" Target="slides/slide6.xml"/><Relationship Id="rId37" Type="http://schemas.openxmlformats.org/officeDocument/2006/relationships/font" Target="fonts/CenturyGothic-regular.fntdata"/><Relationship Id="rId14" Type="http://schemas.openxmlformats.org/officeDocument/2006/relationships/slide" Target="slides/slide5.xml"/><Relationship Id="rId36" Type="http://schemas.openxmlformats.org/officeDocument/2006/relationships/font" Target="fonts/GillSans-bold.fntdata"/><Relationship Id="rId17" Type="http://schemas.openxmlformats.org/officeDocument/2006/relationships/slide" Target="slides/slide8.xml"/><Relationship Id="rId39" Type="http://schemas.openxmlformats.org/officeDocument/2006/relationships/font" Target="fonts/CenturyGothic-italic.fntdata"/><Relationship Id="rId16" Type="http://schemas.openxmlformats.org/officeDocument/2006/relationships/slide" Target="slides/slide7.xml"/><Relationship Id="rId38" Type="http://schemas.openxmlformats.org/officeDocument/2006/relationships/font" Target="fonts/CenturyGothic-bold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6dbdebfbd2_0_6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g36dbdebfbd2_0_6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6dbdebfbd2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6dbdebfbd2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6dbdebfbd2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36dbdebfbd2_0_4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6dbdebfba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36dbdebfba8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a28586d73c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a28586d73c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a28586d73c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6dbdebfbd2_0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36dbdebfbd2_0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6dbdebfbd2_0_2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36dbdebfbd2_0_2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6dbdebfbd2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36dbdebfbd2_0_2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15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01" name="Google Shape;101;p15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3" name="Google Shape;103;p15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4" name="Google Shape;104;p15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b="0"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5" name="Google Shape;115;p16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6" name="Google Shape;116;p16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16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16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26" name="Google Shape;126;p17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27" name="Google Shape;127;p1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8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34" name="Google Shape;134;p18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18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36" name="Google Shape;136;p1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53" name="Google Shape;153;p21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4" name="Google Shape;154;p21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2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BFCB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0" name="Google Shape;160;p22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75" name="Google Shape;175;p2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90" name="Google Shape;190;p26"/>
          <p:cNvSpPr txBox="1"/>
          <p:nvPr>
            <p:ph idx="10" type="dt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6"/>
          <p:cNvSpPr txBox="1"/>
          <p:nvPr>
            <p:ph idx="11" type="ftr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/>
            </a:lvl1pPr>
            <a:lvl2pPr indent="-3492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◦"/>
              <a:defRPr/>
            </a:lvl2pPr>
            <a:lvl3pPr indent="-3492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◦"/>
              <a:defRPr/>
            </a:lvl3pPr>
            <a:lvl4pPr indent="-3492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◦"/>
              <a:defRPr/>
            </a:lvl4pPr>
            <a:lvl5pPr indent="-3492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◦"/>
              <a:defRPr/>
            </a:lvl5pPr>
            <a:lvl6pPr indent="-3492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◦"/>
              <a:defRPr/>
            </a:lvl6pPr>
            <a:lvl7pPr indent="-3492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◦"/>
              <a:defRPr/>
            </a:lvl7pPr>
            <a:lvl8pPr indent="-3492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◦"/>
              <a:defRPr/>
            </a:lvl8pPr>
            <a:lvl9pPr indent="-3492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◦"/>
              <a:defRPr/>
            </a:lvl9pPr>
          </a:lstStyle>
          <a:p/>
        </p:txBody>
      </p:sp>
      <p:sp>
        <p:nvSpPr>
          <p:cNvPr id="205" name="Google Shape;205;p28"/>
          <p:cNvSpPr txBox="1"/>
          <p:nvPr>
            <p:ph idx="10" type="dt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06" name="Google Shape;206;p28"/>
          <p:cNvSpPr txBox="1"/>
          <p:nvPr>
            <p:ph idx="11" type="ftr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10287000" y="6035040"/>
            <a:ext cx="837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1307870" y="1267730"/>
            <a:ext cx="9576300" cy="430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1447801" y="1411615"/>
            <a:ext cx="9296400" cy="403470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/>
          <p:nvPr/>
        </p:nvSpPr>
        <p:spPr>
          <a:xfrm>
            <a:off x="5135880" y="1267730"/>
            <a:ext cx="1920300" cy="73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29"/>
          <p:cNvGrpSpPr/>
          <p:nvPr/>
        </p:nvGrpSpPr>
        <p:grpSpPr>
          <a:xfrm>
            <a:off x="5250180" y="1267730"/>
            <a:ext cx="1691700" cy="615934"/>
            <a:chOff x="5250180" y="1267730"/>
            <a:chExt cx="1691700" cy="615934"/>
          </a:xfrm>
        </p:grpSpPr>
        <p:cxnSp>
          <p:nvCxnSpPr>
            <p:cNvPr id="214" name="Google Shape;214;p29"/>
            <p:cNvCxnSpPr/>
            <p:nvPr/>
          </p:nvCxnSpPr>
          <p:spPr>
            <a:xfrm>
              <a:off x="5250180" y="1267730"/>
              <a:ext cx="0" cy="61260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29"/>
            <p:cNvCxnSpPr/>
            <p:nvPr/>
          </p:nvCxnSpPr>
          <p:spPr>
            <a:xfrm>
              <a:off x="6941820" y="1267730"/>
              <a:ext cx="0" cy="61260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29"/>
            <p:cNvCxnSpPr/>
            <p:nvPr/>
          </p:nvCxnSpPr>
          <p:spPr>
            <a:xfrm>
              <a:off x="5250180" y="1883664"/>
              <a:ext cx="169170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17" name="Google Shape;217;p29"/>
          <p:cNvSpPr txBox="1"/>
          <p:nvPr>
            <p:ph type="ctrTitle"/>
          </p:nvPr>
        </p:nvSpPr>
        <p:spPr>
          <a:xfrm>
            <a:off x="1629103" y="2244830"/>
            <a:ext cx="8933700" cy="24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b="0"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idx="1" type="subTitle"/>
          </p:nvPr>
        </p:nvSpPr>
        <p:spPr>
          <a:xfrm>
            <a:off x="1629101" y="4682062"/>
            <a:ext cx="8936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29"/>
          <p:cNvSpPr txBox="1"/>
          <p:nvPr>
            <p:ph idx="10" type="dt"/>
          </p:nvPr>
        </p:nvSpPr>
        <p:spPr>
          <a:xfrm>
            <a:off x="5318760" y="1341256"/>
            <a:ext cx="1554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3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11" type="ftr"/>
          </p:nvPr>
        </p:nvSpPr>
        <p:spPr>
          <a:xfrm>
            <a:off x="1629100" y="5177408"/>
            <a:ext cx="57303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1" name="Google Shape;221;p29"/>
          <p:cNvSpPr txBox="1"/>
          <p:nvPr>
            <p:ph idx="12" type="sldNum"/>
          </p:nvPr>
        </p:nvSpPr>
        <p:spPr>
          <a:xfrm>
            <a:off x="8606920" y="5177408"/>
            <a:ext cx="19560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4" name="Google Shape;224;p30"/>
          <p:cNvSpPr/>
          <p:nvPr/>
        </p:nvSpPr>
        <p:spPr>
          <a:xfrm>
            <a:off x="1307870" y="1267730"/>
            <a:ext cx="9576300" cy="430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1447801" y="1411615"/>
            <a:ext cx="9296400" cy="403470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0"/>
          <p:cNvSpPr/>
          <p:nvPr/>
        </p:nvSpPr>
        <p:spPr>
          <a:xfrm>
            <a:off x="5135880" y="1267730"/>
            <a:ext cx="1920300" cy="73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0"/>
          <p:cNvSpPr txBox="1"/>
          <p:nvPr>
            <p:ph type="title"/>
          </p:nvPr>
        </p:nvSpPr>
        <p:spPr>
          <a:xfrm>
            <a:off x="1629156" y="2275165"/>
            <a:ext cx="89337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228" name="Google Shape;228;p30"/>
          <p:cNvGrpSpPr/>
          <p:nvPr/>
        </p:nvGrpSpPr>
        <p:grpSpPr>
          <a:xfrm>
            <a:off x="5250180" y="1267730"/>
            <a:ext cx="1691700" cy="615934"/>
            <a:chOff x="5250180" y="1267730"/>
            <a:chExt cx="1691700" cy="615934"/>
          </a:xfrm>
        </p:grpSpPr>
        <p:cxnSp>
          <p:nvCxnSpPr>
            <p:cNvPr id="229" name="Google Shape;229;p30"/>
            <p:cNvCxnSpPr/>
            <p:nvPr/>
          </p:nvCxnSpPr>
          <p:spPr>
            <a:xfrm>
              <a:off x="5250180" y="1267730"/>
              <a:ext cx="0" cy="61260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30"/>
            <p:cNvCxnSpPr/>
            <p:nvPr/>
          </p:nvCxnSpPr>
          <p:spPr>
            <a:xfrm>
              <a:off x="6941820" y="1267730"/>
              <a:ext cx="0" cy="61260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" name="Google Shape;231;p30"/>
            <p:cNvCxnSpPr/>
            <p:nvPr/>
          </p:nvCxnSpPr>
          <p:spPr>
            <a:xfrm>
              <a:off x="5250180" y="1883664"/>
              <a:ext cx="169170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1629156" y="4682062"/>
            <a:ext cx="8939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None/>
              <a:defRPr sz="19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3" name="Google Shape;233;p30"/>
          <p:cNvSpPr txBox="1"/>
          <p:nvPr>
            <p:ph idx="10" type="dt"/>
          </p:nvPr>
        </p:nvSpPr>
        <p:spPr>
          <a:xfrm>
            <a:off x="5318760" y="1344502"/>
            <a:ext cx="15543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3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4" name="Google Shape;234;p30"/>
          <p:cNvSpPr txBox="1"/>
          <p:nvPr>
            <p:ph idx="11" type="ftr"/>
          </p:nvPr>
        </p:nvSpPr>
        <p:spPr>
          <a:xfrm>
            <a:off x="1629157" y="5177408"/>
            <a:ext cx="56601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5" name="Google Shape;235;p30"/>
          <p:cNvSpPr txBox="1"/>
          <p:nvPr>
            <p:ph idx="12" type="sldNum"/>
          </p:nvPr>
        </p:nvSpPr>
        <p:spPr>
          <a:xfrm>
            <a:off x="8604504" y="5177408"/>
            <a:ext cx="19584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1066800" y="2103120"/>
            <a:ext cx="4663500" cy="3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238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9pPr>
          </a:lstStyle>
          <a:p/>
        </p:txBody>
      </p:sp>
      <p:sp>
        <p:nvSpPr>
          <p:cNvPr id="239" name="Google Shape;239;p31"/>
          <p:cNvSpPr txBox="1"/>
          <p:nvPr>
            <p:ph idx="2" type="body"/>
          </p:nvPr>
        </p:nvSpPr>
        <p:spPr>
          <a:xfrm>
            <a:off x="6461760" y="2103120"/>
            <a:ext cx="4663500" cy="3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238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9pPr>
          </a:lstStyle>
          <a:p/>
        </p:txBody>
      </p:sp>
      <p:sp>
        <p:nvSpPr>
          <p:cNvPr id="240" name="Google Shape;240;p31"/>
          <p:cNvSpPr txBox="1"/>
          <p:nvPr>
            <p:ph idx="10" type="dt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idx="11" type="ftr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2" name="Google Shape;242;p31"/>
          <p:cNvSpPr txBox="1"/>
          <p:nvPr>
            <p:ph idx="12" type="sldNum"/>
          </p:nvPr>
        </p:nvSpPr>
        <p:spPr>
          <a:xfrm>
            <a:off x="10287000" y="6035040"/>
            <a:ext cx="837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1069848" y="2074334"/>
            <a:ext cx="46635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46" name="Google Shape;246;p32"/>
          <p:cNvSpPr txBox="1"/>
          <p:nvPr>
            <p:ph idx="2" type="body"/>
          </p:nvPr>
        </p:nvSpPr>
        <p:spPr>
          <a:xfrm>
            <a:off x="1069848" y="2792472"/>
            <a:ext cx="4663500" cy="31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238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9pPr>
          </a:lstStyle>
          <a:p/>
        </p:txBody>
      </p:sp>
      <p:sp>
        <p:nvSpPr>
          <p:cNvPr id="247" name="Google Shape;247;p32"/>
          <p:cNvSpPr txBox="1"/>
          <p:nvPr>
            <p:ph idx="3" type="body"/>
          </p:nvPr>
        </p:nvSpPr>
        <p:spPr>
          <a:xfrm>
            <a:off x="6458712" y="2074334"/>
            <a:ext cx="46635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b="1" sz="19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48" name="Google Shape;248;p32"/>
          <p:cNvSpPr txBox="1"/>
          <p:nvPr>
            <p:ph idx="4" type="body"/>
          </p:nvPr>
        </p:nvSpPr>
        <p:spPr>
          <a:xfrm>
            <a:off x="6458712" y="2792471"/>
            <a:ext cx="4663500" cy="3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238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9pPr>
          </a:lstStyle>
          <a:p/>
        </p:txBody>
      </p:sp>
      <p:sp>
        <p:nvSpPr>
          <p:cNvPr id="249" name="Google Shape;249;p32"/>
          <p:cNvSpPr txBox="1"/>
          <p:nvPr>
            <p:ph idx="10" type="dt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0" name="Google Shape;250;p32"/>
          <p:cNvSpPr txBox="1"/>
          <p:nvPr>
            <p:ph idx="11" type="ftr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1" name="Google Shape;251;p32"/>
          <p:cNvSpPr txBox="1"/>
          <p:nvPr>
            <p:ph idx="12" type="sldNum"/>
          </p:nvPr>
        </p:nvSpPr>
        <p:spPr>
          <a:xfrm>
            <a:off x="10287000" y="6035040"/>
            <a:ext cx="837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4" name="Google Shape;254;p33"/>
          <p:cNvSpPr txBox="1"/>
          <p:nvPr>
            <p:ph idx="10" type="dt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5" name="Google Shape;255;p33"/>
          <p:cNvSpPr txBox="1"/>
          <p:nvPr>
            <p:ph idx="11" type="ftr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6" name="Google Shape;256;p33"/>
          <p:cNvSpPr txBox="1"/>
          <p:nvPr>
            <p:ph idx="12" type="sldNum"/>
          </p:nvPr>
        </p:nvSpPr>
        <p:spPr>
          <a:xfrm>
            <a:off x="10287000" y="6035040"/>
            <a:ext cx="837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idx="10" type="dt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9" name="Google Shape;259;p34"/>
          <p:cNvSpPr txBox="1"/>
          <p:nvPr>
            <p:ph idx="11" type="ftr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0" name="Google Shape;260;p34"/>
          <p:cNvSpPr txBox="1"/>
          <p:nvPr>
            <p:ph idx="12" type="sldNum"/>
          </p:nvPr>
        </p:nvSpPr>
        <p:spPr>
          <a:xfrm>
            <a:off x="10287000" y="6035040"/>
            <a:ext cx="837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/>
          <p:nvPr/>
        </p:nvSpPr>
        <p:spPr>
          <a:xfrm>
            <a:off x="8119870" y="237744"/>
            <a:ext cx="3826500" cy="6382500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5"/>
          <p:cNvSpPr/>
          <p:nvPr/>
        </p:nvSpPr>
        <p:spPr>
          <a:xfrm>
            <a:off x="8254660" y="374904"/>
            <a:ext cx="3557100" cy="610830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5"/>
          <p:cNvSpPr txBox="1"/>
          <p:nvPr>
            <p:ph type="title"/>
          </p:nvPr>
        </p:nvSpPr>
        <p:spPr>
          <a:xfrm>
            <a:off x="8458200" y="607392"/>
            <a:ext cx="31620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238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3pPr>
            <a:lvl4pPr indent="-3238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4pPr>
            <a:lvl5pPr indent="-3238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5pPr>
            <a:lvl6pPr indent="-3238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Char char="◦"/>
              <a:defRPr sz="1500"/>
            </a:lvl9pPr>
          </a:lstStyle>
          <a:p/>
        </p:txBody>
      </p:sp>
      <p:sp>
        <p:nvSpPr>
          <p:cNvPr id="266" name="Google Shape;266;p35"/>
          <p:cNvSpPr txBox="1"/>
          <p:nvPr>
            <p:ph idx="2" type="body"/>
          </p:nvPr>
        </p:nvSpPr>
        <p:spPr>
          <a:xfrm>
            <a:off x="8458200" y="2336800"/>
            <a:ext cx="3162000" cy="36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67" name="Google Shape;267;p35"/>
          <p:cNvSpPr txBox="1"/>
          <p:nvPr>
            <p:ph idx="10" type="dt"/>
          </p:nvPr>
        </p:nvSpPr>
        <p:spPr>
          <a:xfrm>
            <a:off x="5588000" y="6035040"/>
            <a:ext cx="1955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8" name="Google Shape;268;p35"/>
          <p:cNvSpPr txBox="1"/>
          <p:nvPr>
            <p:ph idx="11" type="ftr"/>
          </p:nvPr>
        </p:nvSpPr>
        <p:spPr>
          <a:xfrm>
            <a:off x="685801" y="6035040"/>
            <a:ext cx="4584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9" name="Google Shape;269;p35"/>
          <p:cNvSpPr txBox="1"/>
          <p:nvPr>
            <p:ph idx="12" type="sldNum"/>
          </p:nvPr>
        </p:nvSpPr>
        <p:spPr>
          <a:xfrm>
            <a:off x="10396728" y="6035040"/>
            <a:ext cx="1223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/>
          <p:nvPr/>
        </p:nvSpPr>
        <p:spPr>
          <a:xfrm>
            <a:off x="8119870" y="237744"/>
            <a:ext cx="3826500" cy="6382500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6"/>
          <p:cNvSpPr/>
          <p:nvPr>
            <p:ph idx="2" type="pic"/>
          </p:nvPr>
        </p:nvSpPr>
        <p:spPr>
          <a:xfrm>
            <a:off x="228599" y="237744"/>
            <a:ext cx="7695900" cy="6382500"/>
          </a:xfrm>
          <a:prstGeom prst="rect">
            <a:avLst/>
          </a:prstGeom>
          <a:solidFill>
            <a:srgbClr val="BFCB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73" name="Google Shape;273;p36"/>
          <p:cNvSpPr txBox="1"/>
          <p:nvPr>
            <p:ph idx="10" type="dt"/>
          </p:nvPr>
        </p:nvSpPr>
        <p:spPr>
          <a:xfrm>
            <a:off x="5662337" y="6035040"/>
            <a:ext cx="2072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4" name="Google Shape;274;p36"/>
          <p:cNvSpPr txBox="1"/>
          <p:nvPr>
            <p:ph idx="11" type="ftr"/>
          </p:nvPr>
        </p:nvSpPr>
        <p:spPr>
          <a:xfrm>
            <a:off x="612648" y="6035040"/>
            <a:ext cx="4587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 b="1" sz="1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5" name="Google Shape;275;p36"/>
          <p:cNvSpPr txBox="1"/>
          <p:nvPr>
            <p:ph idx="12" type="sldNum"/>
          </p:nvPr>
        </p:nvSpPr>
        <p:spPr>
          <a:xfrm>
            <a:off x="10396728" y="6035040"/>
            <a:ext cx="1225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36"/>
          <p:cNvSpPr/>
          <p:nvPr/>
        </p:nvSpPr>
        <p:spPr>
          <a:xfrm>
            <a:off x="8254660" y="374904"/>
            <a:ext cx="3557100" cy="610830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6"/>
          <p:cNvSpPr txBox="1"/>
          <p:nvPr>
            <p:ph type="title"/>
          </p:nvPr>
        </p:nvSpPr>
        <p:spPr>
          <a:xfrm>
            <a:off x="8477250" y="603504"/>
            <a:ext cx="31449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8477250" y="2386584"/>
            <a:ext cx="3144900" cy="3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900"/>
              <a:buNone/>
              <a:defRPr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81" name="Google Shape;281;p37"/>
          <p:cNvSpPr txBox="1"/>
          <p:nvPr>
            <p:ph idx="1" type="body"/>
          </p:nvPr>
        </p:nvSpPr>
        <p:spPr>
          <a:xfrm rot="5400000">
            <a:off x="4171200" y="-1001280"/>
            <a:ext cx="384960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/>
            </a:lvl1pPr>
            <a:lvl2pPr indent="-3492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◦"/>
              <a:defRPr/>
            </a:lvl2pPr>
            <a:lvl3pPr indent="-3492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◦"/>
              <a:defRPr/>
            </a:lvl3pPr>
            <a:lvl4pPr indent="-3492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◦"/>
              <a:defRPr/>
            </a:lvl4pPr>
            <a:lvl5pPr indent="-3492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◦"/>
              <a:defRPr/>
            </a:lvl5pPr>
            <a:lvl6pPr indent="-3492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◦"/>
              <a:defRPr/>
            </a:lvl6pPr>
            <a:lvl7pPr indent="-3492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◦"/>
              <a:defRPr/>
            </a:lvl7pPr>
            <a:lvl8pPr indent="-3492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◦"/>
              <a:defRPr/>
            </a:lvl8pPr>
            <a:lvl9pPr indent="-3492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◦"/>
              <a:defRPr/>
            </a:lvl9pPr>
          </a:lstStyle>
          <a:p/>
        </p:txBody>
      </p:sp>
      <p:sp>
        <p:nvSpPr>
          <p:cNvPr id="282" name="Google Shape;282;p37"/>
          <p:cNvSpPr txBox="1"/>
          <p:nvPr>
            <p:ph idx="10" type="dt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83" name="Google Shape;283;p37"/>
          <p:cNvSpPr txBox="1"/>
          <p:nvPr>
            <p:ph idx="11" type="ftr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84" name="Google Shape;284;p37"/>
          <p:cNvSpPr txBox="1"/>
          <p:nvPr>
            <p:ph idx="12" type="sldNum"/>
          </p:nvPr>
        </p:nvSpPr>
        <p:spPr>
          <a:xfrm>
            <a:off x="10287000" y="6035040"/>
            <a:ext cx="837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type="title"/>
          </p:nvPr>
        </p:nvSpPr>
        <p:spPr>
          <a:xfrm rot="5400000">
            <a:off x="7543800" y="2209500"/>
            <a:ext cx="5257500" cy="23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87" name="Google Shape;287;p38"/>
          <p:cNvSpPr txBox="1"/>
          <p:nvPr>
            <p:ph idx="1" type="body"/>
          </p:nvPr>
        </p:nvSpPr>
        <p:spPr>
          <a:xfrm rot="5400000">
            <a:off x="2248050" y="-647850"/>
            <a:ext cx="52575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/>
            </a:lvl1pPr>
            <a:lvl2pPr indent="-3492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◦"/>
              <a:defRPr/>
            </a:lvl2pPr>
            <a:lvl3pPr indent="-34925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◦"/>
              <a:defRPr/>
            </a:lvl3pPr>
            <a:lvl4pPr indent="-34925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◦"/>
              <a:defRPr/>
            </a:lvl4pPr>
            <a:lvl5pPr indent="-34925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◦"/>
              <a:defRPr/>
            </a:lvl5pPr>
            <a:lvl6pPr indent="-34925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◦"/>
              <a:defRPr/>
            </a:lvl6pPr>
            <a:lvl7pPr indent="-34925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◦"/>
              <a:defRPr/>
            </a:lvl7pPr>
            <a:lvl8pPr indent="-34925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◦"/>
              <a:defRPr/>
            </a:lvl8pPr>
            <a:lvl9pPr indent="-34925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Char char="◦"/>
              <a:defRPr/>
            </a:lvl9pPr>
          </a:lstStyle>
          <a:p/>
        </p:txBody>
      </p:sp>
      <p:sp>
        <p:nvSpPr>
          <p:cNvPr id="288" name="Google Shape;288;p38"/>
          <p:cNvSpPr txBox="1"/>
          <p:nvPr>
            <p:ph idx="10" type="dt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89" name="Google Shape;289;p38"/>
          <p:cNvSpPr txBox="1"/>
          <p:nvPr>
            <p:ph idx="11" type="ftr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90" name="Google Shape;290;p38"/>
          <p:cNvSpPr txBox="1"/>
          <p:nvPr>
            <p:ph idx="12" type="sldNum"/>
          </p:nvPr>
        </p:nvSpPr>
        <p:spPr>
          <a:xfrm>
            <a:off x="10287000" y="6035040"/>
            <a:ext cx="837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99" name="Google Shape;299;p4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0" name="Google Shape;300;p4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01" name="Google Shape;301;p4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02" name="Google Shape;302;p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06" name="Google Shape;306;p4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07" name="Google Shape;307;p4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08" name="Google Shape;308;p4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11" name="Google Shape;311;p4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12" name="Google Shape;312;p4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15" name="Google Shape;315;p43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6" name="Google Shape;316;p4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17" name="Google Shape;317;p4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18" name="Google Shape;318;p4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21" name="Google Shape;321;p44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22" name="Google Shape;322;p44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23" name="Google Shape;323;p4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24" name="Google Shape;324;p4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25" name="Google Shape;325;p4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839788" y="1681163"/>
            <a:ext cx="51579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29" name="Google Shape;329;p45"/>
          <p:cNvSpPr txBox="1"/>
          <p:nvPr>
            <p:ph idx="2" type="body"/>
          </p:nvPr>
        </p:nvSpPr>
        <p:spPr>
          <a:xfrm>
            <a:off x="839788" y="2505075"/>
            <a:ext cx="51579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30" name="Google Shape;330;p45"/>
          <p:cNvSpPr txBox="1"/>
          <p:nvPr>
            <p:ph idx="3" type="body"/>
          </p:nvPr>
        </p:nvSpPr>
        <p:spPr>
          <a:xfrm>
            <a:off x="6172200" y="1681163"/>
            <a:ext cx="51831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1" name="Google Shape;331;p45"/>
          <p:cNvSpPr txBox="1"/>
          <p:nvPr>
            <p:ph idx="4" type="body"/>
          </p:nvPr>
        </p:nvSpPr>
        <p:spPr>
          <a:xfrm>
            <a:off x="6172200" y="2505075"/>
            <a:ext cx="51831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32" name="Google Shape;332;p4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33" name="Google Shape;333;p4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34" name="Google Shape;334;p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37" name="Google Shape;337;p4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38" name="Google Shape;338;p4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39" name="Google Shape;339;p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42" name="Google Shape;342;p47"/>
          <p:cNvSpPr txBox="1"/>
          <p:nvPr>
            <p:ph idx="1" type="body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43" name="Google Shape;343;p47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344" name="Google Shape;344;p4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45" name="Google Shape;345;p4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46" name="Google Shape;346;p4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8"/>
          <p:cNvSpPr txBox="1"/>
          <p:nvPr>
            <p:ph type="title"/>
          </p:nvPr>
        </p:nvSpPr>
        <p:spPr>
          <a:xfrm>
            <a:off x="839788" y="457200"/>
            <a:ext cx="3932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49" name="Google Shape;349;p48"/>
          <p:cNvSpPr/>
          <p:nvPr>
            <p:ph idx="2" type="pic"/>
          </p:nvPr>
        </p:nvSpPr>
        <p:spPr>
          <a:xfrm>
            <a:off x="5183188" y="987425"/>
            <a:ext cx="61725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0" name="Google Shape;350;p48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351" name="Google Shape;351;p4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52" name="Google Shape;352;p4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53" name="Google Shape;353;p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56" name="Google Shape;356;p49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57" name="Google Shape;357;p4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58" name="Google Shape;358;p4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59" name="Google Shape;359;p4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62" name="Google Shape;362;p50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363" name="Google Shape;363;p5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64" name="Google Shape;364;p5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65" name="Google Shape;365;p5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6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Char char="◦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25"/>
          <p:cNvSpPr/>
          <p:nvPr/>
        </p:nvSpPr>
        <p:spPr>
          <a:xfrm>
            <a:off x="234696" y="237744"/>
            <a:ext cx="11722500" cy="6382500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371856" y="374904"/>
            <a:ext cx="11448300" cy="610830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800"/>
              <a:buFont typeface="Garamond"/>
              <a:buChar char="◦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600"/>
              <a:buFont typeface="Garamond"/>
              <a:buChar char="◦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4" name="Google Shape;184;p25"/>
          <p:cNvSpPr txBox="1"/>
          <p:nvPr>
            <p:ph idx="10" type="dt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11" type="ftr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86" name="Google Shape;186;p25"/>
          <p:cNvSpPr txBox="1"/>
          <p:nvPr>
            <p:ph idx="12" type="sldNum"/>
          </p:nvPr>
        </p:nvSpPr>
        <p:spPr>
          <a:xfrm>
            <a:off x="10287000" y="6035040"/>
            <a:ext cx="838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234696" y="237744"/>
            <a:ext cx="11722500" cy="63825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371856" y="374904"/>
            <a:ext cx="11448300" cy="6108300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9250" lvl="0" marL="457200" marR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Garamond"/>
              <a:buChar char="◦"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Char char="◦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3850" lvl="2" marL="1371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23850" lvl="3" marL="1828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23850" lvl="4" marL="22860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23850" lvl="5" marL="27432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23850" lvl="6" marL="32004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23850" lvl="7" marL="36576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23850" lvl="8" marL="4114800" marR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9" name="Google Shape;199;p27"/>
          <p:cNvSpPr txBox="1"/>
          <p:nvPr>
            <p:ph idx="10" type="dt"/>
          </p:nvPr>
        </p:nvSpPr>
        <p:spPr>
          <a:xfrm>
            <a:off x="7256794" y="6035040"/>
            <a:ext cx="2892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1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0" name="Google Shape;200;p27"/>
          <p:cNvSpPr txBox="1"/>
          <p:nvPr>
            <p:ph idx="11" type="ftr"/>
          </p:nvPr>
        </p:nvSpPr>
        <p:spPr>
          <a:xfrm>
            <a:off x="1066800" y="6035040"/>
            <a:ext cx="58167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1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10287000" y="6035040"/>
            <a:ext cx="837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11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 sz="1900"/>
            </a:lvl9pPr>
          </a:lstStyle>
          <a:p/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4" name="Google Shape;294;p3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5" name="Google Shape;295;p3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6" name="Google Shape;296;p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dgoyal@iitk.ac.in" TargetMode="External"/><Relationship Id="rId4" Type="http://schemas.openxmlformats.org/officeDocument/2006/relationships/hyperlink" Target="mailto:prajwal@iitk.ac.in" TargetMode="External"/><Relationship Id="rId5" Type="http://schemas.openxmlformats.org/officeDocument/2006/relationships/hyperlink" Target="mailto:krshivam@iitk.ac.i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mpetitions.codalab.org/competitions/25623" TargetMode="External"/><Relationship Id="rId4" Type="http://schemas.openxmlformats.org/officeDocument/2006/relationships/hyperlink" Target="https://drive.google.com/file/d/1g1gy9DTBYV8aVasS90Oa8bMBQYHwBzx_/vie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11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51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51"/>
          <p:cNvSpPr txBox="1"/>
          <p:nvPr>
            <p:ph type="ctr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Toxic Spans Detection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51"/>
          <p:cNvSpPr/>
          <p:nvPr/>
        </p:nvSpPr>
        <p:spPr>
          <a:xfrm flipH="1" rot="10800000">
            <a:off x="7550402" y="245547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51"/>
          <p:cNvSpPr txBox="1"/>
          <p:nvPr>
            <p:ph idx="1" type="subTitle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By – Group 4</a:t>
            </a:r>
            <a:endParaRPr/>
          </a:p>
          <a:p>
            <a:pPr indent="-762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2286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Jaydeep Goyal (170324,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jdgoyal@iitk.ac.in</a:t>
            </a:r>
            <a:r>
              <a:rPr lang="en-US"/>
              <a:t>) </a:t>
            </a:r>
            <a:endParaRPr/>
          </a:p>
          <a:p>
            <a:pPr indent="-2286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Prajwal H G      (170481, </a:t>
            </a:r>
            <a:r>
              <a:rPr lang="en-US" u="sng">
                <a:solidFill>
                  <a:schemeClr val="hlink"/>
                </a:solidFill>
                <a:hlinkClick r:id="rId4"/>
              </a:rPr>
              <a:t>prajwal@iitk.ac.in</a:t>
            </a:r>
            <a:r>
              <a:rPr lang="en-US"/>
              <a:t>)</a:t>
            </a:r>
            <a:endParaRPr/>
          </a:p>
          <a:p>
            <a:pPr indent="-22860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Shivam Kumar (170668, </a:t>
            </a:r>
            <a:r>
              <a:rPr lang="en-US" u="sng">
                <a:solidFill>
                  <a:schemeClr val="hlink"/>
                </a:solidFill>
                <a:hlinkClick r:id="rId5"/>
              </a:rPr>
              <a:t>krshivam@iitk.ac.in</a:t>
            </a:r>
            <a:r>
              <a:rPr lang="en-US"/>
              <a:t>)</a:t>
            </a:r>
            <a:endParaRPr/>
          </a:p>
          <a:p>
            <a:pPr indent="15240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9" name="Google Shape;539;p60"/>
          <p:cNvSpPr/>
          <p:nvPr/>
        </p:nvSpPr>
        <p:spPr>
          <a:xfrm>
            <a:off x="210312" y="226665"/>
            <a:ext cx="11722608" cy="63825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60"/>
          <p:cNvSpPr txBox="1"/>
          <p:nvPr>
            <p:ph type="title"/>
          </p:nvPr>
        </p:nvSpPr>
        <p:spPr>
          <a:xfrm>
            <a:off x="289465" y="285341"/>
            <a:ext cx="9792208" cy="499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en-US" sz="3240"/>
              <a:t>BERT</a:t>
            </a:r>
            <a:endParaRPr/>
          </a:p>
        </p:txBody>
      </p:sp>
      <p:sp>
        <p:nvSpPr>
          <p:cNvPr id="541" name="Google Shape;541;p60"/>
          <p:cNvSpPr txBox="1"/>
          <p:nvPr>
            <p:ph idx="1" type="body"/>
          </p:nvPr>
        </p:nvSpPr>
        <p:spPr>
          <a:xfrm>
            <a:off x="128599" y="786152"/>
            <a:ext cx="11741311" cy="5179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"Because he's an idiot who is moron and a big bigot fuckur."</a:t>
            </a:r>
            <a:endParaRPr/>
          </a:p>
        </p:txBody>
      </p:sp>
      <p:cxnSp>
        <p:nvCxnSpPr>
          <p:cNvPr id="542" name="Google Shape;542;p60"/>
          <p:cNvCxnSpPr/>
          <p:nvPr/>
        </p:nvCxnSpPr>
        <p:spPr>
          <a:xfrm>
            <a:off x="4824941" y="2962275"/>
            <a:ext cx="414868" cy="465667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3" name="Google Shape;543;p60"/>
          <p:cNvCxnSpPr/>
          <p:nvPr/>
        </p:nvCxnSpPr>
        <p:spPr>
          <a:xfrm rot="10800000">
            <a:off x="5256742" y="3004610"/>
            <a:ext cx="16932" cy="406399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4" name="Google Shape;544;p60"/>
          <p:cNvCxnSpPr/>
          <p:nvPr/>
        </p:nvCxnSpPr>
        <p:spPr>
          <a:xfrm flipH="1" rot="10800000">
            <a:off x="5341408" y="3055408"/>
            <a:ext cx="635001" cy="347133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5" name="Google Shape;545;p60"/>
          <p:cNvCxnSpPr/>
          <p:nvPr/>
        </p:nvCxnSpPr>
        <p:spPr>
          <a:xfrm>
            <a:off x="7957609" y="3046941"/>
            <a:ext cx="347133" cy="380999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6" name="Google Shape;546;p60"/>
          <p:cNvCxnSpPr/>
          <p:nvPr/>
        </p:nvCxnSpPr>
        <p:spPr>
          <a:xfrm flipH="1">
            <a:off x="8313209" y="3004608"/>
            <a:ext cx="135465" cy="440266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7" name="Google Shape;547;p60"/>
          <p:cNvCxnSpPr/>
          <p:nvPr/>
        </p:nvCxnSpPr>
        <p:spPr>
          <a:xfrm>
            <a:off x="9159875" y="3038473"/>
            <a:ext cx="508001" cy="330201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8" name="Google Shape;548;p60"/>
          <p:cNvCxnSpPr/>
          <p:nvPr/>
        </p:nvCxnSpPr>
        <p:spPr>
          <a:xfrm flipH="1" rot="10800000">
            <a:off x="9684807" y="2996141"/>
            <a:ext cx="8469" cy="414865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9" name="Google Shape;549;p60"/>
          <p:cNvCxnSpPr/>
          <p:nvPr/>
        </p:nvCxnSpPr>
        <p:spPr>
          <a:xfrm flipH="1" rot="10800000">
            <a:off x="9667874" y="3004607"/>
            <a:ext cx="516467" cy="355599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0" name="Google Shape;550;p60"/>
          <p:cNvCxnSpPr/>
          <p:nvPr/>
        </p:nvCxnSpPr>
        <p:spPr>
          <a:xfrm>
            <a:off x="3267074" y="3004606"/>
            <a:ext cx="16934" cy="372534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1" name="Google Shape;551;p60"/>
          <p:cNvCxnSpPr/>
          <p:nvPr/>
        </p:nvCxnSpPr>
        <p:spPr>
          <a:xfrm rot="5400000">
            <a:off x="4369909" y="2397042"/>
            <a:ext cx="2074200" cy="18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B8999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52" name="Google Shape;552;p60"/>
          <p:cNvCxnSpPr/>
          <p:nvPr/>
        </p:nvCxnSpPr>
        <p:spPr>
          <a:xfrm rot="5400000">
            <a:off x="2384342" y="2384375"/>
            <a:ext cx="2015100" cy="135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B8999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53" name="Google Shape;553;p60"/>
          <p:cNvCxnSpPr/>
          <p:nvPr/>
        </p:nvCxnSpPr>
        <p:spPr>
          <a:xfrm rot="5400000">
            <a:off x="7375508" y="2371841"/>
            <a:ext cx="1964400" cy="12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B8999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54" name="Google Shape;554;p60"/>
          <p:cNvCxnSpPr/>
          <p:nvPr/>
        </p:nvCxnSpPr>
        <p:spPr>
          <a:xfrm flipH="1" rot="-5400000">
            <a:off x="8611658" y="2295524"/>
            <a:ext cx="1803300" cy="355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B8999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55" name="Google Shape;555;p60"/>
          <p:cNvSpPr txBox="1"/>
          <p:nvPr/>
        </p:nvSpPr>
        <p:spPr>
          <a:xfrm>
            <a:off x="317500" y="1570567"/>
            <a:ext cx="117348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[      </a:t>
            </a:r>
            <a:r>
              <a:rPr lang="en-US" sz="18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0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       </a:t>
            </a:r>
            <a:r>
              <a:rPr lang="en-US" sz="18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     </a:t>
            </a:r>
            <a:r>
              <a:rPr lang="en-US" sz="18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    </a:t>
            </a:r>
            <a:r>
              <a:rPr lang="en-US" sz="18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   </a:t>
            </a:r>
            <a:r>
              <a:rPr lang="en-US" sz="18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     </a:t>
            </a:r>
            <a:r>
              <a:rPr lang="en-US" sz="1800">
                <a:solidFill>
                  <a:srgbClr val="A5A1A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       </a:t>
            </a:r>
            <a:r>
              <a:rPr lang="en-US" sz="1800">
                <a:solidFill>
                  <a:srgbClr val="984117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     </a:t>
            </a:r>
            <a:r>
              <a:rPr lang="en-US" sz="1800">
                <a:solidFill>
                  <a:srgbClr val="92D050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   </a:t>
            </a:r>
            <a:r>
              <a:rPr lang="en-US" sz="1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      </a:t>
            </a:r>
            <a:r>
              <a:rPr lang="en-US" sz="1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         </a:t>
            </a:r>
            <a:r>
              <a:rPr lang="en-US" sz="1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      </a:t>
            </a:r>
            <a:r>
              <a:rPr lang="en-US" sz="1800">
                <a:solidFill>
                  <a:srgbClr val="E9966D"/>
                </a:solidFill>
                <a:latin typeface="Gill Sans"/>
                <a:ea typeface="Gill Sans"/>
                <a:cs typeface="Gill Sans"/>
                <a:sym typeface="Gill Sans"/>
              </a:rPr>
              <a:t>7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    </a:t>
            </a: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8,    </a:t>
            </a: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9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  </a:t>
            </a: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 10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    </a:t>
            </a: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       </a:t>
            </a:r>
            <a:r>
              <a:rPr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11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    </a:t>
            </a:r>
            <a:r>
              <a:rPr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11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   </a:t>
            </a:r>
            <a:r>
              <a:rPr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 11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] </a:t>
            </a:r>
            <a:endParaRPr/>
          </a:p>
        </p:txBody>
      </p:sp>
      <p:sp>
        <p:nvSpPr>
          <p:cNvPr id="556" name="Google Shape;556;p60"/>
          <p:cNvSpPr txBox="1"/>
          <p:nvPr/>
        </p:nvSpPr>
        <p:spPr>
          <a:xfrm>
            <a:off x="317499" y="1155700"/>
            <a:ext cx="117348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['</a:t>
            </a:r>
            <a:r>
              <a:rPr lang="en-US" sz="18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Because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',       "</a:t>
            </a:r>
            <a:r>
              <a:rPr lang="en-US" sz="18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he's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",    '</a:t>
            </a:r>
            <a:r>
              <a:rPr lang="en-US" sz="18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an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', '</a:t>
            </a:r>
            <a:r>
              <a:rPr lang="en-US" sz="1800">
                <a:solidFill>
                  <a:srgbClr val="A5A1A1"/>
                </a:solidFill>
                <a:latin typeface="Gill Sans"/>
                <a:ea typeface="Gill Sans"/>
                <a:cs typeface="Gill Sans"/>
                <a:sym typeface="Gill Sans"/>
              </a:rPr>
              <a:t>idiot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', '</a:t>
            </a:r>
            <a:r>
              <a:rPr lang="en-US" sz="1800">
                <a:solidFill>
                  <a:srgbClr val="984117"/>
                </a:solidFill>
                <a:latin typeface="Gill Sans"/>
                <a:ea typeface="Gill Sans"/>
                <a:cs typeface="Gill Sans"/>
                <a:sym typeface="Gill Sans"/>
              </a:rPr>
              <a:t>who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', '</a:t>
            </a:r>
            <a:r>
              <a:rPr lang="en-US" sz="1800">
                <a:solidFill>
                  <a:srgbClr val="92D050"/>
                </a:solidFill>
                <a:latin typeface="Gill Sans"/>
                <a:ea typeface="Gill Sans"/>
                <a:cs typeface="Gill Sans"/>
                <a:sym typeface="Gill Sans"/>
              </a:rPr>
              <a:t>is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',      '</a:t>
            </a:r>
            <a:r>
              <a:rPr lang="en-US" sz="1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moron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',         '</a:t>
            </a:r>
            <a:r>
              <a:rPr lang="en-US" sz="1800">
                <a:solidFill>
                  <a:srgbClr val="E9966D"/>
                </a:solidFill>
                <a:latin typeface="Gill Sans"/>
                <a:ea typeface="Gill Sans"/>
                <a:cs typeface="Gill Sans"/>
                <a:sym typeface="Gill Sans"/>
              </a:rPr>
              <a:t>and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',   'a', '</a:t>
            </a: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big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',    '</a:t>
            </a: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bigot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',           '</a:t>
            </a:r>
            <a:r>
              <a:rPr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fuckur.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'      ] </a:t>
            </a:r>
            <a:endParaRPr/>
          </a:p>
        </p:txBody>
      </p:sp>
      <p:sp>
        <p:nvSpPr>
          <p:cNvPr id="557" name="Google Shape;557;p60"/>
          <p:cNvSpPr txBox="1"/>
          <p:nvPr/>
        </p:nvSpPr>
        <p:spPr>
          <a:xfrm>
            <a:off x="300566" y="2645833"/>
            <a:ext cx="117348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[     0,     0,       0,     0,   0,     </a:t>
            </a: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       0,     0,   </a:t>
            </a:r>
            <a:r>
              <a:rPr lang="en-US"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  </a:t>
            </a: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   </a:t>
            </a: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         </a:t>
            </a: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        0,   0,    0,     </a:t>
            </a: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     </a:t>
            </a: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        </a:t>
            </a: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       </a:t>
            </a: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       0]</a:t>
            </a:r>
            <a:endParaRPr/>
          </a:p>
        </p:txBody>
      </p:sp>
      <p:sp>
        <p:nvSpPr>
          <p:cNvPr id="558" name="Google Shape;558;p60"/>
          <p:cNvSpPr txBox="1"/>
          <p:nvPr/>
        </p:nvSpPr>
        <p:spPr>
          <a:xfrm>
            <a:off x="309034" y="2341033"/>
            <a:ext cx="35136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Prediction = Model(input_text)</a:t>
            </a:r>
            <a:endParaRPr/>
          </a:p>
        </p:txBody>
      </p:sp>
      <p:sp>
        <p:nvSpPr>
          <p:cNvPr id="559" name="Google Shape;559;p60"/>
          <p:cNvSpPr txBox="1"/>
          <p:nvPr/>
        </p:nvSpPr>
        <p:spPr>
          <a:xfrm>
            <a:off x="309032" y="3373966"/>
            <a:ext cx="117348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[     0,              0,            0,     </a:t>
            </a:r>
            <a:r>
              <a:rPr lang="en-US"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  ,      0,     0,               ,                   0,     0,     0,         </a:t>
            </a: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  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                   </a:t>
            </a:r>
            <a:r>
              <a:rPr lang="en-US" sz="18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   </a:t>
            </a: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       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]</a:t>
            </a:r>
            <a:endParaRPr/>
          </a:p>
        </p:txBody>
      </p:sp>
      <p:sp>
        <p:nvSpPr>
          <p:cNvPr id="560" name="Google Shape;560;p60"/>
          <p:cNvSpPr txBox="1"/>
          <p:nvPr/>
        </p:nvSpPr>
        <p:spPr>
          <a:xfrm>
            <a:off x="3107266" y="3378200"/>
            <a:ext cx="2370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1" name="Google Shape;561;p60"/>
          <p:cNvSpPr txBox="1"/>
          <p:nvPr/>
        </p:nvSpPr>
        <p:spPr>
          <a:xfrm>
            <a:off x="5147732" y="3378200"/>
            <a:ext cx="2370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2" name="Google Shape;562;p60"/>
          <p:cNvSpPr txBox="1"/>
          <p:nvPr/>
        </p:nvSpPr>
        <p:spPr>
          <a:xfrm>
            <a:off x="8127999" y="3378199"/>
            <a:ext cx="2370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3" name="Google Shape;563;p60"/>
          <p:cNvSpPr txBox="1"/>
          <p:nvPr/>
        </p:nvSpPr>
        <p:spPr>
          <a:xfrm>
            <a:off x="9575798" y="3369733"/>
            <a:ext cx="2370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4" name="Google Shape;564;p60"/>
          <p:cNvSpPr txBox="1"/>
          <p:nvPr/>
        </p:nvSpPr>
        <p:spPr>
          <a:xfrm>
            <a:off x="413809" y="4427008"/>
            <a:ext cx="107103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Span Indices of the toxic word is obtained</a:t>
            </a:r>
            <a:endParaRPr/>
          </a:p>
        </p:txBody>
      </p:sp>
      <p:sp>
        <p:nvSpPr>
          <p:cNvPr id="565" name="Google Shape;565;p60"/>
          <p:cNvSpPr txBox="1"/>
          <p:nvPr/>
        </p:nvSpPr>
        <p:spPr>
          <a:xfrm>
            <a:off x="317499" y="1934633"/>
            <a:ext cx="117348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['</a:t>
            </a:r>
            <a:r>
              <a:rPr lang="en-US" sz="18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Because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', '</a:t>
            </a:r>
            <a:r>
              <a:rPr lang="en-US" sz="18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he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', " </a:t>
            </a:r>
            <a:r>
              <a:rPr lang="en-US" sz="18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'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 ", '</a:t>
            </a:r>
            <a:r>
              <a:rPr lang="en-US" sz="18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s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', '</a:t>
            </a:r>
            <a:r>
              <a:rPr lang="en-US" sz="180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an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', '</a:t>
            </a:r>
            <a:r>
              <a:rPr lang="en-US" sz="1800">
                <a:solidFill>
                  <a:srgbClr val="A5A1A1"/>
                </a:solidFill>
                <a:latin typeface="Gill Sans"/>
                <a:ea typeface="Gill Sans"/>
                <a:cs typeface="Gill Sans"/>
                <a:sym typeface="Gill Sans"/>
              </a:rPr>
              <a:t>idiot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', '</a:t>
            </a:r>
            <a:r>
              <a:rPr lang="en-US" sz="1800">
                <a:solidFill>
                  <a:srgbClr val="984117"/>
                </a:solidFill>
                <a:latin typeface="Gill Sans"/>
                <a:ea typeface="Gill Sans"/>
                <a:cs typeface="Gill Sans"/>
                <a:sym typeface="Gill Sans"/>
              </a:rPr>
              <a:t>who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', '</a:t>
            </a:r>
            <a:r>
              <a:rPr lang="en-US" sz="1800">
                <a:solidFill>
                  <a:srgbClr val="92D050"/>
                </a:solidFill>
                <a:latin typeface="Gill Sans"/>
                <a:ea typeface="Gill Sans"/>
                <a:cs typeface="Gill Sans"/>
                <a:sym typeface="Gill Sans"/>
              </a:rPr>
              <a:t>is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', '</a:t>
            </a:r>
            <a:r>
              <a:rPr lang="en-US" sz="1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m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', '</a:t>
            </a:r>
            <a:r>
              <a:rPr lang="en-US" sz="1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##oro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', '</a:t>
            </a:r>
            <a:r>
              <a:rPr lang="en-US" sz="1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##n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', '</a:t>
            </a:r>
            <a:r>
              <a:rPr lang="en-US" sz="1800">
                <a:solidFill>
                  <a:srgbClr val="E9966D"/>
                </a:solidFill>
                <a:latin typeface="Gill Sans"/>
                <a:ea typeface="Gill Sans"/>
                <a:cs typeface="Gill Sans"/>
                <a:sym typeface="Gill Sans"/>
              </a:rPr>
              <a:t>and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',  'a',  '</a:t>
            </a:r>
            <a:r>
              <a:rPr lang="en-US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big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', '</a:t>
            </a: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big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', '</a:t>
            </a:r>
            <a:r>
              <a:rPr lang="en-US" sz="18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##ot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', '</a:t>
            </a:r>
            <a:r>
              <a:rPr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fuck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', '</a:t>
            </a:r>
            <a:r>
              <a:rPr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##ur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',  '</a:t>
            </a:r>
            <a:r>
              <a:rPr lang="en-US" sz="1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']  -&gt;   input_test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66" name="Google Shape;566;p60"/>
          <p:cNvCxnSpPr/>
          <p:nvPr/>
        </p:nvCxnSpPr>
        <p:spPr>
          <a:xfrm>
            <a:off x="1345141" y="2894539"/>
            <a:ext cx="508000" cy="533400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7" name="Google Shape;567;p60"/>
          <p:cNvCxnSpPr/>
          <p:nvPr/>
        </p:nvCxnSpPr>
        <p:spPr>
          <a:xfrm>
            <a:off x="1920874" y="3004606"/>
            <a:ext cx="16934" cy="372534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8" name="Google Shape;568;p60"/>
          <p:cNvCxnSpPr/>
          <p:nvPr/>
        </p:nvCxnSpPr>
        <p:spPr>
          <a:xfrm flipH="1">
            <a:off x="1946275" y="2894539"/>
            <a:ext cx="457198" cy="541867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1"/>
          <p:cNvSpPr txBox="1"/>
          <p:nvPr/>
        </p:nvSpPr>
        <p:spPr>
          <a:xfrm>
            <a:off x="400050" y="390525"/>
            <a:ext cx="11382300" cy="60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4" name="Google Shape;574;p61"/>
          <p:cNvSpPr/>
          <p:nvPr/>
        </p:nvSpPr>
        <p:spPr>
          <a:xfrm>
            <a:off x="466207" y="521349"/>
            <a:ext cx="97923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ill Sans"/>
              <a:buNone/>
            </a:pPr>
            <a:r>
              <a:rPr i="0" lang="en-US" sz="3200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rPr>
              <a:t>CHALLENGES</a:t>
            </a:r>
            <a:endParaRPr i="0" sz="3200" cap="non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5" name="Google Shape;575;p61"/>
          <p:cNvSpPr/>
          <p:nvPr/>
        </p:nvSpPr>
        <p:spPr>
          <a:xfrm>
            <a:off x="574675" y="1086062"/>
            <a:ext cx="11286000" cy="54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Garamond"/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</a:pPr>
            <a:r>
              <a:rPr b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Model classifying extra words as toxic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800"/>
              <a:buFont typeface="Garamond"/>
              <a:buNone/>
            </a:pPr>
            <a:r>
              <a:t/>
            </a:r>
            <a:endParaRPr sz="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96850" lvl="0" marL="1905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Garamond"/>
              <a:buChar char="◦"/>
            </a:pPr>
            <a:r>
              <a:rPr lang="en-US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Burn in hell where you belong, you </a:t>
            </a:r>
            <a:r>
              <a:rPr lang="en-US" sz="1900" u="sng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filthy</a:t>
            </a:r>
            <a:r>
              <a:rPr lang="en-US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9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lying</a:t>
            </a:r>
            <a:r>
              <a:rPr lang="en-US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  <a:r>
              <a:rPr lang="en-US" sz="19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treasonous</a:t>
            </a:r>
            <a:r>
              <a:rPr lang="en-US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  <a:r>
              <a:rPr lang="en-US" sz="1900" u="sng">
                <a:solidFill>
                  <a:schemeClr val="dk1"/>
                </a:solidFill>
                <a:highlight>
                  <a:srgbClr val="FF0000"/>
                </a:highlight>
                <a:latin typeface="Gill Sans"/>
                <a:ea typeface="Gill Sans"/>
                <a:cs typeface="Gill Sans"/>
                <a:sym typeface="Gill Sans"/>
              </a:rPr>
              <a:t>piece </a:t>
            </a:r>
            <a:r>
              <a:rPr lang="en-US" sz="1900">
                <a:solidFill>
                  <a:schemeClr val="dk1"/>
                </a:solidFill>
                <a:highlight>
                  <a:srgbClr val="FF0000"/>
                </a:highlight>
                <a:latin typeface="Gill Sans"/>
                <a:ea typeface="Gill Sans"/>
                <a:cs typeface="Gill Sans"/>
                <a:sym typeface="Gill Sans"/>
              </a:rPr>
              <a:t>of </a:t>
            </a:r>
            <a:r>
              <a:rPr lang="en-US" sz="1900" u="sng">
                <a:solidFill>
                  <a:schemeClr val="dk1"/>
                </a:solidFill>
                <a:highlight>
                  <a:srgbClr val="FF0000"/>
                </a:highlight>
                <a:latin typeface="Gill Sans"/>
                <a:ea typeface="Gill Sans"/>
                <a:cs typeface="Gill Sans"/>
                <a:sym typeface="Gill Sans"/>
              </a:rPr>
              <a:t>shit</a:t>
            </a:r>
            <a:r>
              <a:rPr lang="en-US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 And take every one of your GD enabling </a:t>
            </a:r>
            <a:r>
              <a:rPr lang="en-US" sz="1900" u="sng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pigs </a:t>
            </a:r>
            <a:r>
              <a:rPr lang="en-US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with you.</a:t>
            </a:r>
            <a:endParaRPr sz="1500"/>
          </a:p>
          <a:p>
            <a:pPr indent="-196850" lvl="0" marL="1905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Garamond"/>
              <a:buChar char="◦"/>
            </a:pPr>
            <a:r>
              <a:rPr lang="en-US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Disgusting and </a:t>
            </a:r>
            <a:r>
              <a:rPr lang="en-US" sz="19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disgraceful</a:t>
            </a:r>
            <a:r>
              <a:rPr lang="en-US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without a doubt the </a:t>
            </a:r>
            <a:r>
              <a:rPr lang="en-US" sz="1900" u="sng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stupidest</a:t>
            </a:r>
            <a:r>
              <a:rPr lang="en-US" sz="19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  <a:r>
              <a:rPr lang="en-US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thing this government has done...</a:t>
            </a:r>
            <a:endParaRPr sz="1500"/>
          </a:p>
          <a:p>
            <a:pPr indent="-196850" lvl="0" marL="1905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Garamond"/>
              <a:buChar char="◦"/>
            </a:pPr>
            <a:r>
              <a:rPr lang="en-US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Assad is a </a:t>
            </a:r>
            <a:r>
              <a:rPr lang="en-US" sz="19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murdering</a:t>
            </a:r>
            <a:r>
              <a:rPr lang="en-US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  <a:r>
              <a:rPr lang="en-US" sz="1900" u="sng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bastard</a:t>
            </a:r>
            <a:r>
              <a:rPr lang="en-US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! Putin is a </a:t>
            </a:r>
            <a:r>
              <a:rPr lang="en-US" sz="19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gangster </a:t>
            </a:r>
            <a:r>
              <a:rPr lang="en-US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and Trump is a </a:t>
            </a:r>
            <a:r>
              <a:rPr lang="en-US" sz="1900" u="sng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fool</a:t>
            </a:r>
            <a:r>
              <a:rPr lang="en-US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!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Garamond"/>
              <a:buNone/>
            </a:pPr>
            <a:r>
              <a:t/>
            </a:r>
            <a:endParaRPr sz="1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Garamond"/>
              <a:buNone/>
            </a:pPr>
            <a:r>
              <a:t/>
            </a:r>
            <a:endParaRPr sz="1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None/>
            </a:pPr>
            <a:r>
              <a:rPr b="1"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Discrepancy in dataset</a:t>
            </a:r>
            <a:endParaRPr sz="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96850" lvl="0" marL="1905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Garamond"/>
              <a:buChar char="◦"/>
            </a:pPr>
            <a:r>
              <a:rPr lang="en-US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Should have just ran his</a:t>
            </a:r>
            <a:r>
              <a:rPr lang="en-US" sz="19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useless meth head ass over</a:t>
            </a:r>
            <a:r>
              <a:rPr lang="en-US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                   [ ]             </a:t>
            </a:r>
            <a:endParaRPr sz="1500"/>
          </a:p>
          <a:p>
            <a:pPr indent="-196850" lvl="0" marL="190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Garamond"/>
              <a:buChar char="◦"/>
            </a:pPr>
            <a:r>
              <a:rPr lang="en-US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THIS JUST IN: The President is still a </a:t>
            </a:r>
            <a:r>
              <a:rPr lang="en-US" sz="19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dick</a:t>
            </a:r>
            <a:r>
              <a:rPr lang="en-US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                                  [ ]                               </a:t>
            </a:r>
            <a:endParaRPr sz="1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96850" lvl="0" marL="190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Garamond"/>
              <a:buChar char="◦"/>
            </a:pPr>
            <a:r>
              <a:rPr lang="en-US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No, not in </a:t>
            </a:r>
            <a:r>
              <a:rPr lang="en-US" sz="1900" u="sng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Chugiak</a:t>
            </a:r>
            <a:r>
              <a:rPr lang="en-US" sz="1900">
                <a:solidFill>
                  <a:srgbClr val="00B0F0"/>
                </a:solidFill>
                <a:latin typeface="Gill Sans"/>
                <a:ea typeface="Gill Sans"/>
                <a:cs typeface="Gill Sans"/>
                <a:sym typeface="Gill Sans"/>
              </a:rPr>
              <a:t> </a:t>
            </a:r>
            <a:r>
              <a:rPr lang="en-US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silly</a:t>
            </a:r>
            <a:r>
              <a:rPr lang="en-US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 That's only an average of 10 per state.     [11, 12, 13, 14, 15, 16, 17] </a:t>
            </a:r>
            <a:endParaRPr sz="1500"/>
          </a:p>
          <a:p>
            <a:pPr indent="-196850" lvl="0" marL="1905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Garamond"/>
              <a:buChar char="◦"/>
            </a:pPr>
            <a:r>
              <a:rPr lang="en-US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Omg you get more </a:t>
            </a:r>
            <a:r>
              <a:rPr lang="en-US" sz="19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stupid</a:t>
            </a:r>
            <a:r>
              <a:rPr lang="en-US" sz="1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every day.                                          [ ] </a:t>
            </a:r>
            <a:endParaRPr sz="1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Garamond"/>
              <a:buNone/>
            </a:pPr>
            <a:r>
              <a:t/>
            </a:r>
            <a:endParaRPr sz="1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Garamond"/>
              <a:buNone/>
            </a:pPr>
            <a:r>
              <a:t/>
            </a:r>
            <a:endParaRPr sz="1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76200" lvl="0" marL="1905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Garamond"/>
              <a:buNone/>
            </a:pPr>
            <a:r>
              <a:t/>
            </a:r>
            <a:endParaRPr sz="1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76200" lvl="0" marL="1905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Garamond"/>
              <a:buNone/>
            </a:pPr>
            <a:r>
              <a:t/>
            </a:r>
            <a:endParaRPr sz="1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76200" lvl="0" marL="1905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Garamond"/>
              <a:buNone/>
            </a:pPr>
            <a:r>
              <a:t/>
            </a:r>
            <a:endParaRPr sz="19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2"/>
          <p:cNvSpPr txBox="1"/>
          <p:nvPr>
            <p:ph type="title"/>
          </p:nvPr>
        </p:nvSpPr>
        <p:spPr>
          <a:xfrm>
            <a:off x="1066800" y="642596"/>
            <a:ext cx="10058400" cy="557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more challenges</a:t>
            </a:r>
            <a:endParaRPr/>
          </a:p>
        </p:txBody>
      </p:sp>
      <p:sp>
        <p:nvSpPr>
          <p:cNvPr id="581" name="Google Shape;581;p62"/>
          <p:cNvSpPr txBox="1"/>
          <p:nvPr>
            <p:ph idx="1" type="body"/>
          </p:nvPr>
        </p:nvSpPr>
        <p:spPr>
          <a:xfrm>
            <a:off x="727633" y="1065200"/>
            <a:ext cx="10960800" cy="501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                          Sentence                                                           Original                                        Predicted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difference is that Washington and Jefferson </a:t>
            </a:r>
            <a:r>
              <a:rPr lang="en-US" sz="15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weren't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traitors              Idiot                                         traitors,  idiot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no more Chinese please                                                                 no more Chinese                            ----------------------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Roboto"/>
                <a:ea typeface="Roboto"/>
                <a:cs typeface="Roboto"/>
                <a:sym typeface="Roboto"/>
              </a:rPr>
              <a:t>Oh, my globe did you Islamic dictator have you remove my post                      Islamic dictator		               dictator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Roboto"/>
                <a:ea typeface="Roboto"/>
                <a:cs typeface="Roboto"/>
                <a:sym typeface="Roboto"/>
              </a:rPr>
              <a:t>rightee oo lester clown						            rightee oo lester clown			clown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Roboto"/>
                <a:ea typeface="Roboto"/>
                <a:cs typeface="Roboto"/>
                <a:sym typeface="Roboto"/>
              </a:rPr>
              <a:t>He is now officially an Idiot Savant.				                        Idiot				Idiot Savant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‘I hope I live long enough to see them all die’              ‘I hope I live long enough to see them all die          ----------------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300">
                <a:latin typeface="Roboto"/>
                <a:ea typeface="Roboto"/>
                <a:cs typeface="Roboto"/>
                <a:sym typeface="Roboto"/>
              </a:rPr>
              <a:t>Religional distinction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300">
                <a:latin typeface="Roboto"/>
                <a:ea typeface="Roboto"/>
                <a:cs typeface="Roboto"/>
                <a:sym typeface="Roboto"/>
              </a:rPr>
              <a:t>Insults not identified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300">
                <a:latin typeface="Roboto"/>
                <a:ea typeface="Roboto"/>
                <a:cs typeface="Roboto"/>
                <a:sym typeface="Roboto"/>
              </a:rPr>
              <a:t>Racists is used politically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3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63"/>
          <p:cNvSpPr txBox="1"/>
          <p:nvPr>
            <p:ph type="title"/>
          </p:nvPr>
        </p:nvSpPr>
        <p:spPr>
          <a:xfrm>
            <a:off x="4553733" y="548464"/>
            <a:ext cx="6798541" cy="16756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rPr lang="en-US" sz="3700"/>
              <a:t>Baseline provided by the Organizers</a:t>
            </a:r>
            <a:br>
              <a:rPr lang="en-US" sz="3700"/>
            </a:br>
            <a:endParaRPr sz="3700"/>
          </a:p>
        </p:txBody>
      </p:sp>
      <p:pic>
        <p:nvPicPr>
          <p:cNvPr id="588" name="Google Shape;588;p63"/>
          <p:cNvPicPr preferRelativeResize="0"/>
          <p:nvPr/>
        </p:nvPicPr>
        <p:blipFill rotWithShape="1">
          <a:blip r:embed="rId3">
            <a:alphaModFix/>
          </a:blip>
          <a:srcRect b="3" l="52339" r="10014" t="0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63"/>
          <p:cNvSpPr txBox="1"/>
          <p:nvPr>
            <p:ph idx="1" type="body"/>
          </p:nvPr>
        </p:nvSpPr>
        <p:spPr>
          <a:xfrm>
            <a:off x="4553734" y="2409830"/>
            <a:ext cx="6798539" cy="3705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Training spaCy’s existing pretrained Named Entity Recognizer model by adding a new entity type "toxic".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Training is done by passing the spans of doc along with new ‘Toxic’ entity name on NER pipeline from spacy.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 F1-score obtained on dev set is 0.611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br>
              <a:rPr lang="en-US" sz="2000"/>
            </a:b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4"/>
          <p:cNvSpPr/>
          <p:nvPr/>
        </p:nvSpPr>
        <p:spPr>
          <a:xfrm>
            <a:off x="1" y="0"/>
            <a:ext cx="60825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64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19989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6" name="Google Shape;59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64"/>
          <p:cNvSpPr txBox="1"/>
          <p:nvPr>
            <p:ph type="title"/>
          </p:nvPr>
        </p:nvSpPr>
        <p:spPr>
          <a:xfrm>
            <a:off x="640079" y="2053641"/>
            <a:ext cx="3669300" cy="27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NER Pipeline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8" name="Google Shape;598;p64"/>
          <p:cNvSpPr txBox="1"/>
          <p:nvPr>
            <p:ph idx="1" type="body"/>
          </p:nvPr>
        </p:nvSpPr>
        <p:spPr>
          <a:xfrm>
            <a:off x="6090574" y="801866"/>
            <a:ext cx="5306100" cy="52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41300" lvl="0" marL="2413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SpaCy uses CNN model on Bloom embeddings</a:t>
            </a:r>
            <a:endParaRPr/>
          </a:p>
          <a:p>
            <a:pPr indent="-88900" lvl="0" marL="2413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241300" lvl="0" marL="2413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Stanza didn't provide an option of creating new entities</a:t>
            </a:r>
            <a:endParaRPr/>
          </a:p>
          <a:p>
            <a:pPr indent="-88900" lvl="0" marL="2413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-241300" lvl="0" marL="2413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We can implement another pipeline using TensorFlow</a:t>
            </a:r>
            <a:endParaRPr/>
          </a:p>
          <a:p>
            <a:pPr indent="-88900" lvl="0" marL="2413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65"/>
          <p:cNvSpPr txBox="1"/>
          <p:nvPr>
            <p:ph type="title"/>
          </p:nvPr>
        </p:nvSpPr>
        <p:spPr>
          <a:xfrm>
            <a:off x="838200" y="184805"/>
            <a:ext cx="10515600" cy="15058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Calibri"/>
              <a:buNone/>
            </a:pPr>
            <a:r>
              <a:rPr lang="en-US" sz="5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COMPLETED</a:t>
            </a:r>
            <a:endParaRPr/>
          </a:p>
        </p:txBody>
      </p:sp>
      <p:graphicFrame>
        <p:nvGraphicFramePr>
          <p:cNvPr id="605" name="Google Shape;605;p65"/>
          <p:cNvGraphicFramePr/>
          <p:nvPr/>
        </p:nvGraphicFramePr>
        <p:xfrm>
          <a:off x="1429551" y="18454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{20489197-0828-479C-8600-6B5F30A04F52}</a:tableStyleId>
              </a:tblPr>
              <a:tblGrid>
                <a:gridCol w="6024225"/>
                <a:gridCol w="3305625"/>
              </a:tblGrid>
              <a:tr h="49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/>
                        <a:t>MODELS</a:t>
                      </a:r>
                      <a:endParaRPr/>
                    </a:p>
                  </a:txBody>
                  <a:tcPr marT="56200" marB="56200" marR="112375" marL="112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F1-Score</a:t>
                      </a:r>
                      <a:endParaRPr/>
                    </a:p>
                  </a:txBody>
                  <a:tcPr marT="56200" marB="56200" marR="112375" marL="112375"/>
                </a:tc>
              </a:tr>
              <a:tr h="49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b="0" lang="en-US" sz="2200" u="none" strike="noStrike"/>
                        <a:t>Lexicon</a:t>
                      </a:r>
                      <a:endParaRPr sz="2200"/>
                    </a:p>
                  </a:txBody>
                  <a:tcPr marT="56200" marB="56200" marR="112375" marL="112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0.25</a:t>
                      </a:r>
                      <a:endParaRPr/>
                    </a:p>
                  </a:txBody>
                  <a:tcPr marT="56200" marB="56200" marR="112375" marL="112375"/>
                </a:tc>
              </a:tr>
              <a:tr h="49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NBOW 2</a:t>
                      </a:r>
                      <a:endParaRPr/>
                    </a:p>
                  </a:txBody>
                  <a:tcPr marT="56200" marB="56200" marR="112375" marL="112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0.10</a:t>
                      </a:r>
                      <a:endParaRPr/>
                    </a:p>
                  </a:txBody>
                  <a:tcPr marT="56200" marB="56200" marR="112375" marL="112375"/>
                </a:tc>
              </a:tr>
              <a:tr h="49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BERT (Large-Cased)</a:t>
                      </a:r>
                      <a:endParaRPr/>
                    </a:p>
                  </a:txBody>
                  <a:tcPr marT="56200" marB="56200" marR="112375" marL="112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0.56</a:t>
                      </a:r>
                      <a:endParaRPr/>
                    </a:p>
                  </a:txBody>
                  <a:tcPr marT="56200" marB="56200" marR="112375" marL="112375"/>
                </a:tc>
              </a:tr>
              <a:tr h="49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b="0" lang="en-US" sz="2200" u="none" strike="noStrike"/>
                        <a:t>BERT (Base-Cased)</a:t>
                      </a:r>
                      <a:endParaRPr b="0" i="0" sz="2200" u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200" marB="56200" marR="112375" marL="112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0.55</a:t>
                      </a:r>
                      <a:endParaRPr/>
                    </a:p>
                  </a:txBody>
                  <a:tcPr marT="56200" marB="56200" marR="112375" marL="112375"/>
                </a:tc>
              </a:tr>
              <a:tr h="49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XLNet (Large)</a:t>
                      </a:r>
                      <a:endParaRPr/>
                    </a:p>
                  </a:txBody>
                  <a:tcPr marT="56200" marB="56200" marR="112375" marL="112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0.55</a:t>
                      </a:r>
                      <a:endParaRPr/>
                    </a:p>
                  </a:txBody>
                  <a:tcPr marT="56200" marB="56200" marR="112375" marL="112375"/>
                </a:tc>
              </a:tr>
              <a:tr h="49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RoBERTa (Large)</a:t>
                      </a:r>
                      <a:endParaRPr/>
                    </a:p>
                  </a:txBody>
                  <a:tcPr marT="56200" marB="56200" marR="112375" marL="112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0.51</a:t>
                      </a:r>
                      <a:endParaRPr/>
                    </a:p>
                  </a:txBody>
                  <a:tcPr marT="56200" marB="56200" marR="112375" marL="112375"/>
                </a:tc>
              </a:tr>
              <a:tr h="49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b="0" lang="en-US" sz="2200" u="none" strike="noStrike"/>
                        <a:t>BiLSTM</a:t>
                      </a:r>
                      <a:endParaRPr sz="2200"/>
                    </a:p>
                  </a:txBody>
                  <a:tcPr marT="56200" marB="56200" marR="112375" marL="112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rPr b="0" lang="en-US" sz="2200" u="none" strike="noStrike"/>
                        <a:t>0.40</a:t>
                      </a:r>
                      <a:endParaRPr b="0" i="0" sz="2200" u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6200" marB="56200" marR="112375" marL="112375"/>
                </a:tc>
              </a:tr>
              <a:tr h="494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NER based</a:t>
                      </a:r>
                      <a:endParaRPr/>
                    </a:p>
                  </a:txBody>
                  <a:tcPr marT="56200" marB="56200" marR="112375" marL="112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0.61</a:t>
                      </a:r>
                      <a:endParaRPr/>
                    </a:p>
                  </a:txBody>
                  <a:tcPr marT="56200" marB="56200" marR="112375" marL="11237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PREVIOUS TIMELINE</a:t>
            </a:r>
            <a:endParaRPr/>
          </a:p>
        </p:txBody>
      </p:sp>
      <p:grpSp>
        <p:nvGrpSpPr>
          <p:cNvPr id="611" name="Google Shape;611;p66"/>
          <p:cNvGrpSpPr/>
          <p:nvPr/>
        </p:nvGrpSpPr>
        <p:grpSpPr>
          <a:xfrm>
            <a:off x="721242" y="2579939"/>
            <a:ext cx="10785054" cy="3098608"/>
            <a:chOff x="0" y="387326"/>
            <a:chExt cx="10785054" cy="3098608"/>
          </a:xfrm>
        </p:grpSpPr>
        <p:cxnSp>
          <p:nvCxnSpPr>
            <p:cNvPr id="612" name="Google Shape;612;p66"/>
            <p:cNvCxnSpPr/>
            <p:nvPr/>
          </p:nvCxnSpPr>
          <p:spPr>
            <a:xfrm>
              <a:off x="0" y="1936630"/>
              <a:ext cx="10785054" cy="0"/>
            </a:xfrm>
            <a:prstGeom prst="straightConnector1">
              <a:avLst/>
            </a:prstGeom>
            <a:solidFill>
              <a:schemeClr val="lt1">
                <a:alpha val="89803"/>
              </a:schemeClr>
            </a:solidFill>
            <a:ln cap="rnd" cmpd="sng" w="19050">
              <a:solidFill>
                <a:schemeClr val="accent2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sp>
          <p:nvSpPr>
            <p:cNvPr id="613" name="Google Shape;613;p66"/>
            <p:cNvSpPr/>
            <p:nvPr/>
          </p:nvSpPr>
          <p:spPr>
            <a:xfrm rot="8100000">
              <a:off x="68024" y="446317"/>
              <a:ext cx="284836" cy="284836"/>
            </a:xfrm>
            <a:prstGeom prst="teardrop">
              <a:avLst>
                <a:gd fmla="val 115000" name="adj"/>
              </a:avLst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66"/>
            <p:cNvSpPr/>
            <p:nvPr/>
          </p:nvSpPr>
          <p:spPr>
            <a:xfrm>
              <a:off x="99667" y="477960"/>
              <a:ext cx="221550" cy="221550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66"/>
            <p:cNvSpPr/>
            <p:nvPr/>
          </p:nvSpPr>
          <p:spPr>
            <a:xfrm>
              <a:off x="411852" y="790145"/>
              <a:ext cx="4475797" cy="11464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66"/>
            <p:cNvSpPr txBox="1"/>
            <p:nvPr/>
          </p:nvSpPr>
          <p:spPr>
            <a:xfrm>
              <a:off x="411852" y="790145"/>
              <a:ext cx="4475797" cy="11464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300" lIns="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Book Antiqua"/>
                <a:buNone/>
              </a:pPr>
              <a:r>
                <a:rPr b="0" lang="en-US" sz="12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Jaydeep –  Explore RoBERTa and LSTM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Book Antiqua"/>
                <a:buNone/>
              </a:pPr>
              <a:r>
                <a:rPr b="0" lang="en-US" sz="12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Prajwal – Word removal strategy</a:t>
              </a:r>
              <a:endParaRPr b="0" sz="1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Book Antiqua"/>
                <a:buNone/>
              </a:pPr>
              <a:r>
                <a:rPr b="0" lang="en-US" sz="12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Shivam – Incorporate preprocessing in BERT, attach CRF layer</a:t>
              </a:r>
              <a:endParaRPr b="0" sz="1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17" name="Google Shape;617;p66"/>
            <p:cNvSpPr/>
            <p:nvPr/>
          </p:nvSpPr>
          <p:spPr>
            <a:xfrm>
              <a:off x="411852" y="387326"/>
              <a:ext cx="4475797" cy="4028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66"/>
            <p:cNvSpPr txBox="1"/>
            <p:nvPr/>
          </p:nvSpPr>
          <p:spPr>
            <a:xfrm>
              <a:off x="411852" y="387326"/>
              <a:ext cx="4475797" cy="4028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1016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0000"/>
                </a:buClr>
                <a:buSzPts val="1600"/>
                <a:buFont typeface="Book Antiqua"/>
                <a:buNone/>
              </a:pPr>
              <a:r>
                <a:rPr b="0" i="0" lang="en-US" sz="1600" u="none" cap="none" strike="noStrike">
                  <a:solidFill>
                    <a:srgbClr val="01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October-end</a:t>
              </a:r>
              <a:endParaRPr/>
            </a:p>
          </p:txBody>
        </p:sp>
        <p:cxnSp>
          <p:nvCxnSpPr>
            <p:cNvPr id="619" name="Google Shape;619;p66"/>
            <p:cNvCxnSpPr/>
            <p:nvPr/>
          </p:nvCxnSpPr>
          <p:spPr>
            <a:xfrm>
              <a:off x="210442" y="790145"/>
              <a:ext cx="0" cy="1146484"/>
            </a:xfrm>
            <a:prstGeom prst="straightConnector1">
              <a:avLst/>
            </a:prstGeom>
            <a:noFill/>
            <a:ln cap="rnd" cmpd="sng" w="12700">
              <a:solidFill>
                <a:schemeClr val="accent2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620" name="Google Shape;620;p66"/>
            <p:cNvSpPr/>
            <p:nvPr/>
          </p:nvSpPr>
          <p:spPr>
            <a:xfrm>
              <a:off x="174188" y="1900376"/>
              <a:ext cx="72507" cy="72507"/>
            </a:xfrm>
            <a:prstGeom prst="ellipse">
              <a:avLst/>
            </a:prstGeom>
            <a:solidFill>
              <a:schemeClr val="accent2"/>
            </a:solidFill>
            <a:ln cap="rnd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66"/>
            <p:cNvSpPr/>
            <p:nvPr/>
          </p:nvSpPr>
          <p:spPr>
            <a:xfrm rot="-2700000">
              <a:off x="2764288" y="3142106"/>
              <a:ext cx="284836" cy="284836"/>
            </a:xfrm>
            <a:prstGeom prst="teardrop">
              <a:avLst>
                <a:gd fmla="val 115000" name="adj"/>
              </a:avLst>
            </a:prstGeom>
            <a:solidFill>
              <a:srgbClr val="C47F6E"/>
            </a:solidFill>
            <a:ln cap="flat" cmpd="sng" w="12700">
              <a:solidFill>
                <a:srgbClr val="C47F6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66"/>
            <p:cNvSpPr/>
            <p:nvPr/>
          </p:nvSpPr>
          <p:spPr>
            <a:xfrm>
              <a:off x="2795930" y="3173749"/>
              <a:ext cx="221550" cy="221550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66"/>
            <p:cNvSpPr/>
            <p:nvPr/>
          </p:nvSpPr>
          <p:spPr>
            <a:xfrm>
              <a:off x="3108115" y="1936630"/>
              <a:ext cx="4475797" cy="11464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66"/>
            <p:cNvSpPr txBox="1"/>
            <p:nvPr/>
          </p:nvSpPr>
          <p:spPr>
            <a:xfrm>
              <a:off x="3108115" y="1936630"/>
              <a:ext cx="4475797" cy="11464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76200" lIns="0" spcFirstLastPara="1" rIns="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Book Antiqua"/>
                <a:buNone/>
              </a:pPr>
              <a:r>
                <a:rPr b="0" lang="en-US" sz="12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Jaydeep – Studying training data &amp; Finalizing preprocessing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Book Antiqua"/>
                <a:buNone/>
              </a:pPr>
              <a:r>
                <a:rPr b="0" lang="en-US" sz="12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Prajwal – Apply preprocessing to improve performance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Book Antiqua"/>
                <a:buNone/>
              </a:pPr>
              <a:r>
                <a:rPr b="0" lang="en-US" sz="12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Shivam – Reduce token length and study </a:t>
              </a:r>
              <a:r>
                <a:rPr lang="en-US" sz="12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propaganda</a:t>
              </a:r>
              <a:r>
                <a:rPr b="0" lang="en-US" sz="12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 analysis</a:t>
              </a:r>
              <a:endParaRPr/>
            </a:p>
          </p:txBody>
        </p:sp>
        <p:sp>
          <p:nvSpPr>
            <p:cNvPr id="625" name="Google Shape;625;p66"/>
            <p:cNvSpPr/>
            <p:nvPr/>
          </p:nvSpPr>
          <p:spPr>
            <a:xfrm>
              <a:off x="3108115" y="3083114"/>
              <a:ext cx="4475797" cy="4028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66"/>
            <p:cNvSpPr txBox="1"/>
            <p:nvPr/>
          </p:nvSpPr>
          <p:spPr>
            <a:xfrm>
              <a:off x="3108115" y="3083114"/>
              <a:ext cx="4475797" cy="4028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1016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Book Antiqua"/>
                <a:buNone/>
              </a:pPr>
              <a:r>
                <a:rPr b="0" lang="en-US" sz="16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November-start</a:t>
              </a:r>
              <a:endParaRPr/>
            </a:p>
          </p:txBody>
        </p:sp>
        <p:cxnSp>
          <p:nvCxnSpPr>
            <p:cNvPr id="627" name="Google Shape;627;p66"/>
            <p:cNvCxnSpPr/>
            <p:nvPr/>
          </p:nvCxnSpPr>
          <p:spPr>
            <a:xfrm>
              <a:off x="2906706" y="1936630"/>
              <a:ext cx="0" cy="1146484"/>
            </a:xfrm>
            <a:prstGeom prst="straightConnector1">
              <a:avLst/>
            </a:prstGeom>
            <a:noFill/>
            <a:ln cap="rnd" cmpd="sng" w="12700">
              <a:solidFill>
                <a:srgbClr val="E7492E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628" name="Google Shape;628;p66"/>
            <p:cNvSpPr/>
            <p:nvPr/>
          </p:nvSpPr>
          <p:spPr>
            <a:xfrm>
              <a:off x="2870452" y="1900376"/>
              <a:ext cx="72507" cy="72507"/>
            </a:xfrm>
            <a:prstGeom prst="ellipse">
              <a:avLst/>
            </a:prstGeom>
            <a:solidFill>
              <a:srgbClr val="E7492E"/>
            </a:solidFill>
            <a:ln cap="rnd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66"/>
            <p:cNvSpPr/>
            <p:nvPr/>
          </p:nvSpPr>
          <p:spPr>
            <a:xfrm rot="8100000">
              <a:off x="5460551" y="446317"/>
              <a:ext cx="284836" cy="284836"/>
            </a:xfrm>
            <a:prstGeom prst="teardrop">
              <a:avLst>
                <a:gd fmla="val 115000" name="adj"/>
              </a:avLst>
            </a:prstGeom>
            <a:solidFill>
              <a:srgbClr val="A4A4A4"/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66"/>
            <p:cNvSpPr/>
            <p:nvPr/>
          </p:nvSpPr>
          <p:spPr>
            <a:xfrm>
              <a:off x="5492194" y="477960"/>
              <a:ext cx="221550" cy="221550"/>
            </a:xfrm>
            <a:prstGeom prst="ellipse">
              <a:avLst/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66"/>
            <p:cNvSpPr/>
            <p:nvPr/>
          </p:nvSpPr>
          <p:spPr>
            <a:xfrm>
              <a:off x="5804379" y="790145"/>
              <a:ext cx="4460802" cy="11464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66"/>
            <p:cNvSpPr txBox="1"/>
            <p:nvPr/>
          </p:nvSpPr>
          <p:spPr>
            <a:xfrm>
              <a:off x="5804379" y="790145"/>
              <a:ext cx="4460802" cy="11464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4300" lIns="0" spcFirstLastPara="1" rIns="76200" wrap="square" tIns="762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Book Antiqua"/>
                <a:buNone/>
              </a:pPr>
              <a:r>
                <a:rPr b="0" lang="en-US" sz="12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Jaydeep – Implement a model and ensemble with BERT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Book Antiqua"/>
                <a:buNone/>
              </a:pPr>
              <a:r>
                <a:rPr b="0" lang="en-US" sz="12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Prajwal – Merge with another transformer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Book Antiqua"/>
                <a:buNone/>
              </a:pPr>
              <a:r>
                <a:rPr b="0" lang="en-US" sz="12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Shivam – Apply NER 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sz="12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633" name="Google Shape;633;p66"/>
            <p:cNvSpPr/>
            <p:nvPr/>
          </p:nvSpPr>
          <p:spPr>
            <a:xfrm>
              <a:off x="5804379" y="387326"/>
              <a:ext cx="4460802" cy="4028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66"/>
            <p:cNvSpPr txBox="1"/>
            <p:nvPr/>
          </p:nvSpPr>
          <p:spPr>
            <a:xfrm>
              <a:off x="5804379" y="387326"/>
              <a:ext cx="4460802" cy="4028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10160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Book Antiqua"/>
                <a:buNone/>
              </a:pPr>
              <a:r>
                <a:rPr b="0" lang="en-US" sz="1600">
                  <a:solidFill>
                    <a:schemeClr val="dk1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November-end</a:t>
              </a:r>
              <a:endParaRPr/>
            </a:p>
          </p:txBody>
        </p:sp>
        <p:cxnSp>
          <p:nvCxnSpPr>
            <p:cNvPr id="635" name="Google Shape;635;p66"/>
            <p:cNvCxnSpPr/>
            <p:nvPr/>
          </p:nvCxnSpPr>
          <p:spPr>
            <a:xfrm>
              <a:off x="5602969" y="790145"/>
              <a:ext cx="0" cy="1146484"/>
            </a:xfrm>
            <a:prstGeom prst="straightConnector1">
              <a:avLst/>
            </a:prstGeom>
            <a:noFill/>
            <a:ln cap="flat" cmpd="sng" w="12700">
              <a:solidFill>
                <a:srgbClr val="CCA567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  <p:sp>
          <p:nvSpPr>
            <p:cNvPr id="636" name="Google Shape;636;p66"/>
            <p:cNvSpPr/>
            <p:nvPr/>
          </p:nvSpPr>
          <p:spPr>
            <a:xfrm>
              <a:off x="5566041" y="1900376"/>
              <a:ext cx="72507" cy="72507"/>
            </a:xfrm>
            <a:prstGeom prst="ellipse">
              <a:avLst/>
            </a:prstGeom>
            <a:solidFill>
              <a:srgbClr val="CCA567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</a:pPr>
            <a:r>
              <a:rPr lang="en-US" sz="9600"/>
              <a:t>THANK YOU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52"/>
          <p:cNvSpPr/>
          <p:nvPr/>
        </p:nvSpPr>
        <p:spPr>
          <a:xfrm flipH="1">
            <a:off x="0" y="0"/>
            <a:ext cx="4421332" cy="6858000"/>
          </a:xfrm>
          <a:custGeom>
            <a:rect b="b" l="l" r="r" t="t"/>
            <a:pathLst>
              <a:path extrusionOk="0" h="6858000" w="4421332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52"/>
          <p:cNvSpPr/>
          <p:nvPr/>
        </p:nvSpPr>
        <p:spPr>
          <a:xfrm>
            <a:off x="1" y="0"/>
            <a:ext cx="4232227" cy="6858000"/>
          </a:xfrm>
          <a:custGeom>
            <a:rect b="b" l="l" r="r" t="t"/>
            <a:pathLst>
              <a:path extrusionOk="0" h="6858000" w="4232227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52"/>
          <p:cNvSpPr txBox="1"/>
          <p:nvPr>
            <p:ph type="title"/>
          </p:nvPr>
        </p:nvSpPr>
        <p:spPr>
          <a:xfrm>
            <a:off x="635775" y="1412500"/>
            <a:ext cx="3039900" cy="21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52"/>
          <p:cNvSpPr txBox="1"/>
          <p:nvPr>
            <p:ph idx="1" type="body"/>
          </p:nvPr>
        </p:nvSpPr>
        <p:spPr>
          <a:xfrm>
            <a:off x="4755970" y="969466"/>
            <a:ext cx="7192960" cy="436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Accurately locate the toxic words within the text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84" name="Google Shape;384;p52"/>
          <p:cNvSpPr txBox="1"/>
          <p:nvPr/>
        </p:nvSpPr>
        <p:spPr>
          <a:xfrm>
            <a:off x="4698403" y="4110352"/>
            <a:ext cx="6484800" cy="1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524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 , 11 , 12 , 13 , 14 , 15 , 51 , 52 , 53 , 54 , 55 , 56]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524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524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52"/>
          <p:cNvSpPr txBox="1"/>
          <p:nvPr/>
        </p:nvSpPr>
        <p:spPr>
          <a:xfrm>
            <a:off x="4357942" y="2213935"/>
            <a:ext cx="7798887" cy="834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71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"This is a 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stupid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example, so thank you for nothing </a:t>
            </a:r>
            <a:r>
              <a:rPr b="0" i="0" lang="en-US" sz="24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a!@#!@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."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52"/>
          <p:cNvSpPr/>
          <p:nvPr/>
        </p:nvSpPr>
        <p:spPr>
          <a:xfrm>
            <a:off x="7826840" y="3361689"/>
            <a:ext cx="487325" cy="974651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52"/>
          <p:cNvSpPr txBox="1"/>
          <p:nvPr/>
        </p:nvSpPr>
        <p:spPr>
          <a:xfrm>
            <a:off x="6685425" y="5961675"/>
            <a:ext cx="52635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https://competitions.codalab.org/competitions/25623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4"/>
              </a:rPr>
              <a:t>https://drive.google.com/file/d/1g1gy9DTBYV8aVasS90Oa8bMBQYHwBzx_/view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UPTO MIDSEM</a:t>
            </a:r>
            <a:endParaRPr/>
          </a:p>
        </p:txBody>
      </p:sp>
      <p:grpSp>
        <p:nvGrpSpPr>
          <p:cNvPr id="393" name="Google Shape;393;p53"/>
          <p:cNvGrpSpPr/>
          <p:nvPr/>
        </p:nvGrpSpPr>
        <p:grpSpPr>
          <a:xfrm>
            <a:off x="838200" y="1825625"/>
            <a:ext cx="10515600" cy="4351338"/>
            <a:chOff x="0" y="0"/>
            <a:chExt cx="10515600" cy="4351338"/>
          </a:xfrm>
        </p:grpSpPr>
        <p:cxnSp>
          <p:nvCxnSpPr>
            <p:cNvPr id="394" name="Google Shape;394;p53"/>
            <p:cNvCxnSpPr/>
            <p:nvPr/>
          </p:nvCxnSpPr>
          <p:spPr>
            <a:xfrm>
              <a:off x="0" y="0"/>
              <a:ext cx="1051560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95" name="Google Shape;395;p53"/>
            <p:cNvSpPr/>
            <p:nvPr/>
          </p:nvSpPr>
          <p:spPr>
            <a:xfrm>
              <a:off x="0" y="0"/>
              <a:ext cx="2103120" cy="2175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3"/>
            <p:cNvSpPr txBox="1"/>
            <p:nvPr/>
          </p:nvSpPr>
          <p:spPr>
            <a:xfrm>
              <a:off x="0" y="0"/>
              <a:ext cx="2103120" cy="2175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PREPROCESSING:</a:t>
              </a:r>
              <a:endParaRPr/>
            </a:p>
          </p:txBody>
        </p:sp>
        <p:sp>
          <p:nvSpPr>
            <p:cNvPr id="397" name="Google Shape;397;p53"/>
            <p:cNvSpPr/>
            <p:nvPr/>
          </p:nvSpPr>
          <p:spPr>
            <a:xfrm>
              <a:off x="2260854" y="33994"/>
              <a:ext cx="8254746" cy="6798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3"/>
            <p:cNvSpPr txBox="1"/>
            <p:nvPr/>
          </p:nvSpPr>
          <p:spPr>
            <a:xfrm>
              <a:off x="2260854" y="33994"/>
              <a:ext cx="8254746" cy="6798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alibri"/>
                <a:buNone/>
              </a:pPr>
              <a:r>
                <a:rPr b="0" i="0" lang="en-US" sz="3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Case normalization</a:t>
              </a:r>
              <a:endParaRPr/>
            </a:p>
          </p:txBody>
        </p:sp>
        <p:cxnSp>
          <p:nvCxnSpPr>
            <p:cNvPr id="399" name="Google Shape;399;p53"/>
            <p:cNvCxnSpPr/>
            <p:nvPr/>
          </p:nvCxnSpPr>
          <p:spPr>
            <a:xfrm>
              <a:off x="2103120" y="713891"/>
              <a:ext cx="841248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BFC8E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00" name="Google Shape;400;p53"/>
            <p:cNvSpPr/>
            <p:nvPr/>
          </p:nvSpPr>
          <p:spPr>
            <a:xfrm>
              <a:off x="2260854" y="747886"/>
              <a:ext cx="8254746" cy="6798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53"/>
            <p:cNvSpPr txBox="1"/>
            <p:nvPr/>
          </p:nvSpPr>
          <p:spPr>
            <a:xfrm>
              <a:off x="2260854" y="747886"/>
              <a:ext cx="8254746" cy="6798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alibri"/>
                <a:buNone/>
              </a:pPr>
              <a:r>
                <a:rPr b="0" i="0" lang="en-US" sz="3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Stop words removal</a:t>
              </a:r>
              <a:endParaRPr/>
            </a:p>
          </p:txBody>
        </p:sp>
        <p:cxnSp>
          <p:nvCxnSpPr>
            <p:cNvPr id="402" name="Google Shape;402;p53"/>
            <p:cNvCxnSpPr/>
            <p:nvPr/>
          </p:nvCxnSpPr>
          <p:spPr>
            <a:xfrm>
              <a:off x="2103120" y="1427782"/>
              <a:ext cx="841248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BFC8E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03" name="Google Shape;403;p53"/>
            <p:cNvSpPr/>
            <p:nvPr/>
          </p:nvSpPr>
          <p:spPr>
            <a:xfrm>
              <a:off x="2260854" y="1461777"/>
              <a:ext cx="8254746" cy="6798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3"/>
            <p:cNvSpPr txBox="1"/>
            <p:nvPr/>
          </p:nvSpPr>
          <p:spPr>
            <a:xfrm>
              <a:off x="2260854" y="1461777"/>
              <a:ext cx="8254746" cy="6798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alibri"/>
                <a:buNone/>
              </a:pPr>
              <a:r>
                <a:rPr b="0" i="0" lang="en-US" sz="3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Lemmatization</a:t>
              </a:r>
              <a:endParaRPr/>
            </a:p>
          </p:txBody>
        </p:sp>
        <p:cxnSp>
          <p:nvCxnSpPr>
            <p:cNvPr id="405" name="Google Shape;405;p53"/>
            <p:cNvCxnSpPr/>
            <p:nvPr/>
          </p:nvCxnSpPr>
          <p:spPr>
            <a:xfrm>
              <a:off x="2103120" y="2141674"/>
              <a:ext cx="841248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BFC8E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6" name="Google Shape;406;p53"/>
            <p:cNvCxnSpPr/>
            <p:nvPr/>
          </p:nvCxnSpPr>
          <p:spPr>
            <a:xfrm>
              <a:off x="0" y="2175669"/>
              <a:ext cx="1051560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07" name="Google Shape;407;p53"/>
            <p:cNvSpPr/>
            <p:nvPr/>
          </p:nvSpPr>
          <p:spPr>
            <a:xfrm>
              <a:off x="0" y="2175669"/>
              <a:ext cx="2103120" cy="2175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53"/>
            <p:cNvSpPr txBox="1"/>
            <p:nvPr/>
          </p:nvSpPr>
          <p:spPr>
            <a:xfrm>
              <a:off x="0" y="2175669"/>
              <a:ext cx="2103120" cy="2175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MODELS:</a:t>
              </a:r>
              <a:endParaRPr/>
            </a:p>
          </p:txBody>
        </p:sp>
        <p:sp>
          <p:nvSpPr>
            <p:cNvPr id="409" name="Google Shape;409;p53"/>
            <p:cNvSpPr/>
            <p:nvPr/>
          </p:nvSpPr>
          <p:spPr>
            <a:xfrm>
              <a:off x="2260854" y="2209663"/>
              <a:ext cx="8254746" cy="6798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53"/>
            <p:cNvSpPr txBox="1"/>
            <p:nvPr/>
          </p:nvSpPr>
          <p:spPr>
            <a:xfrm>
              <a:off x="2260854" y="2209663"/>
              <a:ext cx="8254746" cy="6798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alibri"/>
                <a:buNone/>
              </a:pPr>
              <a:r>
                <a:rPr b="0" i="0" lang="en-US" sz="3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Lexicon Searching</a:t>
              </a:r>
              <a:endParaRPr/>
            </a:p>
          </p:txBody>
        </p:sp>
        <p:cxnSp>
          <p:nvCxnSpPr>
            <p:cNvPr id="411" name="Google Shape;411;p53"/>
            <p:cNvCxnSpPr/>
            <p:nvPr/>
          </p:nvCxnSpPr>
          <p:spPr>
            <a:xfrm>
              <a:off x="2103120" y="2889560"/>
              <a:ext cx="841248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BFC8E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12" name="Google Shape;412;p53"/>
            <p:cNvSpPr/>
            <p:nvPr/>
          </p:nvSpPr>
          <p:spPr>
            <a:xfrm>
              <a:off x="2260854" y="2923555"/>
              <a:ext cx="8254746" cy="6798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53"/>
            <p:cNvSpPr txBox="1"/>
            <p:nvPr/>
          </p:nvSpPr>
          <p:spPr>
            <a:xfrm>
              <a:off x="2260854" y="2923555"/>
              <a:ext cx="8254746" cy="6798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alibri"/>
                <a:buNone/>
              </a:pPr>
              <a:r>
                <a:rPr b="0" i="0" lang="en-US" sz="3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BERT</a:t>
              </a:r>
              <a:endParaRPr/>
            </a:p>
          </p:txBody>
        </p:sp>
        <p:cxnSp>
          <p:nvCxnSpPr>
            <p:cNvPr id="414" name="Google Shape;414;p53"/>
            <p:cNvCxnSpPr/>
            <p:nvPr/>
          </p:nvCxnSpPr>
          <p:spPr>
            <a:xfrm>
              <a:off x="2103120" y="3603451"/>
              <a:ext cx="841248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BFC8E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415" name="Google Shape;415;p53"/>
            <p:cNvSpPr/>
            <p:nvPr/>
          </p:nvSpPr>
          <p:spPr>
            <a:xfrm>
              <a:off x="2260854" y="3637446"/>
              <a:ext cx="8254746" cy="6798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53"/>
            <p:cNvSpPr txBox="1"/>
            <p:nvPr/>
          </p:nvSpPr>
          <p:spPr>
            <a:xfrm>
              <a:off x="2260854" y="3637446"/>
              <a:ext cx="8254746" cy="6798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alibri"/>
                <a:buNone/>
              </a:pPr>
              <a:r>
                <a:rPr b="0" i="0" lang="en-US" sz="3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NBOW 2</a:t>
              </a:r>
              <a:endParaRPr b="0" i="0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7" name="Google Shape;417;p53"/>
            <p:cNvCxnSpPr/>
            <p:nvPr/>
          </p:nvCxnSpPr>
          <p:spPr>
            <a:xfrm>
              <a:off x="2103120" y="4317343"/>
              <a:ext cx="8412480" cy="0"/>
            </a:xfrm>
            <a:prstGeom prst="straightConnector1">
              <a:avLst/>
            </a:prstGeom>
            <a:solidFill>
              <a:srgbClr val="4372C3"/>
            </a:solidFill>
            <a:ln cap="flat" cmpd="sng" w="12700">
              <a:solidFill>
                <a:srgbClr val="BFC8E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4"/>
          <p:cNvSpPr/>
          <p:nvPr/>
        </p:nvSpPr>
        <p:spPr>
          <a:xfrm>
            <a:off x="338328" y="303591"/>
            <a:ext cx="4335300" cy="5896800"/>
          </a:xfrm>
          <a:prstGeom prst="rect">
            <a:avLst/>
          </a:prstGeom>
          <a:solidFill>
            <a:schemeClr val="dk1">
              <a:alpha val="14900"/>
            </a:schemeClr>
          </a:solidFill>
          <a:ln cap="sq" cmpd="thinThick" w="127000">
            <a:solidFill>
              <a:schemeClr val="dk1">
                <a:alpha val="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4"/>
          <p:cNvSpPr txBox="1"/>
          <p:nvPr>
            <p:ph type="title"/>
          </p:nvPr>
        </p:nvSpPr>
        <p:spPr>
          <a:xfrm>
            <a:off x="594360" y="637125"/>
            <a:ext cx="3802500" cy="52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Data Augmentation</a:t>
            </a:r>
            <a:endParaRPr sz="4800"/>
          </a:p>
        </p:txBody>
      </p:sp>
      <p:grpSp>
        <p:nvGrpSpPr>
          <p:cNvPr id="424" name="Google Shape;424;p54"/>
          <p:cNvGrpSpPr/>
          <p:nvPr/>
        </p:nvGrpSpPr>
        <p:grpSpPr>
          <a:xfrm>
            <a:off x="5166985" y="304094"/>
            <a:ext cx="6588726" cy="5895720"/>
            <a:chOff x="0" y="503"/>
            <a:chExt cx="6588726" cy="5895720"/>
          </a:xfrm>
        </p:grpSpPr>
        <p:sp>
          <p:nvSpPr>
            <p:cNvPr id="425" name="Google Shape;425;p54"/>
            <p:cNvSpPr/>
            <p:nvPr/>
          </p:nvSpPr>
          <p:spPr>
            <a:xfrm>
              <a:off x="0" y="503"/>
              <a:ext cx="6588600" cy="69360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54"/>
            <p:cNvSpPr/>
            <p:nvPr/>
          </p:nvSpPr>
          <p:spPr>
            <a:xfrm>
              <a:off x="209818" y="156567"/>
              <a:ext cx="381600" cy="3816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54"/>
            <p:cNvSpPr/>
            <p:nvPr/>
          </p:nvSpPr>
          <p:spPr>
            <a:xfrm>
              <a:off x="801126" y="503"/>
              <a:ext cx="5787600" cy="6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54"/>
            <p:cNvSpPr txBox="1"/>
            <p:nvPr/>
          </p:nvSpPr>
          <p:spPr>
            <a:xfrm>
              <a:off x="801126" y="503"/>
              <a:ext cx="5787600" cy="6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400" lIns="73400" spcFirstLastPara="1" rIns="73400" wrap="square" tIns="73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Lexical Substitution</a:t>
              </a:r>
              <a:endParaRPr sz="1500"/>
            </a:p>
          </p:txBody>
        </p:sp>
        <p:sp>
          <p:nvSpPr>
            <p:cNvPr id="429" name="Google Shape;429;p54"/>
            <p:cNvSpPr/>
            <p:nvPr/>
          </p:nvSpPr>
          <p:spPr>
            <a:xfrm>
              <a:off x="0" y="867523"/>
              <a:ext cx="6588600" cy="69360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54"/>
            <p:cNvSpPr/>
            <p:nvPr/>
          </p:nvSpPr>
          <p:spPr>
            <a:xfrm>
              <a:off x="209818" y="1023587"/>
              <a:ext cx="381600" cy="3816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54"/>
            <p:cNvSpPr/>
            <p:nvPr/>
          </p:nvSpPr>
          <p:spPr>
            <a:xfrm>
              <a:off x="801126" y="867523"/>
              <a:ext cx="5787600" cy="6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54"/>
            <p:cNvSpPr txBox="1"/>
            <p:nvPr/>
          </p:nvSpPr>
          <p:spPr>
            <a:xfrm>
              <a:off x="801126" y="867523"/>
              <a:ext cx="5787600" cy="6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400" lIns="73400" spcFirstLastPara="1" rIns="73400" wrap="square" tIns="73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Random Noise Injection</a:t>
              </a:r>
              <a:endParaRPr sz="1500"/>
            </a:p>
          </p:txBody>
        </p:sp>
        <p:sp>
          <p:nvSpPr>
            <p:cNvPr id="433" name="Google Shape;433;p54"/>
            <p:cNvSpPr/>
            <p:nvPr/>
          </p:nvSpPr>
          <p:spPr>
            <a:xfrm>
              <a:off x="0" y="1734543"/>
              <a:ext cx="6588600" cy="69360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54"/>
            <p:cNvSpPr/>
            <p:nvPr/>
          </p:nvSpPr>
          <p:spPr>
            <a:xfrm>
              <a:off x="209818" y="1890607"/>
              <a:ext cx="381600" cy="3816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54"/>
            <p:cNvSpPr/>
            <p:nvPr/>
          </p:nvSpPr>
          <p:spPr>
            <a:xfrm>
              <a:off x="801126" y="1734543"/>
              <a:ext cx="5787600" cy="6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4"/>
            <p:cNvSpPr txBox="1"/>
            <p:nvPr/>
          </p:nvSpPr>
          <p:spPr>
            <a:xfrm>
              <a:off x="801126" y="1734543"/>
              <a:ext cx="5787600" cy="6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400" lIns="73400" spcFirstLastPara="1" rIns="73400" wrap="square" tIns="73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Back Translation</a:t>
              </a:r>
              <a:endParaRPr sz="1500"/>
            </a:p>
          </p:txBody>
        </p:sp>
        <p:sp>
          <p:nvSpPr>
            <p:cNvPr id="437" name="Google Shape;437;p54"/>
            <p:cNvSpPr/>
            <p:nvPr/>
          </p:nvSpPr>
          <p:spPr>
            <a:xfrm>
              <a:off x="0" y="2601563"/>
              <a:ext cx="6588600" cy="69360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54"/>
            <p:cNvSpPr/>
            <p:nvPr/>
          </p:nvSpPr>
          <p:spPr>
            <a:xfrm>
              <a:off x="209818" y="2757627"/>
              <a:ext cx="381600" cy="3816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54"/>
            <p:cNvSpPr/>
            <p:nvPr/>
          </p:nvSpPr>
          <p:spPr>
            <a:xfrm>
              <a:off x="801126" y="2601563"/>
              <a:ext cx="5787600" cy="6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54"/>
            <p:cNvSpPr txBox="1"/>
            <p:nvPr/>
          </p:nvSpPr>
          <p:spPr>
            <a:xfrm>
              <a:off x="801126" y="2601563"/>
              <a:ext cx="5787600" cy="6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400" lIns="73400" spcFirstLastPara="1" rIns="73400" wrap="square" tIns="73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Text Surface Transformation</a:t>
              </a:r>
              <a:endParaRPr sz="1500"/>
            </a:p>
          </p:txBody>
        </p:sp>
        <p:sp>
          <p:nvSpPr>
            <p:cNvPr id="441" name="Google Shape;441;p54"/>
            <p:cNvSpPr/>
            <p:nvPr/>
          </p:nvSpPr>
          <p:spPr>
            <a:xfrm>
              <a:off x="0" y="3468583"/>
              <a:ext cx="6588600" cy="69360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54"/>
            <p:cNvSpPr/>
            <p:nvPr/>
          </p:nvSpPr>
          <p:spPr>
            <a:xfrm>
              <a:off x="209818" y="3624647"/>
              <a:ext cx="381600" cy="3816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54"/>
            <p:cNvSpPr/>
            <p:nvPr/>
          </p:nvSpPr>
          <p:spPr>
            <a:xfrm>
              <a:off x="801126" y="3468583"/>
              <a:ext cx="5787600" cy="6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4"/>
            <p:cNvSpPr txBox="1"/>
            <p:nvPr/>
          </p:nvSpPr>
          <p:spPr>
            <a:xfrm>
              <a:off x="801126" y="3468583"/>
              <a:ext cx="5787600" cy="6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400" lIns="73400" spcFirstLastPara="1" rIns="73400" wrap="square" tIns="73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Instance Crossover Augmentation</a:t>
              </a:r>
              <a:endParaRPr sz="1500"/>
            </a:p>
          </p:txBody>
        </p:sp>
        <p:sp>
          <p:nvSpPr>
            <p:cNvPr id="445" name="Google Shape;445;p54"/>
            <p:cNvSpPr/>
            <p:nvPr/>
          </p:nvSpPr>
          <p:spPr>
            <a:xfrm>
              <a:off x="0" y="4335603"/>
              <a:ext cx="6588600" cy="69360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54"/>
            <p:cNvSpPr/>
            <p:nvPr/>
          </p:nvSpPr>
          <p:spPr>
            <a:xfrm>
              <a:off x="209818" y="4491666"/>
              <a:ext cx="381600" cy="3816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4"/>
            <p:cNvSpPr/>
            <p:nvPr/>
          </p:nvSpPr>
          <p:spPr>
            <a:xfrm>
              <a:off x="801126" y="4335603"/>
              <a:ext cx="5787600" cy="6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54"/>
            <p:cNvSpPr txBox="1"/>
            <p:nvPr/>
          </p:nvSpPr>
          <p:spPr>
            <a:xfrm>
              <a:off x="801126" y="4335603"/>
              <a:ext cx="5787600" cy="6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400" lIns="73400" spcFirstLastPara="1" rIns="73400" wrap="square" tIns="73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Syntax-tree Manipulation</a:t>
              </a:r>
              <a:endParaRPr sz="1500"/>
            </a:p>
          </p:txBody>
        </p:sp>
        <p:sp>
          <p:nvSpPr>
            <p:cNvPr id="449" name="Google Shape;449;p54"/>
            <p:cNvSpPr/>
            <p:nvPr/>
          </p:nvSpPr>
          <p:spPr>
            <a:xfrm>
              <a:off x="0" y="5202623"/>
              <a:ext cx="6588600" cy="69360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4"/>
            <p:cNvSpPr/>
            <p:nvPr/>
          </p:nvSpPr>
          <p:spPr>
            <a:xfrm>
              <a:off x="209818" y="5358686"/>
              <a:ext cx="381600" cy="38160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54"/>
            <p:cNvSpPr/>
            <p:nvPr/>
          </p:nvSpPr>
          <p:spPr>
            <a:xfrm>
              <a:off x="801126" y="5202623"/>
              <a:ext cx="5787600" cy="6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54"/>
            <p:cNvSpPr txBox="1"/>
            <p:nvPr/>
          </p:nvSpPr>
          <p:spPr>
            <a:xfrm>
              <a:off x="801126" y="5202623"/>
              <a:ext cx="5787600" cy="69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400" lIns="73400" spcFirstLastPara="1" rIns="73400" wrap="square" tIns="73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Mix-up for Text</a:t>
              </a:r>
              <a:endParaRPr sz="15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9" name="Google Shape;459;p55"/>
          <p:cNvSpPr/>
          <p:nvPr/>
        </p:nvSpPr>
        <p:spPr>
          <a:xfrm>
            <a:off x="245534" y="237744"/>
            <a:ext cx="2926200" cy="63825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5"/>
          <p:cNvSpPr/>
          <p:nvPr/>
        </p:nvSpPr>
        <p:spPr>
          <a:xfrm>
            <a:off x="419100" y="413053"/>
            <a:ext cx="2616300" cy="6064500"/>
          </a:xfrm>
          <a:prstGeom prst="rect">
            <a:avLst/>
          </a:pr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1" name="Google Shape;461;p55"/>
          <p:cNvSpPr txBox="1"/>
          <p:nvPr>
            <p:ph type="title"/>
          </p:nvPr>
        </p:nvSpPr>
        <p:spPr>
          <a:xfrm>
            <a:off x="552334" y="2514480"/>
            <a:ext cx="23124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Gill Sans"/>
              <a:buNone/>
            </a:pPr>
            <a:r>
              <a:rPr lang="en-US" sz="5900">
                <a:latin typeface="Gill Sans"/>
                <a:ea typeface="Gill Sans"/>
                <a:cs typeface="Gill Sans"/>
                <a:sym typeface="Gill Sans"/>
              </a:rPr>
              <a:t>Bi-lstm</a:t>
            </a:r>
            <a:endParaRPr sz="59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2" name="Google Shape;462;p55"/>
          <p:cNvSpPr txBox="1"/>
          <p:nvPr>
            <p:ph idx="1" type="body"/>
          </p:nvPr>
        </p:nvSpPr>
        <p:spPr>
          <a:xfrm>
            <a:off x="847163" y="3605783"/>
            <a:ext cx="1943100" cy="12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solidFill>
                  <a:srgbClr val="FEFEFE"/>
                </a:solidFill>
              </a:rPr>
              <a:t>Based on many-many Bilstm model which is similar to NER Tagging .</a:t>
            </a:r>
            <a:endParaRPr/>
          </a:p>
        </p:txBody>
      </p:sp>
      <p:sp>
        <p:nvSpPr>
          <p:cNvPr id="463" name="Google Shape;463;p55"/>
          <p:cNvSpPr/>
          <p:nvPr/>
        </p:nvSpPr>
        <p:spPr>
          <a:xfrm>
            <a:off x="3569764" y="413053"/>
            <a:ext cx="8212200" cy="6064500"/>
          </a:xfrm>
          <a:prstGeom prst="rect">
            <a:avLst/>
          </a:prstGeom>
          <a:noFill/>
          <a:ln cap="sq" cmpd="sng" w="9525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55"/>
          <p:cNvSpPr/>
          <p:nvPr/>
        </p:nvSpPr>
        <p:spPr>
          <a:xfrm>
            <a:off x="3591384" y="1348235"/>
            <a:ext cx="1600200" cy="3459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 hate you#@.</a:t>
            </a:r>
            <a:endParaRPr/>
          </a:p>
        </p:txBody>
      </p:sp>
      <p:sp>
        <p:nvSpPr>
          <p:cNvPr id="465" name="Google Shape;465;p55"/>
          <p:cNvSpPr txBox="1"/>
          <p:nvPr/>
        </p:nvSpPr>
        <p:spPr>
          <a:xfrm>
            <a:off x="3685880" y="782425"/>
            <a:ext cx="959100" cy="36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1.Input</a:t>
            </a:r>
            <a:endParaRPr/>
          </a:p>
        </p:txBody>
      </p:sp>
      <p:sp>
        <p:nvSpPr>
          <p:cNvPr id="466" name="Google Shape;466;p55"/>
          <p:cNvSpPr txBox="1"/>
          <p:nvPr/>
        </p:nvSpPr>
        <p:spPr>
          <a:xfrm>
            <a:off x="5305026" y="782425"/>
            <a:ext cx="1846200" cy="36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 sz="1600">
                <a:solidFill>
                  <a:schemeClr val="dk1"/>
                </a:solidFill>
              </a:rPr>
              <a:t>Preprocessing</a:t>
            </a:r>
            <a:endParaRPr/>
          </a:p>
        </p:txBody>
      </p:sp>
      <p:graphicFrame>
        <p:nvGraphicFramePr>
          <p:cNvPr id="467" name="Google Shape;467;p55"/>
          <p:cNvGraphicFramePr/>
          <p:nvPr/>
        </p:nvGraphicFramePr>
        <p:xfrm>
          <a:off x="5390660" y="13570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{31033A54-15CB-4E03-91F6-17A6F473E4C5}</a:tableStyleId>
              </a:tblPr>
              <a:tblGrid>
                <a:gridCol w="350275"/>
                <a:gridCol w="837525"/>
                <a:gridCol w="5939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You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68" name="Google Shape;468;p55"/>
          <p:cNvGraphicFramePr/>
          <p:nvPr/>
        </p:nvGraphicFramePr>
        <p:xfrm>
          <a:off x="3770820" y="19181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{31033A54-15CB-4E03-91F6-17A6F473E4C5}</a:tableStyleId>
              </a:tblPr>
              <a:tblGrid>
                <a:gridCol w="235450"/>
                <a:gridCol w="250250"/>
                <a:gridCol w="257625"/>
                <a:gridCol w="30987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69" name="Google Shape;469;p55"/>
          <p:cNvGraphicFramePr/>
          <p:nvPr/>
        </p:nvGraphicFramePr>
        <p:xfrm>
          <a:off x="5805600" y="19110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{31033A54-15CB-4E03-91F6-17A6F473E4C5}</a:tableStyleId>
              </a:tblPr>
              <a:tblGrid>
                <a:gridCol w="309875"/>
                <a:gridCol w="277425"/>
                <a:gridCol w="2576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70" name="Google Shape;470;p55"/>
          <p:cNvSpPr txBox="1"/>
          <p:nvPr/>
        </p:nvSpPr>
        <p:spPr>
          <a:xfrm>
            <a:off x="7333360" y="782425"/>
            <a:ext cx="1348800" cy="36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3.Indexing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1" name="Google Shape;471;p55"/>
          <p:cNvGraphicFramePr/>
          <p:nvPr/>
        </p:nvGraphicFramePr>
        <p:xfrm>
          <a:off x="7558765" y="13364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{31033A54-15CB-4E03-91F6-17A6F473E4C5}</a:tableStyleId>
              </a:tblPr>
              <a:tblGrid>
                <a:gridCol w="350275"/>
                <a:gridCol w="367700"/>
                <a:gridCol w="4242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72" name="Google Shape;472;p55"/>
          <p:cNvGraphicFramePr/>
          <p:nvPr/>
        </p:nvGraphicFramePr>
        <p:xfrm>
          <a:off x="7729331" y="18904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{31033A54-15CB-4E03-91F6-17A6F473E4C5}</a:tableStyleId>
              </a:tblPr>
              <a:tblGrid>
                <a:gridCol w="309875"/>
                <a:gridCol w="277425"/>
                <a:gridCol w="257625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73" name="Google Shape;473;p55"/>
          <p:cNvSpPr/>
          <p:nvPr/>
        </p:nvSpPr>
        <p:spPr>
          <a:xfrm>
            <a:off x="5191585" y="1890499"/>
            <a:ext cx="199200" cy="19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D7B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4" name="Google Shape;474;p55"/>
          <p:cNvSpPr/>
          <p:nvPr/>
        </p:nvSpPr>
        <p:spPr>
          <a:xfrm>
            <a:off x="7162706" y="1833465"/>
            <a:ext cx="199200" cy="19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D7B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5" name="Google Shape;475;p55"/>
          <p:cNvSpPr txBox="1"/>
          <p:nvPr/>
        </p:nvSpPr>
        <p:spPr>
          <a:xfrm>
            <a:off x="9380548" y="782425"/>
            <a:ext cx="1348800" cy="36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4.Training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5"/>
          <p:cNvSpPr/>
          <p:nvPr/>
        </p:nvSpPr>
        <p:spPr>
          <a:xfrm>
            <a:off x="8999552" y="1705794"/>
            <a:ext cx="199200" cy="19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D7B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7" name="Google Shape;477;p55"/>
          <p:cNvSpPr/>
          <p:nvPr/>
        </p:nvSpPr>
        <p:spPr>
          <a:xfrm>
            <a:off x="9605913" y="1521128"/>
            <a:ext cx="1230600" cy="397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D7B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Model</a:t>
            </a:r>
            <a:endParaRPr/>
          </a:p>
        </p:txBody>
      </p:sp>
      <p:sp>
        <p:nvSpPr>
          <p:cNvPr id="478" name="Google Shape;478;p55"/>
          <p:cNvSpPr/>
          <p:nvPr/>
        </p:nvSpPr>
        <p:spPr>
          <a:xfrm rot="5400000">
            <a:off x="10121524" y="2374007"/>
            <a:ext cx="199200" cy="19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6D7B7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9" name="Google Shape;479;p55"/>
          <p:cNvSpPr txBox="1"/>
          <p:nvPr/>
        </p:nvSpPr>
        <p:spPr>
          <a:xfrm>
            <a:off x="9605913" y="2883349"/>
            <a:ext cx="1348800" cy="36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5.Testing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0" name="Google Shape;480;p55"/>
          <p:cNvGraphicFramePr/>
          <p:nvPr/>
        </p:nvGraphicFramePr>
        <p:xfrm>
          <a:off x="9650066" y="33002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{31033A54-15CB-4E03-91F6-17A6F473E4C5}</a:tableStyleId>
              </a:tblPr>
              <a:tblGrid>
                <a:gridCol w="350275"/>
                <a:gridCol w="367700"/>
                <a:gridCol w="424200"/>
              </a:tblGrid>
              <a:tr h="3693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81" name="Google Shape;481;p55"/>
          <p:cNvGraphicFramePr/>
          <p:nvPr/>
        </p:nvGraphicFramePr>
        <p:xfrm>
          <a:off x="9198627" y="38082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{31033A54-15CB-4E03-91F6-17A6F473E4C5}</a:tableStyleId>
              </a:tblPr>
              <a:tblGrid>
                <a:gridCol w="829725"/>
                <a:gridCol w="634075"/>
                <a:gridCol w="798575"/>
              </a:tblGrid>
              <a:tr h="397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0.21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0.603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0.302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82" name="Google Shape;482;p55"/>
          <p:cNvSpPr txBox="1"/>
          <p:nvPr/>
        </p:nvSpPr>
        <p:spPr>
          <a:xfrm>
            <a:off x="3978110" y="2978870"/>
            <a:ext cx="4722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Limit the sequence length to 60 (mean+std), used ‘relu’ activation and trained for 5 epochs.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F1 Score.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0.403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Challenges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Non exhaustive dictionary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Every form of word taken as different rather than same so can’t evaluate the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correlation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between words in between sentences properly.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lang="en-US"/>
              <a:t>Bi-Lstm with and without lemmatization</a:t>
            </a:r>
            <a:endParaRPr/>
          </a:p>
        </p:txBody>
      </p:sp>
      <p:sp>
        <p:nvSpPr>
          <p:cNvPr id="488" name="Google Shape;488;p56"/>
          <p:cNvSpPr txBox="1"/>
          <p:nvPr>
            <p:ph idx="1" type="body"/>
          </p:nvPr>
        </p:nvSpPr>
        <p:spPr>
          <a:xfrm>
            <a:off x="1066800" y="2103120"/>
            <a:ext cx="10058400" cy="3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90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We experimented with lemmatization stemming and some tuning.</a:t>
            </a:r>
            <a:endParaRPr/>
          </a:p>
          <a:p>
            <a:pPr indent="-177800" lvl="0" marL="1905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Results:-</a:t>
            </a:r>
            <a:endParaRPr/>
          </a:p>
          <a:p>
            <a:pPr indent="-495300" lvl="0" marL="508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Century Gothic"/>
              <a:buAutoNum type="arabicPeriod"/>
            </a:pPr>
            <a:r>
              <a:rPr lang="en-US" sz="2800"/>
              <a:t>Bi-Lstm(Lemmatization):-0.417</a:t>
            </a:r>
            <a:endParaRPr/>
          </a:p>
          <a:p>
            <a:pPr indent="-495300" lvl="0" marL="508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Century Gothic"/>
              <a:buAutoNum type="arabicPeriod"/>
            </a:pPr>
            <a:r>
              <a:rPr lang="en-US" sz="2800"/>
              <a:t>Bi-Lstm(Stemming):-0.37</a:t>
            </a:r>
            <a:endParaRPr/>
          </a:p>
          <a:p>
            <a:pPr indent="-495300" lvl="0" marL="508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Font typeface="Century Gothic"/>
              <a:buAutoNum type="arabicPeriod"/>
            </a:pPr>
            <a:r>
              <a:rPr lang="en-US" sz="2800"/>
              <a:t>Bi-Lstm(Normal):-0.403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4" name="Google Shape;494;p57"/>
          <p:cNvSpPr/>
          <p:nvPr/>
        </p:nvSpPr>
        <p:spPr>
          <a:xfrm>
            <a:off x="-11081" y="0"/>
            <a:ext cx="55107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5" name="Google Shape;495;p57"/>
          <p:cNvSpPr/>
          <p:nvPr/>
        </p:nvSpPr>
        <p:spPr>
          <a:xfrm>
            <a:off x="656197" y="643464"/>
            <a:ext cx="4143900" cy="5566500"/>
          </a:xfrm>
          <a:prstGeom prst="rect">
            <a:avLst/>
          </a:prstGeom>
          <a:solidFill>
            <a:srgbClr val="D9D9D9"/>
          </a:solidFill>
          <a:ln>
            <a:noFill/>
          </a:ln>
          <a:effectLst>
            <a:outerShdw blurRad="50800" rotWithShape="0" algn="ctr">
              <a:srgbClr val="000000">
                <a:alpha val="658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7"/>
          <p:cNvSpPr/>
          <p:nvPr/>
        </p:nvSpPr>
        <p:spPr>
          <a:xfrm>
            <a:off x="821587" y="806860"/>
            <a:ext cx="3812700" cy="523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7"/>
          <p:cNvSpPr txBox="1"/>
          <p:nvPr>
            <p:ph type="title"/>
          </p:nvPr>
        </p:nvSpPr>
        <p:spPr>
          <a:xfrm>
            <a:off x="983887" y="1185059"/>
            <a:ext cx="3491700" cy="44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ill Sans"/>
              <a:buNone/>
            </a:pPr>
            <a:r>
              <a:rPr lang="en-US" sz="4400">
                <a:latin typeface="Gill Sans"/>
                <a:ea typeface="Gill Sans"/>
                <a:cs typeface="Gill Sans"/>
                <a:sym typeface="Gill Sans"/>
              </a:rPr>
              <a:t>Bert-CRF</a:t>
            </a:r>
            <a:endParaRPr/>
          </a:p>
        </p:txBody>
      </p:sp>
      <p:sp>
        <p:nvSpPr>
          <p:cNvPr id="498" name="Google Shape;498;p57"/>
          <p:cNvSpPr/>
          <p:nvPr/>
        </p:nvSpPr>
        <p:spPr>
          <a:xfrm>
            <a:off x="5759939" y="276008"/>
            <a:ext cx="6146700" cy="6306000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9" name="Google Shape;499;p57"/>
          <p:cNvSpPr/>
          <p:nvPr/>
        </p:nvSpPr>
        <p:spPr>
          <a:xfrm>
            <a:off x="5925455" y="438912"/>
            <a:ext cx="5815500" cy="597990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7"/>
          <p:cNvSpPr txBox="1"/>
          <p:nvPr/>
        </p:nvSpPr>
        <p:spPr>
          <a:xfrm>
            <a:off x="6403656" y="909834"/>
            <a:ext cx="4870500" cy="41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78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0" marL="29210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9250" lvl="0" marL="34290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MODEL</a:t>
            </a:r>
            <a:endParaRPr b="0" i="0" sz="23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8450" lvl="1" marL="7493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Improved the existing BERT-Code to accommodate CRF.</a:t>
            </a:r>
            <a:endParaRPr sz="1500"/>
          </a:p>
          <a:p>
            <a:pPr indent="-298450" lvl="1" marL="7493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Used Py-torch CRF on top of Bert Model in the forward.</a:t>
            </a:r>
            <a:endParaRPr sz="1500"/>
          </a:p>
          <a:p>
            <a:pPr indent="-298450" lvl="1" marL="7493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Changes handled were handling the loss , output of BERT and adding an extra attention layer during prediction.</a:t>
            </a:r>
            <a:endParaRPr sz="1500"/>
          </a:p>
          <a:p>
            <a:pPr indent="-177800" lvl="0" marL="29210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9250" lvl="0" marL="34290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F1 SCORE</a:t>
            </a:r>
            <a:endParaRPr b="0" i="0" sz="23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8450" lvl="1" marL="7493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0.569 (dev data)</a:t>
            </a:r>
            <a:endParaRPr b="0" i="0" sz="23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1" marL="7493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0" marL="29210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1" marL="2921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77800" lvl="0" marL="292100" marR="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76200" lvl="0" marL="2921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900"/>
              <a:buFont typeface="Garamond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8"/>
          <p:cNvSpPr/>
          <p:nvPr/>
        </p:nvSpPr>
        <p:spPr>
          <a:xfrm>
            <a:off x="-1" y="0"/>
            <a:ext cx="121893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58"/>
          <p:cNvSpPr txBox="1"/>
          <p:nvPr>
            <p:ph type="title"/>
          </p:nvPr>
        </p:nvSpPr>
        <p:spPr>
          <a:xfrm>
            <a:off x="838200" y="557189"/>
            <a:ext cx="3374100" cy="55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Improvements in BERT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br>
              <a:rPr lang="en-US" sz="4000"/>
            </a:br>
            <a:endParaRPr sz="4000"/>
          </a:p>
        </p:txBody>
      </p:sp>
      <p:grpSp>
        <p:nvGrpSpPr>
          <p:cNvPr id="507" name="Google Shape;507;p58"/>
          <p:cNvGrpSpPr/>
          <p:nvPr/>
        </p:nvGrpSpPr>
        <p:grpSpPr>
          <a:xfrm>
            <a:off x="5093208" y="621063"/>
            <a:ext cx="6263700" cy="5503261"/>
            <a:chOff x="0" y="671"/>
            <a:chExt cx="6263700" cy="5503261"/>
          </a:xfrm>
        </p:grpSpPr>
        <p:sp>
          <p:nvSpPr>
            <p:cNvPr id="508" name="Google Shape;508;p58"/>
            <p:cNvSpPr/>
            <p:nvPr/>
          </p:nvSpPr>
          <p:spPr>
            <a:xfrm>
              <a:off x="0" y="671"/>
              <a:ext cx="6263700" cy="157230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58"/>
            <p:cNvSpPr/>
            <p:nvPr/>
          </p:nvSpPr>
          <p:spPr>
            <a:xfrm>
              <a:off x="475646" y="354458"/>
              <a:ext cx="864900" cy="8649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58"/>
            <p:cNvSpPr/>
            <p:nvPr/>
          </p:nvSpPr>
          <p:spPr>
            <a:xfrm>
              <a:off x="1816103" y="671"/>
              <a:ext cx="4447500" cy="15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58"/>
            <p:cNvSpPr txBox="1"/>
            <p:nvPr/>
          </p:nvSpPr>
          <p:spPr>
            <a:xfrm>
              <a:off x="1816103" y="671"/>
              <a:ext cx="4447500" cy="15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6400" lIns="166400" spcFirstLastPara="1" rIns="166400" wrap="square" tIns="166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Did Hyper Parameter tuning</a:t>
              </a: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&amp; Preprocessing.</a:t>
              </a:r>
              <a:endParaRPr sz="1500"/>
            </a:p>
          </p:txBody>
        </p:sp>
        <p:sp>
          <p:nvSpPr>
            <p:cNvPr id="512" name="Google Shape;512;p58"/>
            <p:cNvSpPr/>
            <p:nvPr/>
          </p:nvSpPr>
          <p:spPr>
            <a:xfrm>
              <a:off x="0" y="1966151"/>
              <a:ext cx="6263700" cy="157230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58"/>
            <p:cNvSpPr/>
            <p:nvPr/>
          </p:nvSpPr>
          <p:spPr>
            <a:xfrm>
              <a:off x="475646" y="2319938"/>
              <a:ext cx="864900" cy="8649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58"/>
            <p:cNvSpPr/>
            <p:nvPr/>
          </p:nvSpPr>
          <p:spPr>
            <a:xfrm>
              <a:off x="1816103" y="1966151"/>
              <a:ext cx="4447500" cy="15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58"/>
            <p:cNvSpPr txBox="1"/>
            <p:nvPr/>
          </p:nvSpPr>
          <p:spPr>
            <a:xfrm>
              <a:off x="1816103" y="1966151"/>
              <a:ext cx="4447500" cy="15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6400" lIns="166400" spcFirstLastPara="1" rIns="166400" wrap="square" tIns="166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 train</a:t>
              </a: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</a:t>
              </a: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on s</a:t>
              </a: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ubwords</a:t>
              </a: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500"/>
            </a:p>
          </p:txBody>
        </p:sp>
        <p:sp>
          <p:nvSpPr>
            <p:cNvPr id="516" name="Google Shape;516;p58"/>
            <p:cNvSpPr/>
            <p:nvPr/>
          </p:nvSpPr>
          <p:spPr>
            <a:xfrm>
              <a:off x="0" y="3931632"/>
              <a:ext cx="6263700" cy="1572300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58"/>
            <p:cNvSpPr/>
            <p:nvPr/>
          </p:nvSpPr>
          <p:spPr>
            <a:xfrm>
              <a:off x="475646" y="4285418"/>
              <a:ext cx="864900" cy="8649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58"/>
            <p:cNvSpPr/>
            <p:nvPr/>
          </p:nvSpPr>
          <p:spPr>
            <a:xfrm>
              <a:off x="1816103" y="3931632"/>
              <a:ext cx="4447500" cy="15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58"/>
            <p:cNvSpPr txBox="1"/>
            <p:nvPr/>
          </p:nvSpPr>
          <p:spPr>
            <a:xfrm>
              <a:off x="1816103" y="3931632"/>
              <a:ext cx="4447500" cy="15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6400" lIns="166400" spcFirstLastPara="1" rIns="166400" wrap="square" tIns="166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Improved the accuracy from 0.56 to 0.59</a:t>
              </a:r>
              <a:r>
                <a:rPr lang="en-US" sz="2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b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5" name="Google Shape;525;p59"/>
          <p:cNvSpPr/>
          <p:nvPr/>
        </p:nvSpPr>
        <p:spPr>
          <a:xfrm>
            <a:off x="210312" y="226665"/>
            <a:ext cx="11722608" cy="63825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9"/>
          <p:cNvSpPr txBox="1"/>
          <p:nvPr>
            <p:ph type="title"/>
          </p:nvPr>
        </p:nvSpPr>
        <p:spPr>
          <a:xfrm>
            <a:off x="289465" y="285341"/>
            <a:ext cx="9792208" cy="4992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en-US" sz="3240"/>
              <a:t>BERT</a:t>
            </a:r>
            <a:endParaRPr/>
          </a:p>
        </p:txBody>
      </p:sp>
      <p:sp>
        <p:nvSpPr>
          <p:cNvPr id="527" name="Google Shape;527;p59"/>
          <p:cNvSpPr txBox="1"/>
          <p:nvPr>
            <p:ph idx="1" type="body"/>
          </p:nvPr>
        </p:nvSpPr>
        <p:spPr>
          <a:xfrm>
            <a:off x="128599" y="786152"/>
            <a:ext cx="11741311" cy="363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"</a:t>
            </a:r>
            <a:r>
              <a:rPr b="1" lang="en-US"/>
              <a:t>Another violent and aggressive immigrant killing a innocent and intelligent US Citizen... Sarcasm</a:t>
            </a:r>
            <a:r>
              <a:rPr lang="en-US"/>
              <a:t>"</a:t>
            </a:r>
            <a:endParaRPr/>
          </a:p>
        </p:txBody>
      </p:sp>
      <p:sp>
        <p:nvSpPr>
          <p:cNvPr id="528" name="Google Shape;528;p59"/>
          <p:cNvSpPr txBox="1"/>
          <p:nvPr/>
        </p:nvSpPr>
        <p:spPr>
          <a:xfrm>
            <a:off x="283634" y="1147234"/>
            <a:ext cx="11590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[8, 9, 10, 11, 12, 13, 14, 15, 16, 17, 18, 19, 20, 21, 22, 23, 24, 25, 26, 27, 28, 29, 30, 31, 32, 33, 34, 35, 36, 37, 38, 39]</a:t>
            </a:r>
            <a:endParaRPr/>
          </a:p>
        </p:txBody>
      </p:sp>
      <p:sp>
        <p:nvSpPr>
          <p:cNvPr id="529" name="Google Shape;529;p59"/>
          <p:cNvSpPr txBox="1"/>
          <p:nvPr/>
        </p:nvSpPr>
        <p:spPr>
          <a:xfrm>
            <a:off x="292099" y="1502834"/>
            <a:ext cx="11531601" cy="3777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['Another', 'violent', 'and', 'aggressive', 'immigrant', 'killing', 'a', 'innocent', 'and', 'intelligent', 'US', 'Citizen....', 'Sarcasm']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0" name="Google Shape;530;p59"/>
          <p:cNvSpPr txBox="1"/>
          <p:nvPr/>
        </p:nvSpPr>
        <p:spPr>
          <a:xfrm>
            <a:off x="295454" y="2475701"/>
            <a:ext cx="114300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['Another', 'violent', 'and', 'aggressive', 'immigrant', 'killing', 'a', 'innocent', 'US', 'Citizen', '.', '.', '.', 'Sa', '##rca', '##sm'  ]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1" name="Google Shape;531;p59"/>
          <p:cNvSpPr txBox="1"/>
          <p:nvPr/>
        </p:nvSpPr>
        <p:spPr>
          <a:xfrm>
            <a:off x="286490" y="3715809"/>
            <a:ext cx="1162057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BertForTokenClassification model from transformer</a:t>
            </a:r>
            <a:b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b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Bert Model with a token classification head on top (a linear layer on top of the hidden-states output) e.g. for NER tasks.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2" name="Google Shape;532;p59"/>
          <p:cNvSpPr txBox="1"/>
          <p:nvPr/>
        </p:nvSpPr>
        <p:spPr>
          <a:xfrm>
            <a:off x="296972" y="1937589"/>
            <a:ext cx="113643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['0',              '1',       '1',          '1',             '1',           '0',    '0',      '0',         '0',         '0',         '0',     '0',                  '0' ]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3" name="Google Shape;533;p59"/>
          <p:cNvSpPr txBox="1"/>
          <p:nvPr/>
        </p:nvSpPr>
        <p:spPr>
          <a:xfrm>
            <a:off x="297672" y="2996301"/>
            <a:ext cx="110700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['0',              '1',       '1',         '1',             '1',           '0',     '0',       '0',       '0',      '0',    '0', '0', '0', '0',    '0',          '0'    ]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VTI">
  <a:themeElements>
    <a:clrScheme name="Custom 8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avonVTI">
  <a:themeElements>
    <a:clrScheme name="Custom 8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avonVTI">
  <a:themeElements>
    <a:clrScheme name="Custom 8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