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72" r:id="rId13"/>
    <p:sldId id="268" r:id="rId14"/>
    <p:sldId id="270" r:id="rId15"/>
    <p:sldId id="269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18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A16C-9375-4DDC-8036-C875DC515433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A16C-9375-4DDC-8036-C875DC515433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5830-CC79-43CA-BAAA-318B7CE35E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A16C-9375-4DDC-8036-C875DC515433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C3BAA16C-9375-4DDC-8036-C875DC515433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5830-CC79-43CA-BAAA-318B7CE35EB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C3BAA16C-9375-4DDC-8036-C875DC515433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5830-CC79-43CA-BAAA-318B7CE35E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C3BAA16C-9375-4DDC-8036-C875DC515433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5830-CC79-43CA-BAAA-318B7CE35E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A16C-9375-4DDC-8036-C875DC515433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5830-CC79-43CA-BAAA-318B7CE35E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A16C-9375-4DDC-8036-C875DC515433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5830-CC79-43CA-BAAA-318B7CE35E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A16C-9375-4DDC-8036-C875DC515433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5830-CC79-43CA-BAAA-318B7CE35E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A16C-9375-4DDC-8036-C875DC515433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5830-CC79-43CA-BAAA-318B7CE35E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A16C-9375-4DDC-8036-C875DC515433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5830-CC79-43CA-BAAA-318B7CE35E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A16C-9375-4DDC-8036-C875DC515433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5830-CC79-43CA-BAAA-318B7CE35EB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A16C-9375-4DDC-8036-C875DC515433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5830-CC79-43CA-BAAA-318B7CE35EB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A16C-9375-4DDC-8036-C875DC515433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5830-CC79-43CA-BAAA-318B7CE35EB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A16C-9375-4DDC-8036-C875DC515433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5830-CC79-43CA-BAAA-318B7CE35EB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A16C-9375-4DDC-8036-C875DC515433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5830-CC79-43CA-BAAA-318B7CE35E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3BAA16C-9375-4DDC-8036-C875DC515433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60A5830-CC79-43CA-BAAA-318B7CE35E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-phys.au.dk/philip/pictures/solid_superconductivity/vortex.eps" TargetMode="External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1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-phys.au.dk/philip/pictures/solid_superconductivity/vortex.ep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6.png"/><Relationship Id="rId4" Type="http://schemas.openxmlformats.org/officeDocument/2006/relationships/image" Target="../media/image13.wmf"/><Relationship Id="rId9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6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dirty="0"/>
              <a:t>Vortex structure in Type-II Superconductors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1981200"/>
            <a:ext cx="6096000" cy="457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81600" y="6172200"/>
            <a:ext cx="2416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M. Peck/Cornell Univ.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1600200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 PHYS. 580 Course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4600" y="1600200"/>
            <a:ext cx="121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Yikai</a:t>
            </a:r>
            <a:r>
              <a:rPr lang="en-US" dirty="0"/>
              <a:t> Yang</a:t>
            </a:r>
          </a:p>
        </p:txBody>
      </p:sp>
    </p:spTree>
  </p:cSld>
  <p:clrMapOvr>
    <a:masterClrMapping/>
  </p:clrMapOvr>
  <p:transition>
    <p:push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20688"/>
            <a:ext cx="8435280" cy="750912"/>
          </a:xfrm>
        </p:spPr>
        <p:txBody>
          <a:bodyPr/>
          <a:lstStyle/>
          <a:p>
            <a:r>
              <a:rPr lang="en-US" altLang="zh-CN" dirty="0"/>
              <a:t>GL-2(vector field): </a:t>
            </a:r>
          </a:p>
          <a:p>
            <a:endParaRPr lang="zh-CN" altLang="en-US" dirty="0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84251" y="1484784"/>
          <a:ext cx="8608229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3" imgW="3340080" imgH="279360" progId="Equation.DSMT4">
                  <p:embed/>
                </p:oleObj>
              </mc:Choice>
              <mc:Fallback>
                <p:oleObj name="Equation" r:id="rId3" imgW="334008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51" y="1484784"/>
                        <a:ext cx="8608229" cy="72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23850" y="3249613"/>
          <a:ext cx="85883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5" imgW="3035300" imgH="279400" progId="Equation.DSMT4">
                  <p:embed/>
                </p:oleObj>
              </mc:Choice>
              <mc:Fallback>
                <p:oleObj name="Equation" r:id="rId5" imgW="3035300" imgH="279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249613"/>
                        <a:ext cx="8588375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55712" y="4885248"/>
          <a:ext cx="8735888" cy="703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7" imgW="3466800" imgH="279360" progId="Equation.DSMT4">
                  <p:embed/>
                </p:oleObj>
              </mc:Choice>
              <mc:Fallback>
                <p:oleObj name="Equation" r:id="rId7" imgW="3466800" imgH="279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12" y="4885248"/>
                        <a:ext cx="8735888" cy="7039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28600" y="5576409"/>
          <a:ext cx="8763000" cy="783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9" imgW="3556000" imgH="317500" progId="Equation.DSMT4">
                  <p:embed/>
                </p:oleObj>
              </mc:Choice>
              <mc:Fallback>
                <p:oleObj name="Equation" r:id="rId9" imgW="3556000" imgH="3175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576409"/>
                        <a:ext cx="8763000" cy="7831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2514600"/>
            <a:ext cx="11332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Apply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4191000"/>
            <a:ext cx="22136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Implement 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76672"/>
            <a:ext cx="8424936" cy="590128"/>
          </a:xfrm>
        </p:spPr>
        <p:txBody>
          <a:bodyPr/>
          <a:lstStyle/>
          <a:p>
            <a:r>
              <a:rPr lang="en-US" altLang="zh-CN" dirty="0" err="1"/>
              <a:t>Discretizing</a:t>
            </a:r>
            <a:r>
              <a:rPr lang="en-US" altLang="zh-CN" dirty="0"/>
              <a:t>:</a:t>
            </a:r>
          </a:p>
        </p:txBody>
      </p:sp>
      <p:pic>
        <p:nvPicPr>
          <p:cNvPr id="5" name="Picture 10" descr="http://users-phys.au.dk/philip/pictures/solid_superconductivity/vortex.gif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638874"/>
            <a:ext cx="3888432" cy="3066726"/>
          </a:xfrm>
          <a:prstGeom prst="rect">
            <a:avLst/>
          </a:prstGeom>
          <a:noFill/>
        </p:spPr>
      </p:pic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267200" y="1600200"/>
          <a:ext cx="40504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5" imgW="126720" imgH="203040" progId="Equation.DSMT4">
                  <p:embed/>
                </p:oleObj>
              </mc:Choice>
              <mc:Fallback>
                <p:oleObj name="Equation" r:id="rId5" imgW="12672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00200"/>
                        <a:ext cx="405044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10668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spatial step must be sufficiently smaller than</a:t>
            </a:r>
          </a:p>
          <a:p>
            <a:r>
              <a:rPr lang="en-US" altLang="zh-CN" sz="3200" dirty="0"/>
              <a:t>the coherent length (   ). 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2667000"/>
            <a:ext cx="620374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adaptive to the geometry of system.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6159" y="2124144"/>
            <a:ext cx="6257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adaptive to the variation of solution.</a:t>
            </a:r>
            <a:endParaRPr lang="zh-CN" alt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38600" y="3637186"/>
            <a:ext cx="3581400" cy="30684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ndary_co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352550"/>
            <a:ext cx="8458200" cy="63436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Boundary Condition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6858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zh-CN" dirty="0"/>
              <a:t>Start with: infinitely large, periodic condition</a:t>
            </a:r>
          </a:p>
        </p:txBody>
      </p:sp>
      <p:pic>
        <p:nvPicPr>
          <p:cNvPr id="9" name="Picture 8" descr="Boundary_cond_ve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2171700"/>
            <a:ext cx="6248400" cy="4686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3530024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altLang="zh-CN" sz="3200" dirty="0">
                <a:solidFill>
                  <a:srgbClr val="FFFFFF"/>
                </a:solidFill>
              </a:rPr>
              <a:t>  3rd icing layer: Finite size, 3 dimension, </a:t>
            </a:r>
          </a:p>
          <a:p>
            <a:r>
              <a:rPr lang="en-US" altLang="zh-CN" sz="3200" dirty="0">
                <a:solidFill>
                  <a:srgbClr val="FFFFFF"/>
                </a:solidFill>
              </a:rPr>
              <a:t>                         circular shape.</a:t>
            </a:r>
          </a:p>
          <a:p>
            <a:r>
              <a:rPr lang="en-US" altLang="zh-CN" sz="3200" dirty="0">
                <a:solidFill>
                  <a:srgbClr val="FFFFFF"/>
                </a:solidFill>
              </a:rPr>
              <a:t>    … …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209800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altLang="zh-CN" sz="3200" dirty="0">
                <a:solidFill>
                  <a:srgbClr val="FFFFFF"/>
                </a:solidFill>
              </a:rPr>
              <a:t>  1</a:t>
            </a:r>
            <a:r>
              <a:rPr lang="en-US" altLang="zh-CN" sz="3200" baseline="30000" dirty="0">
                <a:solidFill>
                  <a:srgbClr val="FFFFFF"/>
                </a:solidFill>
              </a:rPr>
              <a:t>st</a:t>
            </a:r>
            <a:r>
              <a:rPr lang="en-US" altLang="zh-CN" sz="3200" dirty="0">
                <a:solidFill>
                  <a:srgbClr val="FFFFFF"/>
                </a:solidFill>
              </a:rPr>
              <a:t>  icing layer: Finite size, square shape.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895600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altLang="zh-CN" sz="3200" dirty="0">
                <a:solidFill>
                  <a:srgbClr val="FFFFFF"/>
                </a:solidFill>
              </a:rPr>
              <a:t>  2</a:t>
            </a:r>
            <a:r>
              <a:rPr lang="en-US" altLang="zh-CN" sz="3200" baseline="30000" dirty="0">
                <a:solidFill>
                  <a:srgbClr val="FFFFFF"/>
                </a:solidFill>
              </a:rPr>
              <a:t>nd</a:t>
            </a:r>
            <a:r>
              <a:rPr lang="en-US" altLang="zh-CN" sz="3200" dirty="0">
                <a:solidFill>
                  <a:srgbClr val="FFFFFF"/>
                </a:solidFill>
              </a:rPr>
              <a:t> icing layer: Finite size, circular shape.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pic>
        <p:nvPicPr>
          <p:cNvPr id="18" name="Picture 17" descr="Screen Shot 2012-11-21 at 2.07.12 P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4168" y="-762000"/>
            <a:ext cx="3060700" cy="3060700"/>
          </a:xfrm>
          <a:prstGeom prst="rect">
            <a:avLst/>
          </a:prstGeom>
        </p:spPr>
      </p:pic>
      <p:pic>
        <p:nvPicPr>
          <p:cNvPr id="14" name="Picture 13" descr="Screen Shot 2012-11-21 at 2.07.12 P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3300" y="2286000"/>
            <a:ext cx="3060700" cy="3060700"/>
          </a:xfrm>
          <a:prstGeom prst="rect">
            <a:avLst/>
          </a:prstGeom>
        </p:spPr>
      </p:pic>
      <p:pic>
        <p:nvPicPr>
          <p:cNvPr id="16" name="Picture 15" descr="Screen Shot 2012-11-21 at 2.07.12 P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3300" y="5327650"/>
            <a:ext cx="3060700" cy="3060700"/>
          </a:xfrm>
          <a:prstGeom prst="rect">
            <a:avLst/>
          </a:prstGeom>
        </p:spPr>
      </p:pic>
      <p:pic>
        <p:nvPicPr>
          <p:cNvPr id="11" name="Picture 10" descr="Screen Shot 2012-11-21 at 2.07.12 P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0" y="2286000"/>
            <a:ext cx="3060700" cy="3060700"/>
          </a:xfrm>
          <a:prstGeom prst="rect">
            <a:avLst/>
          </a:prstGeom>
        </p:spPr>
      </p:pic>
      <p:pic>
        <p:nvPicPr>
          <p:cNvPr id="12" name="Picture 11" descr="Screen Shot 2012-11-21 at 2.07.12 P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286000"/>
            <a:ext cx="3060700" cy="3060700"/>
          </a:xfrm>
          <a:prstGeom prst="rect">
            <a:avLst/>
          </a:prstGeom>
        </p:spPr>
      </p:pic>
      <p:pic>
        <p:nvPicPr>
          <p:cNvPr id="13" name="Picture 12" descr="Screen Shot 2012-11-21 at 2.07.12 P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0" y="-762000"/>
            <a:ext cx="3060700" cy="3060700"/>
          </a:xfrm>
          <a:prstGeom prst="rect">
            <a:avLst/>
          </a:prstGeom>
        </p:spPr>
      </p:pic>
      <p:pic>
        <p:nvPicPr>
          <p:cNvPr id="19" name="Picture 18" descr="Screen Shot 2012-11-21 at 2.07.12 P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-762000"/>
            <a:ext cx="3060700" cy="3060700"/>
          </a:xfrm>
          <a:prstGeom prst="rect">
            <a:avLst/>
          </a:prstGeom>
        </p:spPr>
      </p:pic>
      <p:pic>
        <p:nvPicPr>
          <p:cNvPr id="15" name="Picture 14" descr="Screen Shot 2012-11-21 at 2.07.12 P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0" y="5327650"/>
            <a:ext cx="3060700" cy="3060700"/>
          </a:xfrm>
          <a:prstGeom prst="rect">
            <a:avLst/>
          </a:prstGeom>
        </p:spPr>
      </p:pic>
      <p:pic>
        <p:nvPicPr>
          <p:cNvPr id="17" name="Picture 16" descr="Screen Shot 2012-11-21 at 2.07.12 P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327650"/>
            <a:ext cx="3060700" cy="3060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zh-CN" dirty="0"/>
              <a:t>Initial Condition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496944" cy="10808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/>
              <a:t>	</a:t>
            </a:r>
            <a:r>
              <a:rPr lang="en-US" altLang="zh-CN" sz="2800" dirty="0"/>
              <a:t>Randomly generate vortices in the sample with randomly chosen position.   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981200"/>
            <a:ext cx="69046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Initialize corresponding vector potential.</a:t>
            </a:r>
            <a:endParaRPr lang="en-US" sz="3200" dirty="0"/>
          </a:p>
        </p:txBody>
      </p:sp>
      <p:pic>
        <p:nvPicPr>
          <p:cNvPr id="8" name="Picture 7" descr="init_cond_wav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2667000"/>
            <a:ext cx="4757548" cy="4191000"/>
          </a:xfrm>
          <a:prstGeom prst="rect">
            <a:avLst/>
          </a:prstGeom>
        </p:spPr>
      </p:pic>
      <p:pic>
        <p:nvPicPr>
          <p:cNvPr id="9" name="Picture 8" descr="init_cond_ve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8489" y="2667000"/>
            <a:ext cx="4193111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Orally...</a:t>
            </a:r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2286000"/>
            <a:ext cx="8229600" cy="1728192"/>
          </a:xfrm>
        </p:spPr>
        <p:txBody>
          <a:bodyPr>
            <a:normAutofit/>
          </a:bodyPr>
          <a:lstStyle/>
          <a:p>
            <a:r>
              <a:rPr lang="en-US" altLang="zh-CN" sz="7200" dirty="0"/>
              <a:t>Thank you!</a:t>
            </a: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-292008" tIns="0" rIns="-274551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-292008" tIns="0" rIns="-274551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-292008" tIns="0" rIns="-274551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-292008" tIns="0" rIns="-274551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7088" y="3124200"/>
            <a:ext cx="2808312" cy="312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733800" y="6172200"/>
            <a:ext cx="500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 dirty="0">
                <a:solidFill>
                  <a:srgbClr val="FFFFFF"/>
                </a:solidFill>
              </a:rPr>
              <a:t>H. F. Hess et al. Phys. Rev. Lett. </a:t>
            </a:r>
            <a:r>
              <a:rPr lang="nb-NO" altLang="zh-CN" b="1" dirty="0">
                <a:solidFill>
                  <a:srgbClr val="FFFFFF"/>
                </a:solidFill>
              </a:rPr>
              <a:t>62</a:t>
            </a:r>
            <a:r>
              <a:rPr lang="nb-NO" altLang="zh-CN" dirty="0">
                <a:solidFill>
                  <a:srgbClr val="FFFFFF"/>
                </a:solidFill>
              </a:rPr>
              <a:t>, 214(1989)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24586" name="Picture 10" descr="http://users-phys.au.dk/philip/pictures/solid_superconductivity/vortex.gif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124200"/>
            <a:ext cx="3888432" cy="306672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04800" y="6172200"/>
            <a:ext cx="318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 dirty="0">
                <a:solidFill>
                  <a:srgbClr val="FFFFFF"/>
                </a:solidFill>
              </a:rPr>
              <a:t>P. Holfmann. Online material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00" y="152400"/>
            <a:ext cx="5994400" cy="2997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00800" y="24384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F. </a:t>
            </a:r>
            <a:r>
              <a:rPr lang="en-US" dirty="0" err="1"/>
              <a:t>Nori</a:t>
            </a:r>
            <a:r>
              <a:rPr lang="en-US" dirty="0"/>
              <a:t>. Riken Research </a:t>
            </a:r>
            <a:r>
              <a:rPr lang="en-US" b="1" dirty="0"/>
              <a:t>2</a:t>
            </a:r>
            <a:r>
              <a:rPr lang="en-US" dirty="0"/>
              <a:t>, 6(2007).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685800"/>
          </a:xfrm>
        </p:spPr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22490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200" dirty="0"/>
              <a:t>Ginzburg-Landau Theory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i="1" dirty="0"/>
              <a:t>Less technical than microscopic theory (BCS theory).</a:t>
            </a:r>
          </a:p>
          <a:p>
            <a:pPr>
              <a:buNone/>
            </a:pPr>
            <a:r>
              <a:rPr lang="en-US" altLang="zh-CN" i="1" dirty="0"/>
              <a:t>	based on Landau’s second order phase transition theory.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3733800"/>
            <a:ext cx="8991600" cy="238526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/>
              <a:t> Developed by Abrikosov</a:t>
            </a:r>
          </a:p>
          <a:p>
            <a:pPr>
              <a:spcAft>
                <a:spcPts val="600"/>
              </a:spcAft>
            </a:pPr>
            <a:r>
              <a:rPr lang="en-US" altLang="zh-CN" sz="2800" dirty="0"/>
              <a:t>   </a:t>
            </a:r>
            <a:r>
              <a:rPr lang="en-US" altLang="zh-CN" sz="2800" i="1" dirty="0"/>
              <a:t>Analytically solved with a brilliant guess of an</a:t>
            </a:r>
          </a:p>
          <a:p>
            <a:pPr>
              <a:spcAft>
                <a:spcPts val="600"/>
              </a:spcAft>
            </a:pPr>
            <a:r>
              <a:rPr lang="en-US" altLang="zh-CN" sz="2800" i="1" dirty="0"/>
              <a:t>   exact solution.</a:t>
            </a:r>
          </a:p>
          <a:p>
            <a:pPr>
              <a:buNone/>
            </a:pPr>
            <a:r>
              <a:rPr lang="en-US" altLang="zh-CN" sz="2800" i="1" dirty="0"/>
              <a:t>   A degenerate state, can take different symmetries.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Theoretical basis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1600200"/>
            <a:ext cx="7583487" cy="457200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Free energy                                 </a:t>
            </a:r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68313" y="2276475"/>
          <a:ext cx="836771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4216320" imgH="507960" progId="Equation.DSMT4">
                  <p:embed/>
                </p:oleObj>
              </mc:Choice>
              <mc:Fallback>
                <p:oleObj name="Equation" r:id="rId3" imgW="421632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276475"/>
                        <a:ext cx="8367712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400425"/>
            <a:ext cx="421957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283968" y="590686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[1] P.D. Olmsted. </a:t>
            </a:r>
            <a:r>
              <a:rPr lang="en-US" altLang="zh-CN" i="1" dirty="0">
                <a:solidFill>
                  <a:srgbClr val="FFFFFF"/>
                </a:solidFill>
              </a:rPr>
              <a:t>Lectures on Landau Theory of Phase Transition.</a:t>
            </a:r>
            <a:r>
              <a:rPr lang="en-US" altLang="zh-CN" dirty="0">
                <a:solidFill>
                  <a:srgbClr val="FFFFFF"/>
                </a:solidFill>
              </a:rPr>
              <a:t>  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511675" y="3625850"/>
          <a:ext cx="396716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6" imgW="1549400" imgH="419100" progId="Equation.DSMT4">
                  <p:embed/>
                </p:oleObj>
              </mc:Choice>
              <mc:Fallback>
                <p:oleObj name="Equation" r:id="rId6" imgW="1549400" imgH="419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3625850"/>
                        <a:ext cx="3967163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499991" y="4941168"/>
          <a:ext cx="2379395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8" imgW="965160" imgH="291960" progId="Equation.DSMT4">
                  <p:embed/>
                </p:oleObj>
              </mc:Choice>
              <mc:Fallback>
                <p:oleObj name="Equation" r:id="rId8" imgW="965160" imgH="291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1" y="4941168"/>
                        <a:ext cx="2379395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616624"/>
          </a:xfrm>
        </p:spPr>
        <p:txBody>
          <a:bodyPr/>
          <a:lstStyle/>
          <a:p>
            <a:r>
              <a:rPr lang="en-US" altLang="zh-CN" dirty="0"/>
              <a:t>Use variation principle: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39552" y="1196752"/>
          <a:ext cx="2700338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1218960" imgH="558720" progId="Equation.DSMT4">
                  <p:embed/>
                </p:oleObj>
              </mc:Choice>
              <mc:Fallback>
                <p:oleObj name="Equation" r:id="rId3" imgW="1218960" imgH="55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196752"/>
                        <a:ext cx="2700338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14850" y="1965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19653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55576" y="2204864"/>
          <a:ext cx="798335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7" imgW="2908080" imgH="393480" progId="Equation.DSMT4">
                  <p:embed/>
                </p:oleObj>
              </mc:Choice>
              <mc:Fallback>
                <p:oleObj name="Equation" r:id="rId7" imgW="290808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204864"/>
                        <a:ext cx="7983354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95536" y="4365104"/>
          <a:ext cx="187220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9" imgW="787320" imgH="393480" progId="Equation.DSMT4">
                  <p:embed/>
                </p:oleObj>
              </mc:Choice>
              <mc:Fallback>
                <p:oleObj name="Equation" r:id="rId9" imgW="78732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365104"/>
                        <a:ext cx="1872208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11560" y="5373216"/>
          <a:ext cx="8215459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11" imgW="3187440" imgH="419040" progId="Equation.DSMT4">
                  <p:embed/>
                </p:oleObj>
              </mc:Choice>
              <mc:Fallback>
                <p:oleObj name="Equation" r:id="rId11" imgW="3187440" imgH="419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373216"/>
                        <a:ext cx="8215459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44512" y="3284984"/>
          <a:ext cx="562768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13" imgW="2197080" imgH="393480" progId="Equation.DSMT4">
                  <p:embed/>
                </p:oleObj>
              </mc:Choice>
              <mc:Fallback>
                <p:oleObj name="Equation" r:id="rId13" imgW="2197080" imgH="393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12" y="3284984"/>
                        <a:ext cx="5627688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zh-CN" dirty="0"/>
              <a:t>Further simplification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685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/>
              <a:t>Unit choice: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Dimensionless </a:t>
            </a:r>
            <a:r>
              <a:rPr lang="en-US" altLang="zh-CN" dirty="0" err="1"/>
              <a:t>wavefunction</a:t>
            </a:r>
            <a:r>
              <a:rPr lang="en-US" altLang="zh-CN" dirty="0"/>
              <a:t>: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Variable substitution: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    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627784" y="1371600"/>
          <a:ext cx="3528392" cy="553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1295280" imgH="203040" progId="Equation.DSMT4">
                  <p:embed/>
                </p:oleObj>
              </mc:Choice>
              <mc:Fallback>
                <p:oleObj name="Equation" r:id="rId3" imgW="12952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371600"/>
                        <a:ext cx="3528392" cy="5534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979712" y="2852936"/>
          <a:ext cx="5905501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5" imgW="2514600" imgH="253800" progId="Equation.DSMT4">
                  <p:embed/>
                </p:oleObj>
              </mc:Choice>
              <mc:Fallback>
                <p:oleObj name="Equation" r:id="rId5" imgW="2514600" imgH="253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852936"/>
                        <a:ext cx="5905501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030710" y="3501008"/>
          <a:ext cx="39814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7" imgW="1536480" imgH="444240" progId="Equation.DSMT4">
                  <p:embed/>
                </p:oleObj>
              </mc:Choice>
              <mc:Fallback>
                <p:oleObj name="Equation" r:id="rId7" imgW="1536480" imgH="444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710" y="3501008"/>
                        <a:ext cx="3981450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051720" y="5137328"/>
          <a:ext cx="1872208" cy="1194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9" imgW="736560" imgH="469800" progId="Equation.DSMT4">
                  <p:embed/>
                </p:oleObj>
              </mc:Choice>
              <mc:Fallback>
                <p:oleObj name="Equation" r:id="rId9" imgW="736560" imgH="469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137328"/>
                        <a:ext cx="1872208" cy="11943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220072" y="5157192"/>
          <a:ext cx="2086286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11" imgW="850680" imgH="469800" progId="Equation.DSMT4">
                  <p:embed/>
                </p:oleObj>
              </mc:Choice>
              <mc:Fallback>
                <p:oleObj name="Equation" r:id="rId11" imgW="850680" imgH="469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5157192"/>
                        <a:ext cx="2086286" cy="1152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6068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/>
              <a:t>Gauge choice: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114800" y="195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95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403648" y="1268760"/>
          <a:ext cx="6336704" cy="102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5" imgW="2425680" imgH="393480" progId="Equation.DSMT4">
                  <p:embed/>
                </p:oleObj>
              </mc:Choice>
              <mc:Fallback>
                <p:oleObj name="Equation" r:id="rId5" imgW="242568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268760"/>
                        <a:ext cx="6336704" cy="1028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898032" y="2438400"/>
          <a:ext cx="1512168" cy="584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7" imgW="558720" imgH="215640" progId="Equation.DSMT4">
                  <p:embed/>
                </p:oleObj>
              </mc:Choice>
              <mc:Fallback>
                <p:oleObj name="Equation" r:id="rId7" imgW="55872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032" y="2438400"/>
                        <a:ext cx="1512168" cy="5842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463925" y="4268788"/>
          <a:ext cx="48609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9" imgW="1714320" imgH="241200" progId="Equation.DSMT4">
                  <p:embed/>
                </p:oleObj>
              </mc:Choice>
              <mc:Fallback>
                <p:oleObj name="Equation" r:id="rId9" imgW="171432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4268788"/>
                        <a:ext cx="4860925" cy="68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3595687" y="3386138"/>
          <a:ext cx="2957513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11" imgW="1091880" imgH="241200" progId="Equation.DSMT4">
                  <p:embed/>
                </p:oleObj>
              </mc:Choice>
              <mc:Fallback>
                <p:oleObj name="Equation" r:id="rId11" imgW="1091880" imgH="241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7" y="3386138"/>
                        <a:ext cx="2957513" cy="65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488256" y="5181600"/>
          <a:ext cx="1836344" cy="623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13" imgW="672840" imgH="228600" progId="Equation.DSMT4">
                  <p:embed/>
                </p:oleObj>
              </mc:Choice>
              <mc:Fallback>
                <p:oleObj name="Equation" r:id="rId13" imgW="67284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8256" y="5181600"/>
                        <a:ext cx="1836344" cy="623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3400" y="6183868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[2] </a:t>
            </a:r>
            <a:r>
              <a:rPr lang="en-US" altLang="zh-CN" dirty="0" err="1">
                <a:solidFill>
                  <a:srgbClr val="FFFFFF"/>
                </a:solidFill>
              </a:rPr>
              <a:t>M.Tinkham</a:t>
            </a:r>
            <a:r>
              <a:rPr lang="en-US" altLang="zh-CN" dirty="0">
                <a:solidFill>
                  <a:srgbClr val="FFFFFF"/>
                </a:solidFill>
              </a:rPr>
              <a:t>, </a:t>
            </a:r>
            <a:r>
              <a:rPr lang="en-US" altLang="zh-CN" i="1" dirty="0">
                <a:solidFill>
                  <a:srgbClr val="FFFFFF"/>
                </a:solidFill>
              </a:rPr>
              <a:t>Introduction to Superconductivity(2</a:t>
            </a:r>
            <a:r>
              <a:rPr lang="en-US" altLang="zh-CN" i="1" baseline="30000" dirty="0">
                <a:solidFill>
                  <a:srgbClr val="FFFFFF"/>
                </a:solidFill>
              </a:rPr>
              <a:t>nd</a:t>
            </a:r>
            <a:r>
              <a:rPr lang="en-US" altLang="zh-CN" i="1" dirty="0">
                <a:solidFill>
                  <a:srgbClr val="FFFFFF"/>
                </a:solidFill>
              </a:rPr>
              <a:t>). McGraw-Hill (1996)</a:t>
            </a:r>
            <a:r>
              <a:rPr lang="en-US" altLang="zh-CN" i="1" dirty="0"/>
              <a:t>. </a:t>
            </a:r>
            <a:endParaRPr lang="zh-CN" alt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2413046"/>
            <a:ext cx="30515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Coulomb Gauge: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4267200"/>
            <a:ext cx="28027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Landau Gauge: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3352800"/>
            <a:ext cx="28019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London Gauge: </a:t>
            </a:r>
            <a:endParaRPr lang="en-US" sz="32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" y="5158026"/>
            <a:ext cx="4191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“</a:t>
            </a:r>
            <a:r>
              <a:rPr lang="en-US" altLang="zh-CN" sz="3200" i="1" dirty="0" err="1"/>
              <a:t>Unknow</a:t>
            </a:r>
            <a:r>
              <a:rPr lang="en-US" altLang="zh-CN" sz="3200" i="1" dirty="0"/>
              <a:t>” Gauge[2]: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70520"/>
          </a:xfrm>
        </p:spPr>
        <p:txBody>
          <a:bodyPr/>
          <a:lstStyle/>
          <a:p>
            <a:r>
              <a:rPr lang="en-US" altLang="zh-CN" dirty="0"/>
              <a:t>New look (GL-1):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514850" y="1965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19653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755576" y="1124744"/>
          <a:ext cx="2808312" cy="1140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5" imgW="1155600" imgH="469800" progId="Equation.DSMT4">
                  <p:embed/>
                </p:oleObj>
              </mc:Choice>
              <mc:Fallback>
                <p:oleObj name="Equation" r:id="rId5" imgW="1155600" imgH="469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124744"/>
                        <a:ext cx="2808312" cy="11409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4788024" y="1124744"/>
          <a:ext cx="299085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7" imgW="1358640" imgH="469800" progId="Equation.DSMT4">
                  <p:embed/>
                </p:oleObj>
              </mc:Choice>
              <mc:Fallback>
                <p:oleObj name="Equation" r:id="rId7" imgW="1358640" imgH="469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124744"/>
                        <a:ext cx="2990850" cy="103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83568" y="2492896"/>
          <a:ext cx="7056784" cy="7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9" imgW="2603160" imgH="279360" progId="Equation.DSMT4">
                  <p:embed/>
                </p:oleObj>
              </mc:Choice>
              <mc:Fallback>
                <p:oleObj name="Equation" r:id="rId9" imgW="2603160" imgH="279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492896"/>
                        <a:ext cx="7056784" cy="75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827584" y="4293096"/>
          <a:ext cx="77565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11" imgW="3009600" imgH="279360" progId="Equation.DSMT4">
                  <p:embed/>
                </p:oleObj>
              </mc:Choice>
              <mc:Fallback>
                <p:oleObj name="Equation" r:id="rId11" imgW="3009600" imgH="2793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293096"/>
                        <a:ext cx="7756525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827584" y="5229200"/>
          <a:ext cx="4032448" cy="558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13" imgW="1650960" imgH="228600" progId="Equation.DSMT4">
                  <p:embed/>
                </p:oleObj>
              </mc:Choice>
              <mc:Fallback>
                <p:oleObj name="Equation" r:id="rId13" imgW="165096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229200"/>
                        <a:ext cx="4032448" cy="5583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3657600"/>
            <a:ext cx="11721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/>
              <a:t>GL-2: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5294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Numerical implementation</a:t>
            </a:r>
            <a:br>
              <a:rPr lang="en-US" altLang="zh-CN" dirty="0"/>
            </a:br>
            <a:r>
              <a:rPr lang="en-US" altLang="zh-CN" dirty="0"/>
              <a:t>(relaxation method)</a:t>
            </a:r>
            <a:endParaRPr lang="zh-CN" altLang="en-US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331640" y="2852936"/>
          <a:ext cx="6697663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2603160" imgH="431640" progId="Equation.DSMT4">
                  <p:embed/>
                </p:oleObj>
              </mc:Choice>
              <mc:Fallback>
                <p:oleObj name="Equation" r:id="rId3" imgW="260316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852936"/>
                        <a:ext cx="6697663" cy="110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27584" y="4293096"/>
          <a:ext cx="4113212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5" imgW="1841400" imgH="444240" progId="Equation.DSMT4">
                  <p:embed/>
                </p:oleObj>
              </mc:Choice>
              <mc:Fallback>
                <p:oleObj name="Equation" r:id="rId5" imgW="1841400" imgH="444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293096"/>
                        <a:ext cx="4113212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827584" y="5301208"/>
          <a:ext cx="59642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7" imgW="2831760" imgH="444240" progId="Equation.DSMT4">
                  <p:embed/>
                </p:oleObj>
              </mc:Choice>
              <mc:Fallback>
                <p:oleObj name="Equation" r:id="rId7" imgW="283176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301208"/>
                        <a:ext cx="5964237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00400" y="6287869"/>
            <a:ext cx="602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[3] P.S. </a:t>
            </a:r>
            <a:r>
              <a:rPr lang="en-US" altLang="zh-CN" dirty="0" err="1">
                <a:solidFill>
                  <a:schemeClr val="bg1"/>
                </a:solidFill>
              </a:rPr>
              <a:t>Deo</a:t>
            </a:r>
            <a:r>
              <a:rPr lang="en-US" altLang="zh-CN" dirty="0">
                <a:solidFill>
                  <a:schemeClr val="bg1"/>
                </a:solidFill>
              </a:rPr>
              <a:t>, et al. Phys. Rev. </a:t>
            </a:r>
            <a:r>
              <a:rPr lang="en-US" altLang="zh-CN" dirty="0" err="1">
                <a:solidFill>
                  <a:schemeClr val="bg1"/>
                </a:solidFill>
              </a:rPr>
              <a:t>Lett</a:t>
            </a:r>
            <a:r>
              <a:rPr lang="en-US" altLang="zh-CN" dirty="0">
                <a:solidFill>
                  <a:schemeClr val="bg1"/>
                </a:solidFill>
              </a:rPr>
              <a:t>. </a:t>
            </a:r>
            <a:r>
              <a:rPr lang="en-US" altLang="zh-CN" b="1" dirty="0">
                <a:solidFill>
                  <a:schemeClr val="bg1"/>
                </a:solidFill>
              </a:rPr>
              <a:t>79</a:t>
            </a:r>
            <a:r>
              <a:rPr lang="en-US" altLang="zh-CN" dirty="0">
                <a:solidFill>
                  <a:schemeClr val="bg1"/>
                </a:solidFill>
              </a:rPr>
              <a:t>, 23 (1997).</a:t>
            </a:r>
          </a:p>
          <a:p>
            <a:r>
              <a:rPr lang="en-US" altLang="zh-CN" dirty="0"/>
              <a:t>[4] </a:t>
            </a:r>
            <a:r>
              <a:rPr lang="en-US" altLang="zh-CN" dirty="0" err="1"/>
              <a:t>V.A.Schweigert</a:t>
            </a:r>
            <a:r>
              <a:rPr lang="en-US" altLang="zh-CN" dirty="0"/>
              <a:t>, et al. Phys. Rev. </a:t>
            </a:r>
            <a:r>
              <a:rPr lang="en-US" altLang="zh-CN" dirty="0" err="1"/>
              <a:t>Lett</a:t>
            </a:r>
            <a:r>
              <a:rPr lang="en-US" altLang="zh-CN" dirty="0"/>
              <a:t>. </a:t>
            </a:r>
            <a:r>
              <a:rPr lang="en-US" altLang="zh-CN" b="1" dirty="0"/>
              <a:t>81</a:t>
            </a:r>
            <a:r>
              <a:rPr lang="en-US" altLang="zh-CN" dirty="0"/>
              <a:t>, 13. (1998)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53000" y="1472624"/>
            <a:ext cx="26733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+ Vector field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84954" y="1472624"/>
            <a:ext cx="18820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(Complex) 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2286000"/>
            <a:ext cx="18295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GL-1[3,4]: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3657600"/>
            <a:ext cx="3048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Transformation: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43200" y="1472624"/>
            <a:ext cx="22397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scaler field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1266</TotalTime>
  <Words>327</Words>
  <Application>Microsoft Office PowerPoint</Application>
  <PresentationFormat>On-screen Show (4:3)</PresentationFormat>
  <Paragraphs>69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Trebuchet MS</vt:lpstr>
      <vt:lpstr>Wingdings 2</vt:lpstr>
      <vt:lpstr>Revolution</vt:lpstr>
      <vt:lpstr>Equation</vt:lpstr>
      <vt:lpstr>Vortex structure in Type-II Superconductors</vt:lpstr>
      <vt:lpstr>PowerPoint Presentation</vt:lpstr>
      <vt:lpstr>Background</vt:lpstr>
      <vt:lpstr>Theoretical basis</vt:lpstr>
      <vt:lpstr>PowerPoint Presentation</vt:lpstr>
      <vt:lpstr>Further simplification</vt:lpstr>
      <vt:lpstr>PowerPoint Presentation</vt:lpstr>
      <vt:lpstr>PowerPoint Presentation</vt:lpstr>
      <vt:lpstr>Numerical implementation (relaxation method)</vt:lpstr>
      <vt:lpstr>PowerPoint Presentation</vt:lpstr>
      <vt:lpstr>PowerPoint Presentation</vt:lpstr>
      <vt:lpstr>Boundary Condition</vt:lpstr>
      <vt:lpstr>Initial Condition</vt:lpstr>
      <vt:lpstr>Summary</vt:lpstr>
      <vt:lpstr>Summary</vt:lpstr>
      <vt:lpstr>Thank you!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Vortex structure in Superconductor</dc:title>
  <dc:creator>Yikai Yang</dc:creator>
  <cp:lastModifiedBy>Clayton Ortynski</cp:lastModifiedBy>
  <cp:revision>121</cp:revision>
  <dcterms:created xsi:type="dcterms:W3CDTF">2012-11-22T21:42:33Z</dcterms:created>
  <dcterms:modified xsi:type="dcterms:W3CDTF">2017-12-08T02:32:14Z</dcterms:modified>
</cp:coreProperties>
</file>