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4" r:id="rId5"/>
    <p:sldId id="260" r:id="rId6"/>
    <p:sldId id="265" r:id="rId7"/>
    <p:sldId id="263" r:id="rId8"/>
    <p:sldId id="266" r:id="rId9"/>
    <p:sldId id="267" r:id="rId10"/>
    <p:sldId id="268" r:id="rId11"/>
    <p:sldId id="269" r:id="rId12"/>
    <p:sldId id="261" r:id="rId13"/>
    <p:sldId id="262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A94F-665C-4A2A-8068-B245153D7750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A8AB-8E1D-48DD-8EFA-B20E78A9A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DA8AB-8E1D-48DD-8EFA-B20E78A9AB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3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9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9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9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63383-3FC7-445E-AEC3-25D8E4AEF46D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FC89-4F62-49FC-BE99-1D3AC8018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0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2015~2016 </a:t>
            </a:r>
            <a:r>
              <a:rPr lang="ko-KR" altLang="en-US" dirty="0" smtClean="0"/>
              <a:t>대한항공 </a:t>
            </a:r>
            <a:r>
              <a:rPr lang="en-US" altLang="ko-KR" dirty="0" smtClean="0"/>
              <a:t>WCAG2.0 </a:t>
            </a:r>
            <a:r>
              <a:rPr lang="ko-KR" altLang="en-US" dirty="0" err="1" smtClean="0"/>
              <a:t>접근성</a:t>
            </a:r>
            <a:r>
              <a:rPr lang="ko-KR" altLang="en-US" dirty="0" smtClean="0"/>
              <a:t> 개선 프로젝트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1pPr>
          </a:lstStyle>
          <a:p>
            <a:fld id="{D610FC89-4F62-49FC-BE99-1D3AC8018B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1600" kern="1200" baseline="0">
          <a:solidFill>
            <a:schemeClr val="bg1"/>
          </a:solidFill>
          <a:latin typeface="12롯데마트드림Light" panose="02020603020101020101" pitchFamily="18" charset="-127"/>
          <a:ea typeface="12롯데마트드림Light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4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</a:t>
            </a:r>
            <a:r>
              <a:rPr lang="en-US" altLang="ko-KR" sz="4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WCAG2.0 </a:t>
            </a:r>
            <a:r>
              <a:rPr lang="ko-KR" altLang="en-US" sz="4800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접근성</a:t>
            </a:r>
            <a:r>
              <a:rPr lang="ko-KR" altLang="en-US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개선 프로젝트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2016.07.07 </a:t>
            </a:r>
            <a:r>
              <a:rPr lang="ko-KR" altLang="en-US" sz="1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김봉주</a:t>
            </a:r>
            <a:endParaRPr lang="ko-KR" altLang="en-US" sz="1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6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622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많이 지적된 항목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(2016</a:t>
            </a:r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536" y="1700808"/>
            <a:ext cx="849694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 사용자의 웹 </a:t>
            </a:r>
            <a:r>
              <a:rPr lang="ko-KR" altLang="en-US" sz="28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사용성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향상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영어의 대문자와 소문자 지적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스크린리더는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US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차이를 인지하지 못함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띄어쓰기 지적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스크린리더는 띄어쓰기가 없으면 한 단어로 붙여 읽음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클릭이 가능하지 않은 요소</a:t>
            </a:r>
            <a:r>
              <a:rPr lang="en-US" altLang="ko-KR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파이어폭스에서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클릭이 가능하지 않는 요소에서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Clickable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이라고 읽음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스크린리더의 버그 대응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JAWS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NVDA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버그에 따른 대응이 필요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보이지 않는 포커스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 가상모드에서 읽고 있는 영역이 스크린에 보이지 않음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로딩 메시지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화면 중간에 나오는 로딩 메시지를 스크린리더가 완전히 읽지 못하고 잘라 읽음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4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9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수행 내용 및 결과 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(2016</a:t>
            </a:r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40199" y="3140968"/>
            <a:ext cx="7135610" cy="2856908"/>
            <a:chOff x="1187624" y="2924944"/>
            <a:chExt cx="7135610" cy="2856908"/>
          </a:xfrm>
        </p:grpSpPr>
        <p:sp>
          <p:nvSpPr>
            <p:cNvPr id="17" name="타원 16"/>
            <p:cNvSpPr/>
            <p:nvPr/>
          </p:nvSpPr>
          <p:spPr>
            <a:xfrm>
              <a:off x="5466326" y="2924944"/>
              <a:ext cx="2856908" cy="28569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 </a:t>
              </a:r>
              <a:endParaRPr lang="ko-KR" altLang="en-US" sz="140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1187624" y="2924944"/>
              <a:ext cx="2856908" cy="285690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 </a:t>
              </a:r>
              <a:endParaRPr lang="ko-KR" altLang="en-US" sz="14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758311" y="3519970"/>
              <a:ext cx="1715534" cy="1666856"/>
              <a:chOff x="1758311" y="3302679"/>
              <a:chExt cx="1715534" cy="16668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758311" y="4138538"/>
                <a:ext cx="17155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234</a:t>
                </a:r>
                <a:r>
                  <a:rPr lang="ko-KR" altLang="en-US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건</a:t>
                </a:r>
                <a:endParaRPr lang="ko-KR" altLang="en-US" sz="4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16019" y="3302679"/>
                <a:ext cx="16001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접근성</a:t>
                </a:r>
                <a:r>
                  <a:rPr lang="ko-KR" altLang="en-US" sz="24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업체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/>
                </a:r>
                <a:b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</a:b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지적 건수</a:t>
                </a:r>
                <a:endParaRPr lang="ko-KR" altLang="en-US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840167" y="3511123"/>
              <a:ext cx="2191626" cy="1684551"/>
              <a:chOff x="5840167" y="3284984"/>
              <a:chExt cx="2191626" cy="168455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840167" y="4138538"/>
                <a:ext cx="21916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1,120</a:t>
                </a:r>
                <a:r>
                  <a:rPr lang="ko-KR" altLang="en-US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건</a:t>
                </a:r>
                <a:endParaRPr lang="ko-KR" altLang="en-US" sz="4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26969" y="3284984"/>
                <a:ext cx="13356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자체 </a:t>
                </a:r>
                <a:endParaRPr lang="en-US" altLang="ko-KR" sz="2400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algn="ctr"/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지적 건수</a:t>
                </a:r>
                <a:endParaRPr lang="ko-KR" altLang="en-US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70080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약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개월 동안 검수 결과 지적된 총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1,354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건에 대하여 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자체 개선 작업 수행</a:t>
            </a:r>
            <a:endParaRPr lang="ko-KR" altLang="en-US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9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</a:t>
            </a:r>
            <a:endParaRPr lang="ko-KR" altLang="en-US" sz="3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6607899" cy="4616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대한 이해 및 경험 부족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낯선 미국 장애인의 인터넷 사용 환경 이해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WAI-ARIA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와 스크린리더 이해의 부족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패널티에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대한 막연한 두려움</a:t>
            </a:r>
            <a:endParaRPr lang="en-US" altLang="ko-KR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접근성이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내재화 되지 않은 사내 팀 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언어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… </a:t>
            </a:r>
            <a:r>
              <a:rPr lang="ko-KR" altLang="en-US" sz="28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ㅎㅎㅎㅎ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0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8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극복하기</a:t>
            </a:r>
            <a:endParaRPr lang="ko-KR" alt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799449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</a:t>
            </a:r>
            <a:r>
              <a:rPr lang="ko-KR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대한 이해 및 경험 부족은</a:t>
            </a:r>
            <a:endParaRPr lang="en-US" altLang="ko-KR" sz="28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닳고 닳도록 수시로 드나들며 반복적인 숙지와 이해 필요</a:t>
            </a:r>
            <a:endParaRPr lang="en-US" altLang="ko-KR" sz="28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0823" y="3572541"/>
            <a:ext cx="824533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Web Content Accessibility Guidelines (WCAG) 2.0</a:t>
            </a:r>
            <a:br>
              <a:rPr lang="en-US" altLang="ko-KR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 2.0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상세 명세를 볼 수 있는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W3C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표준 사이트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w3schools.com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 </a:t>
            </a:r>
            <a:r>
              <a:rPr lang="en-US" altLang="ko-KR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Jquery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정확한 사용 방법과 브라우저 호환 여부 및 테스트를 할 수 있는 곳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W3C markup Validation Service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정확한 태그를 사용했는지 사용된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문법 유효성 수시로 체크할 수 있는 곳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9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8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극복하기</a:t>
            </a:r>
            <a:endParaRPr lang="ko-KR" alt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804495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낯선 미국 장애인의 인터넷 사용 환경 이해는</a:t>
            </a:r>
            <a:endParaRPr lang="en-US" altLang="ko-KR" sz="28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미국 </a:t>
            </a:r>
            <a:r>
              <a:rPr lang="ko-KR" altLang="en-US" sz="28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업체와 이해가 될 때까지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Help desk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소통</a:t>
            </a:r>
            <a:endParaRPr lang="en-US" altLang="ko-KR" sz="28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0823" y="4054059"/>
            <a:ext cx="74767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이해가 되지 않는 검수 결과에 대하여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업체에 반복 질문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구글링과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Webaim.org(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미국의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연구소와 같은 곳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수시 검색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스크린리더 사용 방법에 대한 자체 가이드 제작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JAWS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NVDA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제작한 공식 홈페이지의 매뉴얼 숙지 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6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8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극복하기</a:t>
            </a:r>
            <a:endParaRPr lang="ko-KR" alt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719748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WAI-ARIA</a:t>
            </a:r>
            <a:r>
              <a:rPr lang="ko-KR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와 스크린리더 이해의 부족은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W3C WAI-ARIA Authoring Practice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사이트 숙지</a:t>
            </a:r>
            <a:endParaRPr lang="en-US" altLang="ko-KR" sz="28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0823" y="3861048"/>
            <a:ext cx="742344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기획자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디자이너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퍼블리셔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개발자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검수자 모두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JAWS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NVDA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 설치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위젯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제작 후 스크린리더를 실행하여 키보드 동작 실행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페이지를 스크린리더로 읽어 보기 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5589240"/>
            <a:ext cx="82089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https://www.w3.org/TR/wai-aria-practices-1.1/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http://oaa-accessibility.org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https://developer.mozilla.org/en-US/docs/Web/Accessibility/ARIA/ARIA_Techniques</a:t>
            </a:r>
            <a:endParaRPr lang="ko-KR" altLang="en-US" sz="16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8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극복하기</a:t>
            </a:r>
            <a:endParaRPr lang="ko-KR" alt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82670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패널티에</a:t>
            </a:r>
            <a:r>
              <a:rPr lang="ko-KR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대한 막연한 </a:t>
            </a:r>
            <a:r>
              <a:rPr lang="ko-KR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두려움은 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같은 것을 느끼고 있을 타 항공사 사이트 </a:t>
            </a:r>
            <a:r>
              <a:rPr lang="ko-KR" altLang="en-US" sz="28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수준 체크</a:t>
            </a:r>
            <a:endParaRPr lang="en-US" altLang="ko-KR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0823" y="3861048"/>
            <a:ext cx="82876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델타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아메리칸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루프트한자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아시아나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항공 등 타 항공사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상태 수시 체크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구글링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등으로 통한 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US DOT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사이트 새로운 소식 확인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그냥 담담히 데드라인을 맞이함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3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8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극복하기</a:t>
            </a:r>
            <a:endParaRPr lang="ko-KR" alt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7534435" cy="128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접근성이</a:t>
            </a:r>
            <a:r>
              <a:rPr lang="ko-KR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내재화 되지 않은 사내 </a:t>
            </a:r>
            <a:r>
              <a:rPr lang="ko-KR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팀은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꾸준한 사내 교육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외부 세미나 등을 통해 관심 유발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0823" y="3861048"/>
            <a:ext cx="82876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스크린리더가 뭐에요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”, “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기능만 되면 되지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!”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라고 말하는 개발자가 스크린리더로 테스트를 하고 있음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접근성과 관련되면서 재미를 유발하는 사내 교육 자료 제작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수시로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가이드를 업데이트 하여 배포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내재화는 아직 진행 중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7771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8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힘들었던 점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극복하기</a:t>
            </a:r>
            <a:endParaRPr lang="ko-KR" alt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823" y="1980704"/>
            <a:ext cx="59586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언어는 </a:t>
            </a:r>
            <a:r>
              <a:rPr lang="ko-KR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끝없는 영어공부로 극복하려고 함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0823" y="3861048"/>
            <a:ext cx="82876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구글번역기를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통해 번역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또 번역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네이버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영어사전을 항상 켜 놓고 모르는 단어는 수시 확인</a:t>
            </a:r>
            <a:endParaRPr lang="en-US" altLang="ko-KR" dirty="0" smtClean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스피킹맥스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시원스쿨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구매하고 싶은 욕구</a:t>
            </a:r>
            <a:r>
              <a:rPr lang="en-US" altLang="ko-KR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251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7221" y="3255367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7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1872" y="1772816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미국교통부</a:t>
            </a:r>
            <a:r>
              <a:rPr lang="en-US" altLang="ko-KR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(US DOT)</a:t>
            </a:r>
            <a:r>
              <a:rPr lang="ko-KR" altLang="en-US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에서 </a:t>
            </a:r>
            <a:r>
              <a:rPr lang="en-US" altLang="ko-KR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ACAA </a:t>
            </a:r>
            <a:r>
              <a:rPr lang="ko-KR" altLang="en-US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법률에 의거 미국 취항 항공사에 </a:t>
            </a:r>
            <a:r>
              <a:rPr lang="en-US" altLang="ko-KR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LEVEL AA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기준 </a:t>
            </a:r>
            <a:r>
              <a:rPr lang="ko-KR" altLang="en-US" sz="24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준수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요청</a:t>
            </a:r>
            <a:endParaRPr lang="en-US" altLang="ko-KR" sz="24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Scope : 7</a:t>
            </a:r>
            <a:r>
              <a:rPr lang="ko-KR" alt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가지 주요 기능페이지 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 ~2015</a:t>
            </a:r>
            <a:r>
              <a:rPr lang="ko-KR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12</a:t>
            </a:r>
            <a:r>
              <a:rPr lang="ko-KR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12</a:t>
            </a:r>
            <a:r>
              <a:rPr lang="ko-KR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)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- 2016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30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일로 준수기한 연장</a:t>
            </a:r>
            <a:endParaRPr lang="en-US" altLang="ko-KR" sz="16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Scope :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전체 홈 페이지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(~2016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980728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배경 및 개요</a:t>
            </a:r>
            <a:endParaRPr lang="ko-KR" altLang="en-US" sz="3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436510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ko-KR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Scope : 2015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</a:t>
            </a:r>
            <a:endParaRPr lang="en-US" altLang="ko-KR" sz="24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미주사이트 영문 메인 페이지 포함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가지 주요 기능 페이지 개선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항공권 예약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구매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예약변경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예약취소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환불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스케줄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6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출도착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조회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항공기 안내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지점연락처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b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E-ticket, </a:t>
            </a:r>
            <a:r>
              <a:rPr lang="ko-KR" altLang="en-US" sz="1600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마일리지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조회</a:t>
            </a:r>
            <a:r>
              <a:rPr lang="en-US" altLang="ko-KR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 및 변경 페이지 등 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</a:t>
            </a:r>
            <a:r>
              <a:rPr lang="ko-KR" alt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가지 주요 기능 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301</a:t>
            </a:r>
            <a:r>
              <a:rPr lang="ko-KR" alt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 </a:t>
            </a:r>
            <a:r>
              <a:rPr lang="en-US" altLang="ko-KR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</a:t>
            </a:r>
            <a:endParaRPr lang="en-US" altLang="ko-KR" sz="16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개선 방안에 대한 고민</a:t>
            </a:r>
            <a:endParaRPr lang="ko-KR" altLang="en-US" sz="3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59965"/>
              </p:ext>
            </p:extLst>
          </p:nvPr>
        </p:nvGraphicFramePr>
        <p:xfrm>
          <a:off x="395536" y="1772817"/>
          <a:ext cx="8496945" cy="46085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1327"/>
                <a:gridCol w="1635639"/>
                <a:gridCol w="2007375"/>
                <a:gridCol w="2007375"/>
                <a:gridCol w="2055229"/>
              </a:tblGrid>
              <a:tr h="391364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구분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솔루션 사용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해외 컨설팅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/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+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자체 </a:t>
                      </a: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국내 </a:t>
                      </a: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컨설팅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+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자체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9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 err="1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접근성</a:t>
                      </a: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준수 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플랫폼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텍스트 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대체 </a:t>
                      </a: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사이트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dirty="0" smtClean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플랫폼 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제공 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63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특징</a:t>
                      </a:r>
                      <a:endParaRPr lang="ko-KR" sz="11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접근성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전용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플랫폼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도입하여 개선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텍스트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대체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사이트를 제공하여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개선 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미국 </a:t>
                      </a:r>
                      <a:r>
                        <a:rPr lang="ko-KR" sz="1200" dirty="0" err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접근성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전문 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컨설팅</a:t>
                      </a:r>
                      <a:r>
                        <a:rPr lang="en-US" alt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업체와 협업하여 자체 개발을 통한 개선</a:t>
                      </a:r>
                      <a:endParaRPr lang="ko-KR" sz="1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국내 </a:t>
                      </a:r>
                      <a:r>
                        <a:rPr lang="ko-KR" sz="1200" dirty="0" err="1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접근성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컨설팅과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자체 개발을 통한 개선</a:t>
                      </a:r>
                      <a:endParaRPr lang="ko-KR" alt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46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비용</a:t>
                      </a:r>
                      <a:endParaRPr lang="ko-KR" sz="11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초기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비용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: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미정 </a:t>
                      </a:r>
                    </a:p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유지보수 비용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: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미정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초기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비용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: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약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2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억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5</a:t>
                      </a:r>
                      <a:r>
                        <a:rPr lang="ko-KR" sz="1200" dirty="0" err="1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천만원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유지보수 비용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: 1</a:t>
                      </a:r>
                      <a:r>
                        <a:rPr lang="ko-KR" sz="1200" dirty="0" err="1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천만원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/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컨설팅</a:t>
                      </a:r>
                      <a:r>
                        <a:rPr lang="en-US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: </a:t>
                      </a:r>
                      <a:r>
                        <a:rPr lang="ko-KR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약</a:t>
                      </a:r>
                      <a:r>
                        <a:rPr lang="en-US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억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컨설팅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: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약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5</a:t>
                      </a:r>
                      <a:r>
                        <a:rPr lang="ko-KR" sz="1200" dirty="0" err="1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천만원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유지보수</a:t>
                      </a:r>
                      <a:r>
                        <a:rPr lang="en-US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br>
                        <a:rPr lang="en-US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</a:br>
                      <a:r>
                        <a:rPr lang="ko-KR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효율</a:t>
                      </a:r>
                      <a:endParaRPr lang="ko-KR" sz="11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업체 의존도가 높아 유지보수 효율성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낮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으며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변경사항이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많을 경우 비용 발생 증가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교육을 통한 자체 유지보수 가능하며 별도 이슈 없음</a:t>
                      </a:r>
                      <a:endParaRPr lang="ko-KR" sz="1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교육을 통한 자체 유지보수 가능하며 별도 이슈 없음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1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장점</a:t>
                      </a:r>
                      <a:endParaRPr lang="ko-KR" sz="11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자체 별도 개발 없이 </a:t>
                      </a:r>
                      <a:r>
                        <a:rPr lang="ko-KR" sz="1200" dirty="0" err="1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접근성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준수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가능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하며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단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시간에 쉽고 빠르게 작업 가능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미국 내 동향 파악이 보다 쉬워 빠른 대응이 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가능</a:t>
                      </a:r>
                      <a:r>
                        <a:rPr lang="ko-KR" altLang="en-US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하며 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타 </a:t>
                      </a:r>
                      <a:r>
                        <a:rPr lang="ko-KR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방안과 비교하여 보다 미국 법률에 특화된 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전문</a:t>
                      </a:r>
                      <a:r>
                        <a:rPr lang="en-US" alt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교육이 </a:t>
                      </a:r>
                      <a:r>
                        <a:rPr lang="ko-KR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가능할 것으로 판단</a:t>
                      </a:r>
                      <a:r>
                        <a:rPr lang="en-US" sz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sz="1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타 방안 비교하여 투자 비용이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적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으며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실무자와의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원활한 의사 소통 가능으로 보다 빠른 작업 가능 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1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단점</a:t>
                      </a:r>
                      <a:endParaRPr lang="ko-KR" sz="1100" b="1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굴림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솔루션은 한계가 있으므로 유연성이 결여되어 개발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제약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이 있으며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계약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중지 시 자체 </a:t>
                      </a:r>
                      <a:r>
                        <a:rPr lang="ko-KR" sz="1200" dirty="0" err="1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접근성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준수 부담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발생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함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</a:p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또한 </a:t>
                      </a:r>
                      <a:r>
                        <a:rPr lang="ko-KR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잦은 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홈페이지 기능 추가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/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수정 발생 시 상당한 유지보수 비용 발생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 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서로 다른 문화와 언어로 인한 미스 커뮤니케이션 발생 확률이 높아 작업 효율성이 떨어짐</a:t>
                      </a:r>
                      <a:r>
                        <a:rPr lang="en-US" sz="120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sz="1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Times New Roman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US DOT</a:t>
                      </a:r>
                      <a:r>
                        <a:rPr lang="ko-KR" sz="1200" dirty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에 대한 법적 제제에 대한 대응력이 가장 약할 것으로 판단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.</a:t>
                      </a:r>
                      <a:endParaRPr lang="ko-KR" sz="1200" dirty="0">
                        <a:solidFill>
                          <a:schemeClr val="bg1"/>
                        </a:solidFill>
                        <a:effectLst/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50138" marR="5013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788024" y="1699067"/>
            <a:ext cx="2088232" cy="4754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346050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2015</a:t>
            </a:r>
            <a:r>
              <a:rPr lang="ko-KR" altLang="en-US" sz="7200" dirty="0" smtClean="0"/>
              <a:t>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857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9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수행 방법 및 기간 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(2015</a:t>
            </a:r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280839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수행 방법 </a:t>
            </a:r>
            <a:r>
              <a:rPr lang="en-US" altLang="ko-KR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해외 컨설팅 협업</a:t>
            </a:r>
            <a:endParaRPr lang="en-US" altLang="ko-KR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Scope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대상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301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 중 난이도가 있는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49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 샘플페이지 선정 후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업체에 검수 요청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49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페이지에 대한 검수 결과서 분석을 통하여 자체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가이드라인 제작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첨부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검수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결과서에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따라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49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 총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차에 걸쳐 개선 작업 진행 </a:t>
            </a:r>
            <a:endParaRPr lang="en-US" altLang="ko-KR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나머</a:t>
            </a:r>
            <a:r>
              <a:rPr lang="ko-KR" altLang="en-US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250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여 개 페이지도 가이드라인에 따라 개선 작업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최종 개선된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수준에 대하여 컨설팅 업체의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Statement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발급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627059"/>
            <a:ext cx="84249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수행 기간 및 투입 인력 </a:t>
            </a:r>
            <a:endParaRPr lang="en-US" altLang="ko-KR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기간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(2015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14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~ 2015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24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투입인력 </a:t>
            </a:r>
            <a:r>
              <a: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기획자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디자이너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퍼블리셔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개발자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검수자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622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많이 지적된 항목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(2015</a:t>
            </a:r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536" y="1700808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 컴포넌트의 스크린리더 미 호환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캘린더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스크린리더에서 이해하여 키보드로 운용하기 어려움 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자동완성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스크린리더에서 이해하여 키보드로 운용하기 어려움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탭 </a:t>
            </a:r>
            <a:r>
              <a:rPr lang="en-US" altLang="ko-KR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UI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스크린리더에서 이해하여 키보드로 운용하기 어려움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셀렉트박스</a:t>
            </a: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스크린리더에서 이해하여 키보드로 운용하기 어려움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라디오버튼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상태 정보를 스크린리더가 읽지 못함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체크박스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상태 정보를 스크린리더가 읽지 못함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에러메시지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오류발생 시 스크린리더가 오류를 인지하지 못함</a:t>
            </a:r>
            <a:endParaRPr lang="en-US" altLang="ko-KR" sz="20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버튼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스크린리더에서 이해하여 키보드로 운용하기 어려움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7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9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수행 내용 및 결과 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(2015</a:t>
            </a:r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40199" y="3140968"/>
            <a:ext cx="7135610" cy="2856908"/>
            <a:chOff x="1187624" y="2924944"/>
            <a:chExt cx="7135610" cy="2856908"/>
          </a:xfrm>
        </p:grpSpPr>
        <p:sp>
          <p:nvSpPr>
            <p:cNvPr id="17" name="타원 16"/>
            <p:cNvSpPr/>
            <p:nvPr/>
          </p:nvSpPr>
          <p:spPr>
            <a:xfrm>
              <a:off x="5466326" y="2924944"/>
              <a:ext cx="2856908" cy="28569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 </a:t>
              </a:r>
              <a:endParaRPr lang="ko-KR" altLang="en-US" sz="140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1187624" y="2924944"/>
              <a:ext cx="2856908" cy="285690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 </a:t>
              </a:r>
              <a:endParaRPr lang="ko-KR" altLang="en-US" sz="14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758311" y="3519970"/>
              <a:ext cx="1715534" cy="1666856"/>
              <a:chOff x="1758311" y="3302679"/>
              <a:chExt cx="1715534" cy="16668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758311" y="4138538"/>
                <a:ext cx="17155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782</a:t>
                </a:r>
                <a:r>
                  <a:rPr lang="ko-KR" altLang="en-US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건</a:t>
                </a:r>
                <a:endParaRPr lang="ko-KR" altLang="en-US" sz="4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16019" y="3302679"/>
                <a:ext cx="16001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접근성</a:t>
                </a:r>
                <a:r>
                  <a:rPr lang="ko-KR" altLang="en-US" sz="24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업체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/>
                </a:r>
                <a:b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</a:b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지적 건수</a:t>
                </a:r>
                <a:endParaRPr lang="ko-KR" altLang="en-US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037013" y="3511123"/>
              <a:ext cx="1715534" cy="1684551"/>
              <a:chOff x="6037013" y="3284984"/>
              <a:chExt cx="1715534" cy="168455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37013" y="4138538"/>
                <a:ext cx="17155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798</a:t>
                </a:r>
                <a:r>
                  <a:rPr lang="ko-KR" altLang="en-US" sz="4800" dirty="0" smtClean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건</a:t>
                </a:r>
                <a:endParaRPr lang="ko-KR" altLang="en-US" sz="4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26969" y="3284984"/>
                <a:ext cx="13356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자체 </a:t>
                </a:r>
                <a:endParaRPr lang="en-US" altLang="ko-KR" sz="2400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algn="ctr"/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지적 건수</a:t>
                </a:r>
                <a:endParaRPr lang="ko-KR" altLang="en-US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70080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약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개월 동안 검수 결과 지적된 총 </a:t>
            </a:r>
            <a:r>
              <a:rPr lang="en-US" altLang="ko-KR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1,580</a:t>
            </a:r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건에 대하여 </a:t>
            </a:r>
            <a:endParaRPr lang="en-US" altLang="ko-KR" sz="2800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자체 개선 작업 수행</a:t>
            </a:r>
            <a:endParaRPr lang="ko-KR" altLang="en-US" sz="2800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4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346050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2016</a:t>
            </a:r>
            <a:r>
              <a:rPr lang="ko-KR" altLang="en-US" sz="7200" dirty="0" smtClean="0"/>
              <a:t>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25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395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2015~2016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대한항공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WCAG2.0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개선 프로젝트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620688"/>
            <a:ext cx="85689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980728"/>
            <a:ext cx="539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수행 방법 및 기간 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(2016</a:t>
            </a:r>
            <a:r>
              <a:rPr lang="ko-KR" altLang="en-US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</a:t>
            </a:r>
            <a:r>
              <a:rPr lang="en-US" altLang="ko-KR" sz="36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3356992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수행 방법 </a:t>
            </a:r>
            <a:r>
              <a:rPr lang="en-US" altLang="ko-KR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해외 컨설팅 협업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작년과 동일</a:t>
            </a:r>
            <a:r>
              <a:rPr lang="en-US" altLang="ko-KR" sz="24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en-US" altLang="ko-KR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Scope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대상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301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 중 난이도가 있는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46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 샘플페이지 선정 후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업체에 검수 요청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46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페이지에 대한 검수 결과서 분석을 통하여 자체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가이드라인 업데이트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검수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결과서에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따라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46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 총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차에 걸쳐 개선 작업 진행 </a:t>
            </a:r>
            <a:endParaRPr lang="en-US" altLang="ko-KR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나머</a:t>
            </a:r>
            <a:r>
              <a:rPr lang="ko-KR" altLang="en-US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250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여 개 페이지도 가이드라인에 따라 개선 작업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최종 개선된 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접근성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수준에 대하여 컨설팅 업체의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Statement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발급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550983"/>
            <a:ext cx="842493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수행 기간 및 투입 인력</a:t>
            </a:r>
            <a:endParaRPr lang="en-US" altLang="ko-KR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기간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약 </a:t>
            </a:r>
            <a:r>
              <a: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(2016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~ 2016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투입인력 </a:t>
            </a:r>
            <a:r>
              <a: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기획자 </a:t>
            </a:r>
            <a:r>
              <a: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디자이너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 err="1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퍼블리셔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개발자 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검수자 </a:t>
            </a:r>
            <a:r>
              <a:rPr lang="en-US" altLang="ko-KR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</a:t>
            </a:r>
            <a:endParaRPr lang="en-US" altLang="ko-KR" dirty="0" smtClean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9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1128</Words>
  <Application>Microsoft Office PowerPoint</Application>
  <PresentationFormat>화면 슬라이드 쇼(4:3)</PresentationFormat>
  <Paragraphs>179</Paragraphs>
  <Slides>19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2015~2016 대한항공 WCAG2.0 접근성 개선 프로젝트</vt:lpstr>
      <vt:lpstr>PowerPoint 프레젠테이션</vt:lpstr>
      <vt:lpstr>PowerPoint 프레젠테이션</vt:lpstr>
      <vt:lpstr>2015년</vt:lpstr>
      <vt:lpstr>PowerPoint 프레젠테이션</vt:lpstr>
      <vt:lpstr>PowerPoint 프레젠테이션</vt:lpstr>
      <vt:lpstr>PowerPoint 프레젠테이션</vt:lpstr>
      <vt:lpstr>2016년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2015~2016 대한항공 WCAG2.0 접근성 개선 프로젝트</dc:title>
  <dc:creator>admin</dc:creator>
  <cp:lastModifiedBy>admin</cp:lastModifiedBy>
  <cp:revision>59</cp:revision>
  <dcterms:created xsi:type="dcterms:W3CDTF">2016-07-06T07:15:57Z</dcterms:created>
  <dcterms:modified xsi:type="dcterms:W3CDTF">2016-07-22T08:28:37Z</dcterms:modified>
</cp:coreProperties>
</file>