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2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7" r:id="rId3"/>
    <p:sldId id="258" r:id="rId4"/>
    <p:sldId id="259" r:id="rId5"/>
    <p:sldId id="280" r:id="rId6"/>
    <p:sldId id="290" r:id="rId7"/>
    <p:sldId id="277" r:id="rId8"/>
    <p:sldId id="263" r:id="rId9"/>
    <p:sldId id="281" r:id="rId10"/>
    <p:sldId id="283" r:id="rId11"/>
    <p:sldId id="282" r:id="rId12"/>
    <p:sldId id="285" r:id="rId13"/>
    <p:sldId id="286" r:id="rId14"/>
    <p:sldId id="288" r:id="rId15"/>
    <p:sldId id="289" r:id="rId16"/>
    <p:sldId id="294" r:id="rId17"/>
    <p:sldId id="291" r:id="rId18"/>
    <p:sldId id="292" r:id="rId19"/>
    <p:sldId id="287" r:id="rId20"/>
    <p:sldId id="293" r:id="rId21"/>
    <p:sldId id="267" r:id="rId22"/>
    <p:sldId id="295" r:id="rId23"/>
    <p:sldId id="271" r:id="rId24"/>
    <p:sldId id="269" r:id="rId25"/>
    <p:sldId id="275" r:id="rId2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C00"/>
    <a:srgbClr val="333E50"/>
    <a:srgbClr val="FFC1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3692"/>
  </p:normalViewPr>
  <p:slideViewPr>
    <p:cSldViewPr snapToGrid="0" snapToObjects="1">
      <p:cViewPr varScale="1">
        <p:scale>
          <a:sx n="105" d="100"/>
          <a:sy n="105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57943" y="1977571"/>
            <a:ext cx="10363200" cy="290285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47548" y="2426164"/>
            <a:ext cx="9130166" cy="132343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BUSINESS REPORT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247548" y="3749603"/>
            <a:ext cx="9130166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PRESENTED BY </a:t>
            </a:r>
            <a:r>
              <a:rPr lang="en-US" dirty="0" err="1"/>
              <a:t>OfficePLUS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6386286"/>
            <a:ext cx="12192000" cy="471714"/>
            <a:chOff x="0" y="6203867"/>
            <a:chExt cx="12192000" cy="654133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6203867"/>
              <a:ext cx="12192000" cy="654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ight Triangle 14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56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4513942"/>
            <a:ext cx="12192000" cy="2344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0" y="6438620"/>
            <a:ext cx="12192000" cy="356580"/>
            <a:chOff x="0" y="6276441"/>
            <a:chExt cx="12192000" cy="494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ight Triangle 16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860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824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065486"/>
            <a:ext cx="12192000" cy="17925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768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251200"/>
            <a:ext cx="12192000" cy="360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71950" y="469282"/>
            <a:ext cx="384810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4171950" y="1272830"/>
            <a:ext cx="38481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2650067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5521778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8393489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650068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521780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393491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2069495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941206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7812917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2069495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941206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804750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1311872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zh-CN" altLang="en-US" sz="16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73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3251200"/>
            <a:ext cx="12192000" cy="360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71950" y="469282"/>
            <a:ext cx="384810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4171950" y="1272830"/>
            <a:ext cx="38481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1128186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3999897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871608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9743319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28187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999899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871610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724571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47614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419325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91036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62747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547614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419325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282869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62747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1311872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zh-CN" altLang="en-US" sz="16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0" y="3251200"/>
            <a:ext cx="12192000" cy="360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71950" y="469282"/>
            <a:ext cx="384810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1311872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zh-CN" altLang="en-US" sz="1600" b="0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点击此处添加标题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1950" y="1272830"/>
            <a:ext cx="38481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 userDrawn="1"/>
        </p:nvSpPr>
        <p:spPr>
          <a:xfrm>
            <a:off x="808872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08873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228300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228300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3159885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159886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2579313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2579313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33" name="Oval 32"/>
          <p:cNvSpPr/>
          <p:nvPr userDrawn="1"/>
        </p:nvSpPr>
        <p:spPr>
          <a:xfrm>
            <a:off x="5510898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5510899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4930326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930326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37" name="Oval 36"/>
          <p:cNvSpPr/>
          <p:nvPr userDrawn="1"/>
        </p:nvSpPr>
        <p:spPr>
          <a:xfrm>
            <a:off x="7868262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7868263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7287690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7287690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41" name="Oval 40"/>
          <p:cNvSpPr/>
          <p:nvPr userDrawn="1"/>
        </p:nvSpPr>
        <p:spPr>
          <a:xfrm>
            <a:off x="10225626" y="2683329"/>
            <a:ext cx="1148442" cy="11484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10225627" y="2842051"/>
            <a:ext cx="114844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9645054" y="4012187"/>
            <a:ext cx="230958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9645054" y="4444823"/>
            <a:ext cx="230958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标题数字等都可以通过点击和重新输入进行更改，顶部“开始”面板中可以对字体、字号、颜色、行距等进行修改。</a:t>
            </a:r>
            <a:endParaRPr lang="zh-CN" alt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51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1640113" y="3727827"/>
            <a:ext cx="3175568" cy="58057"/>
            <a:chOff x="522514" y="3399971"/>
            <a:chExt cx="2236510" cy="58057"/>
          </a:xfrm>
        </p:grpSpPr>
        <p:sp>
          <p:nvSpPr>
            <p:cNvPr id="2" name="Rectangle 1"/>
            <p:cNvSpPr/>
            <p:nvPr userDrawn="1"/>
          </p:nvSpPr>
          <p:spPr>
            <a:xfrm>
              <a:off x="522514" y="3399971"/>
              <a:ext cx="1063399" cy="580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Rectangle 2"/>
            <p:cNvSpPr/>
            <p:nvPr userDrawn="1"/>
          </p:nvSpPr>
          <p:spPr>
            <a:xfrm>
              <a:off x="1585913" y="3399971"/>
              <a:ext cx="1173111" cy="580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640113" y="2685582"/>
            <a:ext cx="3275387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640113" y="3785884"/>
            <a:ext cx="3275387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957943" y="1977571"/>
            <a:ext cx="10363200" cy="290285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107543"/>
            <a:ext cx="12192000" cy="275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0"/>
            <a:ext cx="12192000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20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0" y="2413000"/>
            <a:ext cx="12192000" cy="20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23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6438621"/>
            <a:ext cx="12192000" cy="356580"/>
            <a:chOff x="0" y="6276441"/>
            <a:chExt cx="12192000" cy="49447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6276441"/>
              <a:ext cx="9724571" cy="494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1814629" y="6276441"/>
              <a:ext cx="377371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8926286" y="6276441"/>
              <a:ext cx="798285" cy="494475"/>
            </a:xfrm>
            <a:prstGeom prst="rect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flipH="1">
              <a:off x="8592455" y="6288054"/>
              <a:ext cx="333829" cy="482861"/>
            </a:xfrm>
            <a:prstGeom prst="rtTriangle">
              <a:avLst/>
            </a:prstGeom>
            <a:solidFill>
              <a:srgbClr val="33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0514" y="240707"/>
            <a:ext cx="5050972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171950" y="913808"/>
            <a:ext cx="38481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73575" y="854510"/>
            <a:ext cx="32448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4950823"/>
            <a:ext cx="12192000" cy="1416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81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6" r:id="rId2"/>
    <p:sldLayoutId id="2147483683" r:id="rId3"/>
    <p:sldLayoutId id="2147483687" r:id="rId4"/>
    <p:sldLayoutId id="2147483684" r:id="rId5"/>
    <p:sldLayoutId id="2147483662" r:id="rId6"/>
    <p:sldLayoutId id="2147483692" r:id="rId7"/>
    <p:sldLayoutId id="2147483693" r:id="rId8"/>
    <p:sldLayoutId id="2147483694" r:id="rId9"/>
    <p:sldLayoutId id="2147483691" r:id="rId10"/>
    <p:sldLayoutId id="2147483688" r:id="rId11"/>
    <p:sldLayoutId id="2147483689" r:id="rId12"/>
    <p:sldLayoutId id="2147483690" r:id="rId13"/>
    <p:sldLayoutId id="214748368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git.oschina.net/" TargetMode="External"/><Relationship Id="rId13" Type="http://schemas.openxmlformats.org/officeDocument/2006/relationships/hyperlink" Target="http://www.liaoxuefeng.com/wiki/0013739516305929606dd18361248578c67b8067c8c017b000" TargetMode="External"/><Relationship Id="rId3" Type="http://schemas.openxmlformats.org/officeDocument/2006/relationships/hyperlink" Target="http://www.git-online.org/forum.php" TargetMode="External"/><Relationship Id="rId7" Type="http://schemas.openxmlformats.org/officeDocument/2006/relationships/hyperlink" Target="https://bitbucket.org/" TargetMode="External"/><Relationship Id="rId12" Type="http://schemas.openxmlformats.org/officeDocument/2006/relationships/hyperlink" Target="http://marklodato.github.io/visual-git-guide/index-zh-cn.html" TargetMode="External"/><Relationship Id="rId2" Type="http://schemas.openxmlformats.org/officeDocument/2006/relationships/hyperlink" Target="http://www.oschina.net/question/tag/git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bout.gitlab.com/" TargetMode="External"/><Relationship Id="rId11" Type="http://schemas.openxmlformats.org/officeDocument/2006/relationships/hyperlink" Target="https://code.jd.com/" TargetMode="External"/><Relationship Id="rId5" Type="http://schemas.openxmlformats.org/officeDocument/2006/relationships/hyperlink" Target="https://github.com/" TargetMode="External"/><Relationship Id="rId15" Type="http://schemas.openxmlformats.org/officeDocument/2006/relationships/image" Target="../media/image27.jpg"/><Relationship Id="rId10" Type="http://schemas.openxmlformats.org/officeDocument/2006/relationships/hyperlink" Target="https://code.csdn.net/" TargetMode="External"/><Relationship Id="rId4" Type="http://schemas.openxmlformats.org/officeDocument/2006/relationships/hyperlink" Target="https://git.oschina.net/" TargetMode="External"/><Relationship Id="rId9" Type="http://schemas.openxmlformats.org/officeDocument/2006/relationships/hyperlink" Target="https://coding.net/home.html" TargetMode="External"/><Relationship Id="rId14" Type="http://schemas.openxmlformats.org/officeDocument/2006/relationships/hyperlink" Target="http://git.oschina.net/progit/1-%E8%B5%B7%E6%AD%A5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47548" y="2426164"/>
            <a:ext cx="9130166" cy="1323439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分布式版本控制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47548" y="3749603"/>
            <a:ext cx="9130166" cy="461665"/>
          </a:xfrm>
        </p:spPr>
        <p:txBody>
          <a:bodyPr/>
          <a:lstStyle/>
          <a:p>
            <a:r>
              <a:rPr lang="zh-CN" altLang="en-US" dirty="0" smtClean="0"/>
              <a:t>报告人：刘志强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692640" y="6320062"/>
            <a:ext cx="2168351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 smtClean="0">
                <a:solidFill>
                  <a:srgbClr val="FFC000"/>
                </a:solidFill>
                <a:sym typeface="+mn-lt"/>
              </a:rPr>
              <a:t>UBI</a:t>
            </a:r>
            <a:r>
              <a:rPr lang="en-US" altLang="zh-CN" sz="2600" b="1" dirty="0" smtClean="0">
                <a:solidFill>
                  <a:srgbClr val="0070C0"/>
                </a:solidFill>
                <a:sym typeface="+mn-lt"/>
              </a:rPr>
              <a:t>COM Lab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191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5050972" cy="584775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的安装</a:t>
            </a:r>
            <a:endParaRPr lang="zh-CN" altLang="en-US" dirty="0"/>
          </a:p>
        </p:txBody>
      </p:sp>
      <p:sp>
        <p:nvSpPr>
          <p:cNvPr id="8" name="矩形 3"/>
          <p:cNvSpPr/>
          <p:nvPr/>
        </p:nvSpPr>
        <p:spPr>
          <a:xfrm>
            <a:off x="966275" y="5424259"/>
            <a:ext cx="2525149" cy="302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命令：</a:t>
            </a:r>
            <a:r>
              <a:rPr lang="en-US" altLang="zh-CN" sz="1050" dirty="0"/>
              <a:t> </a:t>
            </a:r>
            <a:r>
              <a:rPr lang="en-US" altLang="zh-CN" sz="1050" dirty="0" err="1"/>
              <a:t>sudo</a:t>
            </a:r>
            <a:r>
              <a:rPr lang="en-US" altLang="zh-CN" sz="1050" dirty="0"/>
              <a:t> apt-get install </a:t>
            </a:r>
            <a:r>
              <a:rPr lang="en-US" altLang="zh-CN" sz="1050" dirty="0" err="1"/>
              <a:t>git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矩形 4"/>
          <p:cNvSpPr/>
          <p:nvPr/>
        </p:nvSpPr>
        <p:spPr>
          <a:xfrm>
            <a:off x="1840763" y="5012754"/>
            <a:ext cx="776175" cy="414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b="1" kern="0" dirty="0" smtClean="0">
                <a:solidFill>
                  <a:schemeClr val="accent2"/>
                </a:solidFill>
              </a:rPr>
              <a:t>Linux</a:t>
            </a:r>
            <a:endParaRPr lang="en-US" altLang="zh-CN" b="1" kern="0" dirty="0">
              <a:solidFill>
                <a:schemeClr val="accent2"/>
              </a:solidFill>
            </a:endParaRPr>
          </a:p>
        </p:txBody>
      </p:sp>
      <p:sp>
        <p:nvSpPr>
          <p:cNvPr id="10" name="矩形 4"/>
          <p:cNvSpPr/>
          <p:nvPr/>
        </p:nvSpPr>
        <p:spPr>
          <a:xfrm>
            <a:off x="5745976" y="5012754"/>
            <a:ext cx="639919" cy="414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b="1" kern="0" dirty="0" smtClean="0">
                <a:solidFill>
                  <a:schemeClr val="accent2"/>
                </a:solidFill>
              </a:rPr>
              <a:t>Mac</a:t>
            </a:r>
            <a:endParaRPr lang="en-US" altLang="zh-CN" b="1" kern="0" dirty="0">
              <a:solidFill>
                <a:schemeClr val="accent2"/>
              </a:solidFill>
            </a:endParaRPr>
          </a:p>
        </p:txBody>
      </p:sp>
      <p:sp>
        <p:nvSpPr>
          <p:cNvPr id="11" name="矩形 4"/>
          <p:cNvSpPr/>
          <p:nvPr/>
        </p:nvSpPr>
        <p:spPr>
          <a:xfrm>
            <a:off x="9367473" y="5012754"/>
            <a:ext cx="1191352" cy="414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b="1" kern="0" dirty="0" smtClean="0">
                <a:solidFill>
                  <a:schemeClr val="accent2"/>
                </a:solidFill>
              </a:rPr>
              <a:t>Windows</a:t>
            </a:r>
            <a:endParaRPr lang="en-US" altLang="zh-CN" b="1" kern="0" dirty="0">
              <a:solidFill>
                <a:schemeClr val="accent2"/>
              </a:solidFill>
            </a:endParaRPr>
          </a:p>
        </p:txBody>
      </p:sp>
      <p:sp>
        <p:nvSpPr>
          <p:cNvPr id="12" name="矩形 3"/>
          <p:cNvSpPr/>
          <p:nvPr/>
        </p:nvSpPr>
        <p:spPr>
          <a:xfrm>
            <a:off x="4833425" y="5424259"/>
            <a:ext cx="2525149" cy="302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安装命令：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brew install </a:t>
            </a: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矩形 3"/>
          <p:cNvSpPr/>
          <p:nvPr/>
        </p:nvSpPr>
        <p:spPr>
          <a:xfrm>
            <a:off x="8712110" y="5424259"/>
            <a:ext cx="2525149" cy="512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推荐：</a:t>
            </a: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github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桌面版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网址：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https://desktop.github.com/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92640" y="6320062"/>
            <a:ext cx="2168351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 smtClean="0">
                <a:solidFill>
                  <a:srgbClr val="FFC000"/>
                </a:solidFill>
                <a:sym typeface="+mn-lt"/>
              </a:rPr>
              <a:t>UBI</a:t>
            </a:r>
            <a:r>
              <a:rPr lang="en-US" altLang="zh-CN" sz="2600" b="1" dirty="0" smtClean="0">
                <a:solidFill>
                  <a:srgbClr val="0070C0"/>
                </a:solidFill>
                <a:sym typeface="+mn-lt"/>
              </a:rPr>
              <a:t>COM Lab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2" y="1799771"/>
            <a:ext cx="2970074" cy="3029306"/>
          </a:xfrm>
          <a:prstGeom prst="ellipse">
            <a:avLst/>
          </a:prstGeom>
          <a:ln w="63500" cap="rnd">
            <a:noFill/>
          </a:ln>
          <a:effectLst>
            <a:outerShdw blurRad="177800" dist="292100" dir="5400000" sx="-80000" sy="-18000" rotWithShape="0">
              <a:srgbClr val="000000">
                <a:alpha val="7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63" y="1719937"/>
            <a:ext cx="2970074" cy="3109140"/>
          </a:xfrm>
          <a:prstGeom prst="ellipse">
            <a:avLst/>
          </a:prstGeom>
          <a:ln w="63500" cap="rnd">
            <a:noFill/>
          </a:ln>
          <a:effectLst>
            <a:outerShdw blurRad="469900" dist="292100" dir="5400000" sx="-80000" sy="-18000" rotWithShape="0">
              <a:srgbClr val="000000">
                <a:alpha val="14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664" y="1679796"/>
            <a:ext cx="3042388" cy="312720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11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文本框 18"/>
          <p:cNvSpPr txBox="1"/>
          <p:nvPr/>
        </p:nvSpPr>
        <p:spPr>
          <a:xfrm>
            <a:off x="783396" y="10492261"/>
            <a:ext cx="41798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用户：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608751" y="5813576"/>
            <a:ext cx="4426591" cy="506486"/>
            <a:chOff x="963094" y="5838924"/>
            <a:chExt cx="4426591" cy="506486"/>
          </a:xfrm>
        </p:grpSpPr>
        <p:sp>
          <p:nvSpPr>
            <p:cNvPr id="20" name="Rectangle 1"/>
            <p:cNvSpPr>
              <a:spLocks noChangeArrowheads="1"/>
            </p:cNvSpPr>
            <p:nvPr/>
          </p:nvSpPr>
          <p:spPr bwMode="auto">
            <a:xfrm>
              <a:off x="2225861" y="5838924"/>
              <a:ext cx="3163824" cy="506486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98394" rIns="0" bIns="98394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Arial Unicode MS" panose="020B0604020202020204" pitchFamily="34" charset="-122"/>
                </a:rPr>
                <a:t>$ </a:t>
              </a: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Arial Unicode MS" panose="020B0604020202020204" pitchFamily="34" charset="-122"/>
                </a:rPr>
                <a:t>git config --global user.name </a:t>
              </a: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DD1144"/>
                  </a:solidFill>
                  <a:effectLst/>
                  <a:latin typeface="Arial Unicode MS" panose="020B0604020202020204" pitchFamily="34" charset="-122"/>
                </a:rPr>
                <a:t>"Your Name“</a:t>
              </a:r>
              <a:endPara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Arial Unicode MS" panose="020B0604020202020204" pitchFamily="3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Arial Unicode MS" panose="020B0604020202020204" pitchFamily="34" charset="-122"/>
                </a:rPr>
                <a:t>$ </a:t>
              </a: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444444"/>
                  </a:solidFill>
                  <a:effectLst/>
                  <a:latin typeface="Arial Unicode MS" panose="020B0604020202020204" pitchFamily="34" charset="-122"/>
                </a:rPr>
                <a:t>git config --global user.email </a:t>
              </a:r>
              <a:r>
                <a:rPr kumimoji="0" lang="zh-CN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DD1144"/>
                  </a:solidFill>
                  <a:effectLst/>
                  <a:latin typeface="Arial Unicode MS" panose="020B0604020202020204" pitchFamily="34" charset="-122"/>
                </a:rPr>
                <a:t>"email@example.com"</a:t>
              </a:r>
              <a:r>
                <a:rPr kumimoji="0" lang="zh-CN" altLang="zh-CN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63094" y="5887925"/>
              <a:ext cx="1330814" cy="345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Git</a:t>
              </a:r>
              <a:r>
                <a:rPr lang="zh-CN" altLang="en-US" sz="14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用户配置：</a:t>
              </a:r>
              <a:endPara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184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5050972" cy="584775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的工作流程</a:t>
            </a:r>
            <a:endParaRPr lang="zh-CN" altLang="en-US" dirty="0"/>
          </a:p>
        </p:txBody>
      </p:sp>
      <p:sp>
        <p:nvSpPr>
          <p:cNvPr id="4" name="矩形 46"/>
          <p:cNvSpPr/>
          <p:nvPr/>
        </p:nvSpPr>
        <p:spPr>
          <a:xfrm>
            <a:off x="5285232" y="2563334"/>
            <a:ext cx="683056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21917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在</a:t>
            </a:r>
            <a:r>
              <a:rPr lang="zh-CN" altLang="en-US" sz="1600" b="1" dirty="0" smtClean="0">
                <a:solidFill>
                  <a:srgbClr val="F23C00"/>
                </a:solidFill>
                <a:latin typeface="+mn-ea"/>
              </a:rPr>
              <a:t>工作目录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中对某些文件进行修改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42900" indent="-342900" defTabSz="121917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对修改后的文件进行快照，然后保存在</a:t>
            </a:r>
            <a:r>
              <a:rPr lang="zh-CN" altLang="en-US" sz="1600" b="1" dirty="0" smtClean="0">
                <a:solidFill>
                  <a:srgbClr val="F23C00"/>
                </a:solidFill>
                <a:latin typeface="+mn-ea"/>
              </a:rPr>
              <a:t>暂存区域</a:t>
            </a:r>
            <a:endParaRPr lang="en-US" altLang="zh-CN" sz="1600" b="1" dirty="0" smtClean="0">
              <a:solidFill>
                <a:srgbClr val="F23C00"/>
              </a:solidFill>
              <a:latin typeface="+mn-ea"/>
            </a:endParaRPr>
          </a:p>
          <a:p>
            <a:pPr marL="342900" indent="-342900" defTabSz="121917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提交更新，将暂存区域文件永久存储在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Git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目录中（</a:t>
            </a:r>
            <a:r>
              <a:rPr lang="zh-CN" altLang="en-US" sz="1600" b="1" dirty="0" smtClean="0">
                <a:solidFill>
                  <a:srgbClr val="F23C00"/>
                </a:solidFill>
                <a:latin typeface="+mn-ea"/>
              </a:rPr>
              <a:t>本地仓库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）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85232" y="1805528"/>
            <a:ext cx="1620957" cy="597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800" b="1" kern="0" dirty="0" smtClean="0">
                <a:solidFill>
                  <a:schemeClr val="accent2"/>
                </a:solidFill>
              </a:rPr>
              <a:t>工作流程</a:t>
            </a:r>
            <a:endParaRPr lang="en-US" altLang="zh-CN" sz="2800" b="1" kern="0" dirty="0">
              <a:solidFill>
                <a:schemeClr val="accent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8" y="1528439"/>
            <a:ext cx="4153046" cy="38208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1985" y="5569099"/>
            <a:ext cx="3647152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工作目录，暂存区域以及本地仓库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92640" y="6320062"/>
            <a:ext cx="2168351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 smtClean="0">
                <a:solidFill>
                  <a:srgbClr val="FFC000"/>
                </a:solidFill>
                <a:sym typeface="+mn-lt"/>
              </a:rPr>
              <a:t>UBI</a:t>
            </a:r>
            <a:r>
              <a:rPr lang="en-US" altLang="zh-CN" sz="2600" b="1" dirty="0" smtClean="0">
                <a:solidFill>
                  <a:srgbClr val="0070C0"/>
                </a:solidFill>
                <a:sym typeface="+mn-lt"/>
              </a:rPr>
              <a:t>COM Lab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96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5050972" cy="584775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 smtClean="0"/>
              <a:t>基本命令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692640" y="6320062"/>
            <a:ext cx="2168351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 smtClean="0">
                <a:solidFill>
                  <a:srgbClr val="FFC000"/>
                </a:solidFill>
                <a:sym typeface="+mn-lt"/>
              </a:rPr>
              <a:t>UBI</a:t>
            </a:r>
            <a:r>
              <a:rPr lang="en-US" altLang="zh-CN" sz="2600" b="1" dirty="0" smtClean="0">
                <a:solidFill>
                  <a:srgbClr val="0070C0"/>
                </a:solidFill>
                <a:sym typeface="+mn-lt"/>
              </a:rPr>
              <a:t>COM Lab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08356" y="5348515"/>
            <a:ext cx="226215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文件的状态变化周期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46"/>
          <p:cNvSpPr/>
          <p:nvPr/>
        </p:nvSpPr>
        <p:spPr>
          <a:xfrm>
            <a:off x="4788668" y="1968561"/>
            <a:ext cx="72936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状态查询命令：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 smtClean="0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 status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跟踪新文件</a:t>
            </a:r>
            <a:r>
              <a:rPr lang="zh-CN" altLang="en-US" sz="1600" b="1" dirty="0" smtClean="0">
                <a:solidFill>
                  <a:srgbClr val="F23C00"/>
                </a:solidFill>
                <a:latin typeface="+mn-ea"/>
              </a:rPr>
              <a:t>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add </a:t>
            </a:r>
            <a:r>
              <a:rPr lang="en-US" altLang="zh-CN" sz="1600" b="1" i="1" dirty="0" smtClean="0">
                <a:solidFill>
                  <a:srgbClr val="F23C00"/>
                </a:solidFill>
                <a:latin typeface="+mn-ea"/>
              </a:rPr>
              <a:t>filename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暂存已修改文件：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add </a:t>
            </a:r>
            <a:r>
              <a:rPr lang="en-US" altLang="zh-CN" sz="1600" b="1" i="1" dirty="0" smtClean="0">
                <a:solidFill>
                  <a:srgbClr val="F23C00"/>
                </a:solidFill>
                <a:latin typeface="+mn-ea"/>
              </a:rPr>
              <a:t>filename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把暂存区内容提交到当前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分支：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commit –m ‘</a:t>
            </a:r>
            <a:r>
              <a:rPr lang="en-US" altLang="zh-CN" sz="1600" b="1" i="1" dirty="0" smtClean="0">
                <a:solidFill>
                  <a:srgbClr val="F23C00"/>
                </a:solidFill>
                <a:latin typeface="+mn-ea"/>
              </a:rPr>
              <a:t>version name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’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把缓存区的修改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撤销：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reset HEAD </a:t>
            </a:r>
            <a:r>
              <a:rPr lang="en-US" altLang="zh-CN" sz="1600" b="1" i="1" dirty="0" smtClean="0">
                <a:solidFill>
                  <a:srgbClr val="F23C00"/>
                </a:solidFill>
                <a:latin typeface="+mn-ea"/>
              </a:rPr>
              <a:t>filename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把工作区的修改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撤销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从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最近一次</a:t>
            </a:r>
            <a:r>
              <a:rPr lang="en-US" altLang="zh-CN" sz="1600" b="1" dirty="0" err="1" smtClean="0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 commit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或</a:t>
            </a:r>
            <a:r>
              <a:rPr lang="en-US" altLang="zh-CN" sz="1600" b="1" dirty="0" err="1" smtClean="0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 add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的状态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：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	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checkout --</a:t>
            </a:r>
            <a:r>
              <a:rPr lang="en-US" altLang="zh-CN" sz="1600" b="1" i="1" dirty="0" smtClean="0">
                <a:solidFill>
                  <a:srgbClr val="F23C00"/>
                </a:solidFill>
                <a:latin typeface="+mn-ea"/>
              </a:rPr>
              <a:t>filename </a:t>
            </a:r>
            <a:endParaRPr lang="en-US" altLang="zh-CN" sz="1600" b="1" i="1" dirty="0">
              <a:solidFill>
                <a:srgbClr val="F23C00"/>
              </a:solidFill>
              <a:latin typeface="+mn-ea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回滚到最后一次提交：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checkout 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HEAD --</a:t>
            </a:r>
            <a:r>
              <a:rPr lang="en-US" altLang="zh-CN" sz="1600" b="1" i="1" dirty="0" smtClean="0">
                <a:solidFill>
                  <a:srgbClr val="F23C00"/>
                </a:solidFill>
                <a:latin typeface="+mn-ea"/>
              </a:rPr>
              <a:t>filename 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88668" y="1428009"/>
            <a:ext cx="1620957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800" b="1" kern="0" dirty="0" smtClean="0">
                <a:solidFill>
                  <a:schemeClr val="accent2"/>
                </a:solidFill>
              </a:rPr>
              <a:t>基本命令</a:t>
            </a:r>
            <a:endParaRPr lang="en-US" altLang="zh-CN" sz="2800" b="1" kern="0" dirty="0">
              <a:solidFill>
                <a:schemeClr val="accent2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56315" y="1236884"/>
            <a:ext cx="3557518" cy="4039204"/>
            <a:chOff x="656315" y="1236884"/>
            <a:chExt cx="3557518" cy="403920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315" y="1236884"/>
              <a:ext cx="3515633" cy="222891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7" y="3538222"/>
              <a:ext cx="3548796" cy="1737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25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5050972" cy="584775"/>
          </a:xfrm>
        </p:spPr>
        <p:txBody>
          <a:bodyPr/>
          <a:lstStyle/>
          <a:p>
            <a:r>
              <a:rPr lang="zh-CN" altLang="en-US" dirty="0"/>
              <a:t>分支</a:t>
            </a:r>
            <a:r>
              <a:rPr lang="en-US" altLang="zh-CN" dirty="0"/>
              <a:t>—</a:t>
            </a:r>
            <a:r>
              <a:rPr lang="zh-CN" altLang="en-US" dirty="0"/>
              <a:t>解决冲突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692640" y="6320062"/>
            <a:ext cx="2168351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 smtClean="0">
                <a:solidFill>
                  <a:srgbClr val="FFC000"/>
                </a:solidFill>
                <a:sym typeface="+mn-lt"/>
              </a:rPr>
              <a:t>UBI</a:t>
            </a:r>
            <a:r>
              <a:rPr lang="en-US" altLang="zh-CN" sz="2600" b="1" dirty="0" smtClean="0">
                <a:solidFill>
                  <a:srgbClr val="0070C0"/>
                </a:solidFill>
                <a:sym typeface="+mn-lt"/>
              </a:rPr>
              <a:t>COM Lab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76846" y="1317925"/>
            <a:ext cx="3267808" cy="4659946"/>
            <a:chOff x="584822" y="1252362"/>
            <a:chExt cx="3267808" cy="465994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22" y="1252362"/>
              <a:ext cx="3267808" cy="433218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032343" y="5459876"/>
              <a:ext cx="2372765" cy="452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Git</a:t>
              </a:r>
              <a:r>
                <a:rPr lang="zh-CN" altLang="en-US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版本控制的工作流</a:t>
              </a:r>
              <a:endPara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8" name="矩形 46"/>
          <p:cNvSpPr/>
          <p:nvPr/>
        </p:nvSpPr>
        <p:spPr>
          <a:xfrm>
            <a:off x="4651508" y="1842964"/>
            <a:ext cx="7293604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查看分支</a:t>
            </a:r>
            <a:r>
              <a:rPr lang="zh-CN" altLang="en-US" sz="1600" b="1" dirty="0">
                <a:solidFill>
                  <a:srgbClr val="F23C00"/>
                </a:solidFill>
                <a:latin typeface="+mn-ea"/>
              </a:rPr>
              <a:t>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branch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创建分支</a:t>
            </a:r>
            <a:r>
              <a:rPr lang="zh-CN" altLang="en-US" sz="1600" b="1" dirty="0" smtClean="0">
                <a:solidFill>
                  <a:srgbClr val="F23C00"/>
                </a:solidFill>
                <a:latin typeface="+mn-ea"/>
              </a:rPr>
              <a:t>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branch</a:t>
            </a:r>
            <a:r>
              <a:rPr lang="en-US" altLang="zh-CN" sz="1600" b="1" i="1" dirty="0" smtClean="0">
                <a:solidFill>
                  <a:srgbClr val="F23C00"/>
                </a:solidFill>
                <a:latin typeface="+mn-ea"/>
              </a:rPr>
              <a:t> name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跳转分支</a:t>
            </a:r>
            <a:r>
              <a:rPr lang="zh-CN" altLang="en-US" sz="1600" b="1" dirty="0" smtClean="0">
                <a:solidFill>
                  <a:srgbClr val="F23C00"/>
                </a:solidFill>
                <a:latin typeface="+mn-ea"/>
              </a:rPr>
              <a:t>：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 smtClean="0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 checkout</a:t>
            </a:r>
            <a:r>
              <a:rPr lang="en-US" altLang="zh-CN" sz="1600" b="1" i="1" dirty="0" smtClean="0">
                <a:solidFill>
                  <a:srgbClr val="F23C00"/>
                </a:solidFill>
                <a:latin typeface="+mn-ea"/>
              </a:rPr>
              <a:t> name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创建并跳转分支：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 smtClean="0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 checkout –b </a:t>
            </a:r>
            <a:r>
              <a:rPr lang="en-US" altLang="zh-CN" sz="1600" b="1" i="1" dirty="0" smtClean="0">
                <a:solidFill>
                  <a:srgbClr val="F23C00"/>
                </a:solidFill>
                <a:latin typeface="+mn-ea"/>
              </a:rPr>
              <a:t>name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删除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分支</a:t>
            </a:r>
            <a:r>
              <a:rPr lang="zh-CN" altLang="en-US" sz="1600" b="1" dirty="0">
                <a:solidFill>
                  <a:srgbClr val="F23C00"/>
                </a:solidFill>
                <a:latin typeface="+mn-ea"/>
              </a:rPr>
              <a:t>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branch –d </a:t>
            </a:r>
            <a:r>
              <a:rPr lang="en-US" altLang="zh-CN" sz="1600" b="1" i="1" dirty="0" smtClean="0">
                <a:solidFill>
                  <a:srgbClr val="F23C00"/>
                </a:solidFill>
                <a:latin typeface="+mn-ea"/>
              </a:rPr>
              <a:t>name 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或</a:t>
            </a:r>
            <a:r>
              <a:rPr lang="zh-CN" altLang="en-US" sz="1600" b="1" i="1" dirty="0" smtClean="0">
                <a:solidFill>
                  <a:srgbClr val="F23C00"/>
                </a:solidFill>
                <a:latin typeface="+mn-ea"/>
              </a:rPr>
              <a:t> 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branch 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–D </a:t>
            </a:r>
            <a:r>
              <a:rPr lang="en-US" altLang="zh-CN" sz="1600" b="1" i="1" dirty="0" smtClean="0">
                <a:solidFill>
                  <a:srgbClr val="F23C00"/>
                </a:solidFill>
                <a:latin typeface="+mn-ea"/>
              </a:rPr>
              <a:t>name </a:t>
            </a:r>
            <a:r>
              <a:rPr lang="zh-CN" altLang="en-US" sz="1600" b="1" i="1" dirty="0" smtClean="0">
                <a:solidFill>
                  <a:srgbClr val="F23C00"/>
                </a:solidFill>
                <a:latin typeface="+mn-ea"/>
              </a:rPr>
              <a:t>（强行删除）</a:t>
            </a:r>
            <a:endParaRPr lang="en-US" altLang="zh-CN" sz="1600" b="1" i="1" dirty="0">
              <a:solidFill>
                <a:srgbClr val="F23C00"/>
              </a:solidFill>
              <a:latin typeface="+mn-ea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合并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分支到当前分支</a:t>
            </a:r>
            <a:r>
              <a:rPr lang="zh-CN" altLang="en-US" sz="1600" b="1" dirty="0" smtClean="0">
                <a:solidFill>
                  <a:srgbClr val="F23C00"/>
                </a:solidFill>
                <a:latin typeface="+mn-ea"/>
              </a:rPr>
              <a:t>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merge </a:t>
            </a:r>
            <a:r>
              <a:rPr lang="en-US" altLang="zh-CN" sz="1600" b="1" i="1" dirty="0" smtClean="0">
                <a:solidFill>
                  <a:srgbClr val="F23C00"/>
                </a:solidFill>
                <a:latin typeface="+mn-ea"/>
              </a:rPr>
              <a:t>name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合并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分支为新的分支</a:t>
            </a:r>
            <a:r>
              <a:rPr lang="zh-CN" altLang="en-US" sz="1600" b="1" dirty="0" smtClean="0">
                <a:solidFill>
                  <a:srgbClr val="F23C00"/>
                </a:solidFill>
                <a:latin typeface="+mn-ea"/>
              </a:rPr>
              <a:t>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merge </a:t>
            </a:r>
            <a:r>
              <a:rPr lang="en-US" altLang="zh-CN" sz="1600" b="1" i="1" dirty="0">
                <a:solidFill>
                  <a:srgbClr val="F23C00"/>
                </a:solidFill>
                <a:latin typeface="+mn-ea"/>
              </a:rPr>
              <a:t> </a:t>
            </a:r>
            <a:r>
              <a:rPr lang="en-US" altLang="zh-CN" sz="1600" b="1" i="1" dirty="0" smtClean="0">
                <a:solidFill>
                  <a:srgbClr val="F23C00"/>
                </a:solidFill>
                <a:latin typeface="+mn-ea"/>
              </a:rPr>
              <a:t>--no-</a:t>
            </a:r>
            <a:r>
              <a:rPr lang="en-US" altLang="zh-CN" sz="1600" b="1" i="1" dirty="0" err="1" smtClean="0">
                <a:solidFill>
                  <a:srgbClr val="F23C00"/>
                </a:solidFill>
                <a:latin typeface="+mn-ea"/>
              </a:rPr>
              <a:t>ff</a:t>
            </a:r>
            <a:r>
              <a:rPr lang="en-US" altLang="zh-CN" sz="1600" b="1" i="1" dirty="0" smtClean="0">
                <a:solidFill>
                  <a:srgbClr val="F23C00"/>
                </a:solidFill>
                <a:latin typeface="+mn-ea"/>
              </a:rPr>
              <a:t> –m </a:t>
            </a:r>
            <a:r>
              <a:rPr lang="zh-CN" altLang="en-US" sz="1600" b="1" i="1" dirty="0">
                <a:solidFill>
                  <a:srgbClr val="F23C00"/>
                </a:solidFill>
                <a:latin typeface="+mn-ea"/>
              </a:rPr>
              <a:t> </a:t>
            </a:r>
            <a:r>
              <a:rPr lang="en-US" altLang="zh-CN" sz="1600" b="1" i="1" dirty="0" smtClean="0">
                <a:solidFill>
                  <a:srgbClr val="F23C00"/>
                </a:solidFill>
                <a:latin typeface="+mn-ea"/>
              </a:rPr>
              <a:t>“</a:t>
            </a:r>
            <a:r>
              <a:rPr lang="en-US" altLang="zh-CN" sz="1600" b="1" i="1" dirty="0" err="1" smtClean="0">
                <a:solidFill>
                  <a:srgbClr val="F23C00"/>
                </a:solidFill>
                <a:latin typeface="+mn-ea"/>
              </a:rPr>
              <a:t>ver</a:t>
            </a:r>
            <a:r>
              <a:rPr lang="en-US" altLang="zh-CN" sz="1600" b="1" i="1" dirty="0" smtClean="0">
                <a:solidFill>
                  <a:srgbClr val="F23C00"/>
                </a:solidFill>
                <a:latin typeface="+mn-ea"/>
              </a:rPr>
              <a:t>-name” b-name 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将工作现场临时保存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：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stash 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恢复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stash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内容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stash apply (</a:t>
            </a:r>
            <a:r>
              <a:rPr lang="zh-CN" altLang="en-US" sz="1600" b="1" dirty="0" smtClean="0">
                <a:solidFill>
                  <a:srgbClr val="F23C00"/>
                </a:solidFill>
                <a:latin typeface="+mn-ea"/>
              </a:rPr>
              <a:t>不删除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) 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或者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stash 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pop 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1508" y="1317925"/>
            <a:ext cx="2476960" cy="597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800" b="1" kern="0" dirty="0" smtClean="0">
                <a:solidFill>
                  <a:schemeClr val="accent2"/>
                </a:solidFill>
              </a:rPr>
              <a:t>Git</a:t>
            </a:r>
            <a:r>
              <a:rPr lang="zh-CN" altLang="en-US" sz="2800" b="1" kern="0" dirty="0" smtClean="0">
                <a:solidFill>
                  <a:schemeClr val="accent2"/>
                </a:solidFill>
              </a:rPr>
              <a:t>的分支操作</a:t>
            </a:r>
            <a:endParaRPr lang="en-US" altLang="zh-CN" sz="2800" b="1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1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文件或版本之间的差别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692640" y="6320062"/>
            <a:ext cx="2168351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 smtClean="0">
                <a:solidFill>
                  <a:srgbClr val="FFC000"/>
                </a:solidFill>
                <a:sym typeface="+mn-lt"/>
              </a:rPr>
              <a:t>UBI</a:t>
            </a:r>
            <a:r>
              <a:rPr lang="en-US" altLang="zh-CN" sz="2600" b="1" dirty="0" smtClean="0">
                <a:solidFill>
                  <a:srgbClr val="0070C0"/>
                </a:solidFill>
                <a:sym typeface="+mn-lt"/>
              </a:rPr>
              <a:t>COM Lab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7" y="2163318"/>
            <a:ext cx="4974242" cy="2737866"/>
          </a:xfrm>
          <a:prstGeom prst="rect">
            <a:avLst/>
          </a:prstGeom>
        </p:spPr>
      </p:pic>
      <p:sp>
        <p:nvSpPr>
          <p:cNvPr id="6" name="矩形 46"/>
          <p:cNvSpPr/>
          <p:nvPr/>
        </p:nvSpPr>
        <p:spPr>
          <a:xfrm>
            <a:off x="5639060" y="2378089"/>
            <a:ext cx="72936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工作目录与暂存区的差别：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 smtClean="0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 diff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暂存区与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HEAD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之间的差别</a:t>
            </a:r>
            <a:r>
              <a:rPr lang="zh-CN" altLang="en-US" sz="1600" b="1" dirty="0" smtClean="0">
                <a:solidFill>
                  <a:srgbClr val="F23C00"/>
                </a:solidFill>
                <a:latin typeface="+mn-ea"/>
              </a:rPr>
              <a:t>：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 smtClean="0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 diff –cached 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(--</a:t>
            </a:r>
            <a:r>
              <a:rPr lang="en-US" altLang="zh-CN" sz="1600" b="1" i="1" dirty="0">
                <a:solidFill>
                  <a:srgbClr val="F23C00"/>
                </a:solidFill>
                <a:latin typeface="+mn-ea"/>
              </a:rPr>
              <a:t> filename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)</a:t>
            </a:r>
            <a:endParaRPr lang="en-US" altLang="zh-CN" sz="1600" b="1" i="1" dirty="0" smtClean="0">
              <a:solidFill>
                <a:srgbClr val="F23C00"/>
              </a:solidFill>
              <a:latin typeface="+mn-ea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工作区与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HEAD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之间的差别：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 smtClean="0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 diff HEAD (--</a:t>
            </a:r>
            <a:r>
              <a:rPr lang="en-US" altLang="zh-CN" sz="1600" b="1" i="1" dirty="0" smtClean="0">
                <a:solidFill>
                  <a:srgbClr val="F23C00"/>
                </a:solidFill>
                <a:latin typeface="+mn-ea"/>
              </a:rPr>
              <a:t> filename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)</a:t>
            </a:r>
            <a:endParaRPr lang="en-US" altLang="zh-CN" sz="1600" b="1" i="1" dirty="0" smtClean="0">
              <a:solidFill>
                <a:srgbClr val="F23C00"/>
              </a:solidFill>
              <a:latin typeface="+mn-ea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指定两个版本之间的差别：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 smtClean="0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 diff ‘</a:t>
            </a:r>
            <a:r>
              <a:rPr lang="en-US" altLang="zh-CN" sz="1600" b="1" i="1" dirty="0" smtClean="0">
                <a:solidFill>
                  <a:srgbClr val="F23C00"/>
                </a:solidFill>
                <a:latin typeface="+mn-ea"/>
              </a:rPr>
              <a:t>id-1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’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‘</a:t>
            </a:r>
            <a:r>
              <a:rPr lang="en-US" altLang="zh-CN" sz="1600" b="1" i="1" dirty="0" smtClean="0">
                <a:solidFill>
                  <a:srgbClr val="F23C00"/>
                </a:solidFill>
                <a:latin typeface="+mn-ea"/>
              </a:rPr>
              <a:t>id-2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’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当前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HEAD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与其它分支的差别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：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>
                <a:solidFill>
                  <a:srgbClr val="F23C00"/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rgbClr val="F23C00"/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rgbClr val="F23C00"/>
                </a:solidFill>
                <a:latin typeface="+mn-ea"/>
              </a:rPr>
              <a:t>diff </a:t>
            </a:r>
            <a:r>
              <a:rPr lang="en-US" altLang="zh-CN" sz="1600" b="1" i="1" dirty="0" err="1" smtClean="0">
                <a:solidFill>
                  <a:srgbClr val="F23C00"/>
                </a:solidFill>
                <a:latin typeface="+mn-ea"/>
              </a:rPr>
              <a:t>branchname</a:t>
            </a:r>
            <a:endParaRPr lang="en-US" altLang="zh-CN" sz="1600" b="1" i="1" dirty="0">
              <a:solidFill>
                <a:srgbClr val="F23C00"/>
              </a:solidFill>
              <a:latin typeface="+mn-ea"/>
            </a:endParaRPr>
          </a:p>
          <a:p>
            <a:pPr defTabSz="1219170">
              <a:lnSpc>
                <a:spcPct val="150000"/>
              </a:lnSpc>
              <a:defRPr/>
            </a:pPr>
            <a:endParaRPr lang="en-US" altLang="zh-CN" sz="1600" b="1" dirty="0" smtClean="0">
              <a:solidFill>
                <a:srgbClr val="F23C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39060" y="1784753"/>
            <a:ext cx="1649811" cy="597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800" b="1" kern="0" dirty="0" smtClean="0">
                <a:solidFill>
                  <a:schemeClr val="accent2"/>
                </a:solidFill>
              </a:rPr>
              <a:t>差别</a:t>
            </a:r>
            <a:r>
              <a:rPr lang="en-US" altLang="zh-CN" sz="2800" b="1" kern="0" dirty="0" smtClean="0">
                <a:solidFill>
                  <a:schemeClr val="accent2"/>
                </a:solidFill>
              </a:rPr>
              <a:t>-diff</a:t>
            </a:r>
            <a:endParaRPr lang="en-US" altLang="zh-CN" sz="2800" b="1" kern="0" dirty="0">
              <a:solidFill>
                <a:schemeClr val="accent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259" y="4901184"/>
            <a:ext cx="467467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b="1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en-US" altLang="zh-CN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diff</a:t>
            </a: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命令查看文件或版本之间的差别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34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时间机器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各个版本间自由跳转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2495550"/>
            <a:ext cx="6524625" cy="1866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75868" y="4362450"/>
            <a:ext cx="3300904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reset</a:t>
            </a: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命令实不同版本间的跳转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46"/>
          <p:cNvSpPr/>
          <p:nvPr/>
        </p:nvSpPr>
        <p:spPr>
          <a:xfrm>
            <a:off x="6836924" y="2516351"/>
            <a:ext cx="52661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--hard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：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最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强选项，将当前版本设置为某个历史版本，暂存区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staging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和工作区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working area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的内容和历史版本完全一致。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--mixed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：默认项，修改引用文件，不改变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working area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的文件，但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staging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内容已经与历史版本一致。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--soft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：最弱选项，只修改引用文件。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备注：一般结合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+mn-ea"/>
              </a:rPr>
              <a:t>reflog</a:t>
            </a:r>
            <a:r>
              <a:rPr lang="zh-CN" altLang="en-US" sz="1600" b="1" dirty="0" smtClean="0">
                <a:solidFill>
                  <a:srgbClr val="FF0000"/>
                </a:solidFill>
                <a:latin typeface="+mn-ea"/>
              </a:rPr>
              <a:t>命令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使用来实现对跳转到之前的版本</a:t>
            </a:r>
            <a:endParaRPr lang="en-US" altLang="zh-CN" sz="16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6924" y="1923015"/>
            <a:ext cx="1877437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800" b="1" kern="0" dirty="0" smtClean="0">
                <a:solidFill>
                  <a:schemeClr val="accent2"/>
                </a:solidFill>
              </a:rPr>
              <a:t>跳转</a:t>
            </a:r>
            <a:r>
              <a:rPr lang="en-US" altLang="zh-CN" sz="2800" b="1" kern="0" dirty="0" smtClean="0">
                <a:solidFill>
                  <a:schemeClr val="accent2"/>
                </a:solidFill>
              </a:rPr>
              <a:t>-reset</a:t>
            </a:r>
            <a:endParaRPr lang="en-US" altLang="zh-CN" sz="2800" b="1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0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远程仓库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692640" y="6320062"/>
            <a:ext cx="2168351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 smtClean="0">
                <a:solidFill>
                  <a:srgbClr val="FFC000"/>
                </a:solidFill>
                <a:sym typeface="+mn-lt"/>
              </a:rPr>
              <a:t>UBI</a:t>
            </a:r>
            <a:r>
              <a:rPr lang="en-US" altLang="zh-CN" sz="2600" b="1" dirty="0" smtClean="0">
                <a:solidFill>
                  <a:srgbClr val="0070C0"/>
                </a:solidFill>
                <a:sym typeface="+mn-lt"/>
              </a:rPr>
              <a:t>COM Lab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2" y="1769709"/>
            <a:ext cx="3843053" cy="33441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32489" y="5113867"/>
            <a:ext cx="226215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本地仓库与远程仓库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46"/>
          <p:cNvSpPr/>
          <p:nvPr/>
        </p:nvSpPr>
        <p:spPr>
          <a:xfrm>
            <a:off x="4974684" y="2366685"/>
            <a:ext cx="72936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1. 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创建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SSH-Key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，在用户主目录里找到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ssh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目录，复制公钥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id_rsa.pub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de-DE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   $ </a:t>
            </a:r>
            <a:r>
              <a:rPr lang="de-DE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ssh-keygen -t rsa -C "youremail@example.com"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2. 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登陆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Github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打开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Account settings,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在“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SSH Keys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”点击“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Add SSH key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”，并将赋值的公钥粘贴到新添加公钥的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Key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中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。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74684" y="1773349"/>
            <a:ext cx="2339102" cy="597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800" b="1" kern="0" dirty="0" smtClean="0">
                <a:solidFill>
                  <a:schemeClr val="accent2"/>
                </a:solidFill>
              </a:rPr>
              <a:t>配置远程仓库</a:t>
            </a:r>
            <a:endParaRPr lang="en-US" altLang="zh-CN" sz="2800" b="1" kern="0" dirty="0">
              <a:solidFill>
                <a:schemeClr val="accent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85094" y="4831217"/>
            <a:ext cx="76666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i="1" dirty="0"/>
              <a:t>“有了远程仓库，妈妈再也不用担心我的硬盘了。”——Git点读机</a:t>
            </a:r>
          </a:p>
        </p:txBody>
      </p:sp>
    </p:spTree>
    <p:extLst>
      <p:ext uri="{BB962C8B-B14F-4D97-AF65-F5344CB8AC3E}">
        <p14:creationId xmlns:p14="http://schemas.microsoft.com/office/powerpoint/2010/main" val="20280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远程仓库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692640" y="6320062"/>
            <a:ext cx="2168351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 smtClean="0">
                <a:solidFill>
                  <a:srgbClr val="FFC000"/>
                </a:solidFill>
                <a:sym typeface="+mn-lt"/>
              </a:rPr>
              <a:t>UBI</a:t>
            </a:r>
            <a:r>
              <a:rPr lang="en-US" altLang="zh-CN" sz="2600" b="1" dirty="0" smtClean="0">
                <a:solidFill>
                  <a:srgbClr val="0070C0"/>
                </a:solidFill>
                <a:sym typeface="+mn-lt"/>
              </a:rPr>
              <a:t>COM Lab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42" y="1769709"/>
            <a:ext cx="3843053" cy="33441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32489" y="5113867"/>
            <a:ext cx="226215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本地仓库与远程仓库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46"/>
          <p:cNvSpPr/>
          <p:nvPr/>
        </p:nvSpPr>
        <p:spPr>
          <a:xfrm>
            <a:off x="4571640" y="2415929"/>
            <a:ext cx="76203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21917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首先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，可以试图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用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push origin 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branch-name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推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送自己的修改；</a:t>
            </a:r>
          </a:p>
          <a:p>
            <a:pPr marL="342900" indent="-342900" defTabSz="121917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如果推送失败，则因为远程分支比你的本地更新，需要先用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git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pull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试图合并；</a:t>
            </a:r>
          </a:p>
          <a:p>
            <a:pPr marL="342900" indent="-342900" defTabSz="121917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如果合并有冲突，则解决冲突，并在本地提交；</a:t>
            </a:r>
          </a:p>
          <a:p>
            <a:pPr marL="342900" indent="-342900" defTabSz="121917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没有冲突或者解决掉冲突后，再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用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push origin </a:t>
            </a:r>
            <a:r>
              <a:rPr lang="en-US" altLang="zh-CN" sz="1600" b="1" dirty="0" smtClean="0">
                <a:solidFill>
                  <a:srgbClr val="FF0000"/>
                </a:solidFill>
                <a:latin typeface="+mn-ea"/>
              </a:rPr>
              <a:t>branch-name 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推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送就能成功！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+mn-ea"/>
              </a:rPr>
              <a:t>备注：</a:t>
            </a:r>
            <a:r>
              <a:rPr lang="en-US" altLang="zh-CN" sz="1600" dirty="0"/>
              <a:t> </a:t>
            </a:r>
            <a:r>
              <a:rPr lang="zh-CN" altLang="en-US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可以使用 </a:t>
            </a:r>
            <a:r>
              <a:rPr lang="en-US" altLang="zh-CN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$ 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</a:rPr>
              <a:t>git</a:t>
            </a:r>
            <a:r>
              <a:rPr lang="en-US" altLang="zh-CN" sz="1400" b="1" i="1" dirty="0">
                <a:solidFill>
                  <a:srgbClr val="FF0000"/>
                </a:solidFill>
                <a:latin typeface="+mn-ea"/>
              </a:rPr>
              <a:t> branch --set-upstream branch-name origin/branch-name</a:t>
            </a:r>
            <a:r>
              <a:rPr lang="en-US" altLang="zh-CN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zh-CN" altLang="en-US" sz="1400" b="1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来创建本地分支与远程分支的链接关系。</a:t>
            </a:r>
            <a:endParaRPr lang="en-US" altLang="zh-CN" sz="1600" b="1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1640" y="1769709"/>
            <a:ext cx="1620957" cy="597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800" b="1" kern="0" dirty="0" smtClean="0">
                <a:solidFill>
                  <a:schemeClr val="accent2"/>
                </a:solidFill>
              </a:rPr>
              <a:t>多人协作</a:t>
            </a:r>
            <a:endParaRPr lang="en-US" altLang="zh-CN" sz="2800" b="1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0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自定义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配置具有自己风格的</a:t>
            </a:r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692640" y="6320062"/>
            <a:ext cx="2168351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 smtClean="0">
                <a:solidFill>
                  <a:srgbClr val="FFC000"/>
                </a:solidFill>
                <a:sym typeface="+mn-lt"/>
              </a:rPr>
              <a:t>UBI</a:t>
            </a:r>
            <a:r>
              <a:rPr lang="en-US" altLang="zh-CN" sz="2600" b="1" dirty="0" smtClean="0">
                <a:solidFill>
                  <a:srgbClr val="0070C0"/>
                </a:solidFill>
                <a:sym typeface="+mn-lt"/>
              </a:rPr>
              <a:t>COM Lab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65063" y="1340688"/>
            <a:ext cx="1620957" cy="597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800" b="1" kern="0" dirty="0" smtClean="0">
                <a:solidFill>
                  <a:schemeClr val="accent2"/>
                </a:solidFill>
              </a:rPr>
              <a:t>配置别名</a:t>
            </a:r>
            <a:endParaRPr lang="en-US" altLang="zh-CN" sz="2800" b="1" kern="0" dirty="0">
              <a:solidFill>
                <a:schemeClr val="accent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1" y="2078106"/>
            <a:ext cx="4259261" cy="266203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11097" y="4740144"/>
            <a:ext cx="168026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b="1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Git</a:t>
            </a: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的配置文件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46"/>
          <p:cNvSpPr/>
          <p:nvPr/>
        </p:nvSpPr>
        <p:spPr>
          <a:xfrm>
            <a:off x="5465063" y="1937775"/>
            <a:ext cx="65318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lg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= log --color --graph --pretty=format:'%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Cred%h%Creset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-%C(yellow)%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d%Creset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%s %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Cgreen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(%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cr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 %C(bold blue)&lt;%an&gt;%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Creset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' --abbrev-commit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st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= status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ad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= add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cm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= commit -m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ck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= checkout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df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= diff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unstage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= reset HEAD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bh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= branch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jp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= reset --hard</a:t>
            </a:r>
          </a:p>
          <a:p>
            <a:pPr defTabSz="1219170">
              <a:lnSpc>
                <a:spcPct val="150000"/>
              </a:lnSpc>
              <a:defRPr/>
            </a:pPr>
            <a:r>
              <a:rPr lang="en-US" altLang="zh-CN" sz="1600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rl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= 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reflog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--pretty=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oneline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--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abbrev-commit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47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忽视某些文件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总有些文件不想让别人知道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692640" y="6320062"/>
            <a:ext cx="2168351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 smtClean="0">
                <a:solidFill>
                  <a:srgbClr val="FFC000"/>
                </a:solidFill>
                <a:sym typeface="+mn-lt"/>
              </a:rPr>
              <a:t>UBI</a:t>
            </a:r>
            <a:r>
              <a:rPr lang="en-US" altLang="zh-CN" sz="2600" b="1" dirty="0" smtClean="0">
                <a:solidFill>
                  <a:srgbClr val="0070C0"/>
                </a:solidFill>
                <a:sym typeface="+mn-lt"/>
              </a:rPr>
              <a:t>COM Lab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90" y="2091459"/>
            <a:ext cx="5081680" cy="2866167"/>
          </a:xfrm>
          <a:prstGeom prst="rect">
            <a:avLst/>
          </a:prstGeom>
        </p:spPr>
      </p:pic>
      <p:sp>
        <p:nvSpPr>
          <p:cNvPr id="12" name="矩形 46"/>
          <p:cNvSpPr/>
          <p:nvPr/>
        </p:nvSpPr>
        <p:spPr>
          <a:xfrm>
            <a:off x="6122126" y="2439629"/>
            <a:ext cx="62024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21917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所有空行或者以注释符号 ＃ 开头的行都会被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Git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忽略。</a:t>
            </a:r>
          </a:p>
          <a:p>
            <a:pPr marL="342900" indent="-342900" defTabSz="121917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可以使用标准的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glob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模式匹配。</a:t>
            </a:r>
          </a:p>
          <a:p>
            <a:pPr marL="342900" indent="-342900" defTabSz="121917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匹配模式最后跟反斜杠（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）说明要忽略的是目录。</a:t>
            </a:r>
          </a:p>
          <a:p>
            <a:pPr marL="342900" indent="-342900" defTabSz="121917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要忽略指定模式以外的文件或目录，可以在模式前加上惊叹号（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!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）取反。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95999" y="1830826"/>
            <a:ext cx="4360489" cy="597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800" b="1" kern="0" dirty="0">
                <a:solidFill>
                  <a:schemeClr val="accent2"/>
                </a:solidFill>
              </a:rPr>
              <a:t>文件</a:t>
            </a:r>
            <a:r>
              <a:rPr lang="en-US" altLang="zh-CN" sz="2800" b="1" kern="0" dirty="0" smtClean="0">
                <a:solidFill>
                  <a:schemeClr val="accent2"/>
                </a:solidFill>
              </a:rPr>
              <a:t>.</a:t>
            </a:r>
            <a:r>
              <a:rPr lang="en-US" altLang="zh-CN" sz="2800" b="1" kern="0" dirty="0" err="1" smtClean="0">
                <a:solidFill>
                  <a:schemeClr val="accent2"/>
                </a:solidFill>
              </a:rPr>
              <a:t>gitignore</a:t>
            </a:r>
            <a:r>
              <a:rPr lang="zh-CN" altLang="en-US" sz="2800" b="1" kern="0" dirty="0" smtClean="0">
                <a:solidFill>
                  <a:schemeClr val="accent2"/>
                </a:solidFill>
              </a:rPr>
              <a:t>的格式规范</a:t>
            </a:r>
            <a:endParaRPr lang="en-US" altLang="zh-CN" sz="2800" b="1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6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47614" y="4012187"/>
            <a:ext cx="2309586" cy="584775"/>
          </a:xfrm>
        </p:spPr>
        <p:txBody>
          <a:bodyPr/>
          <a:lstStyle/>
          <a:p>
            <a:r>
              <a:rPr lang="zh-CN" altLang="en-US" sz="3200" dirty="0" smtClean="0"/>
              <a:t>版本控制</a:t>
            </a:r>
            <a:endParaRPr lang="zh-CN" altLang="en-US" sz="3200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3172968" y="4012187"/>
            <a:ext cx="2880359" cy="1077218"/>
          </a:xfrm>
        </p:spPr>
        <p:txBody>
          <a:bodyPr/>
          <a:lstStyle/>
          <a:p>
            <a:r>
              <a:rPr lang="en-US" altLang="zh-CN" sz="3200" dirty="0" smtClean="0"/>
              <a:t>Git</a:t>
            </a:r>
            <a:r>
              <a:rPr lang="zh-CN" altLang="en-US" sz="3200" dirty="0" smtClean="0"/>
              <a:t>基本操作</a:t>
            </a:r>
            <a:endParaRPr lang="en-US" altLang="zh-CN" sz="3200" dirty="0" smtClean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9"/>
          </p:nvPr>
        </p:nvSpPr>
        <p:spPr>
          <a:xfrm>
            <a:off x="6291036" y="4012187"/>
            <a:ext cx="2309586" cy="584775"/>
          </a:xfrm>
        </p:spPr>
        <p:txBody>
          <a:bodyPr/>
          <a:lstStyle/>
          <a:p>
            <a:r>
              <a:rPr lang="en-US" altLang="zh-CN" sz="3200" dirty="0" smtClean="0"/>
              <a:t>Git</a:t>
            </a:r>
            <a:r>
              <a:rPr lang="zh-CN" altLang="en-US" sz="3200" dirty="0" smtClean="0"/>
              <a:t>例子</a:t>
            </a:r>
            <a:endParaRPr lang="zh-CN" altLang="en-US" sz="3200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0"/>
          </p:nvPr>
        </p:nvSpPr>
        <p:spPr>
          <a:xfrm>
            <a:off x="9162747" y="4012187"/>
            <a:ext cx="2309586" cy="584775"/>
          </a:xfrm>
        </p:spPr>
        <p:txBody>
          <a:bodyPr/>
          <a:lstStyle/>
          <a:p>
            <a:r>
              <a:rPr lang="zh-CN" altLang="en-US" sz="3200" dirty="0" smtClean="0"/>
              <a:t>总结</a:t>
            </a:r>
            <a:endParaRPr lang="zh-CN" altLang="en-US" sz="3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692640" y="6320062"/>
            <a:ext cx="2168351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 smtClean="0">
                <a:solidFill>
                  <a:srgbClr val="FFC000"/>
                </a:solidFill>
                <a:sym typeface="+mn-lt"/>
              </a:rPr>
              <a:t>UBI</a:t>
            </a:r>
            <a:r>
              <a:rPr lang="en-US" altLang="zh-CN" sz="2600" b="1" dirty="0" smtClean="0">
                <a:solidFill>
                  <a:srgbClr val="0070C0"/>
                </a:solidFill>
                <a:sym typeface="+mn-lt"/>
              </a:rPr>
              <a:t>COM Lab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109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例子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Part Three</a:t>
            </a:r>
          </a:p>
        </p:txBody>
      </p:sp>
    </p:spTree>
    <p:extLst>
      <p:ext uri="{BB962C8B-B14F-4D97-AF65-F5344CB8AC3E}">
        <p14:creationId xmlns:p14="http://schemas.microsoft.com/office/powerpoint/2010/main" val="105839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一个简单的例子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开始</a:t>
            </a:r>
            <a:endParaRPr lang="zh-CN" altLang="en-US" dirty="0"/>
          </a:p>
        </p:txBody>
      </p:sp>
      <p:sp>
        <p:nvSpPr>
          <p:cNvPr id="4" name="矩形 46"/>
          <p:cNvSpPr/>
          <p:nvPr/>
        </p:nvSpPr>
        <p:spPr>
          <a:xfrm>
            <a:off x="4754117" y="2531400"/>
            <a:ext cx="6531865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在</a:t>
            </a:r>
            <a:r>
              <a:rPr lang="en-US" altLang="zh-CN" b="1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github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上创建新的仓库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本地进行添加文件、修改文件操作，并提交不同版本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本地进行分支创建和融合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 defTabSz="121917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本地仓库与远程仓库同步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1607388"/>
            <a:ext cx="3454400" cy="40071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54117" y="1805976"/>
            <a:ext cx="902811" cy="597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800" b="1" kern="0" dirty="0">
                <a:solidFill>
                  <a:schemeClr val="accent2"/>
                </a:solidFill>
              </a:rPr>
              <a:t>流程</a:t>
            </a:r>
            <a:endParaRPr lang="en-US" altLang="zh-CN" sz="2800" b="1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Part Four</a:t>
            </a:r>
          </a:p>
        </p:txBody>
      </p:sp>
    </p:spTree>
    <p:extLst>
      <p:ext uri="{BB962C8B-B14F-4D97-AF65-F5344CB8AC3E}">
        <p14:creationId xmlns:p14="http://schemas.microsoft.com/office/powerpoint/2010/main" val="137184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5050972" cy="584775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详细学习渠道</a:t>
            </a:r>
            <a:endParaRPr lang="zh-CN" alt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4384503" y="1933942"/>
            <a:ext cx="3427086" cy="3427078"/>
            <a:chOff x="4814552" y="2363990"/>
            <a:chExt cx="2566988" cy="2566982"/>
          </a:xfrm>
        </p:grpSpPr>
        <p:sp>
          <p:nvSpPr>
            <p:cNvPr id="84" name="Freeform 10"/>
            <p:cNvSpPr>
              <a:spLocks/>
            </p:cNvSpPr>
            <p:nvPr/>
          </p:nvSpPr>
          <p:spPr bwMode="auto">
            <a:xfrm>
              <a:off x="4814552" y="2363990"/>
              <a:ext cx="1281448" cy="1281446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0" y="421"/>
                </a:cxn>
                <a:cxn ang="0">
                  <a:pos x="421" y="421"/>
                </a:cxn>
                <a:cxn ang="0">
                  <a:pos x="421" y="0"/>
                </a:cxn>
              </a:cxnLst>
              <a:rect l="0" t="0" r="r" b="b"/>
              <a:pathLst>
                <a:path w="421" h="421">
                  <a:moveTo>
                    <a:pt x="421" y="0"/>
                  </a:moveTo>
                  <a:cubicBezTo>
                    <a:pt x="188" y="0"/>
                    <a:pt x="0" y="189"/>
                    <a:pt x="0" y="421"/>
                  </a:cubicBezTo>
                  <a:cubicBezTo>
                    <a:pt x="421" y="421"/>
                    <a:pt x="421" y="421"/>
                    <a:pt x="421" y="421"/>
                  </a:cubicBezTo>
                  <a:lnTo>
                    <a:pt x="42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11"/>
            <p:cNvSpPr>
              <a:spLocks/>
            </p:cNvSpPr>
            <p:nvPr/>
          </p:nvSpPr>
          <p:spPr bwMode="auto">
            <a:xfrm>
              <a:off x="4814552" y="3645433"/>
              <a:ext cx="1281448" cy="12855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1" y="422"/>
                </a:cxn>
                <a:cxn ang="0">
                  <a:pos x="421" y="0"/>
                </a:cxn>
                <a:cxn ang="0">
                  <a:pos x="0" y="0"/>
                </a:cxn>
              </a:cxnLst>
              <a:rect l="0" t="0" r="r" b="b"/>
              <a:pathLst>
                <a:path w="421" h="422">
                  <a:moveTo>
                    <a:pt x="0" y="0"/>
                  </a:moveTo>
                  <a:cubicBezTo>
                    <a:pt x="0" y="233"/>
                    <a:pt x="188" y="422"/>
                    <a:pt x="421" y="422"/>
                  </a:cubicBezTo>
                  <a:cubicBezTo>
                    <a:pt x="421" y="0"/>
                    <a:pt x="421" y="0"/>
                    <a:pt x="42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/>
            <p:cNvSpPr>
              <a:spLocks/>
            </p:cNvSpPr>
            <p:nvPr/>
          </p:nvSpPr>
          <p:spPr bwMode="auto">
            <a:xfrm>
              <a:off x="6096000" y="2363990"/>
              <a:ext cx="1285540" cy="12814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21"/>
                </a:cxn>
                <a:cxn ang="0">
                  <a:pos x="422" y="421"/>
                </a:cxn>
                <a:cxn ang="0">
                  <a:pos x="0" y="0"/>
                </a:cxn>
              </a:cxnLst>
              <a:rect l="0" t="0" r="r" b="b"/>
              <a:pathLst>
                <a:path w="422" h="42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422" y="421"/>
                    <a:pt x="422" y="421"/>
                    <a:pt x="422" y="421"/>
                  </a:cubicBezTo>
                  <a:cubicBezTo>
                    <a:pt x="422" y="189"/>
                    <a:pt x="233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/>
          </p:nvSpPr>
          <p:spPr bwMode="auto">
            <a:xfrm>
              <a:off x="6096000" y="3645433"/>
              <a:ext cx="1285540" cy="1285539"/>
            </a:xfrm>
            <a:custGeom>
              <a:avLst/>
              <a:gdLst/>
              <a:ahLst/>
              <a:cxnLst>
                <a:cxn ang="0">
                  <a:pos x="0" y="422"/>
                </a:cxn>
                <a:cxn ang="0">
                  <a:pos x="0" y="422"/>
                </a:cxn>
                <a:cxn ang="0">
                  <a:pos x="422" y="0"/>
                </a:cxn>
                <a:cxn ang="0">
                  <a:pos x="0" y="0"/>
                </a:cxn>
                <a:cxn ang="0">
                  <a:pos x="0" y="422"/>
                </a:cxn>
              </a:cxnLst>
              <a:rect l="0" t="0" r="r" b="b"/>
              <a:pathLst>
                <a:path w="422" h="422">
                  <a:moveTo>
                    <a:pt x="0" y="422"/>
                  </a:moveTo>
                  <a:cubicBezTo>
                    <a:pt x="0" y="422"/>
                    <a:pt x="0" y="422"/>
                    <a:pt x="0" y="422"/>
                  </a:cubicBezTo>
                  <a:cubicBezTo>
                    <a:pt x="233" y="422"/>
                    <a:pt x="422" y="233"/>
                    <a:pt x="42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2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"/>
            <p:cNvSpPr>
              <a:spLocks/>
            </p:cNvSpPr>
            <p:nvPr/>
          </p:nvSpPr>
          <p:spPr bwMode="auto">
            <a:xfrm>
              <a:off x="5506452" y="3055887"/>
              <a:ext cx="1183190" cy="1183188"/>
            </a:xfrm>
            <a:custGeom>
              <a:avLst/>
              <a:gdLst/>
              <a:ahLst/>
              <a:cxnLst>
                <a:cxn ang="0">
                  <a:pos x="384" y="155"/>
                </a:cxn>
                <a:cxn ang="0">
                  <a:pos x="255" y="10"/>
                </a:cxn>
                <a:cxn ang="0">
                  <a:pos x="205" y="1"/>
                </a:cxn>
                <a:cxn ang="0">
                  <a:pos x="155" y="4"/>
                </a:cxn>
                <a:cxn ang="0">
                  <a:pos x="10" y="134"/>
                </a:cxn>
                <a:cxn ang="0">
                  <a:pos x="1" y="183"/>
                </a:cxn>
                <a:cxn ang="0">
                  <a:pos x="4" y="234"/>
                </a:cxn>
                <a:cxn ang="0">
                  <a:pos x="134" y="379"/>
                </a:cxn>
                <a:cxn ang="0">
                  <a:pos x="183" y="388"/>
                </a:cxn>
                <a:cxn ang="0">
                  <a:pos x="234" y="384"/>
                </a:cxn>
                <a:cxn ang="0">
                  <a:pos x="379" y="255"/>
                </a:cxn>
                <a:cxn ang="0">
                  <a:pos x="388" y="205"/>
                </a:cxn>
                <a:cxn ang="0">
                  <a:pos x="384" y="155"/>
                </a:cxn>
              </a:cxnLst>
              <a:rect l="0" t="0" r="r" b="b"/>
              <a:pathLst>
                <a:path w="389" h="389">
                  <a:moveTo>
                    <a:pt x="384" y="155"/>
                  </a:moveTo>
                  <a:cubicBezTo>
                    <a:pt x="370" y="87"/>
                    <a:pt x="321" y="32"/>
                    <a:pt x="255" y="10"/>
                  </a:cubicBezTo>
                  <a:cubicBezTo>
                    <a:pt x="239" y="5"/>
                    <a:pt x="222" y="2"/>
                    <a:pt x="205" y="1"/>
                  </a:cubicBezTo>
                  <a:cubicBezTo>
                    <a:pt x="188" y="0"/>
                    <a:pt x="171" y="1"/>
                    <a:pt x="155" y="4"/>
                  </a:cubicBezTo>
                  <a:cubicBezTo>
                    <a:pt x="87" y="18"/>
                    <a:pt x="31" y="68"/>
                    <a:pt x="10" y="134"/>
                  </a:cubicBezTo>
                  <a:cubicBezTo>
                    <a:pt x="5" y="150"/>
                    <a:pt x="1" y="166"/>
                    <a:pt x="1" y="183"/>
                  </a:cubicBezTo>
                  <a:cubicBezTo>
                    <a:pt x="0" y="201"/>
                    <a:pt x="1" y="218"/>
                    <a:pt x="4" y="234"/>
                  </a:cubicBezTo>
                  <a:cubicBezTo>
                    <a:pt x="18" y="302"/>
                    <a:pt x="68" y="357"/>
                    <a:pt x="134" y="379"/>
                  </a:cubicBezTo>
                  <a:cubicBezTo>
                    <a:pt x="149" y="384"/>
                    <a:pt x="166" y="387"/>
                    <a:pt x="183" y="388"/>
                  </a:cubicBezTo>
                  <a:cubicBezTo>
                    <a:pt x="201" y="389"/>
                    <a:pt x="217" y="388"/>
                    <a:pt x="234" y="384"/>
                  </a:cubicBezTo>
                  <a:cubicBezTo>
                    <a:pt x="301" y="370"/>
                    <a:pt x="357" y="321"/>
                    <a:pt x="379" y="255"/>
                  </a:cubicBezTo>
                  <a:cubicBezTo>
                    <a:pt x="384" y="239"/>
                    <a:pt x="387" y="223"/>
                    <a:pt x="388" y="205"/>
                  </a:cubicBezTo>
                  <a:cubicBezTo>
                    <a:pt x="389" y="188"/>
                    <a:pt x="388" y="171"/>
                    <a:pt x="384" y="155"/>
                  </a:cubicBezTo>
                  <a:close/>
                </a:path>
              </a:pathLst>
            </a:custGeom>
            <a:solidFill>
              <a:srgbClr val="FDFDFE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矩形 3"/>
          <p:cNvSpPr/>
          <p:nvPr/>
        </p:nvSpPr>
        <p:spPr>
          <a:xfrm>
            <a:off x="7811589" y="2208495"/>
            <a:ext cx="370370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开源中国社区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-Git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Git-online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4"/>
              </a:rPr>
              <a:t>码云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0" name="矩形 4"/>
          <p:cNvSpPr/>
          <p:nvPr/>
        </p:nvSpPr>
        <p:spPr>
          <a:xfrm>
            <a:off x="7806125" y="1682867"/>
            <a:ext cx="800219" cy="5249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2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论坛</a:t>
            </a:r>
            <a:endParaRPr lang="en-US" altLang="zh-CN" sz="2400" b="1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2" name="矩形 3"/>
          <p:cNvSpPr/>
          <p:nvPr/>
        </p:nvSpPr>
        <p:spPr>
          <a:xfrm>
            <a:off x="7806126" y="4480908"/>
            <a:ext cx="3703704" cy="1562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5"/>
              </a:rPr>
              <a:t>GitHub</a:t>
            </a:r>
            <a:endParaRPr lang="en-US" altLang="zh-CN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6"/>
              </a:rPr>
              <a:t>GitLab</a:t>
            </a:r>
            <a:endParaRPr lang="en-US" altLang="zh-CN" sz="105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 algn="just">
              <a:lnSpc>
                <a:spcPct val="130000"/>
              </a:lnSpc>
            </a:pPr>
            <a:r>
              <a:rPr lang="en-US" altLang="zh-CN" sz="1050" dirty="0" smtClean="0">
                <a:hlinkClick r:id="rId7"/>
              </a:rPr>
              <a:t>Bitbucket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 algn="just">
              <a:lnSpc>
                <a:spcPct val="130000"/>
              </a:lnSpc>
            </a:pPr>
            <a:r>
              <a:rPr lang="zh-CN" altLang="en-US" sz="1050" dirty="0">
                <a:hlinkClick r:id="rId8"/>
              </a:rPr>
              <a:t>开</a:t>
            </a:r>
            <a:r>
              <a:rPr lang="zh-CN" altLang="en-US" sz="1050" dirty="0" smtClean="0">
                <a:hlinkClick r:id="rId8"/>
              </a:rPr>
              <a:t>源中国代码托管</a:t>
            </a:r>
            <a:endParaRPr lang="en-US" altLang="zh-CN" sz="1050" dirty="0" smtClean="0"/>
          </a:p>
          <a:p>
            <a:pPr lvl="0" algn="just">
              <a:lnSpc>
                <a:spcPct val="130000"/>
              </a:lnSpc>
            </a:pPr>
            <a:r>
              <a:rPr lang="en-US" altLang="zh-CN" sz="1050" dirty="0" smtClean="0">
                <a:hlinkClick r:id="rId9"/>
              </a:rPr>
              <a:t>Coding.net</a:t>
            </a:r>
            <a:r>
              <a:rPr lang="en-US" altLang="zh-CN" sz="1050" dirty="0" smtClean="0"/>
              <a:t> (</a:t>
            </a:r>
            <a:r>
              <a:rPr lang="zh-CN" altLang="en-US" sz="1050" dirty="0" smtClean="0"/>
              <a:t>速度快</a:t>
            </a:r>
            <a:r>
              <a:rPr lang="en-US" altLang="zh-CN" sz="1050" dirty="0" smtClean="0"/>
              <a:t>)</a:t>
            </a:r>
          </a:p>
          <a:p>
            <a:pPr lvl="0" algn="just">
              <a:lnSpc>
                <a:spcPct val="130000"/>
              </a:lnSpc>
            </a:pPr>
            <a:r>
              <a:rPr lang="en-US" altLang="zh-CN" sz="1050" dirty="0" smtClean="0">
                <a:hlinkClick r:id="rId10"/>
              </a:rPr>
              <a:t>CSDN</a:t>
            </a:r>
            <a:r>
              <a:rPr lang="zh-CN" altLang="en-US" sz="1050" dirty="0" smtClean="0">
                <a:hlinkClick r:id="rId10"/>
              </a:rPr>
              <a:t>代码托管</a:t>
            </a:r>
            <a:endParaRPr lang="en-US" altLang="zh-CN" sz="1050" dirty="0" smtClean="0"/>
          </a:p>
          <a:p>
            <a:pPr lvl="0" algn="just">
              <a:lnSpc>
                <a:spcPct val="130000"/>
              </a:lnSpc>
            </a:pPr>
            <a:r>
              <a:rPr lang="zh-CN" altLang="en-US" sz="1050" dirty="0">
                <a:hlinkClick r:id="rId11"/>
              </a:rPr>
              <a:t>京</a:t>
            </a:r>
            <a:r>
              <a:rPr lang="zh-CN" altLang="en-US" sz="1050" dirty="0" smtClean="0">
                <a:hlinkClick r:id="rId11"/>
              </a:rPr>
              <a:t>东代码托管</a:t>
            </a:r>
            <a:endParaRPr lang="en-US" altLang="zh-CN" sz="1050" dirty="0" smtClean="0"/>
          </a:p>
        </p:txBody>
      </p:sp>
      <p:sp>
        <p:nvSpPr>
          <p:cNvPr id="113" name="矩形 4"/>
          <p:cNvSpPr/>
          <p:nvPr/>
        </p:nvSpPr>
        <p:spPr>
          <a:xfrm>
            <a:off x="7806125" y="3945294"/>
            <a:ext cx="1843774" cy="5249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zh-CN" altLang="en-US" sz="2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远程仓库</a:t>
            </a:r>
            <a:endParaRPr lang="en-US" altLang="zh-CN" sz="2400" b="1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5" name="矩形 3"/>
          <p:cNvSpPr/>
          <p:nvPr/>
        </p:nvSpPr>
        <p:spPr>
          <a:xfrm>
            <a:off x="545221" y="2223766"/>
            <a:ext cx="3703704" cy="1020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600" dirty="0">
                <a:hlinkClick r:id="rId12"/>
              </a:rPr>
              <a:t>图解</a:t>
            </a:r>
            <a:r>
              <a:rPr lang="en-US" altLang="zh-CN" sz="1600" dirty="0">
                <a:hlinkClick r:id="rId12"/>
              </a:rPr>
              <a:t>Git </a:t>
            </a:r>
            <a:endParaRPr lang="en-US" altLang="zh-CN" sz="1600" dirty="0" smtClean="0"/>
          </a:p>
          <a:p>
            <a:pPr lvl="0" algn="r">
              <a:lnSpc>
                <a:spcPct val="130000"/>
              </a:lnSpc>
            </a:pPr>
            <a:r>
              <a:rPr lang="zh-CN" altLang="en-US" sz="1600" dirty="0">
                <a:hlinkClick r:id="rId13"/>
              </a:rPr>
              <a:t>廖雪峰</a:t>
            </a:r>
            <a:r>
              <a:rPr lang="en-US" altLang="zh-CN" sz="1600" dirty="0">
                <a:hlinkClick r:id="rId13"/>
              </a:rPr>
              <a:t>Git</a:t>
            </a:r>
            <a:r>
              <a:rPr lang="zh-CN" altLang="en-US" sz="1600" dirty="0" smtClean="0">
                <a:hlinkClick r:id="rId13"/>
              </a:rPr>
              <a:t>教程</a:t>
            </a:r>
            <a:endParaRPr lang="en-US" altLang="zh-CN" sz="1600" dirty="0" smtClean="0"/>
          </a:p>
          <a:p>
            <a:pPr lvl="0" algn="r">
              <a:lnSpc>
                <a:spcPct val="130000"/>
              </a:lnSpc>
            </a:pPr>
            <a:r>
              <a:rPr lang="en-US" altLang="zh-CN" sz="1600" dirty="0">
                <a:hlinkClick r:id="rId14"/>
              </a:rPr>
              <a:t>Git</a:t>
            </a:r>
            <a:r>
              <a:rPr lang="zh-CN" altLang="en-US" sz="1600" dirty="0">
                <a:hlinkClick r:id="rId14"/>
              </a:rPr>
              <a:t>中文教程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6" name="矩形 4"/>
          <p:cNvSpPr/>
          <p:nvPr/>
        </p:nvSpPr>
        <p:spPr>
          <a:xfrm>
            <a:off x="2833154" y="1682867"/>
            <a:ext cx="1415772" cy="5249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zh-CN" altLang="en-US" sz="2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学习网站</a:t>
            </a:r>
            <a:endParaRPr lang="en-US" altLang="zh-CN" sz="2400" b="1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8" name="矩形 3"/>
          <p:cNvSpPr/>
          <p:nvPr/>
        </p:nvSpPr>
        <p:spPr>
          <a:xfrm>
            <a:off x="545221" y="4490052"/>
            <a:ext cx="3703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US" altLang="zh-CN" sz="1600" dirty="0" smtClean="0"/>
              <a:t>《Git</a:t>
            </a:r>
            <a:r>
              <a:rPr lang="zh-CN" altLang="en-US" sz="1600" dirty="0" smtClean="0"/>
              <a:t>学习指南</a:t>
            </a:r>
            <a:r>
              <a:rPr lang="en-US" altLang="zh-CN" sz="1600" dirty="0" smtClean="0"/>
              <a:t>》</a:t>
            </a:r>
            <a:endParaRPr lang="en-US" altLang="zh-CN" sz="1600" dirty="0"/>
          </a:p>
          <a:p>
            <a:pPr lvl="1" algn="r"/>
            <a:r>
              <a:rPr lang="en-US" altLang="zh-CN" sz="1600" dirty="0" smtClean="0"/>
              <a:t>《Git</a:t>
            </a:r>
            <a:r>
              <a:rPr lang="zh-CN" altLang="en-US" sz="1600" dirty="0"/>
              <a:t>权威</a:t>
            </a:r>
            <a:r>
              <a:rPr lang="zh-CN" altLang="en-US" sz="1600" dirty="0" smtClean="0"/>
              <a:t>指南</a:t>
            </a:r>
            <a:r>
              <a:rPr lang="en-US" altLang="zh-CN" sz="1600" dirty="0" smtClean="0"/>
              <a:t>》</a:t>
            </a:r>
          </a:p>
          <a:p>
            <a:pPr lvl="1" algn="r"/>
            <a:r>
              <a:rPr lang="en-US" altLang="zh-CN" sz="1600" dirty="0" smtClean="0"/>
              <a:t>《Git</a:t>
            </a:r>
            <a:r>
              <a:rPr lang="zh-CN" altLang="en-US" sz="1600" dirty="0" smtClean="0"/>
              <a:t>版本控制管理</a:t>
            </a:r>
            <a:r>
              <a:rPr lang="en-US" altLang="zh-CN" sz="1600" dirty="0" smtClean="0"/>
              <a:t>》</a:t>
            </a:r>
            <a:endParaRPr lang="zh-CN" altLang="en-US" sz="1600" dirty="0"/>
          </a:p>
        </p:txBody>
      </p:sp>
      <p:sp>
        <p:nvSpPr>
          <p:cNvPr id="119" name="矩形 4"/>
          <p:cNvSpPr/>
          <p:nvPr/>
        </p:nvSpPr>
        <p:spPr>
          <a:xfrm>
            <a:off x="2405153" y="3945294"/>
            <a:ext cx="1843773" cy="5249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zh-CN" altLang="en-US" sz="2400" b="1" kern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相关书籍</a:t>
            </a:r>
            <a:endParaRPr lang="en-US" altLang="zh-CN" sz="2400" b="1" kern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1" name="矩形 4"/>
          <p:cNvSpPr/>
          <p:nvPr/>
        </p:nvSpPr>
        <p:spPr>
          <a:xfrm>
            <a:off x="4947043" y="2452197"/>
            <a:ext cx="655949" cy="665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sz="3200" b="1" kern="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22" name="矩形 4"/>
          <p:cNvSpPr/>
          <p:nvPr/>
        </p:nvSpPr>
        <p:spPr>
          <a:xfrm>
            <a:off x="6673361" y="2452197"/>
            <a:ext cx="655949" cy="665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sz="3200" b="1" kern="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23" name="矩形 4"/>
          <p:cNvSpPr/>
          <p:nvPr/>
        </p:nvSpPr>
        <p:spPr>
          <a:xfrm>
            <a:off x="4947044" y="4104607"/>
            <a:ext cx="655949" cy="665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sz="3200" b="1" kern="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24" name="矩形 4"/>
          <p:cNvSpPr/>
          <p:nvPr/>
        </p:nvSpPr>
        <p:spPr>
          <a:xfrm>
            <a:off x="6673361" y="4104607"/>
            <a:ext cx="655949" cy="665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en-US" altLang="zh-CN" sz="3200" b="1" kern="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692640" y="6320062"/>
            <a:ext cx="2168351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 smtClean="0">
                <a:solidFill>
                  <a:srgbClr val="FFC000"/>
                </a:solidFill>
                <a:sym typeface="+mn-lt"/>
              </a:rPr>
              <a:t>UBI</a:t>
            </a:r>
            <a:r>
              <a:rPr lang="en-US" altLang="zh-CN" sz="2600" b="1" dirty="0" smtClean="0">
                <a:solidFill>
                  <a:srgbClr val="0070C0"/>
                </a:solidFill>
                <a:sym typeface="+mn-lt"/>
              </a:rPr>
              <a:t>COM Lab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54" y="3061058"/>
            <a:ext cx="1167386" cy="116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0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47548" y="3749603"/>
            <a:ext cx="9130166" cy="461665"/>
          </a:xfrm>
        </p:spPr>
        <p:txBody>
          <a:bodyPr/>
          <a:lstStyle/>
          <a:p>
            <a:r>
              <a:rPr lang="zh-CN" altLang="en-US" dirty="0" smtClean="0"/>
              <a:t>希望你也喜欢上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进行项目或论文的版本控制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692640" y="6320062"/>
            <a:ext cx="2168351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 smtClean="0">
                <a:solidFill>
                  <a:srgbClr val="FFC000"/>
                </a:solidFill>
                <a:sym typeface="+mn-lt"/>
              </a:rPr>
              <a:t>UBI</a:t>
            </a:r>
            <a:r>
              <a:rPr lang="en-US" altLang="zh-CN" sz="2600" b="1" dirty="0" smtClean="0">
                <a:solidFill>
                  <a:srgbClr val="0070C0"/>
                </a:solidFill>
                <a:sym typeface="+mn-lt"/>
              </a:rPr>
              <a:t>COM Lab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59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>
          <a:xfrm>
            <a:off x="1640113" y="2685582"/>
            <a:ext cx="7174703" cy="1015663"/>
          </a:xfrm>
        </p:spPr>
        <p:txBody>
          <a:bodyPr/>
          <a:lstStyle/>
          <a:p>
            <a:r>
              <a:rPr lang="zh-CN" altLang="en-US" dirty="0" smtClean="0"/>
              <a:t>版本控制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275269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5050972" cy="1077218"/>
          </a:xfrm>
        </p:spPr>
        <p:txBody>
          <a:bodyPr/>
          <a:lstStyle/>
          <a:p>
            <a:r>
              <a:rPr lang="zh-CN" altLang="en-US" dirty="0"/>
              <a:t>版本控制应用场景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171950" y="913808"/>
            <a:ext cx="3848100" cy="338554"/>
          </a:xfrm>
        </p:spPr>
        <p:txBody>
          <a:bodyPr/>
          <a:lstStyle/>
          <a:p>
            <a:r>
              <a:rPr lang="zh-CN" altLang="en-US" dirty="0"/>
              <a:t>一切从修改论文说</a:t>
            </a:r>
            <a:r>
              <a:rPr lang="zh-CN" altLang="en-US" dirty="0" smtClean="0"/>
              <a:t>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8" y="1761552"/>
            <a:ext cx="3195638" cy="40267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92640" y="6320062"/>
            <a:ext cx="2168351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 smtClean="0">
                <a:solidFill>
                  <a:srgbClr val="FFC000"/>
                </a:solidFill>
                <a:sym typeface="+mn-lt"/>
              </a:rPr>
              <a:t>UBI</a:t>
            </a:r>
            <a:r>
              <a:rPr lang="en-US" altLang="zh-CN" sz="2600" b="1" dirty="0" smtClean="0">
                <a:solidFill>
                  <a:srgbClr val="0070C0"/>
                </a:solidFill>
                <a:sym typeface="+mn-lt"/>
              </a:rPr>
              <a:t>COM Lab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832" y="3056792"/>
            <a:ext cx="6933037" cy="2665988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739896" y="4270248"/>
            <a:ext cx="1161288" cy="53035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5582" y="5884840"/>
            <a:ext cx="2492990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 smtClean="0">
                <a:solidFill>
                  <a:srgbClr val="F23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“你经历过绝望吗？”</a:t>
            </a:r>
            <a:endParaRPr lang="zh-CN" altLang="en-US" kern="0" dirty="0">
              <a:solidFill>
                <a:srgbClr val="F23C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58687" y="5788343"/>
            <a:ext cx="2031325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solidFill>
                  <a:srgbClr val="F23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“抱歉，我没有。”</a:t>
            </a:r>
            <a:endParaRPr lang="zh-CN" altLang="en-US" sz="1600" kern="0" dirty="0">
              <a:solidFill>
                <a:srgbClr val="F23C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03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5050972" cy="1077218"/>
          </a:xfrm>
        </p:spPr>
        <p:txBody>
          <a:bodyPr/>
          <a:lstStyle/>
          <a:p>
            <a:r>
              <a:rPr lang="zh-CN" altLang="en-US" dirty="0"/>
              <a:t>版本控制应用场景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171950" y="913808"/>
            <a:ext cx="3848100" cy="338554"/>
          </a:xfrm>
        </p:spPr>
        <p:txBody>
          <a:bodyPr/>
          <a:lstStyle/>
          <a:p>
            <a:r>
              <a:rPr lang="zh-CN" altLang="en-US" dirty="0" smtClean="0"/>
              <a:t>硬盘崩溃或电脑丢失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692640" y="6320062"/>
            <a:ext cx="2168351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 smtClean="0">
                <a:solidFill>
                  <a:srgbClr val="FFC000"/>
                </a:solidFill>
                <a:sym typeface="+mn-lt"/>
              </a:rPr>
              <a:t>UBI</a:t>
            </a:r>
            <a:r>
              <a:rPr lang="en-US" altLang="zh-CN" sz="2600" b="1" dirty="0" smtClean="0">
                <a:solidFill>
                  <a:srgbClr val="0070C0"/>
                </a:solidFill>
                <a:sym typeface="+mn-lt"/>
              </a:rPr>
              <a:t>COM Lab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18" y="1755648"/>
            <a:ext cx="4453658" cy="33402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28" y="2064330"/>
            <a:ext cx="4830315" cy="27228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45297" y="5099561"/>
            <a:ext cx="226215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硬盘崩溃或存在坏道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05822" y="5060104"/>
            <a:ext cx="2031325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笔记本或电脑丢失</a:t>
            </a:r>
            <a:endParaRPr lang="zh-CN" altLang="en-US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3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5050972" cy="584775"/>
          </a:xfrm>
        </p:spPr>
        <p:txBody>
          <a:bodyPr/>
          <a:lstStyle/>
          <a:p>
            <a:r>
              <a:rPr lang="zh-CN" altLang="en-US" dirty="0" smtClean="0"/>
              <a:t>版本控制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集中式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分布式</a:t>
            </a:r>
            <a:endParaRPr lang="zh-CN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27950" y="1874385"/>
            <a:ext cx="2536100" cy="3657600"/>
          </a:xfrm>
          <a:prstGeom prst="roundRect">
            <a:avLst>
              <a:gd name="adj" fmla="val 68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61384" y="2318521"/>
            <a:ext cx="3069230" cy="509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版本控制</a:t>
            </a:r>
            <a:endParaRPr lang="zh-CN" altLang="en-US" sz="2000" b="1" dirty="0"/>
          </a:p>
        </p:txBody>
      </p:sp>
      <p:sp>
        <p:nvSpPr>
          <p:cNvPr id="9" name="Right Triangle 8"/>
          <p:cNvSpPr/>
          <p:nvPr/>
        </p:nvSpPr>
        <p:spPr>
          <a:xfrm flipH="1" flipV="1">
            <a:off x="4561382" y="2562797"/>
            <a:ext cx="266565" cy="85997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/>
          <p:nvPr/>
        </p:nvSpPr>
        <p:spPr>
          <a:xfrm>
            <a:off x="4868247" y="2996429"/>
            <a:ext cx="2257425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透过文档记录程序各个模组的改动，并为每次改动编上序号。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lvl="0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在各个版本之间来回穿梭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—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“时间机器”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lvl="0" indent="-285750" algn="just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管理多人协同开发，可以将多人的修改整合到一起。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Right Triangle 12"/>
          <p:cNvSpPr/>
          <p:nvPr/>
        </p:nvSpPr>
        <p:spPr>
          <a:xfrm flipV="1">
            <a:off x="7364049" y="2827973"/>
            <a:ext cx="266565" cy="85997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3"/>
          <p:cNvSpPr/>
          <p:nvPr/>
        </p:nvSpPr>
        <p:spPr>
          <a:xfrm>
            <a:off x="7718071" y="1848618"/>
            <a:ext cx="391382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不需要中央服务器，远程仓库用来备份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每个人的电脑上都是一个完整的版本库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协作时，只需要要把各自修改推送给对方即可。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7718071" y="1131092"/>
            <a:ext cx="1415772" cy="6691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3200" b="1" kern="0" dirty="0" smtClean="0">
                <a:solidFill>
                  <a:schemeClr val="accent2"/>
                </a:solidFill>
              </a:rPr>
              <a:t>分布式</a:t>
            </a:r>
            <a:endParaRPr lang="en-US" altLang="zh-CN" sz="3200" b="1" kern="0" dirty="0">
              <a:solidFill>
                <a:schemeClr val="accent2"/>
              </a:solidFill>
            </a:endParaRPr>
          </a:p>
        </p:txBody>
      </p:sp>
      <p:sp>
        <p:nvSpPr>
          <p:cNvPr id="17" name="矩形 3"/>
          <p:cNvSpPr/>
          <p:nvPr/>
        </p:nvSpPr>
        <p:spPr>
          <a:xfrm>
            <a:off x="508223" y="1842722"/>
            <a:ext cx="391382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集中式版本库是集中存放在中央服务器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修改前需要先从中央服务器获取最新版本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修改后要把修改内容推送到中央服务器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矩形 4"/>
          <p:cNvSpPr/>
          <p:nvPr/>
        </p:nvSpPr>
        <p:spPr>
          <a:xfrm>
            <a:off x="2756178" y="1131092"/>
            <a:ext cx="1415772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3200" b="1" kern="0" dirty="0" smtClean="0">
                <a:solidFill>
                  <a:schemeClr val="accent2"/>
                </a:solidFill>
              </a:rPr>
              <a:t>集中式</a:t>
            </a:r>
            <a:endParaRPr lang="en-US" altLang="zh-CN" sz="3200" b="1" kern="0" dirty="0">
              <a:solidFill>
                <a:schemeClr val="accent2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692640" y="6320062"/>
            <a:ext cx="2168351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 smtClean="0">
                <a:solidFill>
                  <a:srgbClr val="FFC000"/>
                </a:solidFill>
                <a:sym typeface="+mn-lt"/>
              </a:rPr>
              <a:t>UBI</a:t>
            </a:r>
            <a:r>
              <a:rPr lang="en-US" altLang="zh-CN" sz="2600" b="1" dirty="0" smtClean="0">
                <a:solidFill>
                  <a:srgbClr val="0070C0"/>
                </a:solidFill>
                <a:sym typeface="+mn-lt"/>
              </a:rPr>
              <a:t>COM Lab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sp>
        <p:nvSpPr>
          <p:cNvPr id="24" name="矩形 3"/>
          <p:cNvSpPr/>
          <p:nvPr/>
        </p:nvSpPr>
        <p:spPr>
          <a:xfrm>
            <a:off x="7518968" y="5740524"/>
            <a:ext cx="4623578" cy="34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分布式版本控制器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BitKeeper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400" dirty="0" smtClean="0"/>
              <a:t>Mercurial</a:t>
            </a:r>
            <a:r>
              <a:rPr lang="zh-CN" altLang="en-US" sz="1400" dirty="0"/>
              <a:t>、</a:t>
            </a:r>
            <a:r>
              <a:rPr lang="en-US" altLang="zh-CN" sz="1400" dirty="0" smtClean="0"/>
              <a:t>Bazaar</a:t>
            </a:r>
            <a:r>
              <a:rPr lang="zh-CN" altLang="en-US" sz="1400" dirty="0" smtClean="0"/>
              <a:t>，</a:t>
            </a:r>
            <a:r>
              <a:rPr lang="en-US" altLang="zh-CN" sz="1400" b="1" dirty="0" smtClean="0"/>
              <a:t>Git</a:t>
            </a:r>
            <a:endParaRPr lang="en-US" altLang="zh-CN" sz="1400" b="1" dirty="0"/>
          </a:p>
        </p:txBody>
      </p:sp>
      <p:sp>
        <p:nvSpPr>
          <p:cNvPr id="25" name="矩形 3"/>
          <p:cNvSpPr/>
          <p:nvPr/>
        </p:nvSpPr>
        <p:spPr>
          <a:xfrm>
            <a:off x="431787" y="5726674"/>
            <a:ext cx="4813585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/>
              <a:t>集中式版本控制器</a:t>
            </a:r>
            <a:r>
              <a:rPr lang="zh-CN" altLang="en-US" sz="1400" dirty="0"/>
              <a:t>：</a:t>
            </a:r>
            <a:r>
              <a:rPr lang="en-US" altLang="zh-CN" sz="1400" dirty="0" smtClean="0"/>
              <a:t>CVCS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CVS</a:t>
            </a:r>
            <a:r>
              <a:rPr lang="zh-CN" altLang="en-US" sz="1400" dirty="0"/>
              <a:t>、</a:t>
            </a:r>
            <a:r>
              <a:rPr lang="en-US" altLang="zh-CN" sz="1400" dirty="0" smtClean="0"/>
              <a:t>SVN</a:t>
            </a:r>
            <a:r>
              <a:rPr lang="zh-CN" altLang="en-US" sz="1400" dirty="0"/>
              <a:t>、</a:t>
            </a:r>
            <a:r>
              <a:rPr lang="en-US" altLang="zh-CN" sz="1400" dirty="0" err="1" smtClean="0"/>
              <a:t>ClearCase</a:t>
            </a:r>
            <a:endParaRPr lang="en-US" altLang="zh-CN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04" y="3016988"/>
            <a:ext cx="3047748" cy="23894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394" y="2778135"/>
            <a:ext cx="2546306" cy="286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9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3"/>
          </p:nvPr>
        </p:nvSpPr>
        <p:spPr>
          <a:xfrm>
            <a:off x="1640113" y="2685582"/>
            <a:ext cx="4550375" cy="1938992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基本操作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1640113" y="3785884"/>
            <a:ext cx="3275387" cy="369332"/>
          </a:xfrm>
        </p:spPr>
        <p:txBody>
          <a:bodyPr/>
          <a:lstStyle/>
          <a:p>
            <a:r>
              <a:rPr lang="en-US" dirty="0"/>
              <a:t>Part Two</a:t>
            </a:r>
          </a:p>
        </p:txBody>
      </p:sp>
    </p:spTree>
    <p:extLst>
      <p:ext uri="{BB962C8B-B14F-4D97-AF65-F5344CB8AC3E}">
        <p14:creationId xmlns:p14="http://schemas.microsoft.com/office/powerpoint/2010/main" val="287835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70514" y="240707"/>
            <a:ext cx="5050972" cy="584775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的诞生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大牛</a:t>
            </a:r>
            <a:r>
              <a:rPr lang="en-US" altLang="zh-CN" dirty="0" smtClean="0"/>
              <a:t>-Linus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0" y="4083956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47" y="1944914"/>
            <a:ext cx="3255558" cy="3255558"/>
          </a:xfrm>
          <a:prstGeom prst="ellipse">
            <a:avLst/>
          </a:prstGeom>
          <a:ln w="38100">
            <a:solidFill>
              <a:schemeClr val="accent2"/>
            </a:solidFill>
          </a:ln>
        </p:spPr>
      </p:pic>
      <p:grpSp>
        <p:nvGrpSpPr>
          <p:cNvPr id="10" name="组合 9"/>
          <p:cNvGrpSpPr/>
          <p:nvPr/>
        </p:nvGrpSpPr>
        <p:grpSpPr>
          <a:xfrm>
            <a:off x="4429203" y="2436520"/>
            <a:ext cx="2017433" cy="1735609"/>
            <a:chOff x="4310331" y="2436520"/>
            <a:chExt cx="2017433" cy="1735609"/>
          </a:xfrm>
        </p:grpSpPr>
        <p:sp>
          <p:nvSpPr>
            <p:cNvPr id="6" name="Oval 5"/>
            <p:cNvSpPr/>
            <p:nvPr/>
          </p:nvSpPr>
          <p:spPr>
            <a:xfrm>
              <a:off x="4324223" y="4041501"/>
              <a:ext cx="130628" cy="1306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3"/>
            <p:cNvSpPr/>
            <p:nvPr/>
          </p:nvSpPr>
          <p:spPr>
            <a:xfrm>
              <a:off x="4310331" y="2967550"/>
              <a:ext cx="2017433" cy="1029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Linus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选择一个商业的版本控制系统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BitKeeper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来对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Linux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进行版本控制。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lvl="0">
                <a:lnSpc>
                  <a:spcPct val="130000"/>
                </a:lnSpc>
              </a:pP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BitMover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公司免费提供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3" name="矩形 4"/>
            <p:cNvSpPr/>
            <p:nvPr/>
          </p:nvSpPr>
          <p:spPr>
            <a:xfrm>
              <a:off x="4310331" y="2436520"/>
              <a:ext cx="1127232" cy="665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en-US" altLang="zh-CN" sz="3200" b="1" kern="0" dirty="0" smtClean="0">
                  <a:solidFill>
                    <a:schemeClr val="accent2"/>
                  </a:solidFill>
                </a:rPr>
                <a:t>2002</a:t>
              </a:r>
              <a:endParaRPr lang="en-US" altLang="zh-CN" sz="3200" b="1" kern="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954588" y="2425049"/>
            <a:ext cx="2017433" cy="1747080"/>
            <a:chOff x="6424236" y="2425049"/>
            <a:chExt cx="2017433" cy="1747080"/>
          </a:xfrm>
        </p:grpSpPr>
        <p:sp>
          <p:nvSpPr>
            <p:cNvPr id="8" name="Oval 7"/>
            <p:cNvSpPr/>
            <p:nvPr/>
          </p:nvSpPr>
          <p:spPr>
            <a:xfrm>
              <a:off x="6487248" y="4041501"/>
              <a:ext cx="130628" cy="1306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424236" y="2425049"/>
              <a:ext cx="2017433" cy="1560223"/>
              <a:chOff x="6994799" y="2436520"/>
              <a:chExt cx="2017433" cy="1560223"/>
            </a:xfrm>
          </p:grpSpPr>
          <p:sp>
            <p:nvSpPr>
              <p:cNvPr id="14" name="矩形 3"/>
              <p:cNvSpPr/>
              <p:nvPr/>
            </p:nvSpPr>
            <p:spPr>
              <a:xfrm>
                <a:off x="6994799" y="2967550"/>
                <a:ext cx="2017433" cy="1029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Linux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社区大牛尝试破解</a:t>
                </a:r>
                <a:r>
                  <a:rPr lang="en-US" altLang="zh-CN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BitKeeper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协议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。</a:t>
                </a:r>
                <a:endPara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lvl="0">
                  <a:lnSpc>
                    <a:spcPct val="130000"/>
                  </a:lnSpc>
                </a:pPr>
                <a:r>
                  <a:rPr lang="en-US" altLang="zh-CN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BitMover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收回</a:t>
                </a:r>
                <a:r>
                  <a:rPr lang="en-US" altLang="zh-CN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Linux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社区的</a:t>
                </a:r>
                <a:r>
                  <a:rPr lang="en-US" altLang="zh-CN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BitKeeper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免费使用权。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5" name="矩形 4"/>
              <p:cNvSpPr/>
              <p:nvPr/>
            </p:nvSpPr>
            <p:spPr>
              <a:xfrm>
                <a:off x="6994799" y="2436520"/>
                <a:ext cx="1127232" cy="665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>
                  <a:lnSpc>
                    <a:spcPct val="130000"/>
                  </a:lnSpc>
                  <a:defRPr/>
                </a:pPr>
                <a:r>
                  <a:rPr lang="en-US" altLang="zh-CN" sz="3200" b="1" kern="0" dirty="0" smtClean="0">
                    <a:solidFill>
                      <a:schemeClr val="accent2"/>
                    </a:solidFill>
                  </a:rPr>
                  <a:t>2005</a:t>
                </a:r>
                <a:endParaRPr lang="en-US" altLang="zh-CN" sz="3200" b="1" kern="0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9391055" y="2436520"/>
            <a:ext cx="2539478" cy="1735609"/>
            <a:chOff x="9665375" y="2436520"/>
            <a:chExt cx="2539478" cy="1735609"/>
          </a:xfrm>
        </p:grpSpPr>
        <p:sp>
          <p:nvSpPr>
            <p:cNvPr id="9" name="Oval 8"/>
            <p:cNvSpPr/>
            <p:nvPr/>
          </p:nvSpPr>
          <p:spPr>
            <a:xfrm>
              <a:off x="9665375" y="4041501"/>
              <a:ext cx="130628" cy="13062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3"/>
            <p:cNvSpPr/>
            <p:nvPr/>
          </p:nvSpPr>
          <p:spPr>
            <a:xfrm>
              <a:off x="9665375" y="2967550"/>
              <a:ext cx="2404705" cy="1052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Linus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花两周时间自己用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c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写了一个分布式版本控制系统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-Git</a:t>
              </a:r>
            </a:p>
            <a:p>
              <a:pPr lvl="0"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一个月内，</a:t>
              </a:r>
              <a:r>
                <a:rPr lang="en-US" altLang="zh-CN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linux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系统的源码由</a:t>
              </a: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Git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进行管理。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7" name="矩形 4"/>
            <p:cNvSpPr/>
            <p:nvPr/>
          </p:nvSpPr>
          <p:spPr>
            <a:xfrm>
              <a:off x="9665375" y="2436520"/>
              <a:ext cx="2539478" cy="7325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3200" b="1" kern="0" dirty="0" smtClean="0">
                  <a:solidFill>
                    <a:schemeClr val="accent2"/>
                  </a:solidFill>
                </a:rPr>
                <a:t>随后的</a:t>
              </a:r>
              <a:r>
                <a:rPr lang="en-US" altLang="zh-CN" sz="3200" b="1" kern="0" dirty="0" smtClean="0">
                  <a:solidFill>
                    <a:schemeClr val="accent2"/>
                  </a:solidFill>
                </a:rPr>
                <a:t>1</a:t>
              </a:r>
              <a:r>
                <a:rPr lang="zh-CN" altLang="en-US" sz="3200" b="1" kern="0" dirty="0" smtClean="0">
                  <a:solidFill>
                    <a:schemeClr val="accent2"/>
                  </a:solidFill>
                </a:rPr>
                <a:t>个月</a:t>
              </a:r>
              <a:endParaRPr lang="en-US" altLang="zh-CN" sz="3200" b="1" kern="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9692640" y="6320062"/>
            <a:ext cx="2168351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 smtClean="0">
                <a:solidFill>
                  <a:srgbClr val="FFC000"/>
                </a:solidFill>
                <a:sym typeface="+mn-lt"/>
              </a:rPr>
              <a:t>UBI</a:t>
            </a:r>
            <a:r>
              <a:rPr lang="en-US" altLang="zh-CN" sz="2600" b="1" dirty="0" smtClean="0">
                <a:solidFill>
                  <a:srgbClr val="0070C0"/>
                </a:solidFill>
                <a:sym typeface="+mn-lt"/>
              </a:rPr>
              <a:t>COM Lab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996403" y="3792149"/>
            <a:ext cx="2210862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6000" b="1" kern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Linus</a:t>
            </a:r>
            <a:endParaRPr lang="en-US" sz="6600" b="1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4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就是</a:t>
            </a:r>
            <a:r>
              <a:rPr lang="zh-CN" altLang="en-US" dirty="0" smtClean="0"/>
              <a:t>这么快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692640" y="6320062"/>
            <a:ext cx="2168351" cy="55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600" b="1" dirty="0" smtClean="0">
                <a:solidFill>
                  <a:srgbClr val="FFC000"/>
                </a:solidFill>
                <a:sym typeface="+mn-lt"/>
              </a:rPr>
              <a:t>UBI</a:t>
            </a:r>
            <a:r>
              <a:rPr lang="en-US" altLang="zh-CN" sz="2600" b="1" dirty="0" smtClean="0">
                <a:solidFill>
                  <a:srgbClr val="0070C0"/>
                </a:solidFill>
                <a:sym typeface="+mn-lt"/>
              </a:rPr>
              <a:t>COM Lab</a:t>
            </a:r>
            <a:endParaRPr lang="zh-CN" altLang="en-US" sz="2600" b="1" dirty="0">
              <a:solidFill>
                <a:srgbClr val="0070C0"/>
              </a:solidFill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86515" y="3430190"/>
            <a:ext cx="10264629" cy="2696255"/>
            <a:chOff x="786515" y="1725084"/>
            <a:chExt cx="10264629" cy="269625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993" y="1831513"/>
              <a:ext cx="4315843" cy="192486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53" y="1725084"/>
              <a:ext cx="4574991" cy="2031296"/>
            </a:xfrm>
            <a:prstGeom prst="rect">
              <a:avLst/>
            </a:prstGeom>
          </p:spPr>
        </p:pic>
        <p:sp>
          <p:nvSpPr>
            <p:cNvPr id="8" name="矩形 4"/>
            <p:cNvSpPr/>
            <p:nvPr/>
          </p:nvSpPr>
          <p:spPr>
            <a:xfrm>
              <a:off x="786515" y="3885969"/>
              <a:ext cx="4738798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accent2"/>
                  </a:solidFill>
                </a:rPr>
                <a:t>传统版本控制系统记录各个文件的具体差异</a:t>
              </a:r>
              <a:endParaRPr lang="en-US" altLang="zh-CN" b="1" kern="0" dirty="0">
                <a:solidFill>
                  <a:schemeClr val="accent2"/>
                </a:solidFill>
              </a:endParaRPr>
            </a:p>
          </p:txBody>
        </p:sp>
        <p:sp>
          <p:nvSpPr>
            <p:cNvPr id="10" name="矩形 4"/>
            <p:cNvSpPr/>
            <p:nvPr/>
          </p:nvSpPr>
          <p:spPr>
            <a:xfrm>
              <a:off x="7575748" y="3968907"/>
              <a:ext cx="2811988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lnSpc>
                  <a:spcPct val="130000"/>
                </a:lnSpc>
                <a:defRPr/>
              </a:pPr>
              <a:r>
                <a:rPr lang="en-US" altLang="zh-CN" b="1" kern="0" dirty="0" smtClean="0">
                  <a:solidFill>
                    <a:schemeClr val="accent2"/>
                  </a:solidFill>
                </a:rPr>
                <a:t>Git</a:t>
              </a:r>
              <a:r>
                <a:rPr lang="zh-CN" altLang="en-US" b="1" kern="0" dirty="0" smtClean="0">
                  <a:solidFill>
                    <a:schemeClr val="accent2"/>
                  </a:solidFill>
                </a:rPr>
                <a:t>保存每次更新时的快照</a:t>
              </a:r>
              <a:endParaRPr lang="en-US" altLang="zh-CN" b="1" kern="0" dirty="0">
                <a:solidFill>
                  <a:schemeClr val="accent2"/>
                </a:solidFill>
              </a:endParaRPr>
            </a:p>
          </p:txBody>
        </p:sp>
        <p:sp>
          <p:nvSpPr>
            <p:cNvPr id="12" name="TextBox 17"/>
            <p:cNvSpPr txBox="1"/>
            <p:nvPr/>
          </p:nvSpPr>
          <p:spPr>
            <a:xfrm>
              <a:off x="5419544" y="2372218"/>
              <a:ext cx="809837" cy="880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sz="4400" b="1" kern="0" dirty="0" smtClean="0">
                  <a:solidFill>
                    <a:schemeClr val="accent1"/>
                  </a:solidFill>
                  <a:latin typeface="+mj-lt"/>
                  <a:ea typeface="微软雅黑" panose="020B0503020204020204" pitchFamily="34" charset="-122"/>
                  <a:cs typeface="+mn-ea"/>
                  <a:sym typeface="+mn-lt"/>
                </a:rPr>
                <a:t>Vs</a:t>
              </a:r>
              <a:endParaRPr lang="en-US" sz="4800" b="1" kern="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39368" y="1304216"/>
            <a:ext cx="10113264" cy="1913447"/>
            <a:chOff x="-828991" y="4772162"/>
            <a:chExt cx="8672768" cy="1913447"/>
          </a:xfrm>
        </p:grpSpPr>
        <p:sp>
          <p:nvSpPr>
            <p:cNvPr id="13" name="矩形 3"/>
            <p:cNvSpPr/>
            <p:nvPr/>
          </p:nvSpPr>
          <p:spPr>
            <a:xfrm>
              <a:off x="-828991" y="5312926"/>
              <a:ext cx="8672768" cy="13726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Git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会把出现变更的文件直接拷贝，形成一个新的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Blob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，而不是与上一个版本的差异。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lvl="0" indent="-285750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一旦需要查看某个版本直接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load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即可，而差异保存的话需要做融合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merge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，所以可以理解为以空间换时间。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lvl="0" indent="-285750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只有文件发生改变再进行更新快照，否则直接链接到上一个版本。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285750" lvl="0" indent="-285750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因此在版本间跳转时，</a:t>
              </a:r>
              <a:r>
                <a:rPr lang="en-US" altLang="zh-CN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git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只需要移动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Head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指针到指定版本即可读取该版本下的快照。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4" name="矩形 4"/>
            <p:cNvSpPr/>
            <p:nvPr/>
          </p:nvSpPr>
          <p:spPr>
            <a:xfrm>
              <a:off x="-828991" y="4772162"/>
              <a:ext cx="2459328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en-US" altLang="zh-CN" sz="2400" b="1" kern="0" dirty="0" smtClean="0">
                  <a:solidFill>
                    <a:schemeClr val="accent2"/>
                  </a:solidFill>
                </a:rPr>
                <a:t>Git</a:t>
              </a:r>
              <a:r>
                <a:rPr lang="zh-CN" altLang="en-US" sz="2400" b="1" kern="0" dirty="0" smtClean="0">
                  <a:solidFill>
                    <a:schemeClr val="accent2"/>
                  </a:solidFill>
                </a:rPr>
                <a:t>速度快的原因</a:t>
              </a:r>
              <a:endParaRPr lang="en-US" altLang="zh-CN" sz="2400" b="1" kern="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Yellow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100"/>
      </a:accent1>
      <a:accent2>
        <a:srgbClr val="333E50"/>
      </a:accent2>
      <a:accent3>
        <a:srgbClr val="FFFFFF"/>
      </a:accent3>
      <a:accent4>
        <a:srgbClr val="000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</TotalTime>
  <Words>1461</Words>
  <Application>Microsoft Office PowerPoint</Application>
  <PresentationFormat>宽屏</PresentationFormat>
  <Paragraphs>209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 Unicode MS</vt:lpstr>
      <vt:lpstr>微软雅黑</vt:lpstr>
      <vt:lpstr>Arial</vt:lpstr>
      <vt:lpstr>Century Gothic</vt:lpstr>
      <vt:lpstr>Segoe UI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刘志强</cp:lastModifiedBy>
  <cp:revision>497</cp:revision>
  <dcterms:created xsi:type="dcterms:W3CDTF">2015-08-18T02:51:41Z</dcterms:created>
  <dcterms:modified xsi:type="dcterms:W3CDTF">2017-03-28T15:02:29Z</dcterms:modified>
  <cp:category/>
</cp:coreProperties>
</file>