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375B0-FB02-4315-8B4B-78514BC78A93}" v="340" dt="2023-11-27T04:08:44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9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8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0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18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8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2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9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1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5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36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1D26-031C-46BB-AEC2-E4F68E28A992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CD27B-CC18-48C2-AB7D-4C2663B644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350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30BF19B-885E-0094-A92C-67DBFBA9F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41" y="1122363"/>
            <a:ext cx="9594915" cy="2387600"/>
          </a:xfrm>
        </p:spPr>
        <p:txBody>
          <a:bodyPr>
            <a:normAutofit/>
          </a:bodyPr>
          <a:lstStyle/>
          <a:p>
            <a:r>
              <a:rPr kumimoji="1" lang="en-US" altLang="zh-HK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RoBERTa on SemEval-2023 Task 4: Human Value Detection</a:t>
            </a:r>
            <a:endParaRPr kumimoji="1" lang="zh-HK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BC2B70E-9C08-298D-7FAA-A5CDFA93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1"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Choi Wai Lap</a:t>
            </a:r>
            <a:endParaRPr kumimoji="1" lang="zh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332D4B-1EE0-C3B0-FB78-E96C5D012526}"/>
              </a:ext>
            </a:extLst>
          </p:cNvPr>
          <p:cNvGrpSpPr/>
          <p:nvPr/>
        </p:nvGrpSpPr>
        <p:grpSpPr>
          <a:xfrm>
            <a:off x="252248" y="265386"/>
            <a:ext cx="11687504" cy="6327227"/>
            <a:chOff x="252248" y="265386"/>
            <a:chExt cx="11687504" cy="632722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B731BDD-6681-91DD-646E-4D7568603A7B}"/>
                </a:ext>
              </a:extLst>
            </p:cNvPr>
            <p:cNvSpPr/>
            <p:nvPr/>
          </p:nvSpPr>
          <p:spPr>
            <a:xfrm>
              <a:off x="252248" y="265386"/>
              <a:ext cx="11687504" cy="63272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7376395-D6E9-4711-6414-F51388BE30B6}"/>
                </a:ext>
              </a:extLst>
            </p:cNvPr>
            <p:cNvSpPr/>
            <p:nvPr/>
          </p:nvSpPr>
          <p:spPr>
            <a:xfrm>
              <a:off x="433551" y="437492"/>
              <a:ext cx="11324897" cy="59830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5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587BC-8063-23CD-3F7D-4BFD6854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SemEval-2023 Task 4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 descr="一張含有 文字, 圓形, 螢幕擷取畫面, 設計 的圖片&#10;&#10;自動產生的描述">
            <a:extLst>
              <a:ext uri="{FF2B5EF4-FFF2-40B4-BE49-F238E27FC236}">
                <a16:creationId xmlns:a16="http://schemas.microsoft.com/office/drawing/2014/main" id="{1C3A75B0-A0F1-6AE8-C7E1-81D309D20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460" y="1829482"/>
            <a:ext cx="4851649" cy="4343623"/>
          </a:xfrm>
        </p:spPr>
      </p:pic>
      <p:sp>
        <p:nvSpPr>
          <p:cNvPr id="10" name="直排文字版面配置區 2">
            <a:extLst>
              <a:ext uri="{FF2B5EF4-FFF2-40B4-BE49-F238E27FC236}">
                <a16:creationId xmlns:a16="http://schemas.microsoft.com/office/drawing/2014/main" id="{EEB01D5B-C37C-08C9-74E5-1596B1A50B50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059750" cy="425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Human Values Behind Arguments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0C549CF-8ECE-F071-F7FC-F6C983BD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7" y="3126502"/>
            <a:ext cx="5749927" cy="30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8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587BC-8063-23CD-3F7D-4BFD6854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SemEval-2023 Task 4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1AF854-AFC7-871F-7F37-40BC69F1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62" y="1610545"/>
            <a:ext cx="7827397" cy="14208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51C530D-DC15-056E-BB0B-CB70AA70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630" y="1610545"/>
            <a:ext cx="2109808" cy="4876770"/>
          </a:xfrm>
          <a:prstGeom prst="rect">
            <a:avLst/>
          </a:prstGeom>
        </p:spPr>
      </p:pic>
      <p:pic>
        <p:nvPicPr>
          <p:cNvPr id="11" name="圖片 10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C5B5F85C-23EF-FAF7-C5A9-C5D706959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2" y="3235528"/>
            <a:ext cx="3500332" cy="325734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ACD82B9-A6E4-7440-E61A-78DFF2283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5564" y="3226197"/>
            <a:ext cx="4151395" cy="32611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5AF910E-1AA0-505E-7812-024A0844E1E4}"/>
              </a:ext>
            </a:extLst>
          </p:cNvPr>
          <p:cNvSpPr/>
          <p:nvPr/>
        </p:nvSpPr>
        <p:spPr>
          <a:xfrm>
            <a:off x="3080552" y="2805344"/>
            <a:ext cx="186431" cy="226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7EB5C8-8113-A5FB-9152-2DF25E4419BC}"/>
              </a:ext>
            </a:extLst>
          </p:cNvPr>
          <p:cNvSpPr/>
          <p:nvPr/>
        </p:nvSpPr>
        <p:spPr>
          <a:xfrm>
            <a:off x="3854389" y="2823059"/>
            <a:ext cx="186431" cy="226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472DE4-9B51-BF0A-8C2D-1A00D2C3C371}"/>
              </a:ext>
            </a:extLst>
          </p:cNvPr>
          <p:cNvSpPr txBox="1"/>
          <p:nvPr/>
        </p:nvSpPr>
        <p:spPr>
          <a:xfrm>
            <a:off x="6880194" y="818570"/>
            <a:ext cx="25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multi-class classification task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箭頭接點 5">
            <a:extLst>
              <a:ext uri="{FF2B5EF4-FFF2-40B4-BE49-F238E27FC236}">
                <a16:creationId xmlns:a16="http://schemas.microsoft.com/office/drawing/2014/main" id="{0B901E4D-4713-F73F-0B6C-B2D74422CA9D}"/>
              </a:ext>
            </a:extLst>
          </p:cNvPr>
          <p:cNvCxnSpPr>
            <a:cxnSpLocks/>
          </p:cNvCxnSpPr>
          <p:nvPr/>
        </p:nvCxnSpPr>
        <p:spPr>
          <a:xfrm flipH="1">
            <a:off x="4216490" y="1415789"/>
            <a:ext cx="2663704" cy="1407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5">
            <a:extLst>
              <a:ext uri="{FF2B5EF4-FFF2-40B4-BE49-F238E27FC236}">
                <a16:creationId xmlns:a16="http://schemas.microsoft.com/office/drawing/2014/main" id="{A7D69978-8493-9A1B-4B1C-1B9CE9851530}"/>
              </a:ext>
            </a:extLst>
          </p:cNvPr>
          <p:cNvCxnSpPr>
            <a:cxnSpLocks/>
          </p:cNvCxnSpPr>
          <p:nvPr/>
        </p:nvCxnSpPr>
        <p:spPr>
          <a:xfrm flipH="1">
            <a:off x="3373515" y="1415789"/>
            <a:ext cx="3506679" cy="1407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8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587BC-8063-23CD-3F7D-4BFD6854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2CF7E12A-7A23-5392-AFC0-94F8704A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27" y="1602041"/>
            <a:ext cx="6929346" cy="2426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直排文字版面配置區 2">
                <a:extLst>
                  <a:ext uri="{FF2B5EF4-FFF2-40B4-BE49-F238E27FC236}">
                    <a16:creationId xmlns:a16="http://schemas.microsoft.com/office/drawing/2014/main" id="{8279A5DE-418E-283F-0215-1B6562CFBE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22976"/>
                <a:ext cx="10880324" cy="25269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OOD inputs instead of inputs from training data significantly drops the performance.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 </m:t>
                    </m:r>
                  </m:oMath>
                </a14:m>
                <a:r>
                  <a:rPr kumimoji="1"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In-distribution inputs in the demonstrations substantially contribute to performance gains, since LM always conditioned on in-distribution data during pre-training </a:t>
                </a:r>
                <a14:m>
                  <m:oMath xmlns:m="http://schemas.openxmlformats.org/officeDocument/2006/math">
                    <m:r>
                      <a:rPr kumimoji="1" lang="en-US" altLang="zh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kumimoji="1" lang="en-US" altLang="zh-HK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HK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MLM</a:t>
                </a:r>
                <a:r>
                  <a:rPr kumimoji="1" lang="en-US" altLang="zh-HK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training data to shift the distribution</a:t>
                </a:r>
              </a:p>
            </p:txBody>
          </p:sp>
        </mc:Choice>
        <mc:Fallback>
          <p:sp>
            <p:nvSpPr>
              <p:cNvPr id="21" name="直排文字版面配置區 2">
                <a:extLst>
                  <a:ext uri="{FF2B5EF4-FFF2-40B4-BE49-F238E27FC236}">
                    <a16:creationId xmlns:a16="http://schemas.microsoft.com/office/drawing/2014/main" id="{8279A5DE-418E-283F-0215-1B6562CFB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22976"/>
                <a:ext cx="10880324" cy="2526906"/>
              </a:xfrm>
              <a:prstGeom prst="rect">
                <a:avLst/>
              </a:prstGeom>
              <a:blipFill>
                <a:blip r:embed="rId3"/>
                <a:stretch>
                  <a:fillRect l="-1009" t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62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587BC-8063-23CD-3F7D-4BFD6854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Prompt-Based Fine-tuning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AB5D1F9A-0277-0E94-1D7E-F3FB357F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13" y="1439842"/>
            <a:ext cx="7856173" cy="2167221"/>
          </a:xfrm>
          <a:prstGeom prst="rect">
            <a:avLst/>
          </a:prstGeom>
        </p:spPr>
      </p:pic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CB72B6F-1AC9-6038-3F90-6B816BAE0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57" y="3686657"/>
            <a:ext cx="8224684" cy="29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587BC-8063-23CD-3F7D-4BFD6854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Prompt-Based Fine-tuning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C842674-2BA1-6FD9-2C4D-498180842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84537"/>
              </p:ext>
            </p:extLst>
          </p:nvPr>
        </p:nvGraphicFramePr>
        <p:xfrm>
          <a:off x="838200" y="1580800"/>
          <a:ext cx="10515600" cy="249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740">
                  <a:extLst>
                    <a:ext uri="{9D8B030D-6E8A-4147-A177-3AD203B41FA5}">
                      <a16:colId xmlns:a16="http://schemas.microsoft.com/office/drawing/2014/main" val="3330898659"/>
                    </a:ext>
                  </a:extLst>
                </a:gridCol>
                <a:gridCol w="870011">
                  <a:extLst>
                    <a:ext uri="{9D8B030D-6E8A-4147-A177-3AD203B41FA5}">
                      <a16:colId xmlns:a16="http://schemas.microsoft.com/office/drawing/2014/main" val="2690674536"/>
                    </a:ext>
                  </a:extLst>
                </a:gridCol>
                <a:gridCol w="4927107">
                  <a:extLst>
                    <a:ext uri="{9D8B030D-6E8A-4147-A177-3AD203B41FA5}">
                      <a16:colId xmlns:a16="http://schemas.microsoft.com/office/drawing/2014/main" val="3594689361"/>
                    </a:ext>
                  </a:extLst>
                </a:gridCol>
                <a:gridCol w="2431742">
                  <a:extLst>
                    <a:ext uri="{9D8B030D-6E8A-4147-A177-3AD203B41FA5}">
                      <a16:colId xmlns:a16="http://schemas.microsoft.com/office/drawing/2014/main" val="76553198"/>
                    </a:ext>
                  </a:extLst>
                </a:gridCol>
              </a:tblGrid>
              <a:tr h="4466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Stance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Premise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109303"/>
                  </a:ext>
                </a:extLst>
              </a:tr>
              <a:tr h="1023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should ban human cloning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favor of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should ban human cloning as it will only cause huge issues when you have a bunch of the same humans running around all acting the same.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0, 0, 0, 0, 0, 0, 0, 0, 0, 1, 0, 0, 0, 0, 0, 0, 0, 0, 0, 0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5923547"/>
                  </a:ext>
                </a:extLst>
              </a:tr>
              <a:tr h="1023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should end the use of economic sanctions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against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economic sanctions are the only thing that will get the corrupt governments to take action.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0, 0, 0, 0, 0, 1, 0, 0, 0, 1, 0, 0, 0, 0, 0, 0, 0, 0, 0, 0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2471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B38CE6A-B784-9867-D622-BFF92F8F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24983"/>
              </p:ext>
            </p:extLst>
          </p:nvPr>
        </p:nvGraphicFramePr>
        <p:xfrm>
          <a:off x="838200" y="4258106"/>
          <a:ext cx="10515600" cy="2234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674437414"/>
                    </a:ext>
                  </a:extLst>
                </a:gridCol>
              </a:tblGrid>
              <a:tr h="40018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Input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591"/>
                  </a:ext>
                </a:extLst>
              </a:tr>
              <a:tr h="917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Premise is that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should ban human cloning.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 is that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should ban human cloning as it will only cause huge issues when you have a bunch of the same humans running around all acting the same. 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So, is the context related to the </a:t>
                      </a:r>
                      <a:r>
                        <a:rPr lang="en-US" altLang="zh-TW" b="1" dirty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&lt;MASK&gt;</a:t>
                      </a: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4421183"/>
                  </a:ext>
                </a:extLst>
              </a:tr>
              <a:tr h="917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Premise is that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should end the use of economic sanctions. 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Conclusion is that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sometimes economic sanctions are the only thing that will get the corrupt governments to take action. 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So, is the context related to the </a:t>
                      </a:r>
                      <a:r>
                        <a:rPr lang="en-US" altLang="zh-TW" sz="1800" b="1" kern="1200" dirty="0">
                          <a:solidFill>
                            <a:srgbClr val="92D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&lt;MASK&gt;</a:t>
                      </a:r>
                      <a:r>
                        <a:rPr lang="en-US" altLang="zh-TW" sz="18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3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26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587BC-8063-23CD-3F7D-4BFD6854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6CE9FE-1D17-F2E7-5293-BAEB29A0A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2370"/>
              </p:ext>
            </p:extLst>
          </p:nvPr>
        </p:nvGraphicFramePr>
        <p:xfrm>
          <a:off x="679715" y="1603417"/>
          <a:ext cx="10832570" cy="4705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510">
                  <a:extLst>
                    <a:ext uri="{9D8B030D-6E8A-4147-A177-3AD203B41FA5}">
                      <a16:colId xmlns:a16="http://schemas.microsoft.com/office/drawing/2014/main" val="1114018456"/>
                    </a:ext>
                  </a:extLst>
                </a:gridCol>
                <a:gridCol w="991992">
                  <a:extLst>
                    <a:ext uri="{9D8B030D-6E8A-4147-A177-3AD203B41FA5}">
                      <a16:colId xmlns:a16="http://schemas.microsoft.com/office/drawing/2014/main" val="2072999647"/>
                    </a:ext>
                  </a:extLst>
                </a:gridCol>
                <a:gridCol w="2103028">
                  <a:extLst>
                    <a:ext uri="{9D8B030D-6E8A-4147-A177-3AD203B41FA5}">
                      <a16:colId xmlns:a16="http://schemas.microsoft.com/office/drawing/2014/main" val="3381995716"/>
                    </a:ext>
                  </a:extLst>
                </a:gridCol>
                <a:gridCol w="1547510">
                  <a:extLst>
                    <a:ext uri="{9D8B030D-6E8A-4147-A177-3AD203B41FA5}">
                      <a16:colId xmlns:a16="http://schemas.microsoft.com/office/drawing/2014/main" val="3365412504"/>
                    </a:ext>
                  </a:extLst>
                </a:gridCol>
                <a:gridCol w="1547510">
                  <a:extLst>
                    <a:ext uri="{9D8B030D-6E8A-4147-A177-3AD203B41FA5}">
                      <a16:colId xmlns:a16="http://schemas.microsoft.com/office/drawing/2014/main" val="4198017367"/>
                    </a:ext>
                  </a:extLst>
                </a:gridCol>
                <a:gridCol w="1547510">
                  <a:extLst>
                    <a:ext uri="{9D8B030D-6E8A-4147-A177-3AD203B41FA5}">
                      <a16:colId xmlns:a16="http://schemas.microsoft.com/office/drawing/2014/main" val="452389879"/>
                    </a:ext>
                  </a:extLst>
                </a:gridCol>
                <a:gridCol w="1547510">
                  <a:extLst>
                    <a:ext uri="{9D8B030D-6E8A-4147-A177-3AD203B41FA5}">
                      <a16:colId xmlns:a16="http://schemas.microsoft.com/office/drawing/2014/main" val="4257109673"/>
                    </a:ext>
                  </a:extLst>
                </a:gridCol>
              </a:tblGrid>
              <a:tr h="81278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 F1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 Precision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 Recall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139937"/>
                  </a:ext>
                </a:extLst>
              </a:tr>
              <a:tr h="367351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5851594"/>
                  </a:ext>
                </a:extLst>
              </a:tr>
              <a:tr h="461792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MLM + F.T.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29826"/>
                  </a:ext>
                </a:extLst>
              </a:tr>
              <a:tr h="461792">
                <a:tc v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MLM + F.T.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7803650"/>
                  </a:ext>
                </a:extLst>
              </a:tr>
              <a:tr h="659703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MLM Prompt-based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034183"/>
                  </a:ext>
                </a:extLst>
              </a:tr>
              <a:tr h="367351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↑Balanced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06628"/>
                  </a:ext>
                </a:extLst>
              </a:tr>
              <a:tr h="6597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Based Bal-anced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017013"/>
                  </a:ext>
                </a:extLst>
              </a:tr>
              <a:tr h="857613"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MLM Prompt Based Balanced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47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4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70DB8656ABE94B91E3B7FBAF78E438" ma:contentTypeVersion="7" ma:contentTypeDescription="Create a new document." ma:contentTypeScope="" ma:versionID="ec872404e9387fb9dae277baeb49a83f">
  <xsd:schema xmlns:xsd="http://www.w3.org/2001/XMLSchema" xmlns:xs="http://www.w3.org/2001/XMLSchema" xmlns:p="http://schemas.microsoft.com/office/2006/metadata/properties" xmlns:ns3="ef23727d-9c1b-4220-8b37-146269c11ebe" targetNamespace="http://schemas.microsoft.com/office/2006/metadata/properties" ma:root="true" ma:fieldsID="b12c9f6827d4825349d2b224ae99b36e" ns3:_="">
    <xsd:import namespace="ef23727d-9c1b-4220-8b37-146269c11e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3727d-9c1b-4220-8b37-146269c11e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23727d-9c1b-4220-8b37-146269c11ebe" xsi:nil="true"/>
  </documentManagement>
</p:properties>
</file>

<file path=customXml/itemProps1.xml><?xml version="1.0" encoding="utf-8"?>
<ds:datastoreItem xmlns:ds="http://schemas.openxmlformats.org/officeDocument/2006/customXml" ds:itemID="{A31BFC64-BBD3-487B-9BB6-EFB0D6712F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897D67-B5A0-4490-BD9D-DE75A2CFF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23727d-9c1b-4220-8b37-146269c11e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892724-EA83-483E-939D-5851948DC10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f23727d-9c1b-4220-8b37-146269c11eb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2820</TotalTime>
  <Words>388</Words>
  <Application>Microsoft Office PowerPoint</Application>
  <PresentationFormat>寬螢幕</PresentationFormat>
  <Paragraphs>73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佈景主題</vt:lpstr>
      <vt:lpstr>Fine-tuning RoBERTa on SemEval-2023 Task 4: Human Value Detection</vt:lpstr>
      <vt:lpstr>SemEval-2023 Task 4</vt:lpstr>
      <vt:lpstr>SemEval-2023 Task 4</vt:lpstr>
      <vt:lpstr>In-Context Learning</vt:lpstr>
      <vt:lpstr>Prompt-Based Fine-tuning</vt:lpstr>
      <vt:lpstr>Prompt-Based Fine-tuning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RoBERTa on SemEval-2023 Task 4: Human Value Detection</dc:title>
  <dc:creator>CHOI Wai Lap</dc:creator>
  <cp:lastModifiedBy>CHOI Wai Lap</cp:lastModifiedBy>
  <cp:revision>2</cp:revision>
  <dcterms:created xsi:type="dcterms:W3CDTF">2023-11-19T03:56:40Z</dcterms:created>
  <dcterms:modified xsi:type="dcterms:W3CDTF">2023-11-27T04:39:36Z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0x0101002870DB8656ABE94B91E3B7FBAF78E438</vt:lpwstr>
  </property>
</Properties>
</file>