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6"/>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326" r:id="rId16"/>
    <p:sldId id="322" r:id="rId17"/>
    <p:sldId id="271" r:id="rId18"/>
    <p:sldId id="272" r:id="rId19"/>
    <p:sldId id="273" r:id="rId20"/>
    <p:sldId id="323" r:id="rId21"/>
    <p:sldId id="274" r:id="rId22"/>
    <p:sldId id="275" r:id="rId23"/>
    <p:sldId id="276" r:id="rId24"/>
    <p:sldId id="277" r:id="rId25"/>
    <p:sldId id="278" r:id="rId26"/>
    <p:sldId id="279" r:id="rId27"/>
    <p:sldId id="280" r:id="rId28"/>
    <p:sldId id="324"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43" r:id="rId46"/>
    <p:sldId id="344" r:id="rId47"/>
    <p:sldId id="345" r:id="rId48"/>
    <p:sldId id="346" r:id="rId49"/>
    <p:sldId id="353" r:id="rId50"/>
    <p:sldId id="347" r:id="rId51"/>
    <p:sldId id="348" r:id="rId52"/>
    <p:sldId id="349" r:id="rId53"/>
    <p:sldId id="350" r:id="rId54"/>
    <p:sldId id="351" r:id="rId55"/>
    <p:sldId id="352" r:id="rId56"/>
    <p:sldId id="354" r:id="rId57"/>
    <p:sldId id="355" r:id="rId58"/>
    <p:sldId id="356" r:id="rId59"/>
    <p:sldId id="357" r:id="rId60"/>
    <p:sldId id="358" r:id="rId61"/>
    <p:sldId id="359" r:id="rId62"/>
    <p:sldId id="360" r:id="rId63"/>
    <p:sldId id="361" r:id="rId64"/>
    <p:sldId id="362" r:id="rId65"/>
    <p:sldId id="366" r:id="rId66"/>
    <p:sldId id="367" r:id="rId67"/>
    <p:sldId id="368" r:id="rId68"/>
    <p:sldId id="369" r:id="rId69"/>
    <p:sldId id="370" r:id="rId70"/>
    <p:sldId id="371" r:id="rId71"/>
    <p:sldId id="372" r:id="rId72"/>
    <p:sldId id="373" r:id="rId73"/>
    <p:sldId id="374" r:id="rId74"/>
    <p:sldId id="363" r:id="rId75"/>
    <p:sldId id="364" r:id="rId76"/>
    <p:sldId id="365" r:id="rId77"/>
    <p:sldId id="375" r:id="rId78"/>
    <p:sldId id="376" r:id="rId79"/>
    <p:sldId id="377" r:id="rId80"/>
    <p:sldId id="378" r:id="rId81"/>
    <p:sldId id="379" r:id="rId82"/>
    <p:sldId id="380" r:id="rId83"/>
    <p:sldId id="381" r:id="rId84"/>
    <p:sldId id="382" r:id="rId85"/>
    <p:sldId id="383" r:id="rId86"/>
    <p:sldId id="384" r:id="rId87"/>
    <p:sldId id="385" r:id="rId88"/>
    <p:sldId id="386" r:id="rId89"/>
    <p:sldId id="387" r:id="rId90"/>
    <p:sldId id="388" r:id="rId91"/>
    <p:sldId id="389" r:id="rId92"/>
    <p:sldId id="390" r:id="rId93"/>
    <p:sldId id="391" r:id="rId94"/>
    <p:sldId id="258" r:id="rId9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E2433-649F-42E5-AECB-94990831C40A}" type="datetimeFigureOut">
              <a:rPr lang="zh-TW" altLang="en-US" smtClean="0"/>
              <a:pPr/>
              <a:t>2020/10/27</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FE99C-3BAC-4305-ABBB-3890AB1B4510}" type="slidenum">
              <a:rPr lang="zh-TW" altLang="en-US" smtClean="0"/>
              <a:pPr/>
              <a:t>‹#›</a:t>
            </a:fld>
            <a:endParaRPr lang="zh-TW" altLang="en-US"/>
          </a:p>
        </p:txBody>
      </p:sp>
    </p:spTree>
    <p:extLst>
      <p:ext uri="{BB962C8B-B14F-4D97-AF65-F5344CB8AC3E}">
        <p14:creationId xmlns:p14="http://schemas.microsoft.com/office/powerpoint/2010/main" val="2808196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標題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p:txBody>
          <a:bodyPr/>
          <a:lstStyle/>
          <a:p>
            <a:fld id="{DF19C816-D38B-498E-804E-00D02760FC7A}" type="datetime1">
              <a:rPr lang="zh-TW" altLang="en-US" smtClean="0"/>
              <a:pPr/>
              <a:t>2020/10/27</a:t>
            </a:fld>
            <a:endParaRPr lang="zh-TW" altLang="en-US"/>
          </a:p>
        </p:txBody>
      </p:sp>
      <p:sp>
        <p:nvSpPr>
          <p:cNvPr id="17" name="頁尾版面配置區 16"/>
          <p:cNvSpPr>
            <a:spLocks noGrp="1"/>
          </p:cNvSpPr>
          <p:nvPr>
            <p:ph type="ftr" sz="quarter" idx="11"/>
          </p:nvPr>
        </p:nvSpPr>
        <p:spPr/>
        <p:txBody>
          <a:bodyPr/>
          <a:lstStyle/>
          <a:p>
            <a:endParaRPr lang="zh-TW" altLang="en-US"/>
          </a:p>
        </p:txBody>
      </p:sp>
      <p:sp>
        <p:nvSpPr>
          <p:cNvPr id="7" name="直線接點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橢圓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橢圓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投影片編號版面配置區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69E457D-EE12-4164-8E32-9DDD40A95892}" type="slidenum">
              <a:rPr lang="zh-TW" altLang="en-US" smtClean="0"/>
              <a:pPr/>
              <a:t>‹#›</a:t>
            </a:fld>
            <a:endParaRPr lang="zh-TW" altLang="en-US"/>
          </a:p>
        </p:txBody>
      </p:sp>
      <p:sp>
        <p:nvSpPr>
          <p:cNvPr id="8" name="標題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BFF116A9-7278-4674-BCA0-66C5F066EB15}" type="datetime1">
              <a:rPr lang="zh-TW" altLang="en-US" smtClean="0"/>
              <a:pPr/>
              <a:t>2020/10/27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69E457D-EE12-4164-8E32-9DDD40A95892}"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線接點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橢圓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橢圓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6915912" y="3009901"/>
            <a:ext cx="457200" cy="441325"/>
          </a:xfrm>
        </p:spPr>
        <p:txBody>
          <a:bodyPr/>
          <a:lstStyle/>
          <a:p>
            <a:fld id="{369E457D-EE12-4164-8E32-9DDD40A95892}" type="slidenum">
              <a:rPr lang="zh-TW" altLang="en-US" smtClean="0"/>
              <a:pPr/>
              <a:t>‹#›</a:t>
            </a:fld>
            <a:endParaRPr lang="zh-TW" altLang="en-US"/>
          </a:p>
        </p:txBody>
      </p:sp>
      <p:sp>
        <p:nvSpPr>
          <p:cNvPr id="3" name="直排文字版面配置區 2"/>
          <p:cNvSpPr>
            <a:spLocks noGrp="1"/>
          </p:cNvSpPr>
          <p:nvPr>
            <p:ph type="body" orient="vert" idx="1"/>
          </p:nvPr>
        </p:nvSpPr>
        <p:spPr>
          <a:xfrm>
            <a:off x="304800" y="304800"/>
            <a:ext cx="6553200" cy="5821366"/>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97D0AF00-ACBD-4185-8358-D82955DAF0D3}" type="datetime1">
              <a:rPr lang="zh-TW" altLang="en-US" smtClean="0"/>
              <a:pPr/>
              <a:t>2020/10/27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2" name="直排標題 1"/>
          <p:cNvSpPr>
            <a:spLocks noGrp="1"/>
          </p:cNvSpPr>
          <p:nvPr>
            <p:ph type="title" orient="vert"/>
          </p:nvPr>
        </p:nvSpPr>
        <p:spPr>
          <a:xfrm>
            <a:off x="7391400" y="304801"/>
            <a:ext cx="1447800" cy="5851525"/>
          </a:xfrm>
        </p:spPr>
        <p:txBody>
          <a:bodyPr vert="eaVert"/>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accent3">
                    <a:shade val="75000"/>
                  </a:schemeClr>
                </a:solidFill>
              </a:defRPr>
            </a:lvl1pPr>
          </a:lstStyle>
          <a:p>
            <a:r>
              <a:rPr kumimoji="0" lang="zh-TW" altLang="en-US"/>
              <a:t>按一下以編輯母片標題樣式</a:t>
            </a:r>
            <a:endParaRPr kumimoji="0" lang="en-US"/>
          </a:p>
        </p:txBody>
      </p:sp>
      <p:sp>
        <p:nvSpPr>
          <p:cNvPr id="4" name="日期版面配置區 3"/>
          <p:cNvSpPr>
            <a:spLocks noGrp="1"/>
          </p:cNvSpPr>
          <p:nvPr>
            <p:ph type="dt" sz="half" idx="10"/>
          </p:nvPr>
        </p:nvSpPr>
        <p:spPr/>
        <p:txBody>
          <a:bodyPr/>
          <a:lstStyle/>
          <a:p>
            <a:fld id="{E16BAABA-C288-41C0-9D8E-87773CE9488B}" type="datetime1">
              <a:rPr lang="zh-TW" altLang="en-US" smtClean="0"/>
              <a:pPr/>
              <a:t>2020/10/27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a:xfrm>
            <a:off x="4361688" y="1026372"/>
            <a:ext cx="457200" cy="441325"/>
          </a:xfrm>
        </p:spPr>
        <p:txBody>
          <a:bodyPr/>
          <a:lstStyle/>
          <a:p>
            <a:fld id="{369E457D-EE12-4164-8E32-9DDD40A95892}" type="slidenum">
              <a:rPr lang="zh-TW" altLang="en-US" smtClean="0"/>
              <a:pPr/>
              <a:t>‹#›</a:t>
            </a:fld>
            <a:endParaRPr lang="zh-TW" altLang="en-US"/>
          </a:p>
        </p:txBody>
      </p:sp>
      <p:sp>
        <p:nvSpPr>
          <p:cNvPr id="8" name="內容版面配置區 7"/>
          <p:cNvSpPr>
            <a:spLocks noGrp="1"/>
          </p:cNvSpPr>
          <p:nvPr>
            <p:ph sz="quarter" idx="1"/>
          </p:nvPr>
        </p:nvSpPr>
        <p:spPr>
          <a:xfrm>
            <a:off x="301752" y="1527048"/>
            <a:ext cx="850392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字版面配置區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頁尾版面配置區 4"/>
          <p:cNvSpPr>
            <a:spLocks noGrp="1"/>
          </p:cNvSpPr>
          <p:nvPr>
            <p:ph type="ftr" sz="quarter" idx="11"/>
          </p:nvPr>
        </p:nvSpPr>
        <p:spPr/>
        <p:txBody>
          <a:bodyPr/>
          <a:lstStyle/>
          <a:p>
            <a:endParaRPr lang="zh-TW" altLang="en-US"/>
          </a:p>
        </p:txBody>
      </p:sp>
      <p:sp>
        <p:nvSpPr>
          <p:cNvPr id="4" name="日期版面配置區 3"/>
          <p:cNvSpPr>
            <a:spLocks noGrp="1"/>
          </p:cNvSpPr>
          <p:nvPr>
            <p:ph type="dt" sz="half" idx="10"/>
          </p:nvPr>
        </p:nvSpPr>
        <p:spPr/>
        <p:txBody>
          <a:bodyPr/>
          <a:lstStyle/>
          <a:p>
            <a:fld id="{E6F79EFE-5102-4BAD-A377-702F02C2814E}" type="datetime1">
              <a:rPr lang="zh-TW" altLang="en-US" smtClean="0"/>
              <a:pPr/>
              <a:t>2020/10/27</a:t>
            </a:fld>
            <a:endParaRPr lang="zh-TW" altLang="en-US"/>
          </a:p>
        </p:txBody>
      </p:sp>
      <p:sp>
        <p:nvSpPr>
          <p:cNvPr id="8" name="直線接點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橢圓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橢圓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69E457D-EE12-4164-8E32-9DDD40A95892}" type="slidenum">
              <a:rPr lang="zh-TW" altLang="en-US" smtClean="0"/>
              <a:pPr/>
              <a:t>‹#›</a:t>
            </a:fld>
            <a:endParaRPr lang="zh-TW" altLang="en-US"/>
          </a:p>
        </p:txBody>
      </p:sp>
      <p:sp>
        <p:nvSpPr>
          <p:cNvPr id="2" name="標題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301752" y="228600"/>
            <a:ext cx="8534400" cy="758952"/>
          </a:xfrm>
        </p:spPr>
        <p:txBody>
          <a:body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a:xfrm>
            <a:off x="5791200" y="6409944"/>
            <a:ext cx="3044952" cy="365760"/>
          </a:xfrm>
        </p:spPr>
        <p:txBody>
          <a:bodyPr/>
          <a:lstStyle/>
          <a:p>
            <a:fld id="{240F5BD8-68CC-49A6-B769-229D3FACB86C}" type="datetime1">
              <a:rPr lang="zh-TW" altLang="en-US" smtClean="0"/>
              <a:pPr/>
              <a:t>2020/10/27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69E457D-EE12-4164-8E32-9DDD40A95892}" type="slidenum">
              <a:rPr lang="zh-TW" altLang="en-US" smtClean="0"/>
              <a:pPr/>
              <a:t>‹#›</a:t>
            </a:fld>
            <a:endParaRPr lang="zh-TW" altLang="en-US"/>
          </a:p>
        </p:txBody>
      </p:sp>
      <p:sp>
        <p:nvSpPr>
          <p:cNvPr id="8" name="直線接點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內容版面配置區 9"/>
          <p:cNvSpPr>
            <a:spLocks noGrp="1"/>
          </p:cNvSpPr>
          <p:nvPr>
            <p:ph sz="half" idx="1"/>
          </p:nvPr>
        </p:nvSpPr>
        <p:spPr>
          <a:xfrm>
            <a:off x="301752" y="1371600"/>
            <a:ext cx="4038600" cy="4681728"/>
          </a:xfrm>
        </p:spPr>
        <p:txBody>
          <a:bodyPr/>
          <a:lstStyle>
            <a:lvl1pPr>
              <a:defRPr sz="2500"/>
            </a:lvl1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2" name="內容版面配置區 11"/>
          <p:cNvSpPr>
            <a:spLocks noGrp="1"/>
          </p:cNvSpPr>
          <p:nvPr>
            <p:ph sz="half" idx="2"/>
          </p:nvPr>
        </p:nvSpPr>
        <p:spPr>
          <a:xfrm>
            <a:off x="4800600" y="1371600"/>
            <a:ext cx="4038600" cy="4681728"/>
          </a:xfrm>
        </p:spPr>
        <p:txBody>
          <a:bodyPr/>
          <a:lstStyle>
            <a:lvl1pPr>
              <a:defRPr sz="2500"/>
            </a:lvl1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1">
        <a:schemeClr val="bg2"/>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字版面配置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7" name="日期版面配置區 6"/>
          <p:cNvSpPr>
            <a:spLocks noGrp="1"/>
          </p:cNvSpPr>
          <p:nvPr>
            <p:ph type="dt" sz="half" idx="10"/>
          </p:nvPr>
        </p:nvSpPr>
        <p:spPr/>
        <p:txBody>
          <a:bodyPr/>
          <a:lstStyle/>
          <a:p>
            <a:fld id="{C95C3C99-9A5D-4B12-8519-BF3493FEA3BD}" type="datetime1">
              <a:rPr lang="zh-TW" altLang="en-US" smtClean="0"/>
              <a:pPr/>
              <a:t>2020/10/27</a:t>
            </a:fld>
            <a:endParaRPr lang="zh-TW" altLang="en-US"/>
          </a:p>
        </p:txBody>
      </p:sp>
      <p:sp>
        <p:nvSpPr>
          <p:cNvPr id="8" name="頁尾版面配置區 7"/>
          <p:cNvSpPr>
            <a:spLocks noGrp="1"/>
          </p:cNvSpPr>
          <p:nvPr>
            <p:ph type="ftr" sz="quarter" idx="11"/>
          </p:nvPr>
        </p:nvSpPr>
        <p:spPr>
          <a:xfrm>
            <a:off x="304800" y="6409944"/>
            <a:ext cx="3581400" cy="365760"/>
          </a:xfrm>
        </p:spPr>
        <p:txBody>
          <a:bodyPr/>
          <a:lstStyle/>
          <a:p>
            <a:endParaRPr lang="zh-TW" altLang="en-US"/>
          </a:p>
        </p:txBody>
      </p:sp>
      <p:sp>
        <p:nvSpPr>
          <p:cNvPr id="15" name="直線接點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內容版面配置區 23"/>
          <p:cNvSpPr>
            <a:spLocks noGrp="1"/>
          </p:cNvSpPr>
          <p:nvPr>
            <p:ph sz="quarter" idx="2"/>
          </p:nvPr>
        </p:nvSpPr>
        <p:spPr>
          <a:xfrm>
            <a:off x="301752" y="2471383"/>
            <a:ext cx="4041648" cy="3818404"/>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26" name="內容版面配置區 25"/>
          <p:cNvSpPr>
            <a:spLocks noGrp="1"/>
          </p:cNvSpPr>
          <p:nvPr>
            <p:ph sz="quarter" idx="4"/>
          </p:nvPr>
        </p:nvSpPr>
        <p:spPr>
          <a:xfrm>
            <a:off x="4800600" y="2471383"/>
            <a:ext cx="4038600" cy="3822192"/>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25" name="橢圓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橢圓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投影片編號版面配置區 8"/>
          <p:cNvSpPr>
            <a:spLocks noGrp="1"/>
          </p:cNvSpPr>
          <p:nvPr>
            <p:ph type="sldNum" sz="quarter" idx="12"/>
          </p:nvPr>
        </p:nvSpPr>
        <p:spPr>
          <a:xfrm>
            <a:off x="4343400" y="1042416"/>
            <a:ext cx="457200" cy="441325"/>
          </a:xfrm>
        </p:spPr>
        <p:txBody>
          <a:bodyPr/>
          <a:lstStyle>
            <a:lvl1pPr algn="ctr">
              <a:defRPr/>
            </a:lvl1pPr>
          </a:lstStyle>
          <a:p>
            <a:fld id="{369E457D-EE12-4164-8E32-9DDD40A95892}" type="slidenum">
              <a:rPr lang="zh-TW" altLang="en-US" smtClean="0"/>
              <a:pPr/>
              <a:t>‹#›</a:t>
            </a:fld>
            <a:endParaRPr lang="zh-TW" altLang="en-US"/>
          </a:p>
        </p:txBody>
      </p:sp>
      <p:sp>
        <p:nvSpPr>
          <p:cNvPr id="23" name="標題 22"/>
          <p:cNvSpPr>
            <a:spLocks noGrp="1"/>
          </p:cNvSpPr>
          <p:nvPr>
            <p:ph type="title"/>
          </p:nvPr>
        </p:nvSpPr>
        <p:spPr/>
        <p:txBody>
          <a:bodyPr rtlCol="0" anchor="b" anchorCtr="0"/>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fld id="{C0C1B973-9C4C-43B9-BBC9-7D038B5E66BB}" type="datetime1">
              <a:rPr lang="zh-TW" altLang="en-US" smtClean="0"/>
              <a:pPr/>
              <a:t>2020/10/27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a:xfrm>
            <a:off x="4343400" y="1036020"/>
            <a:ext cx="457200" cy="441325"/>
          </a:xfrm>
        </p:spPr>
        <p:txBody>
          <a:bodyPr/>
          <a:lstStyle/>
          <a:p>
            <a:fld id="{369E457D-EE12-4164-8E32-9DDD40A95892}"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版面配置區 1"/>
          <p:cNvSpPr>
            <a:spLocks noGrp="1"/>
          </p:cNvSpPr>
          <p:nvPr>
            <p:ph type="dt" sz="half" idx="10"/>
          </p:nvPr>
        </p:nvSpPr>
        <p:spPr/>
        <p:txBody>
          <a:bodyPr/>
          <a:lstStyle/>
          <a:p>
            <a:fld id="{E3A2E384-56FB-46D9-B267-C20E836A8212}" type="datetime1">
              <a:rPr lang="zh-TW" altLang="en-US" smtClean="0"/>
              <a:pPr/>
              <a:t>2020/10/27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69E457D-EE12-4164-8E32-9DDD40A95892}"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線接點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內容版面配置區 19"/>
          <p:cNvSpPr>
            <a:spLocks noGrp="1"/>
          </p:cNvSpPr>
          <p:nvPr>
            <p:ph sz="quarter" idx="1"/>
          </p:nvPr>
        </p:nvSpPr>
        <p:spPr>
          <a:xfrm>
            <a:off x="3124200" y="685800"/>
            <a:ext cx="5638800" cy="54102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0" name="橢圓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橢圓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投影片編號版面配置區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69E457D-EE12-4164-8E32-9DDD40A95892}" type="slidenum">
              <a:rPr lang="zh-TW" altLang="en-US" smtClean="0"/>
              <a:pPr/>
              <a:t>‹#›</a:t>
            </a:fld>
            <a:endParaRPr lang="zh-TW"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版面配置區 4"/>
          <p:cNvSpPr>
            <a:spLocks noGrp="1"/>
          </p:cNvSpPr>
          <p:nvPr>
            <p:ph type="dt" sz="half" idx="10"/>
          </p:nvPr>
        </p:nvSpPr>
        <p:spPr/>
        <p:txBody>
          <a:bodyPr/>
          <a:lstStyle/>
          <a:p>
            <a:fld id="{33A25C06-3635-48B4-9326-561BB1229EEB}" type="datetime1">
              <a:rPr lang="zh-TW" altLang="en-US" smtClean="0"/>
              <a:pPr/>
              <a:t>2020/10/27</a:t>
            </a:fld>
            <a:endParaRPr lang="zh-TW" altLang="en-US"/>
          </a:p>
        </p:txBody>
      </p:sp>
      <p:sp>
        <p:nvSpPr>
          <p:cNvPr id="6" name="頁尾版面配置區 5"/>
          <p:cNvSpPr>
            <a:spLocks noGrp="1"/>
          </p:cNvSpPr>
          <p:nvPr>
            <p:ph type="ftr" sz="quarter" idx="11"/>
          </p:nvPr>
        </p:nvSpPr>
        <p:spPr>
          <a:xfrm>
            <a:off x="301752" y="6410848"/>
            <a:ext cx="3383280" cy="365760"/>
          </a:xfrm>
        </p:spPr>
        <p:txBody>
          <a:bodyPr/>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1" name="直線接點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橢圓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橢圓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投影片編號版面配置區 6"/>
          <p:cNvSpPr>
            <a:spLocks noGrp="1"/>
          </p:cNvSpPr>
          <p:nvPr>
            <p:ph type="sldNum" sz="quarter" idx="12"/>
          </p:nvPr>
        </p:nvSpPr>
        <p:spPr>
          <a:xfrm>
            <a:off x="1371600" y="312738"/>
            <a:ext cx="457200" cy="441325"/>
          </a:xfrm>
        </p:spPr>
        <p:txBody>
          <a:bodyPr/>
          <a:lstStyle/>
          <a:p>
            <a:fld id="{369E457D-EE12-4164-8E32-9DDD40A95892}" type="slidenum">
              <a:rPr lang="zh-TW" altLang="en-US" smtClean="0"/>
              <a:pPr/>
              <a:t>‹#›</a:t>
            </a:fld>
            <a:endParaRPr lang="zh-TW" altLang="en-US"/>
          </a:p>
        </p:txBody>
      </p:sp>
      <p:sp>
        <p:nvSpPr>
          <p:cNvPr id="2" name="標題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3000375" y="609600"/>
            <a:ext cx="5867400" cy="4267200"/>
          </a:xfrm>
        </p:spPr>
        <p:txBody>
          <a:bodyPr/>
          <a:lstStyle>
            <a:lvl1pPr marL="0" indent="0">
              <a:buNone/>
              <a:defRPr sz="3200"/>
            </a:lvl1pPr>
          </a:lstStyle>
          <a:p>
            <a:r>
              <a:rPr kumimoji="0" lang="zh-TW" altLang="en-US"/>
              <a:t>按一下圖示以新增圖片</a:t>
            </a:r>
            <a:endParaRPr kumimoji="0" lang="en-US" dirty="0"/>
          </a:p>
        </p:txBody>
      </p:sp>
      <p:sp>
        <p:nvSpPr>
          <p:cNvPr id="4" name="文字版面配置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版面配置區 4"/>
          <p:cNvSpPr>
            <a:spLocks noGrp="1"/>
          </p:cNvSpPr>
          <p:nvPr>
            <p:ph type="dt" sz="half" idx="10"/>
          </p:nvPr>
        </p:nvSpPr>
        <p:spPr>
          <a:xfrm>
            <a:off x="5788152" y="6404984"/>
            <a:ext cx="3044952" cy="365760"/>
          </a:xfrm>
        </p:spPr>
        <p:txBody>
          <a:bodyPr/>
          <a:lstStyle/>
          <a:p>
            <a:fld id="{BA9F43BE-0941-4E88-B57D-D38DECBCB997}" type="datetime1">
              <a:rPr lang="zh-TW" altLang="en-US" smtClean="0"/>
              <a:pPr/>
              <a:t>2020/10/27</a:t>
            </a:fld>
            <a:endParaRPr lang="zh-TW" altLang="en-US"/>
          </a:p>
        </p:txBody>
      </p:sp>
      <p:sp>
        <p:nvSpPr>
          <p:cNvPr id="6" name="頁尾版面配置區 5"/>
          <p:cNvSpPr>
            <a:spLocks noGrp="1"/>
          </p:cNvSpPr>
          <p:nvPr>
            <p:ph type="ftr" sz="quarter" idx="11"/>
          </p:nvPr>
        </p:nvSpPr>
        <p:spPr>
          <a:xfrm>
            <a:off x="301752" y="6410848"/>
            <a:ext cx="3584448" cy="365760"/>
          </a:xfrm>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版面配置區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3E7C058-3467-44CD-AC53-31F205DF3CA0}" type="datetime1">
              <a:rPr lang="zh-TW" altLang="en-US" smtClean="0"/>
              <a:pPr/>
              <a:t>2020/10/27</a:t>
            </a:fld>
            <a:endParaRPr lang="zh-TW" altLang="en-US"/>
          </a:p>
        </p:txBody>
      </p:sp>
      <p:sp>
        <p:nvSpPr>
          <p:cNvPr id="3" name="頁尾版面配置區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TW"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線接點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橢圓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橢圓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69E457D-EE12-4164-8E32-9DDD40A95892}" type="slidenum">
              <a:rPr lang="zh-TW" altLang="en-US" smtClean="0"/>
              <a:pPr/>
              <a:t>‹#›</a:t>
            </a:fld>
            <a:endParaRPr lang="zh-TW" altLang="en-US"/>
          </a:p>
        </p:txBody>
      </p:sp>
      <p:sp>
        <p:nvSpPr>
          <p:cNvPr id="22" name="標題版面配置區 21"/>
          <p:cNvSpPr>
            <a:spLocks noGrp="1"/>
          </p:cNvSpPr>
          <p:nvPr>
            <p:ph type="title"/>
          </p:nvPr>
        </p:nvSpPr>
        <p:spPr>
          <a:xfrm>
            <a:off x="301752" y="228600"/>
            <a:ext cx="8534400" cy="758952"/>
          </a:xfrm>
          <a:prstGeom prst="rect">
            <a:avLst/>
          </a:prstGeom>
        </p:spPr>
        <p:txBody>
          <a:bodyPr vert="horz" anchor="b">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localhost:8000/admi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192.168.161.131:8000/post/baigui01"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markdown.tw/"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flagcounter.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203902" y="4077072"/>
            <a:ext cx="6736196" cy="576064"/>
          </a:xfrm>
        </p:spPr>
        <p:txBody>
          <a:bodyPr>
            <a:normAutofit/>
          </a:bodyPr>
          <a:lstStyle/>
          <a:p>
            <a:r>
              <a:rPr lang="en-US" altLang="zh-TW" sz="2400" dirty="0">
                <a:latin typeface="+mj-ea"/>
                <a:ea typeface="+mj-ea"/>
              </a:rPr>
              <a:t>Python</a:t>
            </a:r>
            <a:r>
              <a:rPr lang="zh-TW" altLang="en-US" sz="2400" dirty="0">
                <a:latin typeface="+mj-ea"/>
                <a:ea typeface="+mj-ea"/>
              </a:rPr>
              <a:t>新手使用</a:t>
            </a:r>
            <a:r>
              <a:rPr lang="en-US" altLang="zh-TW" sz="2400" dirty="0" err="1">
                <a:latin typeface="+mj-ea"/>
                <a:ea typeface="+mj-ea"/>
              </a:rPr>
              <a:t>django</a:t>
            </a:r>
            <a:r>
              <a:rPr lang="zh-TW" altLang="en-US" sz="2400" dirty="0">
                <a:latin typeface="+mj-ea"/>
                <a:ea typeface="+mj-ea"/>
              </a:rPr>
              <a:t>架站的</a:t>
            </a:r>
            <a:r>
              <a:rPr lang="en-US" altLang="zh-TW" sz="2400" dirty="0">
                <a:latin typeface="+mj-ea"/>
                <a:ea typeface="+mj-ea"/>
              </a:rPr>
              <a:t>16</a:t>
            </a:r>
            <a:r>
              <a:rPr lang="zh-TW" altLang="en-US" sz="2400" dirty="0">
                <a:latin typeface="+mj-ea"/>
                <a:ea typeface="+mj-ea"/>
              </a:rPr>
              <a:t>堂課 </a:t>
            </a:r>
          </a:p>
        </p:txBody>
      </p:sp>
      <p:sp>
        <p:nvSpPr>
          <p:cNvPr id="2" name="標題 1"/>
          <p:cNvSpPr>
            <a:spLocks noGrp="1"/>
          </p:cNvSpPr>
          <p:nvPr>
            <p:ph type="ctrTitle"/>
          </p:nvPr>
        </p:nvSpPr>
        <p:spPr/>
        <p:txBody>
          <a:bodyPr>
            <a:normAutofit/>
          </a:bodyPr>
          <a:lstStyle/>
          <a:p>
            <a:r>
              <a:rPr lang="zh-TW" altLang="en-US" dirty="0"/>
              <a:t>第二堂</a:t>
            </a:r>
            <a:br>
              <a:rPr lang="en-US" altLang="zh-TW" dirty="0"/>
            </a:br>
            <a:r>
              <a:rPr lang="en-US" altLang="zh-TW" dirty="0"/>
              <a:t>Django</a:t>
            </a:r>
            <a:r>
              <a:rPr lang="zh-TW" altLang="zh-TW" dirty="0"/>
              <a:t>網站快速入門</a:t>
            </a:r>
            <a:endParaRPr lang="zh-TW" altLang="en-US"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a:t>
            </a:fld>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51620" y="260648"/>
            <a:ext cx="6840760" cy="648072"/>
          </a:xfrm>
        </p:spPr>
        <p:txBody>
          <a:bodyPr>
            <a:normAutofit/>
          </a:bodyPr>
          <a:lstStyle/>
          <a:p>
            <a:r>
              <a:rPr lang="zh-TW" altLang="zh-TW" dirty="0"/>
              <a:t>產生第一個網站框架</a:t>
            </a:r>
            <a:endParaRPr lang="zh-TW" altLang="en-US" dirty="0"/>
          </a:p>
        </p:txBody>
      </p:sp>
      <p:sp>
        <p:nvSpPr>
          <p:cNvPr id="3" name="內容版面配置區 2"/>
          <p:cNvSpPr>
            <a:spLocks noGrp="1"/>
          </p:cNvSpPr>
          <p:nvPr>
            <p:ph sz="quarter" idx="1"/>
          </p:nvPr>
        </p:nvSpPr>
        <p:spPr>
          <a:xfrm>
            <a:off x="301752" y="1585349"/>
            <a:ext cx="8518720" cy="4723971"/>
          </a:xfrm>
        </p:spPr>
        <p:txBody>
          <a:bodyPr>
            <a:normAutofit/>
          </a:bodyPr>
          <a:lstStyle/>
          <a:p>
            <a:r>
              <a:rPr lang="zh-TW" altLang="zh-TW" sz="2400" dirty="0"/>
              <a:t>上傳到在</a:t>
            </a:r>
            <a:r>
              <a:rPr lang="en-US" altLang="zh-TW" sz="2400" dirty="0" err="1"/>
              <a:t>Github</a:t>
            </a:r>
            <a:r>
              <a:rPr lang="zh-TW" altLang="zh-TW" sz="2400" dirty="0"/>
              <a:t>中剛建立好的倉庫，如下所示</a:t>
            </a:r>
            <a:r>
              <a:rPr lang="zh-TW" altLang="en-US" sz="2400" dirty="0"/>
              <a:t>（假設在</a:t>
            </a:r>
            <a:r>
              <a:rPr lang="en-US" altLang="zh-TW" sz="2400" dirty="0" err="1"/>
              <a:t>Github</a:t>
            </a:r>
            <a:r>
              <a:rPr lang="zh-TW" altLang="en-US" sz="2400" dirty="0"/>
              <a:t>上的專案名稱為</a:t>
            </a:r>
            <a:r>
              <a:rPr lang="en-US" altLang="zh-TW" sz="2400" dirty="0"/>
              <a:t>nkust-django-1020</a:t>
            </a:r>
            <a:r>
              <a:rPr lang="zh-TW" altLang="zh-TW" sz="2400" dirty="0"/>
              <a:t>：</a:t>
            </a:r>
            <a:endParaRPr lang="en-US" altLang="zh-TW" sz="2400" dirty="0"/>
          </a:p>
          <a:p>
            <a:pPr marL="0" indent="0">
              <a:buNone/>
            </a:pPr>
            <a:endParaRPr lang="en-US" altLang="zh-TW" sz="2400" dirty="0"/>
          </a:p>
          <a:p>
            <a:pPr marL="274320" lvl="1" indent="0">
              <a:buNone/>
            </a:pPr>
            <a:r>
              <a:rPr lang="en-US" altLang="zh-TW" sz="1900" dirty="0"/>
              <a:t>git branch -M main</a:t>
            </a:r>
          </a:p>
          <a:p>
            <a:pPr marL="274320" lvl="1" indent="0">
              <a:buNone/>
            </a:pPr>
            <a:r>
              <a:rPr lang="en-US" altLang="zh-TW" sz="1900" dirty="0"/>
              <a:t>git remote add origin https://github.com/skynettw/nkust-django-1020.git</a:t>
            </a:r>
          </a:p>
          <a:p>
            <a:pPr marL="274320" lvl="1" indent="0">
              <a:buNone/>
            </a:pPr>
            <a:r>
              <a:rPr lang="en-US" altLang="zh-TW" sz="1900" dirty="0"/>
              <a:t>git push -u origin main</a:t>
            </a:r>
            <a:endParaRPr lang="zh-TW" altLang="en-US" sz="1900"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10</a:t>
            </a:fld>
            <a:endParaRPr lang="zh-TW" altLang="en-US"/>
          </a:p>
        </p:txBody>
      </p:sp>
    </p:spTree>
    <p:extLst>
      <p:ext uri="{BB962C8B-B14F-4D97-AF65-F5344CB8AC3E}">
        <p14:creationId xmlns:p14="http://schemas.microsoft.com/office/powerpoint/2010/main" val="153168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1752" y="228599"/>
            <a:ext cx="8503920" cy="797773"/>
          </a:xfrm>
        </p:spPr>
        <p:txBody>
          <a:bodyPr>
            <a:normAutofit/>
          </a:bodyPr>
          <a:lstStyle/>
          <a:p>
            <a:r>
              <a:rPr lang="en-US" altLang="zh-TW" dirty="0"/>
              <a:t>Django</a:t>
            </a:r>
            <a:r>
              <a:rPr lang="zh-TW" altLang="zh-TW" dirty="0"/>
              <a:t>資料夾與檔案解析</a:t>
            </a:r>
            <a:endParaRPr lang="zh-TW" altLang="en-US" dirty="0"/>
          </a:p>
        </p:txBody>
      </p:sp>
      <p:sp>
        <p:nvSpPr>
          <p:cNvPr id="3" name="內容版面配置區 2"/>
          <p:cNvSpPr>
            <a:spLocks noGrp="1"/>
          </p:cNvSpPr>
          <p:nvPr>
            <p:ph sz="quarter" idx="1"/>
          </p:nvPr>
        </p:nvSpPr>
        <p:spPr/>
        <p:txBody>
          <a:bodyPr/>
          <a:lstStyle/>
          <a:p>
            <a:pPr lvl="0"/>
            <a:r>
              <a:rPr lang="en-US" altLang="zh-TW" dirty="0"/>
              <a:t>manage.py</a:t>
            </a:r>
          </a:p>
          <a:p>
            <a:pPr lvl="1"/>
            <a:r>
              <a:rPr lang="zh-TW" altLang="zh-TW" dirty="0"/>
              <a:t>用來管理網站組態的檔案</a:t>
            </a:r>
            <a:endParaRPr lang="en-US" altLang="zh-TW" dirty="0"/>
          </a:p>
          <a:p>
            <a:pPr lvl="1"/>
            <a:r>
              <a:rPr lang="zh-TW" altLang="zh-TW" dirty="0"/>
              <a:t>接收命令列指令的工具程式，</a:t>
            </a:r>
            <a:r>
              <a:rPr lang="en-US" altLang="zh-TW" dirty="0"/>
              <a:t>Django</a:t>
            </a:r>
            <a:r>
              <a:rPr lang="zh-TW" altLang="zh-TW" dirty="0"/>
              <a:t>所有的命令都是執行此程式</a:t>
            </a:r>
            <a:endParaRPr lang="en-US" altLang="zh-TW" dirty="0"/>
          </a:p>
          <a:p>
            <a:r>
              <a:rPr lang="en-US" altLang="zh-TW" dirty="0"/>
              <a:t>urls.py</a:t>
            </a:r>
          </a:p>
          <a:p>
            <a:pPr lvl="1"/>
            <a:r>
              <a:rPr lang="zh-TW" altLang="zh-TW" dirty="0"/>
              <a:t>對應每一個</a:t>
            </a:r>
            <a:r>
              <a:rPr lang="en-US" altLang="zh-TW" dirty="0"/>
              <a:t>URL</a:t>
            </a:r>
            <a:r>
              <a:rPr lang="zh-TW" altLang="zh-TW" dirty="0"/>
              <a:t>的網址要對應的函數以及對應的方式</a:t>
            </a:r>
            <a:endParaRPr lang="en-US" altLang="zh-TW" dirty="0"/>
          </a:p>
          <a:p>
            <a:r>
              <a:rPr lang="en-US" altLang="zh-TW" dirty="0"/>
              <a:t>settings.py</a:t>
            </a:r>
          </a:p>
          <a:p>
            <a:pPr lvl="1"/>
            <a:r>
              <a:rPr lang="zh-TW" altLang="zh-TW" dirty="0"/>
              <a:t>此網站的系統設計所在的位置</a:t>
            </a:r>
            <a:endParaRPr lang="en-US" altLang="zh-TW" dirty="0"/>
          </a:p>
          <a:p>
            <a:pPr lvl="1"/>
            <a:r>
              <a:rPr lang="zh-TW" altLang="zh-TW" dirty="0"/>
              <a:t>新建立的網站，都要先開啟此檔案，做些編輯設定的動作</a:t>
            </a:r>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11</a:t>
            </a:fld>
            <a:endParaRPr lang="zh-TW" altLang="en-US"/>
          </a:p>
        </p:txBody>
      </p:sp>
    </p:spTree>
    <p:extLst>
      <p:ext uri="{BB962C8B-B14F-4D97-AF65-F5344CB8AC3E}">
        <p14:creationId xmlns:p14="http://schemas.microsoft.com/office/powerpoint/2010/main" val="4157582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編輯</a:t>
            </a:r>
            <a:r>
              <a:rPr lang="en-US" altLang="zh-TW" dirty="0"/>
              <a:t>settings.py</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12</a:t>
            </a:fld>
            <a:endParaRPr lang="zh-TW" altLang="en-US"/>
          </a:p>
        </p:txBody>
      </p:sp>
      <p:sp>
        <p:nvSpPr>
          <p:cNvPr id="5" name="內容版面配置區 4"/>
          <p:cNvSpPr>
            <a:spLocks noGrp="1"/>
          </p:cNvSpPr>
          <p:nvPr>
            <p:ph sz="quarter" idx="1"/>
          </p:nvPr>
        </p:nvSpPr>
        <p:spPr/>
        <p:txBody>
          <a:bodyPr>
            <a:normAutofit/>
          </a:bodyPr>
          <a:lstStyle/>
          <a:p>
            <a:r>
              <a:rPr lang="zh-TW" altLang="zh-TW" sz="2400" dirty="0"/>
              <a:t>把我們建立的</a:t>
            </a:r>
            <a:r>
              <a:rPr lang="en-US" altLang="zh-TW" sz="2400" dirty="0"/>
              <a:t>APP</a:t>
            </a:r>
            <a:r>
              <a:rPr lang="zh-TW" altLang="zh-TW" sz="2400" dirty="0"/>
              <a:t>模組</a:t>
            </a:r>
            <a:r>
              <a:rPr lang="en-US" altLang="zh-TW" sz="2400" dirty="0" err="1"/>
              <a:t>mainsite</a:t>
            </a:r>
            <a:r>
              <a:rPr lang="zh-TW" altLang="zh-TW" sz="2400" dirty="0"/>
              <a:t>加進去：（在</a:t>
            </a:r>
            <a:r>
              <a:rPr lang="en-US" altLang="zh-TW" sz="2400" dirty="0"/>
              <a:t>settings.py</a:t>
            </a:r>
            <a:r>
              <a:rPr lang="zh-TW" altLang="zh-TW" sz="2400" dirty="0"/>
              <a:t>的</a:t>
            </a:r>
            <a:r>
              <a:rPr lang="en-US" altLang="zh-TW" sz="2400" dirty="0"/>
              <a:t>INSTALL_APPS</a:t>
            </a:r>
            <a:r>
              <a:rPr lang="zh-TW" altLang="zh-TW" sz="2400" dirty="0"/>
              <a:t>串列中）</a:t>
            </a:r>
            <a:endParaRPr lang="en-US" altLang="zh-TW" sz="2400" dirty="0"/>
          </a:p>
          <a:p>
            <a:pPr marL="274320" lvl="1" indent="0">
              <a:buNone/>
            </a:pPr>
            <a:r>
              <a:rPr lang="en-US" altLang="zh-TW" sz="2000" dirty="0"/>
              <a:t>INSTALLED_APPS = [</a:t>
            </a:r>
          </a:p>
          <a:p>
            <a:pPr marL="274320" lvl="1" indent="0">
              <a:buNone/>
            </a:pPr>
            <a:r>
              <a:rPr lang="en-US" altLang="zh-TW" sz="2000" dirty="0"/>
              <a:t>    '</a:t>
            </a:r>
            <a:r>
              <a:rPr lang="en-US" altLang="zh-TW" sz="2000" dirty="0" err="1"/>
              <a:t>django.contrib.admin</a:t>
            </a:r>
            <a:r>
              <a:rPr lang="en-US" altLang="zh-TW" sz="2000" dirty="0"/>
              <a:t>',</a:t>
            </a:r>
          </a:p>
          <a:p>
            <a:pPr marL="274320" lvl="1" indent="0">
              <a:buNone/>
            </a:pPr>
            <a:r>
              <a:rPr lang="en-US" altLang="zh-TW" sz="2000" dirty="0"/>
              <a:t>    '</a:t>
            </a:r>
            <a:r>
              <a:rPr lang="en-US" altLang="zh-TW" sz="2000" dirty="0" err="1"/>
              <a:t>django.contrib.auth</a:t>
            </a:r>
            <a:r>
              <a:rPr lang="en-US" altLang="zh-TW" sz="2000" dirty="0"/>
              <a:t>',</a:t>
            </a:r>
          </a:p>
          <a:p>
            <a:pPr marL="274320" lvl="1" indent="0">
              <a:buNone/>
            </a:pPr>
            <a:r>
              <a:rPr lang="en-US" altLang="zh-TW" sz="2000" dirty="0"/>
              <a:t>    '</a:t>
            </a:r>
            <a:r>
              <a:rPr lang="en-US" altLang="zh-TW" sz="2000" dirty="0" err="1"/>
              <a:t>django.contrib.contenttypes</a:t>
            </a:r>
            <a:r>
              <a:rPr lang="en-US" altLang="zh-TW" sz="2000" dirty="0"/>
              <a:t>',</a:t>
            </a:r>
          </a:p>
          <a:p>
            <a:pPr marL="274320" lvl="1" indent="0">
              <a:buNone/>
            </a:pPr>
            <a:r>
              <a:rPr lang="en-US" altLang="zh-TW" sz="2000" dirty="0"/>
              <a:t>    '</a:t>
            </a:r>
            <a:r>
              <a:rPr lang="en-US" altLang="zh-TW" sz="2000" dirty="0" err="1"/>
              <a:t>django.contrib.sessions</a:t>
            </a:r>
            <a:r>
              <a:rPr lang="en-US" altLang="zh-TW" sz="2000" dirty="0"/>
              <a:t>',</a:t>
            </a:r>
          </a:p>
          <a:p>
            <a:pPr marL="274320" lvl="1" indent="0">
              <a:buNone/>
            </a:pPr>
            <a:r>
              <a:rPr lang="en-US" altLang="zh-TW" sz="2000" dirty="0"/>
              <a:t>    '</a:t>
            </a:r>
            <a:r>
              <a:rPr lang="en-US" altLang="zh-TW" sz="2000" dirty="0" err="1"/>
              <a:t>django.contrib.messages</a:t>
            </a:r>
            <a:r>
              <a:rPr lang="en-US" altLang="zh-TW" sz="2000" dirty="0"/>
              <a:t>',</a:t>
            </a:r>
          </a:p>
          <a:p>
            <a:pPr marL="274320" lvl="1" indent="0">
              <a:buNone/>
            </a:pPr>
            <a:r>
              <a:rPr lang="en-US" altLang="zh-TW" sz="2000" dirty="0"/>
              <a:t>    '</a:t>
            </a:r>
            <a:r>
              <a:rPr lang="en-US" altLang="zh-TW" sz="2000" dirty="0" err="1"/>
              <a:t>django.contrib.staticfiles</a:t>
            </a:r>
            <a:r>
              <a:rPr lang="en-US" altLang="zh-TW" sz="2000" dirty="0"/>
              <a:t>',</a:t>
            </a:r>
          </a:p>
          <a:p>
            <a:pPr marL="274320" lvl="1" indent="0">
              <a:buNone/>
            </a:pPr>
            <a:r>
              <a:rPr lang="en-US" altLang="zh-TW" sz="2000" dirty="0"/>
              <a:t>    '</a:t>
            </a:r>
            <a:r>
              <a:rPr lang="en-US" altLang="zh-TW" sz="2000" dirty="0" err="1"/>
              <a:t>mainsite</a:t>
            </a:r>
            <a:r>
              <a:rPr lang="en-US" altLang="zh-TW" sz="2000" dirty="0"/>
              <a:t>',</a:t>
            </a:r>
          </a:p>
          <a:p>
            <a:pPr marL="274320" lvl="1" indent="0">
              <a:buNone/>
            </a:pPr>
            <a:r>
              <a:rPr lang="en-US" altLang="zh-TW" sz="2000" dirty="0"/>
              <a:t>]</a:t>
            </a:r>
          </a:p>
          <a:p>
            <a:pPr lvl="1"/>
            <a:endParaRPr lang="zh-TW" altLang="en-US" sz="1500" dirty="0"/>
          </a:p>
        </p:txBody>
      </p:sp>
    </p:spTree>
    <p:extLst>
      <p:ext uri="{BB962C8B-B14F-4D97-AF65-F5344CB8AC3E}">
        <p14:creationId xmlns:p14="http://schemas.microsoft.com/office/powerpoint/2010/main" val="1199136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編輯</a:t>
            </a:r>
            <a:r>
              <a:rPr lang="en-US" altLang="zh-TW" dirty="0"/>
              <a:t>settings.py</a:t>
            </a:r>
            <a:endParaRPr lang="zh-TW" altLang="en-US"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13</a:t>
            </a:fld>
            <a:endParaRPr lang="zh-TW" altLang="en-US"/>
          </a:p>
        </p:txBody>
      </p:sp>
      <p:sp>
        <p:nvSpPr>
          <p:cNvPr id="3" name="內容版面配置區 2"/>
          <p:cNvSpPr>
            <a:spLocks noGrp="1"/>
          </p:cNvSpPr>
          <p:nvPr>
            <p:ph sz="quarter" idx="1"/>
          </p:nvPr>
        </p:nvSpPr>
        <p:spPr/>
        <p:txBody>
          <a:bodyPr>
            <a:normAutofit/>
          </a:bodyPr>
          <a:lstStyle/>
          <a:p>
            <a:r>
              <a:rPr lang="zh-TW" altLang="en-US" sz="2400" dirty="0"/>
              <a:t>修改時區設定</a:t>
            </a:r>
            <a:r>
              <a:rPr lang="zh-TW" altLang="zh-TW" sz="2400" dirty="0"/>
              <a:t>，如下所示：</a:t>
            </a:r>
            <a:endParaRPr lang="en-US" altLang="zh-TW" sz="2400" dirty="0"/>
          </a:p>
          <a:p>
            <a:pPr lvl="1"/>
            <a:r>
              <a:rPr lang="en-US" altLang="zh-TW" sz="1900" dirty="0"/>
              <a:t>LANGUAGE_CODE = '</a:t>
            </a:r>
            <a:r>
              <a:rPr lang="en-US" altLang="zh-TW" sz="1900" dirty="0" err="1"/>
              <a:t>zh-Hant</a:t>
            </a:r>
            <a:r>
              <a:rPr lang="en-US" altLang="zh-TW" sz="1900" dirty="0"/>
              <a:t>'</a:t>
            </a:r>
          </a:p>
          <a:p>
            <a:pPr lvl="1"/>
            <a:r>
              <a:rPr lang="en-US" altLang="zh-TW" sz="1900" dirty="0"/>
              <a:t>TIME_ZONE = 'Asia/Taipei'</a:t>
            </a:r>
          </a:p>
          <a:p>
            <a:r>
              <a:rPr lang="zh-TW" altLang="zh-TW" sz="2400" dirty="0"/>
              <a:t>預設的情形下，</a:t>
            </a:r>
            <a:r>
              <a:rPr lang="en-US" altLang="zh-TW" sz="2400" dirty="0"/>
              <a:t>Django</a:t>
            </a:r>
            <a:r>
              <a:rPr lang="zh-TW" altLang="zh-TW" sz="2400" dirty="0"/>
              <a:t>會使用</a:t>
            </a:r>
            <a:r>
              <a:rPr lang="en-US" altLang="zh-TW" sz="2400" dirty="0"/>
              <a:t>SQLite</a:t>
            </a:r>
            <a:r>
              <a:rPr lang="zh-TW" altLang="zh-TW" sz="2400" dirty="0"/>
              <a:t>來儲存資料庫的內容，在我們使用以下命令的時候，即會產生一個叫做</a:t>
            </a:r>
            <a:r>
              <a:rPr lang="en-US" altLang="zh-TW" sz="2400" dirty="0"/>
              <a:t>db.sqlite3</a:t>
            </a:r>
            <a:r>
              <a:rPr lang="zh-TW" altLang="zh-TW" sz="2400" dirty="0"/>
              <a:t>的檔案：</a:t>
            </a:r>
            <a:endParaRPr lang="en-US" altLang="zh-TW" sz="2400" dirty="0"/>
          </a:p>
          <a:p>
            <a:pPr marL="274320" lvl="1" indent="0">
              <a:buNone/>
            </a:pPr>
            <a:r>
              <a:rPr lang="en-US" altLang="zh-TW" sz="1900" dirty="0"/>
              <a:t>python manage.py migrate</a:t>
            </a:r>
          </a:p>
          <a:p>
            <a:pPr marL="274320" lvl="1" indent="0">
              <a:buNone/>
            </a:pPr>
            <a:r>
              <a:rPr lang="en-US" altLang="zh-TW" sz="1900" dirty="0"/>
              <a:t>Operations to perform:</a:t>
            </a:r>
          </a:p>
          <a:p>
            <a:pPr marL="274320" lvl="1" indent="0">
              <a:buNone/>
            </a:pPr>
            <a:r>
              <a:rPr lang="en-US" altLang="zh-TW" sz="1900" dirty="0"/>
              <a:t>  Apply all migrations: admin, </a:t>
            </a:r>
            <a:r>
              <a:rPr lang="en-US" altLang="zh-TW" sz="1900" dirty="0" err="1"/>
              <a:t>contenttypes</a:t>
            </a:r>
            <a:r>
              <a:rPr lang="en-US" altLang="zh-TW" sz="1900" dirty="0"/>
              <a:t>, </a:t>
            </a:r>
            <a:r>
              <a:rPr lang="en-US" altLang="zh-TW" sz="1900" dirty="0" err="1"/>
              <a:t>auth</a:t>
            </a:r>
            <a:r>
              <a:rPr lang="en-US" altLang="zh-TW" sz="1900" dirty="0"/>
              <a:t>, sessions</a:t>
            </a:r>
          </a:p>
          <a:p>
            <a:pPr marL="274320" lvl="1" indent="0">
              <a:buNone/>
            </a:pPr>
            <a:r>
              <a:rPr lang="en-US" altLang="zh-TW" sz="1900" dirty="0"/>
              <a:t>Running migrations:</a:t>
            </a:r>
          </a:p>
          <a:p>
            <a:pPr marL="274320" lvl="1" indent="0">
              <a:buNone/>
            </a:pPr>
            <a:r>
              <a:rPr lang="en-US" altLang="zh-TW" sz="1900" dirty="0"/>
              <a:t>  Rendering model states... DONE</a:t>
            </a:r>
          </a:p>
          <a:p>
            <a:pPr marL="274320" lvl="1" indent="0">
              <a:buNone/>
            </a:pPr>
            <a:r>
              <a:rPr lang="en-US" altLang="zh-TW" sz="1900" dirty="0"/>
              <a:t>………………………………..</a:t>
            </a:r>
            <a:endParaRPr lang="zh-TW" altLang="zh-TW" sz="1900" dirty="0"/>
          </a:p>
          <a:p>
            <a:pPr marL="0" indent="0">
              <a:buNone/>
            </a:pPr>
            <a:endParaRPr lang="zh-TW" altLang="en-US" dirty="0"/>
          </a:p>
        </p:txBody>
      </p:sp>
    </p:spTree>
    <p:extLst>
      <p:ext uri="{BB962C8B-B14F-4D97-AF65-F5344CB8AC3E}">
        <p14:creationId xmlns:p14="http://schemas.microsoft.com/office/powerpoint/2010/main" val="3531254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資料庫與</a:t>
            </a:r>
            <a:r>
              <a:rPr lang="en-US" altLang="zh-TW" dirty="0"/>
              <a:t>Django</a:t>
            </a:r>
            <a:r>
              <a:rPr lang="zh-TW" altLang="zh-TW" dirty="0"/>
              <a:t>的關係</a:t>
            </a:r>
            <a:endParaRPr lang="zh-TW" altLang="en-US" dirty="0"/>
          </a:p>
        </p:txBody>
      </p:sp>
      <p:sp>
        <p:nvSpPr>
          <p:cNvPr id="3" name="內容版面配置區 2"/>
          <p:cNvSpPr>
            <a:spLocks noGrp="1"/>
          </p:cNvSpPr>
          <p:nvPr>
            <p:ph sz="quarter" idx="1"/>
          </p:nvPr>
        </p:nvSpPr>
        <p:spPr>
          <a:xfrm>
            <a:off x="301752" y="1527048"/>
            <a:ext cx="8534400" cy="4782272"/>
          </a:xfrm>
        </p:spPr>
        <p:txBody>
          <a:bodyPr>
            <a:normAutofit/>
          </a:bodyPr>
          <a:lstStyle/>
          <a:p>
            <a:r>
              <a:rPr lang="zh-TW" altLang="zh-TW" dirty="0"/>
              <a:t>預設的情況下，</a:t>
            </a:r>
            <a:r>
              <a:rPr lang="en-US" altLang="zh-TW" dirty="0"/>
              <a:t>Django</a:t>
            </a:r>
            <a:r>
              <a:rPr lang="zh-TW" altLang="zh-TW" dirty="0"/>
              <a:t>的資料庫是以</a:t>
            </a:r>
            <a:r>
              <a:rPr lang="en-US" altLang="zh-TW" dirty="0"/>
              <a:t>Model</a:t>
            </a:r>
            <a:r>
              <a:rPr lang="zh-TW" altLang="zh-TW" dirty="0"/>
              <a:t>的方式來操作</a:t>
            </a:r>
            <a:endParaRPr lang="en-US" altLang="zh-TW" dirty="0"/>
          </a:p>
          <a:p>
            <a:r>
              <a:rPr lang="zh-TW" altLang="zh-TW" dirty="0"/>
              <a:t>程式中不直接面對資料庫以及資料表</a:t>
            </a:r>
            <a:endParaRPr lang="en-US" altLang="zh-TW" dirty="0"/>
          </a:p>
          <a:p>
            <a:r>
              <a:rPr lang="zh-TW" altLang="zh-TW" dirty="0"/>
              <a:t>以</a:t>
            </a:r>
            <a:r>
              <a:rPr lang="en-US" altLang="zh-TW" dirty="0"/>
              <a:t>class</a:t>
            </a:r>
            <a:r>
              <a:rPr lang="zh-TW" altLang="zh-TW" dirty="0"/>
              <a:t>類別的方式先建立出</a:t>
            </a:r>
            <a:r>
              <a:rPr lang="en-US" altLang="zh-TW" dirty="0"/>
              <a:t>Model</a:t>
            </a:r>
            <a:r>
              <a:rPr lang="zh-TW" altLang="zh-TW" dirty="0"/>
              <a:t>，然後再透過對</a:t>
            </a:r>
            <a:r>
              <a:rPr lang="en-US" altLang="zh-TW" dirty="0"/>
              <a:t>Model</a:t>
            </a:r>
            <a:r>
              <a:rPr lang="zh-TW" altLang="zh-TW" dirty="0"/>
              <a:t>的操作，達到操作資料庫的目的</a:t>
            </a:r>
            <a:endParaRPr lang="en-US" altLang="zh-TW" dirty="0"/>
          </a:p>
          <a:p>
            <a:r>
              <a:rPr lang="zh-TW" altLang="zh-TW" dirty="0"/>
              <a:t>好處是把程式和資料庫之間的關係以一層中介層來做為連接的介面</a:t>
            </a:r>
            <a:endParaRPr lang="en-US" altLang="zh-TW" dirty="0"/>
          </a:p>
          <a:p>
            <a:r>
              <a:rPr lang="zh-TW" altLang="zh-TW" dirty="0"/>
              <a:t>日後如需要更換資料庫系統，就可以不需要更動到程式的內容</a:t>
            </a:r>
            <a:endParaRPr lang="zh-TW" altLang="en-US"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14</a:t>
            </a:fld>
            <a:endParaRPr lang="zh-TW" altLang="en-US"/>
          </a:p>
        </p:txBody>
      </p:sp>
    </p:spTree>
    <p:extLst>
      <p:ext uri="{BB962C8B-B14F-4D97-AF65-F5344CB8AC3E}">
        <p14:creationId xmlns:p14="http://schemas.microsoft.com/office/powerpoint/2010/main" val="1303265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資料庫與</a:t>
            </a:r>
            <a:r>
              <a:rPr lang="en-US" altLang="zh-TW" dirty="0"/>
              <a:t>Django</a:t>
            </a:r>
            <a:r>
              <a:rPr lang="zh-TW" altLang="zh-TW" dirty="0"/>
              <a:t>的關係</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15</a:t>
            </a:fld>
            <a:endParaRPr lang="zh-TW" altLang="en-US"/>
          </a:p>
        </p:txBody>
      </p:sp>
      <p:sp>
        <p:nvSpPr>
          <p:cNvPr id="4" name="內容版面配置區 3"/>
          <p:cNvSpPr>
            <a:spLocks noGrp="1"/>
          </p:cNvSpPr>
          <p:nvPr>
            <p:ph sz="quarter" idx="1"/>
          </p:nvPr>
        </p:nvSpPr>
        <p:spPr/>
        <p:txBody>
          <a:bodyPr/>
          <a:lstStyle/>
          <a:p>
            <a:r>
              <a:rPr lang="zh-TW" altLang="zh-TW" dirty="0"/>
              <a:t>在</a:t>
            </a:r>
            <a:r>
              <a:rPr lang="en-US" altLang="zh-TW" dirty="0"/>
              <a:t>Django</a:t>
            </a:r>
            <a:r>
              <a:rPr lang="zh-TW" altLang="zh-TW" dirty="0"/>
              <a:t>要使用資料庫，有以下的幾個步驟：</a:t>
            </a:r>
          </a:p>
          <a:p>
            <a:pPr lvl="1"/>
            <a:r>
              <a:rPr lang="zh-TW" altLang="zh-TW" sz="2400" dirty="0"/>
              <a:t>在</a:t>
            </a:r>
            <a:r>
              <a:rPr lang="en-US" altLang="zh-TW" sz="2400" dirty="0"/>
              <a:t>models.py</a:t>
            </a:r>
            <a:r>
              <a:rPr lang="zh-TW" altLang="zh-TW" sz="2400" dirty="0"/>
              <a:t>中定義所需要使用的類別（繼承自</a:t>
            </a:r>
            <a:r>
              <a:rPr lang="en-US" altLang="zh-TW" sz="2400" dirty="0" err="1"/>
              <a:t>models.Model</a:t>
            </a:r>
            <a:r>
              <a:rPr lang="zh-TW" altLang="zh-TW" sz="2400" dirty="0"/>
              <a:t>）</a:t>
            </a:r>
          </a:p>
          <a:p>
            <a:pPr lvl="1"/>
            <a:r>
              <a:rPr lang="zh-TW" altLang="zh-TW" sz="2400" dirty="0"/>
              <a:t>詳細地設定每一個在類別中的變數，亦即資料表中的每一個欄位</a:t>
            </a:r>
          </a:p>
          <a:p>
            <a:pPr lvl="1"/>
            <a:r>
              <a:rPr lang="zh-TW" altLang="zh-TW" sz="2400" dirty="0"/>
              <a:t>使用</a:t>
            </a:r>
            <a:r>
              <a:rPr lang="en-US" altLang="zh-TW" sz="2400" dirty="0"/>
              <a:t>python manage.py </a:t>
            </a:r>
            <a:r>
              <a:rPr lang="en-US" altLang="zh-TW" sz="2400" dirty="0" err="1"/>
              <a:t>makemigrations</a:t>
            </a:r>
            <a:r>
              <a:rPr lang="en-US" altLang="zh-TW" sz="2400" dirty="0"/>
              <a:t> </a:t>
            </a:r>
            <a:r>
              <a:rPr lang="en-US" altLang="zh-TW" sz="2400" dirty="0" err="1"/>
              <a:t>mainsite</a:t>
            </a:r>
            <a:r>
              <a:rPr lang="zh-TW" altLang="zh-TW" sz="2400" dirty="0"/>
              <a:t>建立資料庫和</a:t>
            </a:r>
            <a:r>
              <a:rPr lang="en-US" altLang="zh-TW" sz="2400" dirty="0"/>
              <a:t>Django</a:t>
            </a:r>
            <a:r>
              <a:rPr lang="zh-TW" altLang="zh-TW" sz="2400" dirty="0"/>
              <a:t>間的中介檔案</a:t>
            </a:r>
          </a:p>
          <a:p>
            <a:pPr lvl="1"/>
            <a:r>
              <a:rPr lang="zh-TW" altLang="zh-TW" sz="2400" dirty="0"/>
              <a:t>使用</a:t>
            </a:r>
            <a:r>
              <a:rPr lang="en-US" altLang="zh-TW" sz="2400" dirty="0"/>
              <a:t>python manage.py migrate</a:t>
            </a:r>
            <a:r>
              <a:rPr lang="zh-TW" altLang="zh-TW" sz="2400" dirty="0"/>
              <a:t>同步更新資料庫的內容</a:t>
            </a:r>
          </a:p>
          <a:p>
            <a:pPr lvl="1"/>
            <a:r>
              <a:rPr lang="zh-TW" altLang="zh-TW" sz="2400" dirty="0"/>
              <a:t>在程式中使用</a:t>
            </a:r>
            <a:r>
              <a:rPr lang="en-US" altLang="zh-TW" sz="2400" dirty="0"/>
              <a:t>Python</a:t>
            </a:r>
            <a:r>
              <a:rPr lang="zh-TW" altLang="zh-TW" sz="2400" dirty="0"/>
              <a:t>的方法操作所定義的資料類別，等於是在操作資料庫中的資料表</a:t>
            </a:r>
          </a:p>
          <a:p>
            <a:endParaRPr lang="zh-TW" altLang="en-US" dirty="0"/>
          </a:p>
        </p:txBody>
      </p:sp>
    </p:spTree>
    <p:extLst>
      <p:ext uri="{BB962C8B-B14F-4D97-AF65-F5344CB8AC3E}">
        <p14:creationId xmlns:p14="http://schemas.microsoft.com/office/powerpoint/2010/main" val="3429801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zh-TW" dirty="0"/>
              <a:t>定義資料模型</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16</a:t>
            </a:fld>
            <a:endParaRPr lang="zh-TW" altLang="en-US"/>
          </a:p>
        </p:txBody>
      </p:sp>
      <p:sp>
        <p:nvSpPr>
          <p:cNvPr id="7" name="內容版面配置區 6"/>
          <p:cNvSpPr>
            <a:spLocks noGrp="1"/>
          </p:cNvSpPr>
          <p:nvPr>
            <p:ph sz="quarter" idx="1"/>
          </p:nvPr>
        </p:nvSpPr>
        <p:spPr>
          <a:xfrm>
            <a:off x="301752" y="1527048"/>
            <a:ext cx="8534400" cy="4782272"/>
          </a:xfrm>
        </p:spPr>
        <p:txBody>
          <a:bodyPr>
            <a:normAutofit fontScale="77500" lnSpcReduction="20000"/>
          </a:bodyPr>
          <a:lstStyle/>
          <a:p>
            <a:r>
              <a:rPr lang="zh-TW" altLang="zh-TW" dirty="0"/>
              <a:t>在本堂課中的</a:t>
            </a:r>
            <a:r>
              <a:rPr lang="en-US" altLang="zh-TW" dirty="0" err="1"/>
              <a:t>mblog</a:t>
            </a:r>
            <a:r>
              <a:rPr lang="zh-TW" altLang="zh-TW" dirty="0"/>
              <a:t>需要一個用來儲存文章的資料表，所以，就需要修改</a:t>
            </a:r>
            <a:r>
              <a:rPr lang="en-US" altLang="zh-TW" dirty="0"/>
              <a:t>mainsite/models.py</a:t>
            </a:r>
            <a:r>
              <a:rPr lang="zh-TW" altLang="zh-TW" dirty="0"/>
              <a:t>的內容</a:t>
            </a:r>
            <a:endParaRPr lang="en-US" altLang="zh-TW" dirty="0"/>
          </a:p>
          <a:p>
            <a:pPr marL="274320" lvl="1" indent="0">
              <a:buNone/>
            </a:pPr>
            <a:r>
              <a:rPr lang="en-US" altLang="zh-TW" dirty="0"/>
              <a:t>from </a:t>
            </a:r>
            <a:r>
              <a:rPr lang="en-US" altLang="zh-TW" dirty="0" err="1"/>
              <a:t>django.db</a:t>
            </a:r>
            <a:r>
              <a:rPr lang="en-US" altLang="zh-TW" dirty="0"/>
              <a:t> import models</a:t>
            </a:r>
          </a:p>
          <a:p>
            <a:pPr marL="274320" lvl="1" indent="0">
              <a:buNone/>
            </a:pPr>
            <a:r>
              <a:rPr lang="en-US" altLang="zh-TW" dirty="0"/>
              <a:t>from </a:t>
            </a:r>
            <a:r>
              <a:rPr lang="en-US" altLang="zh-TW" dirty="0" err="1"/>
              <a:t>django.utils</a:t>
            </a:r>
            <a:r>
              <a:rPr lang="en-US" altLang="zh-TW" dirty="0"/>
              <a:t> import </a:t>
            </a:r>
            <a:r>
              <a:rPr lang="en-US" altLang="zh-TW" dirty="0" err="1"/>
              <a:t>timezone</a:t>
            </a:r>
            <a:endParaRPr lang="en-US" altLang="zh-TW" dirty="0"/>
          </a:p>
          <a:p>
            <a:pPr marL="274320" lvl="1" indent="0">
              <a:buNone/>
            </a:pPr>
            <a:endParaRPr lang="en-US" altLang="zh-TW" dirty="0"/>
          </a:p>
          <a:p>
            <a:pPr marL="274320" lvl="1" indent="0">
              <a:buNone/>
            </a:pPr>
            <a:r>
              <a:rPr lang="en-US" altLang="zh-TW" dirty="0"/>
              <a:t># Create your models here.</a:t>
            </a:r>
          </a:p>
          <a:p>
            <a:pPr marL="274320" lvl="1" indent="0">
              <a:buNone/>
            </a:pPr>
            <a:endParaRPr lang="en-US" altLang="zh-TW" dirty="0"/>
          </a:p>
          <a:p>
            <a:pPr marL="274320" lvl="1" indent="0">
              <a:buNone/>
            </a:pPr>
            <a:r>
              <a:rPr lang="en-US" altLang="zh-TW" dirty="0"/>
              <a:t>class Post(</a:t>
            </a:r>
            <a:r>
              <a:rPr lang="en-US" altLang="zh-TW" dirty="0" err="1"/>
              <a:t>models.Model</a:t>
            </a:r>
            <a:r>
              <a:rPr lang="en-US" altLang="zh-TW" dirty="0"/>
              <a:t>):</a:t>
            </a:r>
          </a:p>
          <a:p>
            <a:pPr marL="274320" lvl="1" indent="0">
              <a:buNone/>
            </a:pPr>
            <a:r>
              <a:rPr lang="en-US" altLang="zh-TW" dirty="0"/>
              <a:t>    title = </a:t>
            </a:r>
            <a:r>
              <a:rPr lang="en-US" altLang="zh-TW" dirty="0" err="1"/>
              <a:t>models.CharField</a:t>
            </a:r>
            <a:r>
              <a:rPr lang="en-US" altLang="zh-TW" dirty="0"/>
              <a:t>(</a:t>
            </a:r>
            <a:r>
              <a:rPr lang="en-US" altLang="zh-TW" dirty="0" err="1"/>
              <a:t>max_length</a:t>
            </a:r>
            <a:r>
              <a:rPr lang="en-US" altLang="zh-TW" dirty="0"/>
              <a:t>=200)</a:t>
            </a:r>
          </a:p>
          <a:p>
            <a:pPr marL="274320" lvl="1" indent="0">
              <a:buNone/>
            </a:pPr>
            <a:r>
              <a:rPr lang="en-US" altLang="zh-TW" dirty="0"/>
              <a:t>    slug = </a:t>
            </a:r>
            <a:r>
              <a:rPr lang="en-US" altLang="zh-TW" dirty="0" err="1"/>
              <a:t>models.CharField</a:t>
            </a:r>
            <a:r>
              <a:rPr lang="en-US" altLang="zh-TW" dirty="0"/>
              <a:t>(</a:t>
            </a:r>
            <a:r>
              <a:rPr lang="en-US" altLang="zh-TW" dirty="0" err="1"/>
              <a:t>max_length</a:t>
            </a:r>
            <a:r>
              <a:rPr lang="en-US" altLang="zh-TW" dirty="0"/>
              <a:t>=200)</a:t>
            </a:r>
          </a:p>
          <a:p>
            <a:pPr marL="274320" lvl="1" indent="0">
              <a:buNone/>
            </a:pPr>
            <a:r>
              <a:rPr lang="en-US" altLang="zh-TW" dirty="0"/>
              <a:t>    body = </a:t>
            </a:r>
            <a:r>
              <a:rPr lang="en-US" altLang="zh-TW" dirty="0" err="1"/>
              <a:t>models.TextField</a:t>
            </a:r>
            <a:r>
              <a:rPr lang="en-US" altLang="zh-TW" dirty="0"/>
              <a:t>()</a:t>
            </a:r>
          </a:p>
          <a:p>
            <a:pPr marL="274320" lvl="1" indent="0">
              <a:buNone/>
            </a:pPr>
            <a:r>
              <a:rPr lang="en-US" altLang="zh-TW" dirty="0"/>
              <a:t>    </a:t>
            </a:r>
            <a:r>
              <a:rPr lang="en-US" altLang="zh-TW" dirty="0" err="1"/>
              <a:t>pub_date</a:t>
            </a:r>
            <a:r>
              <a:rPr lang="en-US" altLang="zh-TW" dirty="0"/>
              <a:t> = </a:t>
            </a:r>
            <a:r>
              <a:rPr lang="en-US" altLang="zh-TW" dirty="0" err="1"/>
              <a:t>models.DateTimeField</a:t>
            </a:r>
            <a:r>
              <a:rPr lang="en-US" altLang="zh-TW" dirty="0"/>
              <a:t>(default=</a:t>
            </a:r>
            <a:r>
              <a:rPr lang="en-US" altLang="zh-TW" dirty="0" err="1"/>
              <a:t>timezone.now</a:t>
            </a:r>
            <a:r>
              <a:rPr lang="en-US" altLang="zh-TW" dirty="0"/>
              <a:t>)</a:t>
            </a:r>
          </a:p>
          <a:p>
            <a:pPr marL="274320" lvl="1" indent="0">
              <a:buNone/>
            </a:pPr>
            <a:endParaRPr lang="en-US" altLang="zh-TW" dirty="0"/>
          </a:p>
          <a:p>
            <a:pPr marL="274320" lvl="1" indent="0">
              <a:buNone/>
            </a:pPr>
            <a:r>
              <a:rPr lang="en-US" altLang="zh-TW" dirty="0"/>
              <a:t>    class Meta:</a:t>
            </a:r>
          </a:p>
          <a:p>
            <a:pPr marL="274320" lvl="1" indent="0">
              <a:buNone/>
            </a:pPr>
            <a:r>
              <a:rPr lang="en-US" altLang="zh-TW" dirty="0"/>
              <a:t>        ordering = ('-</a:t>
            </a:r>
            <a:r>
              <a:rPr lang="en-US" altLang="zh-TW" dirty="0" err="1"/>
              <a:t>pub_date</a:t>
            </a:r>
            <a:r>
              <a:rPr lang="en-US" altLang="zh-TW" dirty="0"/>
              <a:t>',)</a:t>
            </a:r>
          </a:p>
          <a:p>
            <a:pPr marL="274320" lvl="1" indent="0">
              <a:buNone/>
            </a:pPr>
            <a:endParaRPr lang="en-US" altLang="zh-TW" dirty="0"/>
          </a:p>
          <a:p>
            <a:pPr marL="274320" lvl="1" indent="0">
              <a:buNone/>
            </a:pPr>
            <a:r>
              <a:rPr lang="en-US" altLang="zh-TW" dirty="0"/>
              <a:t>    </a:t>
            </a:r>
            <a:r>
              <a:rPr lang="en-US" altLang="zh-TW" dirty="0" err="1"/>
              <a:t>def</a:t>
            </a:r>
            <a:r>
              <a:rPr lang="en-US" altLang="zh-TW" dirty="0"/>
              <a:t> __</a:t>
            </a:r>
            <a:r>
              <a:rPr lang="en-US" altLang="zh-TW" dirty="0" err="1"/>
              <a:t>str</a:t>
            </a:r>
            <a:r>
              <a:rPr lang="en-US" altLang="zh-TW" dirty="0"/>
              <a:t>__(self):</a:t>
            </a:r>
          </a:p>
          <a:p>
            <a:pPr marL="274320" lvl="1" indent="0">
              <a:buNone/>
            </a:pPr>
            <a:r>
              <a:rPr lang="en-US" altLang="zh-TW" dirty="0"/>
              <a:t>        return </a:t>
            </a:r>
            <a:r>
              <a:rPr lang="en-US" altLang="zh-TW" dirty="0" err="1"/>
              <a:t>self.title</a:t>
            </a:r>
            <a:endParaRPr lang="en-US" altLang="zh-TW" dirty="0"/>
          </a:p>
          <a:p>
            <a:pPr lvl="1"/>
            <a:endParaRPr lang="zh-TW"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定義資料模型</a:t>
            </a:r>
            <a:endParaRPr lang="zh-TW" altLang="en-US" dirty="0"/>
          </a:p>
        </p:txBody>
      </p:sp>
      <p:sp>
        <p:nvSpPr>
          <p:cNvPr id="3" name="內容版面配置區 2"/>
          <p:cNvSpPr>
            <a:spLocks noGrp="1"/>
          </p:cNvSpPr>
          <p:nvPr>
            <p:ph sz="quarter" idx="1"/>
          </p:nvPr>
        </p:nvSpPr>
        <p:spPr>
          <a:xfrm>
            <a:off x="301752" y="1527048"/>
            <a:ext cx="8534400" cy="4926288"/>
          </a:xfrm>
        </p:spPr>
        <p:txBody>
          <a:bodyPr>
            <a:noAutofit/>
          </a:bodyPr>
          <a:lstStyle/>
          <a:p>
            <a:r>
              <a:rPr lang="zh-TW" altLang="zh-TW" sz="2400" dirty="0"/>
              <a:t>讓此模型生效，需執行以下指令：</a:t>
            </a:r>
            <a:endParaRPr lang="en-US" altLang="zh-TW" sz="2400" dirty="0"/>
          </a:p>
          <a:p>
            <a:pPr marL="274320" lvl="1" indent="0">
              <a:buNone/>
            </a:pPr>
            <a:r>
              <a:rPr lang="en-US" altLang="zh-TW" sz="2000" dirty="0">
                <a:solidFill>
                  <a:srgbClr val="FF0000"/>
                </a:solidFill>
              </a:rPr>
              <a:t>python manage.py </a:t>
            </a:r>
            <a:r>
              <a:rPr lang="en-US" altLang="zh-TW" sz="2000" dirty="0" err="1">
                <a:solidFill>
                  <a:srgbClr val="FF0000"/>
                </a:solidFill>
              </a:rPr>
              <a:t>makemigrations</a:t>
            </a:r>
            <a:r>
              <a:rPr lang="en-US" altLang="zh-TW" sz="2000" dirty="0">
                <a:solidFill>
                  <a:srgbClr val="FF0000"/>
                </a:solidFill>
              </a:rPr>
              <a:t> </a:t>
            </a:r>
            <a:r>
              <a:rPr lang="en-US" altLang="zh-TW" sz="2000" dirty="0" err="1">
                <a:solidFill>
                  <a:srgbClr val="FF0000"/>
                </a:solidFill>
              </a:rPr>
              <a:t>mainsite</a:t>
            </a:r>
            <a:endParaRPr lang="en-US" altLang="zh-TW" sz="2000" dirty="0">
              <a:solidFill>
                <a:srgbClr val="FF0000"/>
              </a:solidFill>
            </a:endParaRPr>
          </a:p>
          <a:p>
            <a:pPr marL="274320" lvl="1" indent="0">
              <a:buNone/>
            </a:pPr>
            <a:r>
              <a:rPr lang="en-US" altLang="zh-TW" sz="2000" dirty="0"/>
              <a:t>Migrations for '</a:t>
            </a:r>
            <a:r>
              <a:rPr lang="en-US" altLang="zh-TW" sz="2000" dirty="0" err="1"/>
              <a:t>mainsite</a:t>
            </a:r>
            <a:r>
              <a:rPr lang="en-US" altLang="zh-TW" sz="2000" dirty="0"/>
              <a:t>':</a:t>
            </a:r>
          </a:p>
          <a:p>
            <a:pPr marL="274320" lvl="1" indent="0">
              <a:buNone/>
            </a:pPr>
            <a:r>
              <a:rPr lang="en-US" altLang="zh-TW" sz="2000" dirty="0"/>
              <a:t>  0001_initial.py:</a:t>
            </a:r>
          </a:p>
          <a:p>
            <a:pPr marL="274320" lvl="1" indent="0">
              <a:buNone/>
            </a:pPr>
            <a:r>
              <a:rPr lang="en-US" altLang="zh-TW" sz="2000" dirty="0"/>
              <a:t>    - Create model Post</a:t>
            </a:r>
          </a:p>
          <a:p>
            <a:pPr marL="274320" lvl="1" indent="0">
              <a:buNone/>
            </a:pPr>
            <a:r>
              <a:rPr lang="en-US" altLang="zh-TW" sz="2000" dirty="0">
                <a:solidFill>
                  <a:srgbClr val="FF0000"/>
                </a:solidFill>
              </a:rPr>
              <a:t>python manage.py migrate</a:t>
            </a:r>
          </a:p>
          <a:p>
            <a:pPr marL="274320" lvl="1" indent="0">
              <a:buNone/>
            </a:pPr>
            <a:r>
              <a:rPr lang="en-US" altLang="zh-TW" sz="2000" dirty="0"/>
              <a:t>Operations to perform:</a:t>
            </a:r>
          </a:p>
          <a:p>
            <a:pPr marL="274320" lvl="1" indent="0">
              <a:buNone/>
            </a:pPr>
            <a:r>
              <a:rPr lang="en-US" altLang="zh-TW" sz="2000" dirty="0"/>
              <a:t>  Synchronize </a:t>
            </a:r>
            <a:r>
              <a:rPr lang="en-US" altLang="zh-TW" sz="2000" dirty="0" err="1"/>
              <a:t>unmigrated</a:t>
            </a:r>
            <a:r>
              <a:rPr lang="en-US" altLang="zh-TW" sz="2000" dirty="0"/>
              <a:t> apps: </a:t>
            </a:r>
            <a:r>
              <a:rPr lang="en-US" altLang="zh-TW" sz="2000" dirty="0" err="1"/>
              <a:t>staticfiles</a:t>
            </a:r>
            <a:r>
              <a:rPr lang="en-US" altLang="zh-TW" sz="2000" dirty="0"/>
              <a:t>, messages</a:t>
            </a:r>
          </a:p>
          <a:p>
            <a:pPr marL="274320" lvl="1" indent="0">
              <a:buNone/>
            </a:pPr>
            <a:r>
              <a:rPr lang="en-US" altLang="zh-TW" sz="2000" dirty="0"/>
              <a:t>  Apply all migrations: admin, </a:t>
            </a:r>
            <a:r>
              <a:rPr lang="en-US" altLang="zh-TW" sz="2000" dirty="0" err="1"/>
              <a:t>contenttypes</a:t>
            </a:r>
            <a:r>
              <a:rPr lang="en-US" altLang="zh-TW" sz="2000" dirty="0"/>
              <a:t>, </a:t>
            </a:r>
            <a:r>
              <a:rPr lang="en-US" altLang="zh-TW" sz="2000" dirty="0" err="1"/>
              <a:t>mainsite</a:t>
            </a:r>
            <a:r>
              <a:rPr lang="en-US" altLang="zh-TW" sz="2000" dirty="0"/>
              <a:t>, </a:t>
            </a:r>
            <a:r>
              <a:rPr lang="en-US" altLang="zh-TW" sz="2000" dirty="0" err="1"/>
              <a:t>auth</a:t>
            </a:r>
            <a:r>
              <a:rPr lang="en-US" altLang="zh-TW" sz="2000" dirty="0"/>
              <a:t>, sessions</a:t>
            </a:r>
          </a:p>
          <a:p>
            <a:pPr marL="274320" lvl="1" indent="0">
              <a:buNone/>
            </a:pPr>
            <a:r>
              <a:rPr lang="en-US" altLang="zh-TW" sz="2000" dirty="0"/>
              <a:t>………………………….</a:t>
            </a:r>
            <a:endParaRPr lang="zh-TW" altLang="en-US" sz="2000"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17</a:t>
            </a:fld>
            <a:endParaRPr lang="zh-TW" altLang="en-US"/>
          </a:p>
        </p:txBody>
      </p:sp>
    </p:spTree>
    <p:extLst>
      <p:ext uri="{BB962C8B-B14F-4D97-AF65-F5344CB8AC3E}">
        <p14:creationId xmlns:p14="http://schemas.microsoft.com/office/powerpoint/2010/main" val="2757772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 啟用</a:t>
            </a:r>
            <a:r>
              <a:rPr lang="en-US" altLang="zh-TW" dirty="0"/>
              <a:t>admin</a:t>
            </a:r>
            <a:r>
              <a:rPr lang="zh-TW" altLang="zh-TW" dirty="0"/>
              <a:t>管理介面</a:t>
            </a:r>
            <a:endParaRPr lang="zh-TW" altLang="en-US"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18</a:t>
            </a:fld>
            <a:endParaRPr lang="zh-TW" altLang="en-US"/>
          </a:p>
        </p:txBody>
      </p:sp>
      <p:sp>
        <p:nvSpPr>
          <p:cNvPr id="5" name="內容版面配置區 4"/>
          <p:cNvSpPr>
            <a:spLocks noGrp="1"/>
          </p:cNvSpPr>
          <p:nvPr>
            <p:ph sz="quarter" idx="1"/>
          </p:nvPr>
        </p:nvSpPr>
        <p:spPr/>
        <p:txBody>
          <a:bodyPr/>
          <a:lstStyle/>
          <a:p>
            <a:r>
              <a:rPr lang="en-US" altLang="zh-TW" dirty="0"/>
              <a:t>admin</a:t>
            </a:r>
            <a:r>
              <a:rPr lang="zh-TW" altLang="zh-TW" dirty="0"/>
              <a:t>是</a:t>
            </a:r>
            <a:r>
              <a:rPr lang="en-US" altLang="zh-TW" dirty="0"/>
              <a:t>Django</a:t>
            </a:r>
            <a:r>
              <a:rPr lang="zh-TW" altLang="zh-TW" dirty="0"/>
              <a:t>預設的資料庫內容管理介面，在使用之前，有幾個要設定的步驟</a:t>
            </a:r>
            <a:endParaRPr lang="en-US" altLang="zh-TW" dirty="0"/>
          </a:p>
          <a:p>
            <a:pPr lvl="1"/>
            <a:r>
              <a:rPr lang="zh-TW" altLang="zh-TW" dirty="0"/>
              <a:t>建立一個管理者的帳號以及密碼</a:t>
            </a:r>
            <a:endParaRPr lang="en-US" altLang="zh-TW" dirty="0"/>
          </a:p>
          <a:p>
            <a:pPr lvl="1"/>
            <a:r>
              <a:rPr lang="zh-TW" altLang="zh-TW" dirty="0"/>
              <a:t>定義的</a:t>
            </a:r>
            <a:r>
              <a:rPr lang="en-US" altLang="zh-TW" dirty="0"/>
              <a:t>Post</a:t>
            </a:r>
            <a:r>
              <a:rPr lang="zh-TW" altLang="zh-TW" dirty="0"/>
              <a:t>納入管理</a:t>
            </a:r>
            <a:endParaRPr lang="en-US" altLang="zh-TW" dirty="0"/>
          </a:p>
          <a:p>
            <a:pPr lvl="1"/>
            <a:r>
              <a:rPr lang="zh-TW" altLang="zh-TW" dirty="0"/>
              <a:t>透過</a:t>
            </a:r>
            <a:r>
              <a:rPr lang="en-US" altLang="zh-TW" dirty="0" err="1"/>
              <a:t>admin.site.register</a:t>
            </a:r>
            <a:r>
              <a:rPr lang="zh-TW" altLang="zh-TW" dirty="0"/>
              <a:t>註冊</a:t>
            </a:r>
            <a:endParaRPr lang="zh-TW" altLang="en-US" dirty="0"/>
          </a:p>
        </p:txBody>
      </p:sp>
    </p:spTree>
    <p:extLst>
      <p:ext uri="{BB962C8B-B14F-4D97-AF65-F5344CB8AC3E}">
        <p14:creationId xmlns:p14="http://schemas.microsoft.com/office/powerpoint/2010/main" val="4282744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建立一個管理者的帳號以及密碼</a:t>
            </a:r>
            <a:endParaRPr lang="zh-TW" altLang="en-US"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19</a:t>
            </a:fld>
            <a:endParaRPr lang="zh-TW" altLang="en-US"/>
          </a:p>
        </p:txBody>
      </p:sp>
      <p:sp>
        <p:nvSpPr>
          <p:cNvPr id="3" name="內容版面配置區 2"/>
          <p:cNvSpPr>
            <a:spLocks noGrp="1"/>
          </p:cNvSpPr>
          <p:nvPr>
            <p:ph sz="quarter" idx="1"/>
          </p:nvPr>
        </p:nvSpPr>
        <p:spPr/>
        <p:txBody>
          <a:bodyPr/>
          <a:lstStyle/>
          <a:p>
            <a:r>
              <a:rPr lang="zh-TW" altLang="zh-TW" dirty="0"/>
              <a:t>建立一個管理者的帳號以及密碼，如下所示：</a:t>
            </a:r>
            <a:endParaRPr lang="en-US" altLang="zh-TW" dirty="0"/>
          </a:p>
          <a:p>
            <a:pPr marL="274320" lvl="1" indent="0">
              <a:buNone/>
            </a:pPr>
            <a:r>
              <a:rPr lang="en-US" altLang="zh-TW" dirty="0">
                <a:solidFill>
                  <a:srgbClr val="FF0000"/>
                </a:solidFill>
              </a:rPr>
              <a:t>python manage.py </a:t>
            </a:r>
            <a:r>
              <a:rPr lang="en-US" altLang="zh-TW" dirty="0" err="1">
                <a:solidFill>
                  <a:srgbClr val="FF0000"/>
                </a:solidFill>
              </a:rPr>
              <a:t>createsuperuser</a:t>
            </a:r>
            <a:endParaRPr lang="en-US" altLang="zh-TW" dirty="0">
              <a:solidFill>
                <a:srgbClr val="FF0000"/>
              </a:solidFill>
            </a:endParaRPr>
          </a:p>
          <a:p>
            <a:pPr marL="274320" lvl="1" indent="0">
              <a:buNone/>
            </a:pPr>
            <a:r>
              <a:rPr lang="en-US" altLang="zh-TW" dirty="0"/>
              <a:t>Username (leave blank to use '</a:t>
            </a:r>
            <a:r>
              <a:rPr lang="en-US" altLang="zh-TW" dirty="0" err="1"/>
              <a:t>minhuang</a:t>
            </a:r>
            <a:r>
              <a:rPr lang="en-US" altLang="zh-TW" dirty="0"/>
              <a:t>'): admin</a:t>
            </a:r>
          </a:p>
          <a:p>
            <a:pPr marL="274320" lvl="1" indent="0">
              <a:buNone/>
            </a:pPr>
            <a:r>
              <a:rPr lang="en-US" altLang="zh-TW" dirty="0"/>
              <a:t>Email address: ho@minhuang.net    </a:t>
            </a:r>
          </a:p>
          <a:p>
            <a:pPr marL="274320" lvl="1" indent="0">
              <a:buNone/>
            </a:pPr>
            <a:r>
              <a:rPr lang="en-US" altLang="zh-TW" dirty="0"/>
              <a:t>Password: </a:t>
            </a:r>
          </a:p>
          <a:p>
            <a:pPr marL="274320" lvl="1" indent="0">
              <a:buNone/>
            </a:pPr>
            <a:r>
              <a:rPr lang="en-US" altLang="zh-TW" dirty="0"/>
              <a:t>Password (again): </a:t>
            </a:r>
          </a:p>
          <a:p>
            <a:pPr marL="274320" lvl="1" indent="0">
              <a:buNone/>
            </a:pPr>
            <a:r>
              <a:rPr lang="en-US" altLang="zh-TW" dirty="0" err="1"/>
              <a:t>Superuser</a:t>
            </a:r>
            <a:r>
              <a:rPr lang="en-US" altLang="zh-TW" dirty="0"/>
              <a:t> created successfully</a:t>
            </a:r>
          </a:p>
          <a:p>
            <a:pPr lvl="1"/>
            <a:endParaRPr lang="zh-TW" altLang="en-US" dirty="0"/>
          </a:p>
        </p:txBody>
      </p:sp>
    </p:spTree>
    <p:extLst>
      <p:ext uri="{BB962C8B-B14F-4D97-AF65-F5344CB8AC3E}">
        <p14:creationId xmlns:p14="http://schemas.microsoft.com/office/powerpoint/2010/main" val="370469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學習目標</a:t>
            </a:r>
          </a:p>
        </p:txBody>
      </p:sp>
      <p:sp>
        <p:nvSpPr>
          <p:cNvPr id="3" name="內容版面配置區 2"/>
          <p:cNvSpPr>
            <a:spLocks noGrp="1"/>
          </p:cNvSpPr>
          <p:nvPr>
            <p:ph sz="quarter" idx="1"/>
          </p:nvPr>
        </p:nvSpPr>
        <p:spPr/>
        <p:txBody>
          <a:bodyPr>
            <a:normAutofit/>
          </a:bodyPr>
          <a:lstStyle/>
          <a:p>
            <a:pPr lvl="0"/>
            <a:r>
              <a:rPr lang="zh-TW" altLang="zh-TW" dirty="0"/>
              <a:t>個人部落格網站規劃</a:t>
            </a:r>
            <a:endParaRPr lang="en-US" altLang="zh-TW" dirty="0"/>
          </a:p>
          <a:p>
            <a:pPr lvl="1"/>
            <a:r>
              <a:rPr lang="zh-TW" altLang="zh-TW" dirty="0"/>
              <a:t>需求規劃</a:t>
            </a:r>
            <a:r>
              <a:rPr lang="zh-TW" altLang="en-US" dirty="0"/>
              <a:t>、</a:t>
            </a:r>
            <a:r>
              <a:rPr lang="zh-TW" altLang="zh-TW" dirty="0"/>
              <a:t>產生網站框架</a:t>
            </a:r>
            <a:r>
              <a:rPr lang="zh-TW" altLang="en-US" dirty="0"/>
              <a:t>、</a:t>
            </a:r>
            <a:r>
              <a:rPr lang="en-US" altLang="zh-TW" dirty="0"/>
              <a:t>Django</a:t>
            </a:r>
            <a:r>
              <a:rPr lang="zh-TW" altLang="zh-TW" dirty="0"/>
              <a:t>資料夾與檔案解析</a:t>
            </a:r>
          </a:p>
          <a:p>
            <a:pPr lvl="0"/>
            <a:r>
              <a:rPr lang="zh-TW" altLang="zh-TW" dirty="0"/>
              <a:t>建立部落格資料表</a:t>
            </a:r>
            <a:endParaRPr lang="en-US" altLang="zh-TW" dirty="0"/>
          </a:p>
          <a:p>
            <a:pPr lvl="1"/>
            <a:r>
              <a:rPr lang="zh-TW" altLang="zh-TW" dirty="0"/>
              <a:t>資料庫與</a:t>
            </a:r>
            <a:r>
              <a:rPr lang="en-US" altLang="zh-TW" dirty="0"/>
              <a:t>Django</a:t>
            </a:r>
            <a:r>
              <a:rPr lang="zh-TW" altLang="zh-TW" dirty="0"/>
              <a:t>的關係</a:t>
            </a:r>
            <a:r>
              <a:rPr lang="zh-TW" altLang="en-US" dirty="0"/>
              <a:t>、</a:t>
            </a:r>
            <a:r>
              <a:rPr lang="zh-TW" altLang="zh-TW" dirty="0"/>
              <a:t>定義資料模型</a:t>
            </a:r>
            <a:r>
              <a:rPr lang="zh-TW" altLang="en-US" dirty="0"/>
              <a:t>、</a:t>
            </a:r>
            <a:r>
              <a:rPr lang="zh-TW" altLang="zh-TW" dirty="0"/>
              <a:t>啟用</a:t>
            </a:r>
            <a:r>
              <a:rPr lang="en-US" altLang="zh-TW" dirty="0"/>
              <a:t>admin</a:t>
            </a:r>
            <a:r>
              <a:rPr lang="zh-TW" altLang="zh-TW" dirty="0"/>
              <a:t>管理介面</a:t>
            </a:r>
          </a:p>
          <a:p>
            <a:pPr lvl="1"/>
            <a:r>
              <a:rPr lang="zh-TW" altLang="zh-TW" dirty="0"/>
              <a:t>讀取資料庫中的內容</a:t>
            </a:r>
          </a:p>
          <a:p>
            <a:r>
              <a:rPr lang="zh-TW" altLang="zh-TW" dirty="0"/>
              <a:t>網址與頁面輸出</a:t>
            </a:r>
            <a:endParaRPr lang="en-US" altLang="zh-TW" dirty="0"/>
          </a:p>
          <a:p>
            <a:pPr lvl="1"/>
            <a:r>
              <a:rPr lang="zh-TW" altLang="zh-TW" dirty="0"/>
              <a:t>建立模版</a:t>
            </a:r>
            <a:r>
              <a:rPr lang="en-US" altLang="zh-TW" dirty="0"/>
              <a:t>template</a:t>
            </a:r>
            <a:r>
              <a:rPr lang="zh-TW" altLang="en-US" dirty="0"/>
              <a:t>、</a:t>
            </a:r>
            <a:r>
              <a:rPr lang="zh-TW" altLang="zh-TW" dirty="0"/>
              <a:t>網址對應</a:t>
            </a:r>
            <a:r>
              <a:rPr lang="zh-TW" altLang="en-US" dirty="0"/>
              <a:t>、</a:t>
            </a:r>
            <a:r>
              <a:rPr lang="zh-TW" altLang="zh-TW" dirty="0"/>
              <a:t>共用模版的使用</a:t>
            </a:r>
          </a:p>
          <a:p>
            <a:r>
              <a:rPr lang="zh-TW" altLang="zh-TW" dirty="0"/>
              <a:t>進階網站功能運用</a:t>
            </a:r>
            <a:endParaRPr lang="en-US" altLang="zh-TW" dirty="0"/>
          </a:p>
          <a:p>
            <a:pPr lvl="1"/>
            <a:r>
              <a:rPr lang="zh-TW" altLang="en-US" dirty="0"/>
              <a:t>靜態檔案的引用</a:t>
            </a:r>
            <a:r>
              <a:rPr lang="en-US" altLang="zh-TW" dirty="0"/>
              <a:t>(JS</a:t>
            </a:r>
            <a:r>
              <a:rPr lang="zh-TW" altLang="en-US" dirty="0"/>
              <a:t>、</a:t>
            </a:r>
            <a:r>
              <a:rPr lang="en-US" altLang="zh-TW" dirty="0"/>
              <a:t>CSS</a:t>
            </a:r>
            <a:r>
              <a:rPr lang="zh-TW" altLang="en-US" dirty="0"/>
              <a:t>、圖形檔</a:t>
            </a:r>
            <a:r>
              <a:rPr lang="en-US" altLang="zh-TW" dirty="0"/>
              <a:t>)</a:t>
            </a:r>
            <a:r>
              <a:rPr lang="zh-TW" altLang="en-US" dirty="0"/>
              <a:t>、</a:t>
            </a:r>
            <a:r>
              <a:rPr lang="en-US" altLang="zh-TW" dirty="0"/>
              <a:t>HTML</a:t>
            </a:r>
            <a:r>
              <a:rPr lang="zh-TW" altLang="zh-TW" dirty="0"/>
              <a:t>內容處理</a:t>
            </a:r>
            <a:endParaRPr lang="en-US" altLang="zh-TW" dirty="0"/>
          </a:p>
          <a:p>
            <a:pPr lvl="1"/>
            <a:r>
              <a:rPr lang="en-US" altLang="zh-TW" dirty="0"/>
              <a:t>Markdown</a:t>
            </a:r>
            <a:r>
              <a:rPr lang="zh-TW" altLang="zh-TW" dirty="0"/>
              <a:t>語法解析與應用</a:t>
            </a:r>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1752" y="228600"/>
            <a:ext cx="8734744" cy="1040160"/>
          </a:xfrm>
        </p:spPr>
        <p:txBody>
          <a:bodyPr>
            <a:normAutofit fontScale="90000"/>
          </a:bodyPr>
          <a:lstStyle/>
          <a:p>
            <a:r>
              <a:rPr lang="zh-TW" altLang="zh-TW" dirty="0"/>
              <a:t>定義的</a:t>
            </a:r>
            <a:r>
              <a:rPr lang="en-US" altLang="zh-TW" dirty="0"/>
              <a:t>Post</a:t>
            </a:r>
            <a:r>
              <a:rPr lang="zh-TW" altLang="zh-TW" dirty="0"/>
              <a:t>納入管理</a:t>
            </a:r>
            <a:r>
              <a:rPr lang="zh-TW" altLang="en-US" dirty="0"/>
              <a:t>、</a:t>
            </a:r>
            <a:r>
              <a:rPr lang="zh-TW" altLang="zh-TW" dirty="0"/>
              <a:t>透過</a:t>
            </a:r>
            <a:r>
              <a:rPr lang="en-US" altLang="zh-TW" dirty="0" err="1"/>
              <a:t>admin.site.register</a:t>
            </a:r>
            <a:r>
              <a:rPr lang="zh-TW" altLang="zh-TW" dirty="0"/>
              <a:t>註冊</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20</a:t>
            </a:fld>
            <a:endParaRPr lang="zh-TW" altLang="en-US"/>
          </a:p>
        </p:txBody>
      </p:sp>
      <p:sp>
        <p:nvSpPr>
          <p:cNvPr id="4" name="內容版面配置區 3"/>
          <p:cNvSpPr>
            <a:spLocks noGrp="1"/>
          </p:cNvSpPr>
          <p:nvPr>
            <p:ph sz="quarter" idx="1"/>
          </p:nvPr>
        </p:nvSpPr>
        <p:spPr/>
        <p:txBody>
          <a:bodyPr/>
          <a:lstStyle/>
          <a:p>
            <a:r>
              <a:rPr lang="zh-TW" altLang="zh-TW" dirty="0"/>
              <a:t>要把上一小節定義的</a:t>
            </a:r>
            <a:r>
              <a:rPr lang="en-US" altLang="zh-TW" dirty="0"/>
              <a:t>Post</a:t>
            </a:r>
            <a:r>
              <a:rPr lang="zh-TW" altLang="zh-TW" dirty="0"/>
              <a:t>納入管理，請修改</a:t>
            </a:r>
            <a:r>
              <a:rPr lang="en-US" altLang="zh-TW" dirty="0"/>
              <a:t>mainsite/admin.py</a:t>
            </a:r>
          </a:p>
          <a:p>
            <a:r>
              <a:rPr lang="zh-TW" altLang="zh-TW" dirty="0"/>
              <a:t>先引入我們的</a:t>
            </a:r>
            <a:r>
              <a:rPr lang="en-US" altLang="zh-TW" dirty="0"/>
              <a:t>Post</a:t>
            </a:r>
            <a:r>
              <a:rPr lang="zh-TW" altLang="zh-TW" dirty="0"/>
              <a:t>類別，然後再透過</a:t>
            </a:r>
            <a:r>
              <a:rPr lang="en-US" altLang="zh-TW" dirty="0" err="1"/>
              <a:t>admin.site.register</a:t>
            </a:r>
            <a:r>
              <a:rPr lang="zh-TW" altLang="zh-TW" dirty="0"/>
              <a:t>註冊即可</a:t>
            </a:r>
            <a:endParaRPr lang="en-US" altLang="zh-TW" dirty="0"/>
          </a:p>
          <a:p>
            <a:pPr marL="274320" lvl="1" indent="0">
              <a:buNone/>
            </a:pPr>
            <a:r>
              <a:rPr lang="en-US" altLang="zh-TW" dirty="0"/>
              <a:t>from </a:t>
            </a:r>
            <a:r>
              <a:rPr lang="en-US" altLang="zh-TW" dirty="0" err="1"/>
              <a:t>django.contrib</a:t>
            </a:r>
            <a:r>
              <a:rPr lang="en-US" altLang="zh-TW" dirty="0"/>
              <a:t> import admin</a:t>
            </a:r>
          </a:p>
          <a:p>
            <a:pPr marL="274320" lvl="1" indent="0">
              <a:buNone/>
            </a:pPr>
            <a:r>
              <a:rPr lang="en-US" altLang="zh-TW" dirty="0">
                <a:solidFill>
                  <a:srgbClr val="FF0000"/>
                </a:solidFill>
              </a:rPr>
              <a:t>from </a:t>
            </a:r>
            <a:r>
              <a:rPr lang="en-US" altLang="zh-TW" dirty="0" err="1">
                <a:solidFill>
                  <a:srgbClr val="FF0000"/>
                </a:solidFill>
              </a:rPr>
              <a:t>mainsite.models</a:t>
            </a:r>
            <a:r>
              <a:rPr lang="en-US" altLang="zh-TW" dirty="0">
                <a:solidFill>
                  <a:srgbClr val="FF0000"/>
                </a:solidFill>
              </a:rPr>
              <a:t> import Post</a:t>
            </a:r>
          </a:p>
          <a:p>
            <a:pPr marL="274320" lvl="1" indent="0">
              <a:buNone/>
            </a:pPr>
            <a:endParaRPr lang="en-US" altLang="zh-TW" dirty="0">
              <a:solidFill>
                <a:srgbClr val="FF0000"/>
              </a:solidFill>
            </a:endParaRPr>
          </a:p>
          <a:p>
            <a:pPr marL="274320" lvl="1" indent="0">
              <a:buNone/>
            </a:pPr>
            <a:r>
              <a:rPr lang="en-US" altLang="zh-TW" dirty="0" err="1">
                <a:solidFill>
                  <a:srgbClr val="FF0000"/>
                </a:solidFill>
              </a:rPr>
              <a:t>admin.site.register</a:t>
            </a:r>
            <a:r>
              <a:rPr lang="en-US" altLang="zh-TW" dirty="0">
                <a:solidFill>
                  <a:srgbClr val="FF0000"/>
                </a:solidFill>
              </a:rPr>
              <a:t>(Post)</a:t>
            </a:r>
          </a:p>
          <a:p>
            <a:pPr lvl="1"/>
            <a:endParaRPr lang="zh-TW"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啟用</a:t>
            </a:r>
            <a:r>
              <a:rPr lang="en-US" altLang="zh-TW" dirty="0"/>
              <a:t>admin</a:t>
            </a:r>
            <a:r>
              <a:rPr lang="zh-TW" altLang="zh-TW" dirty="0"/>
              <a:t>管理介面</a:t>
            </a:r>
            <a:endParaRPr lang="zh-TW" altLang="en-US"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21</a:t>
            </a:fld>
            <a:endParaRPr lang="zh-TW" altLang="en-US"/>
          </a:p>
        </p:txBody>
      </p:sp>
      <p:sp>
        <p:nvSpPr>
          <p:cNvPr id="3" name="內容版面配置區 2"/>
          <p:cNvSpPr>
            <a:spLocks noGrp="1"/>
          </p:cNvSpPr>
          <p:nvPr>
            <p:ph sz="quarter" idx="1"/>
          </p:nvPr>
        </p:nvSpPr>
        <p:spPr/>
        <p:txBody>
          <a:bodyPr/>
          <a:lstStyle/>
          <a:p>
            <a:r>
              <a:rPr lang="zh-TW" altLang="zh-TW" dirty="0"/>
              <a:t>透過瀏覽器連結到</a:t>
            </a:r>
            <a:r>
              <a:rPr lang="en-US" altLang="zh-TW" u="sng" dirty="0">
                <a:hlinkClick r:id="rId2"/>
              </a:rPr>
              <a:t>http://localhost:8000/admin</a:t>
            </a:r>
            <a:endParaRPr lang="zh-TW" altLang="en-US" dirty="0"/>
          </a:p>
        </p:txBody>
      </p:sp>
      <p:pic>
        <p:nvPicPr>
          <p:cNvPr id="6" name="圖片 5"/>
          <p:cNvPicPr/>
          <p:nvPr/>
        </p:nvPicPr>
        <p:blipFill>
          <a:blip r:embed="rId3">
            <a:extLst>
              <a:ext uri="{28A0092B-C50C-407E-A947-70E740481C1C}">
                <a14:useLocalDpi xmlns:a14="http://schemas.microsoft.com/office/drawing/2010/main" val="0"/>
              </a:ext>
            </a:extLst>
          </a:blip>
          <a:stretch>
            <a:fillRect/>
          </a:stretch>
        </p:blipFill>
        <p:spPr>
          <a:xfrm>
            <a:off x="2015716" y="2204864"/>
            <a:ext cx="5112568" cy="4004333"/>
          </a:xfrm>
          <a:prstGeom prst="rect">
            <a:avLst/>
          </a:prstGeom>
        </p:spPr>
      </p:pic>
    </p:spTree>
    <p:extLst>
      <p:ext uri="{BB962C8B-B14F-4D97-AF65-F5344CB8AC3E}">
        <p14:creationId xmlns:p14="http://schemas.microsoft.com/office/powerpoint/2010/main" val="167023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啟用</a:t>
            </a:r>
            <a:r>
              <a:rPr lang="en-US" altLang="zh-TW" dirty="0"/>
              <a:t>admin</a:t>
            </a:r>
            <a:r>
              <a:rPr lang="zh-TW" altLang="zh-TW" dirty="0"/>
              <a:t>管理介面</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22</a:t>
            </a:fld>
            <a:endParaRPr lang="zh-TW" altLang="en-US"/>
          </a:p>
        </p:txBody>
      </p:sp>
      <p:sp>
        <p:nvSpPr>
          <p:cNvPr id="6" name="內容版面配置區 5"/>
          <p:cNvSpPr>
            <a:spLocks noGrp="1"/>
          </p:cNvSpPr>
          <p:nvPr>
            <p:ph sz="quarter" idx="1"/>
          </p:nvPr>
        </p:nvSpPr>
        <p:spPr/>
        <p:txBody>
          <a:bodyPr/>
          <a:lstStyle/>
          <a:p>
            <a:r>
              <a:rPr lang="zh-TW" altLang="zh-TW" dirty="0"/>
              <a:t>輸入之前設定過的</a:t>
            </a:r>
            <a:r>
              <a:rPr lang="en-US" altLang="zh-TW" dirty="0" err="1"/>
              <a:t>superuser</a:t>
            </a:r>
            <a:r>
              <a:rPr lang="zh-TW" altLang="zh-TW" dirty="0"/>
              <a:t>帳號以及密碼之後，即可以看到一個美觀的資料庫（資料表）管理介面</a:t>
            </a:r>
            <a:endParaRPr lang="zh-TW" altLang="en-US" dirty="0"/>
          </a:p>
        </p:txBody>
      </p:sp>
      <p:pic>
        <p:nvPicPr>
          <p:cNvPr id="7" name="圖片 6"/>
          <p:cNvPicPr/>
          <p:nvPr/>
        </p:nvPicPr>
        <p:blipFill>
          <a:blip r:embed="rId2">
            <a:extLst>
              <a:ext uri="{28A0092B-C50C-407E-A947-70E740481C1C}">
                <a14:useLocalDpi xmlns:a14="http://schemas.microsoft.com/office/drawing/2010/main" val="0"/>
              </a:ext>
            </a:extLst>
          </a:blip>
          <a:stretch>
            <a:fillRect/>
          </a:stretch>
        </p:blipFill>
        <p:spPr>
          <a:xfrm>
            <a:off x="2015716" y="2420888"/>
            <a:ext cx="5112568" cy="4104456"/>
          </a:xfrm>
          <a:prstGeom prst="rect">
            <a:avLst/>
          </a:prstGeom>
        </p:spPr>
      </p:pic>
    </p:spTree>
    <p:extLst>
      <p:ext uri="{BB962C8B-B14F-4D97-AF65-F5344CB8AC3E}">
        <p14:creationId xmlns:p14="http://schemas.microsoft.com/office/powerpoint/2010/main" val="884253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啟用</a:t>
            </a:r>
            <a:r>
              <a:rPr lang="en-US" altLang="zh-TW" dirty="0"/>
              <a:t>admin</a:t>
            </a:r>
            <a:r>
              <a:rPr lang="zh-TW" altLang="zh-TW" dirty="0"/>
              <a:t>管理介面</a:t>
            </a:r>
            <a:endParaRPr lang="zh-TW" altLang="en-US" dirty="0"/>
          </a:p>
        </p:txBody>
      </p:sp>
      <p:sp>
        <p:nvSpPr>
          <p:cNvPr id="3" name="內容版面配置區 2"/>
          <p:cNvSpPr>
            <a:spLocks noGrp="1"/>
          </p:cNvSpPr>
          <p:nvPr>
            <p:ph sz="quarter" idx="1"/>
          </p:nvPr>
        </p:nvSpPr>
        <p:spPr>
          <a:xfrm>
            <a:off x="301752" y="1527048"/>
            <a:ext cx="8662736" cy="4854280"/>
          </a:xfrm>
        </p:spPr>
        <p:txBody>
          <a:bodyPr>
            <a:normAutofit/>
          </a:bodyPr>
          <a:lstStyle/>
          <a:p>
            <a:r>
              <a:rPr lang="zh-TW" altLang="zh-TW" dirty="0"/>
              <a:t>第一次點擊到</a:t>
            </a:r>
            <a:r>
              <a:rPr lang="en-US" altLang="zh-TW" dirty="0"/>
              <a:t>Posts</a:t>
            </a:r>
            <a:r>
              <a:rPr lang="zh-TW" altLang="zh-TW" dirty="0"/>
              <a:t>中時，還沒有任何內容</a:t>
            </a:r>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23</a:t>
            </a:fld>
            <a:endParaRPr lang="zh-TW" altLang="en-US"/>
          </a:p>
        </p:txBody>
      </p:sp>
      <p:pic>
        <p:nvPicPr>
          <p:cNvPr id="6" name="圖片 5"/>
          <p:cNvPicPr/>
          <p:nvPr/>
        </p:nvPicPr>
        <p:blipFill>
          <a:blip r:embed="rId2">
            <a:extLst>
              <a:ext uri="{28A0092B-C50C-407E-A947-70E740481C1C}">
                <a14:useLocalDpi xmlns:a14="http://schemas.microsoft.com/office/drawing/2010/main" val="0"/>
              </a:ext>
            </a:extLst>
          </a:blip>
          <a:stretch>
            <a:fillRect/>
          </a:stretch>
        </p:blipFill>
        <p:spPr>
          <a:xfrm>
            <a:off x="1835696" y="2007193"/>
            <a:ext cx="5472608" cy="4433486"/>
          </a:xfrm>
          <a:prstGeom prst="rect">
            <a:avLst/>
          </a:prstGeom>
        </p:spPr>
      </p:pic>
    </p:spTree>
    <p:extLst>
      <p:ext uri="{BB962C8B-B14F-4D97-AF65-F5344CB8AC3E}">
        <p14:creationId xmlns:p14="http://schemas.microsoft.com/office/powerpoint/2010/main" val="2409125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啟用</a:t>
            </a:r>
            <a:r>
              <a:rPr lang="en-US" altLang="zh-TW" dirty="0"/>
              <a:t>admin</a:t>
            </a:r>
            <a:r>
              <a:rPr lang="zh-TW" altLang="zh-TW" dirty="0"/>
              <a:t>管理介面</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24</a:t>
            </a:fld>
            <a:endParaRPr lang="zh-TW" altLang="en-US"/>
          </a:p>
        </p:txBody>
      </p:sp>
      <p:sp>
        <p:nvSpPr>
          <p:cNvPr id="5" name="內容版面配置區 4"/>
          <p:cNvSpPr>
            <a:spLocks noGrp="1"/>
          </p:cNvSpPr>
          <p:nvPr>
            <p:ph sz="quarter" idx="1"/>
          </p:nvPr>
        </p:nvSpPr>
        <p:spPr>
          <a:xfrm>
            <a:off x="301752" y="1527048"/>
            <a:ext cx="8534400" cy="1829944"/>
          </a:xfrm>
        </p:spPr>
        <p:txBody>
          <a:bodyPr/>
          <a:lstStyle/>
          <a:p>
            <a:r>
              <a:rPr lang="zh-TW" altLang="zh-TW" dirty="0"/>
              <a:t>右上角箭頭所指的地方點擊新增文章</a:t>
            </a:r>
            <a:endParaRPr lang="zh-TW" altLang="en-US" dirty="0"/>
          </a:p>
        </p:txBody>
      </p:sp>
      <p:pic>
        <p:nvPicPr>
          <p:cNvPr id="7" name="圖片 6"/>
          <p:cNvPicPr/>
          <p:nvPr/>
        </p:nvPicPr>
        <p:blipFill>
          <a:blip r:embed="rId2">
            <a:extLst>
              <a:ext uri="{28A0092B-C50C-407E-A947-70E740481C1C}">
                <a14:useLocalDpi xmlns:a14="http://schemas.microsoft.com/office/drawing/2010/main" val="0"/>
              </a:ext>
            </a:extLst>
          </a:blip>
          <a:stretch>
            <a:fillRect/>
          </a:stretch>
        </p:blipFill>
        <p:spPr>
          <a:xfrm>
            <a:off x="1691680" y="2031944"/>
            <a:ext cx="5760640" cy="4493399"/>
          </a:xfrm>
          <a:prstGeom prst="rect">
            <a:avLst/>
          </a:prstGeom>
        </p:spPr>
      </p:pic>
    </p:spTree>
    <p:extLst>
      <p:ext uri="{BB962C8B-B14F-4D97-AF65-F5344CB8AC3E}">
        <p14:creationId xmlns:p14="http://schemas.microsoft.com/office/powerpoint/2010/main" val="1791692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啟用</a:t>
            </a:r>
            <a:r>
              <a:rPr lang="en-US" altLang="zh-TW" dirty="0"/>
              <a:t>admin</a:t>
            </a:r>
            <a:r>
              <a:rPr lang="zh-TW" altLang="zh-TW" dirty="0"/>
              <a:t>管理介面</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25</a:t>
            </a:fld>
            <a:endParaRPr lang="zh-TW" altLang="en-US"/>
          </a:p>
        </p:txBody>
      </p:sp>
      <p:sp>
        <p:nvSpPr>
          <p:cNvPr id="5" name="內容版面配置區 4"/>
          <p:cNvSpPr>
            <a:spLocks noGrp="1"/>
          </p:cNvSpPr>
          <p:nvPr>
            <p:ph sz="quarter" idx="1"/>
          </p:nvPr>
        </p:nvSpPr>
        <p:spPr/>
        <p:txBody>
          <a:bodyPr/>
          <a:lstStyle/>
          <a:p>
            <a:r>
              <a:rPr lang="zh-TW" altLang="zh-TW" dirty="0"/>
              <a:t>按下「儲存」按鈕，該文章已被順利新增到資料庫中了</a:t>
            </a:r>
            <a:endParaRPr lang="zh-TW" altLang="en-US" dirty="0"/>
          </a:p>
        </p:txBody>
      </p:sp>
      <p:pic>
        <p:nvPicPr>
          <p:cNvPr id="7" name="圖片 6"/>
          <p:cNvPicPr/>
          <p:nvPr/>
        </p:nvPicPr>
        <p:blipFill>
          <a:blip r:embed="rId2">
            <a:extLst>
              <a:ext uri="{28A0092B-C50C-407E-A947-70E740481C1C}">
                <a14:useLocalDpi xmlns:a14="http://schemas.microsoft.com/office/drawing/2010/main" val="0"/>
              </a:ext>
            </a:extLst>
          </a:blip>
          <a:stretch>
            <a:fillRect/>
          </a:stretch>
        </p:blipFill>
        <p:spPr>
          <a:xfrm>
            <a:off x="1763688" y="2132856"/>
            <a:ext cx="5616624" cy="4248472"/>
          </a:xfrm>
          <a:prstGeom prst="rect">
            <a:avLst/>
          </a:prstGeom>
        </p:spPr>
      </p:pic>
    </p:spTree>
    <p:extLst>
      <p:ext uri="{BB962C8B-B14F-4D97-AF65-F5344CB8AC3E}">
        <p14:creationId xmlns:p14="http://schemas.microsoft.com/office/powerpoint/2010/main" val="1466462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啟用</a:t>
            </a:r>
            <a:r>
              <a:rPr lang="en-US" altLang="zh-TW" dirty="0"/>
              <a:t>admin</a:t>
            </a:r>
            <a:r>
              <a:rPr lang="zh-TW" altLang="zh-TW" dirty="0"/>
              <a:t>管理介面</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26</a:t>
            </a:fld>
            <a:endParaRPr lang="zh-TW" altLang="en-US"/>
          </a:p>
        </p:txBody>
      </p:sp>
      <p:sp>
        <p:nvSpPr>
          <p:cNvPr id="6" name="內容版面配置區 5"/>
          <p:cNvSpPr>
            <a:spLocks noGrp="1"/>
          </p:cNvSpPr>
          <p:nvPr>
            <p:ph sz="quarter" idx="1"/>
          </p:nvPr>
        </p:nvSpPr>
        <p:spPr>
          <a:xfrm>
            <a:off x="301752" y="1527048"/>
            <a:ext cx="8534400" cy="3126088"/>
          </a:xfrm>
        </p:spPr>
        <p:txBody>
          <a:bodyPr>
            <a:normAutofit/>
          </a:bodyPr>
          <a:lstStyle/>
          <a:p>
            <a:r>
              <a:rPr lang="zh-TW" altLang="zh-TW" dirty="0"/>
              <a:t>為了後續測試方便，請至少輸入</a:t>
            </a:r>
            <a:r>
              <a:rPr lang="en-US" altLang="zh-TW" dirty="0"/>
              <a:t>5</a:t>
            </a:r>
            <a:r>
              <a:rPr lang="zh-TW" altLang="zh-TW" dirty="0"/>
              <a:t>篇文章內容，中英文皆可，但是</a:t>
            </a:r>
            <a:r>
              <a:rPr lang="en-US" altLang="zh-TW" dirty="0"/>
              <a:t>slug</a:t>
            </a:r>
            <a:r>
              <a:rPr lang="zh-TW" altLang="zh-TW" dirty="0"/>
              <a:t>請使用英文或數字即可，而且中間不要使用任何符號以及空白字元</a:t>
            </a:r>
            <a:endParaRPr lang="zh-TW" altLang="en-US" dirty="0"/>
          </a:p>
        </p:txBody>
      </p:sp>
      <p:pic>
        <p:nvPicPr>
          <p:cNvPr id="8" name="圖片 7"/>
          <p:cNvPicPr/>
          <p:nvPr/>
        </p:nvPicPr>
        <p:blipFill>
          <a:blip r:embed="rId2">
            <a:extLst>
              <a:ext uri="{28A0092B-C50C-407E-A947-70E740481C1C}">
                <a14:useLocalDpi xmlns:a14="http://schemas.microsoft.com/office/drawing/2010/main" val="0"/>
              </a:ext>
            </a:extLst>
          </a:blip>
          <a:stretch>
            <a:fillRect/>
          </a:stretch>
        </p:blipFill>
        <p:spPr>
          <a:xfrm>
            <a:off x="1763688" y="2780928"/>
            <a:ext cx="5616624" cy="3744416"/>
          </a:xfrm>
          <a:prstGeom prst="rect">
            <a:avLst/>
          </a:prstGeom>
        </p:spPr>
      </p:pic>
    </p:spTree>
    <p:extLst>
      <p:ext uri="{BB962C8B-B14F-4D97-AF65-F5344CB8AC3E}">
        <p14:creationId xmlns:p14="http://schemas.microsoft.com/office/powerpoint/2010/main" val="1292787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啟用</a:t>
            </a:r>
            <a:r>
              <a:rPr lang="en-US" altLang="zh-TW" dirty="0"/>
              <a:t>admin</a:t>
            </a:r>
            <a:r>
              <a:rPr lang="zh-TW" altLang="zh-TW" dirty="0"/>
              <a:t>管理介面</a:t>
            </a:r>
            <a:endParaRPr lang="zh-TW" altLang="en-US" dirty="0"/>
          </a:p>
        </p:txBody>
      </p:sp>
      <p:sp>
        <p:nvSpPr>
          <p:cNvPr id="3" name="內容版面配置區 2"/>
          <p:cNvSpPr>
            <a:spLocks noGrp="1"/>
          </p:cNvSpPr>
          <p:nvPr>
            <p:ph sz="quarter" idx="1"/>
          </p:nvPr>
        </p:nvSpPr>
        <p:spPr/>
        <p:txBody>
          <a:bodyPr>
            <a:normAutofit/>
          </a:bodyPr>
          <a:lstStyle/>
          <a:p>
            <a:r>
              <a:rPr lang="zh-TW" altLang="zh-TW" dirty="0"/>
              <a:t>自訂</a:t>
            </a:r>
            <a:r>
              <a:rPr lang="en-US" altLang="zh-TW" dirty="0"/>
              <a:t>Post</a:t>
            </a:r>
            <a:r>
              <a:rPr lang="zh-TW" altLang="zh-TW" dirty="0"/>
              <a:t>顯示的方式之類別，繼承自</a:t>
            </a:r>
            <a:r>
              <a:rPr lang="en-US" altLang="zh-TW" dirty="0" err="1"/>
              <a:t>admin.ModelAdmin</a:t>
            </a:r>
            <a:endParaRPr lang="en-US" altLang="zh-TW" dirty="0"/>
          </a:p>
          <a:p>
            <a:pPr marL="274320" lvl="1" indent="0">
              <a:buNone/>
            </a:pPr>
            <a:r>
              <a:rPr lang="en-US" altLang="zh-TW" dirty="0"/>
              <a:t>from </a:t>
            </a:r>
            <a:r>
              <a:rPr lang="en-US" altLang="zh-TW" dirty="0" err="1"/>
              <a:t>django.contrib</a:t>
            </a:r>
            <a:r>
              <a:rPr lang="en-US" altLang="zh-TW" dirty="0"/>
              <a:t> import admin</a:t>
            </a:r>
          </a:p>
          <a:p>
            <a:pPr marL="274320" lvl="1" indent="0">
              <a:buNone/>
            </a:pPr>
            <a:r>
              <a:rPr lang="en-US" altLang="zh-TW" dirty="0"/>
              <a:t>from .models import Post</a:t>
            </a:r>
          </a:p>
          <a:p>
            <a:pPr marL="274320" lvl="1" indent="0">
              <a:buNone/>
            </a:pPr>
            <a:endParaRPr lang="en-US" altLang="zh-TW" dirty="0"/>
          </a:p>
          <a:p>
            <a:pPr marL="274320" lvl="1" indent="0">
              <a:buNone/>
            </a:pPr>
            <a:r>
              <a:rPr lang="en-US" altLang="zh-TW" dirty="0"/>
              <a:t>class </a:t>
            </a:r>
            <a:r>
              <a:rPr lang="en-US" altLang="zh-TW" dirty="0" err="1"/>
              <a:t>PostAdmin</a:t>
            </a:r>
            <a:r>
              <a:rPr lang="en-US" altLang="zh-TW" dirty="0"/>
              <a:t>(</a:t>
            </a:r>
            <a:r>
              <a:rPr lang="en-US" altLang="zh-TW" dirty="0" err="1"/>
              <a:t>admin.ModelAdmin</a:t>
            </a:r>
            <a:r>
              <a:rPr lang="en-US" altLang="zh-TW" dirty="0"/>
              <a:t>):</a:t>
            </a:r>
          </a:p>
          <a:p>
            <a:pPr marL="274320" lvl="1" indent="0">
              <a:buNone/>
            </a:pPr>
            <a:r>
              <a:rPr lang="en-US" altLang="zh-TW" dirty="0"/>
              <a:t>    </a:t>
            </a:r>
            <a:r>
              <a:rPr lang="en-US" altLang="zh-TW" dirty="0" err="1"/>
              <a:t>list_display</a:t>
            </a:r>
            <a:r>
              <a:rPr lang="en-US" altLang="zh-TW" dirty="0"/>
              <a:t> = ('title', 'slug', '</a:t>
            </a:r>
            <a:r>
              <a:rPr lang="en-US" altLang="zh-TW" dirty="0" err="1"/>
              <a:t>pub_date</a:t>
            </a:r>
            <a:r>
              <a:rPr lang="en-US" altLang="zh-TW" dirty="0"/>
              <a:t>')</a:t>
            </a:r>
          </a:p>
          <a:p>
            <a:pPr marL="274320" lvl="1" indent="0">
              <a:buNone/>
            </a:pPr>
            <a:endParaRPr lang="en-US" altLang="zh-TW" dirty="0"/>
          </a:p>
          <a:p>
            <a:pPr marL="274320" lvl="1" indent="0">
              <a:buNone/>
            </a:pPr>
            <a:r>
              <a:rPr lang="en-US" altLang="zh-TW" dirty="0" err="1"/>
              <a:t>admin.site.register</a:t>
            </a:r>
            <a:r>
              <a:rPr lang="en-US" altLang="zh-TW" dirty="0"/>
              <a:t>(Post, </a:t>
            </a:r>
            <a:r>
              <a:rPr lang="en-US" altLang="zh-TW" dirty="0" err="1"/>
              <a:t>PostAdmin</a:t>
            </a:r>
            <a:r>
              <a:rPr lang="en-US" altLang="zh-TW" dirty="0"/>
              <a:t>)</a:t>
            </a:r>
          </a:p>
          <a:p>
            <a:pPr lvl="1"/>
            <a:endParaRPr lang="zh-TW" altLang="en-US" dirty="0"/>
          </a:p>
        </p:txBody>
      </p:sp>
      <p:sp>
        <p:nvSpPr>
          <p:cNvPr id="5" name="投影片編號版面配置區 4"/>
          <p:cNvSpPr>
            <a:spLocks noGrp="1"/>
          </p:cNvSpPr>
          <p:nvPr>
            <p:ph type="sldNum" sz="quarter" idx="12"/>
          </p:nvPr>
        </p:nvSpPr>
        <p:spPr/>
        <p:txBody>
          <a:bodyPr/>
          <a:lstStyle/>
          <a:p>
            <a:fld id="{369E457D-EE12-4164-8E32-9DDD40A95892}" type="slidenum">
              <a:rPr lang="zh-TW" altLang="en-US" smtClean="0"/>
              <a:pPr/>
              <a:t>27</a:t>
            </a:fld>
            <a:endParaRPr lang="zh-TW" altLang="en-US"/>
          </a:p>
        </p:txBody>
      </p:sp>
    </p:spTree>
    <p:extLst>
      <p:ext uri="{BB962C8B-B14F-4D97-AF65-F5344CB8AC3E}">
        <p14:creationId xmlns:p14="http://schemas.microsoft.com/office/powerpoint/2010/main" val="2991075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啟用</a:t>
            </a:r>
            <a:r>
              <a:rPr lang="en-US" altLang="zh-TW" dirty="0"/>
              <a:t>admin</a:t>
            </a:r>
            <a:r>
              <a:rPr lang="zh-TW" altLang="zh-TW" dirty="0"/>
              <a:t>管理介面</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28</a:t>
            </a:fld>
            <a:endParaRPr lang="zh-TW" altLang="en-US"/>
          </a:p>
        </p:txBody>
      </p:sp>
      <p:sp>
        <p:nvSpPr>
          <p:cNvPr id="4" name="內容版面配置區 3"/>
          <p:cNvSpPr>
            <a:spLocks noGrp="1"/>
          </p:cNvSpPr>
          <p:nvPr>
            <p:ph sz="quarter" idx="1"/>
          </p:nvPr>
        </p:nvSpPr>
        <p:spPr/>
        <p:txBody>
          <a:bodyPr/>
          <a:lstStyle/>
          <a:p>
            <a:r>
              <a:rPr lang="zh-TW" altLang="en-US" dirty="0"/>
              <a:t>上述的設定</a:t>
            </a:r>
            <a:r>
              <a:rPr lang="zh-TW" altLang="zh-TW" dirty="0"/>
              <a:t>讓文章在顯示的時候，除了</a:t>
            </a:r>
            <a:r>
              <a:rPr lang="en-US" altLang="zh-TW" dirty="0"/>
              <a:t>title</a:t>
            </a:r>
            <a:r>
              <a:rPr lang="zh-TW" altLang="zh-TW" dirty="0"/>
              <a:t>之外，還可以再加上張貼的日期和時間等內容</a:t>
            </a:r>
            <a:endParaRPr lang="zh-TW" altLang="en-US" dirty="0"/>
          </a:p>
        </p:txBody>
      </p:sp>
      <p:pic>
        <p:nvPicPr>
          <p:cNvPr id="7" name="圖片 6"/>
          <p:cNvPicPr/>
          <p:nvPr/>
        </p:nvPicPr>
        <p:blipFill>
          <a:blip r:embed="rId2">
            <a:extLst>
              <a:ext uri="{28A0092B-C50C-407E-A947-70E740481C1C}">
                <a14:useLocalDpi xmlns:a14="http://schemas.microsoft.com/office/drawing/2010/main" val="0"/>
              </a:ext>
            </a:extLst>
          </a:blip>
          <a:stretch>
            <a:fillRect/>
          </a:stretch>
        </p:blipFill>
        <p:spPr>
          <a:xfrm>
            <a:off x="1583668" y="2507805"/>
            <a:ext cx="5976664" cy="387352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讀取資料庫中的內容</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29</a:t>
            </a:fld>
            <a:endParaRPr lang="zh-TW" altLang="en-US"/>
          </a:p>
        </p:txBody>
      </p:sp>
      <p:sp>
        <p:nvSpPr>
          <p:cNvPr id="4" name="內容版面配置區 3"/>
          <p:cNvSpPr>
            <a:spLocks noGrp="1"/>
          </p:cNvSpPr>
          <p:nvPr>
            <p:ph sz="quarter" idx="1"/>
          </p:nvPr>
        </p:nvSpPr>
        <p:spPr>
          <a:xfrm>
            <a:off x="301752" y="1527048"/>
            <a:ext cx="8534400" cy="4998296"/>
          </a:xfrm>
        </p:spPr>
        <p:txBody>
          <a:bodyPr/>
          <a:lstStyle/>
          <a:p>
            <a:r>
              <a:rPr lang="zh-TW" altLang="zh-TW" dirty="0"/>
              <a:t>為了把資料抽象化，</a:t>
            </a:r>
            <a:r>
              <a:rPr lang="en-US" altLang="zh-TW" dirty="0"/>
              <a:t>Django</a:t>
            </a:r>
            <a:r>
              <a:rPr lang="zh-TW" altLang="zh-TW" dirty="0"/>
              <a:t>把資料的存取和顯示區分為</a:t>
            </a:r>
            <a:r>
              <a:rPr lang="en-US" altLang="zh-TW" dirty="0"/>
              <a:t>Model</a:t>
            </a:r>
            <a:r>
              <a:rPr lang="zh-TW" altLang="zh-TW" dirty="0"/>
              <a:t>、</a:t>
            </a:r>
            <a:r>
              <a:rPr lang="en-US" altLang="zh-TW" dirty="0"/>
              <a:t>Template</a:t>
            </a:r>
            <a:r>
              <a:rPr lang="zh-TW" altLang="zh-TW" dirty="0"/>
              <a:t>、以及</a:t>
            </a:r>
            <a:r>
              <a:rPr lang="en-US" altLang="zh-TW" dirty="0"/>
              <a:t>View</a:t>
            </a:r>
            <a:r>
              <a:rPr lang="zh-TW" altLang="zh-TW" dirty="0"/>
              <a:t>，分別對應到</a:t>
            </a:r>
            <a:r>
              <a:rPr lang="en-US" altLang="zh-TW" dirty="0"/>
              <a:t>models.py</a:t>
            </a:r>
            <a:r>
              <a:rPr lang="zh-TW" altLang="zh-TW" dirty="0"/>
              <a:t>、</a:t>
            </a:r>
            <a:r>
              <a:rPr lang="en-US" altLang="zh-TW" dirty="0"/>
              <a:t>templates</a:t>
            </a:r>
            <a:r>
              <a:rPr lang="zh-TW" altLang="zh-TW" dirty="0"/>
              <a:t>資料夾、以及</a:t>
            </a:r>
            <a:r>
              <a:rPr lang="en-US" altLang="zh-TW" dirty="0"/>
              <a:t>views.py</a:t>
            </a:r>
            <a:r>
              <a:rPr lang="zh-TW" altLang="zh-TW" dirty="0"/>
              <a:t>這些檔案</a:t>
            </a:r>
            <a:endParaRPr lang="en-US" altLang="zh-TW" dirty="0"/>
          </a:p>
          <a:p>
            <a:r>
              <a:rPr lang="en-US" altLang="zh-TW" dirty="0"/>
              <a:t>models.py</a:t>
            </a:r>
          </a:p>
          <a:p>
            <a:pPr lvl="1"/>
            <a:r>
              <a:rPr lang="zh-TW" altLang="zh-TW" dirty="0"/>
              <a:t>負責定義要存取的資料模型，以</a:t>
            </a:r>
            <a:r>
              <a:rPr lang="en-US" altLang="zh-TW" dirty="0"/>
              <a:t>Python</a:t>
            </a:r>
            <a:r>
              <a:rPr lang="zh-TW" altLang="zh-TW" dirty="0"/>
              <a:t>的</a:t>
            </a:r>
            <a:r>
              <a:rPr lang="en-US" altLang="zh-TW" dirty="0"/>
              <a:t>class</a:t>
            </a:r>
            <a:r>
              <a:rPr lang="zh-TW" altLang="zh-TW" dirty="0"/>
              <a:t>類別方式來定義</a:t>
            </a:r>
            <a:endParaRPr lang="en-US" altLang="zh-TW" dirty="0"/>
          </a:p>
          <a:p>
            <a:r>
              <a:rPr lang="en-US" altLang="zh-TW" dirty="0"/>
              <a:t>views.py</a:t>
            </a:r>
          </a:p>
          <a:p>
            <a:pPr lvl="1"/>
            <a:r>
              <a:rPr lang="zh-TW" altLang="en-US" dirty="0"/>
              <a:t>負責處理資料的存取以及程式邏輯處理</a:t>
            </a:r>
            <a:endParaRPr lang="en-US" altLang="zh-TW" dirty="0"/>
          </a:p>
          <a:p>
            <a:r>
              <a:rPr lang="en-US" altLang="zh-TW" dirty="0"/>
              <a:t>templates</a:t>
            </a:r>
            <a:r>
              <a:rPr lang="zh-TW" altLang="zh-TW" dirty="0"/>
              <a:t>資料夾</a:t>
            </a:r>
            <a:endParaRPr lang="en-US" altLang="zh-TW" dirty="0"/>
          </a:p>
          <a:p>
            <a:pPr lvl="1"/>
            <a:r>
              <a:rPr lang="zh-TW" altLang="en-US" dirty="0"/>
              <a:t>存放網站所要呈現給使用者觀看的模板</a:t>
            </a:r>
            <a:r>
              <a:rPr lang="en-US" altLang="zh-TW" dirty="0"/>
              <a:t>(.html</a:t>
            </a:r>
            <a:r>
              <a:rPr lang="zh-TW" altLang="en-US" dirty="0"/>
              <a:t>檔案</a:t>
            </a:r>
            <a:r>
              <a:rPr lang="en-US" altLang="zh-TW" dirty="0"/>
              <a:t>)</a:t>
            </a:r>
          </a:p>
        </p:txBody>
      </p:sp>
    </p:spTree>
    <p:extLst>
      <p:ext uri="{BB962C8B-B14F-4D97-AF65-F5344CB8AC3E}">
        <p14:creationId xmlns:p14="http://schemas.microsoft.com/office/powerpoint/2010/main" val="26541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部落格網站的需求與規劃</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a:t>
            </a:fld>
            <a:endParaRPr lang="zh-TW" altLang="en-US"/>
          </a:p>
        </p:txBody>
      </p:sp>
      <p:sp>
        <p:nvSpPr>
          <p:cNvPr id="5" name="內容版面配置區 4"/>
          <p:cNvSpPr>
            <a:spLocks noGrp="1"/>
          </p:cNvSpPr>
          <p:nvPr>
            <p:ph sz="quarter" idx="1"/>
          </p:nvPr>
        </p:nvSpPr>
        <p:spPr>
          <a:xfrm>
            <a:off x="301752" y="1527048"/>
            <a:ext cx="8534400" cy="4782272"/>
          </a:xfrm>
        </p:spPr>
        <p:txBody>
          <a:bodyPr>
            <a:normAutofit/>
          </a:bodyPr>
          <a:lstStyle/>
          <a:p>
            <a:r>
              <a:rPr lang="zh-TW" altLang="zh-TW" dirty="0"/>
              <a:t>本堂課中要完成的個人部落格網站之需求與功能做一簡單的描述，並在後續的章節中逐步完成之。首先在功能的部份：</a:t>
            </a:r>
            <a:endParaRPr lang="en-US" altLang="zh-TW" dirty="0"/>
          </a:p>
          <a:p>
            <a:pPr lvl="1"/>
            <a:r>
              <a:rPr lang="zh-TW" altLang="en-US" dirty="0"/>
              <a:t>專案名稱</a:t>
            </a:r>
            <a:r>
              <a:rPr lang="en-US" altLang="zh-TW" dirty="0" err="1"/>
              <a:t>mblog</a:t>
            </a:r>
            <a:endParaRPr lang="en-US" altLang="zh-TW" dirty="0"/>
          </a:p>
          <a:p>
            <a:pPr lvl="1"/>
            <a:r>
              <a:rPr lang="zh-TW" altLang="en-US" dirty="0"/>
              <a:t>透過</a:t>
            </a:r>
            <a:r>
              <a:rPr lang="en-US" altLang="zh-TW" dirty="0"/>
              <a:t>admin</a:t>
            </a:r>
            <a:r>
              <a:rPr lang="zh-TW" altLang="en-US" dirty="0"/>
              <a:t>管理介面張貼、編輯以及刪除貼文，且此介面支援</a:t>
            </a:r>
            <a:r>
              <a:rPr lang="en-US" altLang="zh-TW" dirty="0"/>
              <a:t>Markdown</a:t>
            </a:r>
            <a:r>
              <a:rPr lang="zh-TW" altLang="en-US" dirty="0"/>
              <a:t>語法。</a:t>
            </a:r>
          </a:p>
          <a:p>
            <a:pPr lvl="1"/>
            <a:r>
              <a:rPr lang="zh-TW" altLang="en-US" dirty="0"/>
              <a:t>使用</a:t>
            </a:r>
            <a:r>
              <a:rPr lang="en-US" altLang="zh-TW" dirty="0"/>
              <a:t>Bootstrap</a:t>
            </a:r>
            <a:r>
              <a:rPr lang="zh-TW" altLang="en-US" dirty="0"/>
              <a:t>網頁框架</a:t>
            </a:r>
          </a:p>
          <a:p>
            <a:pPr lvl="1"/>
            <a:r>
              <a:rPr lang="zh-TW" altLang="en-US" dirty="0"/>
              <a:t>在主頁中可以顯示每一篇文章的標題、簡短摘要以及張貼日期</a:t>
            </a:r>
          </a:p>
          <a:p>
            <a:pPr lvl="1"/>
            <a:r>
              <a:rPr lang="zh-TW" altLang="en-US" dirty="0"/>
              <a:t>在主頁中加入側邊欄，可以加入自訂的</a:t>
            </a:r>
            <a:r>
              <a:rPr lang="en-US" altLang="zh-TW" dirty="0"/>
              <a:t>HTML</a:t>
            </a:r>
            <a:r>
              <a:rPr lang="zh-TW" altLang="en-US" dirty="0"/>
              <a:t>以及</a:t>
            </a:r>
            <a:r>
              <a:rPr lang="en-US" altLang="zh-TW" dirty="0"/>
              <a:t>JavaScript</a:t>
            </a:r>
            <a:r>
              <a:rPr lang="zh-TW" altLang="en-US" dirty="0"/>
              <a:t>網頁碼</a:t>
            </a:r>
          </a:p>
          <a:p>
            <a:pPr lvl="1"/>
            <a:r>
              <a:rPr lang="zh-TW" altLang="en-US" dirty="0"/>
              <a:t>在輸出文章時，可以解析</a:t>
            </a:r>
            <a:r>
              <a:rPr lang="en-US" altLang="zh-TW" dirty="0"/>
              <a:t>Markdown</a:t>
            </a:r>
            <a:r>
              <a:rPr lang="zh-TW" altLang="en-US" dirty="0"/>
              <a:t>語法並正確顯示出排版後的樣子</a:t>
            </a:r>
          </a:p>
          <a:p>
            <a:pPr lvl="1"/>
            <a:endParaRPr lang="zh-TW" altLang="en-US" dirty="0"/>
          </a:p>
        </p:txBody>
      </p:sp>
    </p:spTree>
    <p:extLst>
      <p:ext uri="{BB962C8B-B14F-4D97-AF65-F5344CB8AC3E}">
        <p14:creationId xmlns:p14="http://schemas.microsoft.com/office/powerpoint/2010/main" val="1952585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讀取資料庫中的內容</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30</a:t>
            </a:fld>
            <a:endParaRPr lang="zh-TW" altLang="en-US"/>
          </a:p>
        </p:txBody>
      </p:sp>
      <p:sp>
        <p:nvSpPr>
          <p:cNvPr id="4" name="內容版面配置區 3"/>
          <p:cNvSpPr>
            <a:spLocks noGrp="1"/>
          </p:cNvSpPr>
          <p:nvPr>
            <p:ph sz="quarter" idx="1"/>
          </p:nvPr>
        </p:nvSpPr>
        <p:spPr/>
        <p:txBody>
          <a:bodyPr/>
          <a:lstStyle/>
          <a:p>
            <a:r>
              <a:rPr lang="zh-TW" altLang="zh-TW" dirty="0"/>
              <a:t>建立了一個叫做</a:t>
            </a:r>
            <a:r>
              <a:rPr lang="en-US" altLang="zh-TW" dirty="0"/>
              <a:t>homepage</a:t>
            </a:r>
            <a:r>
              <a:rPr lang="zh-TW" altLang="zh-TW" dirty="0"/>
              <a:t>的函數用來取得所有文章，並透過迴圈把它們搜集到一個變數</a:t>
            </a:r>
            <a:r>
              <a:rPr lang="en-US" altLang="zh-TW" dirty="0" err="1"/>
              <a:t>post_lists</a:t>
            </a:r>
            <a:r>
              <a:rPr lang="zh-TW" altLang="zh-TW" dirty="0"/>
              <a:t>中，最後再使用</a:t>
            </a:r>
            <a:r>
              <a:rPr lang="en-US" altLang="zh-TW" dirty="0"/>
              <a:t>return </a:t>
            </a:r>
            <a:r>
              <a:rPr lang="en-US" altLang="zh-TW" dirty="0" err="1"/>
              <a:t>HttpResponse</a:t>
            </a:r>
            <a:r>
              <a:rPr lang="en-US" altLang="zh-TW" dirty="0"/>
              <a:t>(</a:t>
            </a:r>
            <a:r>
              <a:rPr lang="en-US" altLang="zh-TW" dirty="0" err="1"/>
              <a:t>post_lists</a:t>
            </a:r>
            <a:r>
              <a:rPr lang="en-US" altLang="zh-TW" dirty="0"/>
              <a:t>)</a:t>
            </a:r>
            <a:r>
              <a:rPr lang="zh-TW" altLang="zh-TW" dirty="0"/>
              <a:t>把這個變數的內容，輸出到使用者端的瀏覽器畫面中</a:t>
            </a:r>
            <a:r>
              <a:rPr lang="zh-TW" altLang="en-US" dirty="0"/>
              <a:t>，步驟如下：</a:t>
            </a:r>
            <a:endParaRPr lang="en-US" altLang="zh-TW" dirty="0"/>
          </a:p>
          <a:p>
            <a:pPr lvl="1"/>
            <a:r>
              <a:rPr lang="zh-TW" altLang="zh-TW" dirty="0"/>
              <a:t>開啟</a:t>
            </a:r>
            <a:r>
              <a:rPr lang="en-US" altLang="zh-TW" dirty="0"/>
              <a:t>mainsite/view.py</a:t>
            </a:r>
          </a:p>
          <a:p>
            <a:pPr lvl="1"/>
            <a:r>
              <a:rPr lang="zh-TW" altLang="zh-TW" dirty="0"/>
              <a:t>把在</a:t>
            </a:r>
            <a:r>
              <a:rPr lang="en-US" altLang="zh-TW" dirty="0"/>
              <a:t>models.py</a:t>
            </a:r>
            <a:r>
              <a:rPr lang="zh-TW" altLang="zh-TW" dirty="0"/>
              <a:t>中自定義的</a:t>
            </a:r>
            <a:r>
              <a:rPr lang="en-US" altLang="zh-TW" dirty="0"/>
              <a:t>Class</a:t>
            </a:r>
            <a:r>
              <a:rPr lang="zh-TW" altLang="zh-TW" dirty="0"/>
              <a:t>引入</a:t>
            </a:r>
            <a:endParaRPr lang="en-US" altLang="zh-TW" dirty="0"/>
          </a:p>
          <a:p>
            <a:pPr lvl="1"/>
            <a:r>
              <a:rPr lang="zh-TW" altLang="zh-TW" dirty="0"/>
              <a:t>使用</a:t>
            </a:r>
            <a:r>
              <a:rPr lang="en-US" altLang="zh-TW" dirty="0" err="1"/>
              <a:t>Post.objects.all</a:t>
            </a:r>
            <a:r>
              <a:rPr lang="en-US" altLang="zh-TW" dirty="0"/>
              <a:t>()</a:t>
            </a:r>
            <a:r>
              <a:rPr lang="zh-TW" altLang="zh-TW" dirty="0"/>
              <a:t>取得所有的資料項目</a:t>
            </a:r>
            <a:endParaRPr lang="en-US" altLang="zh-TW" dirty="0"/>
          </a:p>
          <a:p>
            <a:pPr lvl="1"/>
            <a:r>
              <a:rPr lang="zh-TW" altLang="zh-TW" dirty="0"/>
              <a:t>利用</a:t>
            </a:r>
            <a:r>
              <a:rPr lang="en-US" altLang="zh-TW" dirty="0"/>
              <a:t>for</a:t>
            </a:r>
            <a:r>
              <a:rPr lang="zh-TW" altLang="zh-TW" dirty="0"/>
              <a:t>迴圈取出所有的內容</a:t>
            </a:r>
            <a:endParaRPr lang="en-US" altLang="zh-TW" dirty="0"/>
          </a:p>
          <a:p>
            <a:pPr lvl="1"/>
            <a:r>
              <a:rPr lang="zh-TW" altLang="zh-TW" dirty="0"/>
              <a:t>透過</a:t>
            </a:r>
            <a:r>
              <a:rPr lang="en-US" altLang="zh-TW" dirty="0" err="1"/>
              <a:t>HttpResposne</a:t>
            </a:r>
            <a:r>
              <a:rPr lang="zh-TW" altLang="zh-TW" dirty="0"/>
              <a:t>輸出到網頁中，如下所示：</a:t>
            </a:r>
            <a:endParaRPr lang="zh-TW" altLang="en-US" dirty="0"/>
          </a:p>
        </p:txBody>
      </p:sp>
    </p:spTree>
    <p:extLst>
      <p:ext uri="{BB962C8B-B14F-4D97-AF65-F5344CB8AC3E}">
        <p14:creationId xmlns:p14="http://schemas.microsoft.com/office/powerpoint/2010/main" val="2759541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讀取資料庫中的內容</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31</a:t>
            </a:fld>
            <a:endParaRPr lang="zh-TW" altLang="en-US"/>
          </a:p>
        </p:txBody>
      </p:sp>
      <p:sp>
        <p:nvSpPr>
          <p:cNvPr id="4" name="內容版面配置區 3"/>
          <p:cNvSpPr>
            <a:spLocks noGrp="1"/>
          </p:cNvSpPr>
          <p:nvPr>
            <p:ph sz="quarter" idx="1"/>
          </p:nvPr>
        </p:nvSpPr>
        <p:spPr>
          <a:xfrm>
            <a:off x="301752" y="1527048"/>
            <a:ext cx="8534400" cy="4926288"/>
          </a:xfrm>
        </p:spPr>
        <p:txBody>
          <a:bodyPr>
            <a:normAutofit/>
          </a:bodyPr>
          <a:lstStyle/>
          <a:p>
            <a:pPr marL="0" indent="0">
              <a:buNone/>
            </a:pPr>
            <a:r>
              <a:rPr lang="en-US" altLang="zh-TW" sz="1800" dirty="0"/>
              <a:t>from </a:t>
            </a:r>
            <a:r>
              <a:rPr lang="en-US" altLang="zh-TW" sz="1800" dirty="0" err="1"/>
              <a:t>django.shortcuts</a:t>
            </a:r>
            <a:r>
              <a:rPr lang="en-US" altLang="zh-TW" sz="1800" dirty="0"/>
              <a:t> import render</a:t>
            </a:r>
          </a:p>
          <a:p>
            <a:pPr marL="0" indent="0">
              <a:buNone/>
            </a:pPr>
            <a:r>
              <a:rPr lang="en-US" altLang="zh-TW" sz="1800" dirty="0"/>
              <a:t>from </a:t>
            </a:r>
            <a:r>
              <a:rPr lang="en-US" altLang="zh-TW" sz="1800" dirty="0" err="1"/>
              <a:t>django.http</a:t>
            </a:r>
            <a:r>
              <a:rPr lang="en-US" altLang="zh-TW" sz="1800" dirty="0"/>
              <a:t> import </a:t>
            </a:r>
            <a:r>
              <a:rPr lang="en-US" altLang="zh-TW" sz="1800" dirty="0" err="1"/>
              <a:t>HttpResponse</a:t>
            </a:r>
            <a:endParaRPr lang="en-US" altLang="zh-TW" sz="1800" dirty="0"/>
          </a:p>
          <a:p>
            <a:pPr marL="0" indent="0">
              <a:buNone/>
            </a:pPr>
            <a:r>
              <a:rPr lang="en-US" altLang="zh-TW" sz="1800" dirty="0"/>
              <a:t>from .models import Post</a:t>
            </a:r>
          </a:p>
          <a:p>
            <a:pPr marL="0" indent="0">
              <a:buNone/>
            </a:pPr>
            <a:endParaRPr lang="en-US" altLang="zh-TW" sz="1800" dirty="0"/>
          </a:p>
          <a:p>
            <a:pPr marL="0" indent="0">
              <a:buNone/>
            </a:pPr>
            <a:r>
              <a:rPr lang="en-US" altLang="zh-TW" sz="1800" dirty="0"/>
              <a:t>def homepage(request):</a:t>
            </a:r>
          </a:p>
          <a:p>
            <a:pPr marL="0" indent="0">
              <a:buNone/>
            </a:pPr>
            <a:r>
              <a:rPr lang="en-US" altLang="zh-TW" sz="1800" dirty="0"/>
              <a:t>    posts = </a:t>
            </a:r>
            <a:r>
              <a:rPr lang="en-US" altLang="zh-TW" sz="1800" dirty="0" err="1"/>
              <a:t>Post.objects.all</a:t>
            </a:r>
            <a:r>
              <a:rPr lang="en-US" altLang="zh-TW" sz="1800" dirty="0"/>
              <a:t>()</a:t>
            </a:r>
          </a:p>
          <a:p>
            <a:pPr marL="0" indent="0">
              <a:buNone/>
            </a:pPr>
            <a:r>
              <a:rPr lang="en-US" altLang="zh-TW" sz="1800" dirty="0"/>
              <a:t>    </a:t>
            </a:r>
            <a:r>
              <a:rPr lang="en-US" altLang="zh-TW" sz="1800" dirty="0" err="1"/>
              <a:t>post_lists</a:t>
            </a:r>
            <a:r>
              <a:rPr lang="en-US" altLang="zh-TW" sz="1800" dirty="0"/>
              <a:t> = list()</a:t>
            </a:r>
          </a:p>
          <a:p>
            <a:pPr marL="0" indent="0">
              <a:buNone/>
            </a:pPr>
            <a:r>
              <a:rPr lang="en-US" altLang="zh-TW" sz="1800" dirty="0"/>
              <a:t>    for count, post in enumerate(posts):</a:t>
            </a:r>
          </a:p>
          <a:p>
            <a:pPr marL="0" indent="0">
              <a:buNone/>
            </a:pPr>
            <a:r>
              <a:rPr lang="en-US" altLang="zh-TW" sz="1800" dirty="0"/>
              <a:t>        </a:t>
            </a:r>
            <a:r>
              <a:rPr lang="en-US" altLang="zh-TW" sz="1800" dirty="0" err="1"/>
              <a:t>post_lists.append</a:t>
            </a:r>
            <a:r>
              <a:rPr lang="en-US" altLang="zh-TW" sz="1800" dirty="0"/>
              <a:t>("No.{}:".format(</a:t>
            </a:r>
            <a:r>
              <a:rPr lang="en-US" altLang="zh-TW" sz="1800" dirty="0" err="1"/>
              <a:t>str</a:t>
            </a:r>
            <a:r>
              <a:rPr lang="en-US" altLang="zh-TW" sz="1800" dirty="0"/>
              <a:t>(count)) + </a:t>
            </a:r>
            <a:r>
              <a:rPr lang="en-US" altLang="zh-TW" sz="1800" dirty="0" err="1"/>
              <a:t>str</a:t>
            </a:r>
            <a:r>
              <a:rPr lang="en-US" altLang="zh-TW" sz="1800" dirty="0"/>
              <a:t>(post)+"&lt;</a:t>
            </a:r>
            <a:r>
              <a:rPr lang="en-US" altLang="zh-TW" sz="1800" dirty="0" err="1"/>
              <a:t>br</a:t>
            </a:r>
            <a:r>
              <a:rPr lang="en-US" altLang="zh-TW" sz="1800" dirty="0"/>
              <a:t>&gt;") </a:t>
            </a:r>
          </a:p>
          <a:p>
            <a:pPr marL="0" indent="0">
              <a:buNone/>
            </a:pPr>
            <a:r>
              <a:rPr lang="en-US" altLang="zh-TW" sz="1800" dirty="0"/>
              <a:t>    return </a:t>
            </a:r>
            <a:r>
              <a:rPr lang="en-US" altLang="zh-TW" sz="1800" dirty="0" err="1"/>
              <a:t>HttpResponse</a:t>
            </a:r>
            <a:r>
              <a:rPr lang="en-US" altLang="zh-TW" sz="1800" dirty="0"/>
              <a:t>(</a:t>
            </a:r>
            <a:r>
              <a:rPr lang="en-US" altLang="zh-TW" sz="1800" dirty="0" err="1"/>
              <a:t>post_lists</a:t>
            </a:r>
            <a:r>
              <a:rPr lang="en-US" altLang="zh-TW" sz="1800" dirty="0"/>
              <a:t>)</a:t>
            </a:r>
          </a:p>
          <a:p>
            <a:endParaRPr lang="zh-TW" altLang="en-US" dirty="0"/>
          </a:p>
        </p:txBody>
      </p:sp>
    </p:spTree>
    <p:extLst>
      <p:ext uri="{BB962C8B-B14F-4D97-AF65-F5344CB8AC3E}">
        <p14:creationId xmlns:p14="http://schemas.microsoft.com/office/powerpoint/2010/main" val="4095302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讀取資料庫中的內容</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32</a:t>
            </a:fld>
            <a:endParaRPr lang="zh-TW" altLang="en-US"/>
          </a:p>
        </p:txBody>
      </p:sp>
      <p:sp>
        <p:nvSpPr>
          <p:cNvPr id="4" name="內容版面配置區 3"/>
          <p:cNvSpPr>
            <a:spLocks noGrp="1"/>
          </p:cNvSpPr>
          <p:nvPr>
            <p:ph sz="quarter" idx="1"/>
          </p:nvPr>
        </p:nvSpPr>
        <p:spPr>
          <a:xfrm>
            <a:off x="301752" y="1527048"/>
            <a:ext cx="8534400" cy="4854280"/>
          </a:xfrm>
        </p:spPr>
        <p:txBody>
          <a:bodyPr/>
          <a:lstStyle/>
          <a:p>
            <a:r>
              <a:rPr lang="zh-TW" altLang="zh-TW" dirty="0"/>
              <a:t>透過</a:t>
            </a:r>
            <a:r>
              <a:rPr lang="en-US" altLang="zh-TW" dirty="0"/>
              <a:t>urls.py</a:t>
            </a:r>
            <a:r>
              <a:rPr lang="zh-TW" altLang="zh-TW" dirty="0"/>
              <a:t>來負責網址和程序間的對應工作</a:t>
            </a:r>
            <a:r>
              <a:rPr lang="zh-TW" altLang="en-US" dirty="0"/>
              <a:t>，</a:t>
            </a:r>
            <a:r>
              <a:rPr lang="zh-TW" altLang="zh-TW" dirty="0"/>
              <a:t>請開啟</a:t>
            </a:r>
            <a:r>
              <a:rPr lang="en-US" altLang="zh-TW" dirty="0"/>
              <a:t>urls.py</a:t>
            </a:r>
            <a:r>
              <a:rPr lang="zh-TW" altLang="zh-TW" dirty="0"/>
              <a:t>，分別引入來自於</a:t>
            </a:r>
            <a:r>
              <a:rPr lang="en-US" altLang="zh-TW" dirty="0"/>
              <a:t>views.py</a:t>
            </a:r>
            <a:r>
              <a:rPr lang="zh-TW" altLang="zh-TW" dirty="0"/>
              <a:t>的</a:t>
            </a:r>
            <a:r>
              <a:rPr lang="en-US" altLang="zh-TW" dirty="0"/>
              <a:t>homepage</a:t>
            </a:r>
            <a:r>
              <a:rPr lang="zh-TW" altLang="zh-TW" dirty="0"/>
              <a:t>函數並以</a:t>
            </a:r>
            <a:r>
              <a:rPr lang="en-US" altLang="zh-TW" dirty="0" err="1"/>
              <a:t>url</a:t>
            </a:r>
            <a:r>
              <a:rPr lang="zh-TW" altLang="zh-TW" dirty="0"/>
              <a:t>對應之，如下所示：</a:t>
            </a:r>
            <a:endParaRPr lang="en-US" altLang="zh-TW" dirty="0"/>
          </a:p>
          <a:p>
            <a:pPr marL="274320" lvl="1" indent="0">
              <a:buNone/>
            </a:pPr>
            <a:r>
              <a:rPr lang="en-US" altLang="zh-TW" dirty="0"/>
              <a:t>from </a:t>
            </a:r>
            <a:r>
              <a:rPr lang="en-US" altLang="zh-TW" dirty="0" err="1"/>
              <a:t>django.urls</a:t>
            </a:r>
            <a:r>
              <a:rPr lang="en-US" altLang="zh-TW" dirty="0"/>
              <a:t> import include, path</a:t>
            </a:r>
          </a:p>
          <a:p>
            <a:pPr marL="274320" lvl="1" indent="0">
              <a:buNone/>
            </a:pPr>
            <a:r>
              <a:rPr lang="en-US" altLang="zh-TW" dirty="0"/>
              <a:t>from </a:t>
            </a:r>
            <a:r>
              <a:rPr lang="en-US" altLang="zh-TW" dirty="0" err="1"/>
              <a:t>django.contrib</a:t>
            </a:r>
            <a:r>
              <a:rPr lang="en-US" altLang="zh-TW" dirty="0"/>
              <a:t> import admin</a:t>
            </a:r>
          </a:p>
          <a:p>
            <a:pPr marL="274320" lvl="1" indent="0">
              <a:buNone/>
            </a:pPr>
            <a:r>
              <a:rPr lang="en-US" altLang="zh-TW" dirty="0"/>
              <a:t>from </a:t>
            </a:r>
            <a:r>
              <a:rPr lang="en-US" altLang="zh-TW" dirty="0" err="1"/>
              <a:t>mainsite.views</a:t>
            </a:r>
            <a:r>
              <a:rPr lang="en-US" altLang="zh-TW" dirty="0"/>
              <a:t> import homepage</a:t>
            </a:r>
          </a:p>
          <a:p>
            <a:pPr marL="274320" lvl="1" indent="0">
              <a:buNone/>
            </a:pPr>
            <a:endParaRPr lang="en-US" altLang="zh-TW" dirty="0"/>
          </a:p>
          <a:p>
            <a:pPr marL="274320" lvl="1" indent="0">
              <a:buNone/>
            </a:pPr>
            <a:r>
              <a:rPr lang="en-US" altLang="zh-TW" dirty="0" err="1"/>
              <a:t>urlpatterns</a:t>
            </a:r>
            <a:r>
              <a:rPr lang="en-US" altLang="zh-TW" dirty="0"/>
              <a:t> = [</a:t>
            </a:r>
          </a:p>
          <a:p>
            <a:pPr marL="274320" lvl="1" indent="0">
              <a:buNone/>
            </a:pPr>
            <a:r>
              <a:rPr lang="en-US" altLang="zh-TW" dirty="0"/>
              <a:t>    path('admin/', </a:t>
            </a:r>
            <a:r>
              <a:rPr lang="en-US" altLang="zh-TW" dirty="0" err="1"/>
              <a:t>admin.site.urls</a:t>
            </a:r>
            <a:r>
              <a:rPr lang="en-US" altLang="zh-TW" dirty="0"/>
              <a:t>),</a:t>
            </a:r>
          </a:p>
          <a:p>
            <a:pPr marL="274320" lvl="1" indent="0">
              <a:buNone/>
            </a:pPr>
            <a:r>
              <a:rPr lang="en-US" altLang="zh-TW" dirty="0"/>
              <a:t>    path('', homepage),</a:t>
            </a:r>
          </a:p>
          <a:p>
            <a:pPr marL="274320" lvl="1" indent="0">
              <a:buNone/>
            </a:pPr>
            <a:r>
              <a:rPr lang="en-US" altLang="zh-TW" dirty="0"/>
              <a:t>]</a:t>
            </a:r>
          </a:p>
          <a:p>
            <a:pPr lvl="1"/>
            <a:endParaRPr lang="en-US" altLang="zh-TW" dirty="0"/>
          </a:p>
          <a:p>
            <a:endParaRPr lang="zh-TW" altLang="en-US" dirty="0"/>
          </a:p>
        </p:txBody>
      </p:sp>
    </p:spTree>
    <p:extLst>
      <p:ext uri="{BB962C8B-B14F-4D97-AF65-F5344CB8AC3E}">
        <p14:creationId xmlns:p14="http://schemas.microsoft.com/office/powerpoint/2010/main" val="262318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網址對應與頁面輸出</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33</a:t>
            </a:fld>
            <a:endParaRPr lang="zh-TW" altLang="en-US"/>
          </a:p>
        </p:txBody>
      </p:sp>
      <p:sp>
        <p:nvSpPr>
          <p:cNvPr id="4" name="內容版面配置區 3"/>
          <p:cNvSpPr>
            <a:spLocks noGrp="1"/>
          </p:cNvSpPr>
          <p:nvPr>
            <p:ph sz="quarter" idx="1"/>
          </p:nvPr>
        </p:nvSpPr>
        <p:spPr/>
        <p:txBody>
          <a:bodyPr/>
          <a:lstStyle/>
          <a:p>
            <a:r>
              <a:rPr lang="zh-TW" altLang="zh-TW" dirty="0"/>
              <a:t>在</a:t>
            </a:r>
            <a:r>
              <a:rPr lang="en-US" altLang="zh-TW" dirty="0"/>
              <a:t>views.py</a:t>
            </a:r>
            <a:r>
              <a:rPr lang="zh-TW" altLang="zh-TW" dirty="0"/>
              <a:t>中把資料準備好，然後丟到</a:t>
            </a:r>
            <a:r>
              <a:rPr lang="en-US" altLang="zh-TW" dirty="0"/>
              <a:t>template</a:t>
            </a:r>
            <a:r>
              <a:rPr lang="zh-TW" altLang="zh-TW" dirty="0"/>
              <a:t>中，讓</a:t>
            </a:r>
            <a:r>
              <a:rPr lang="en-US" altLang="zh-TW" dirty="0"/>
              <a:t>template</a:t>
            </a:r>
            <a:r>
              <a:rPr lang="zh-TW" altLang="zh-TW" dirty="0"/>
              <a:t>中的</a:t>
            </a:r>
            <a:r>
              <a:rPr lang="en-US" altLang="zh-TW" dirty="0"/>
              <a:t>.html</a:t>
            </a:r>
            <a:r>
              <a:rPr lang="zh-TW" altLang="zh-TW" dirty="0"/>
              <a:t>檔案來負責真正顯示的工作</a:t>
            </a:r>
            <a:endParaRPr lang="en-US" altLang="zh-TW" dirty="0"/>
          </a:p>
          <a:p>
            <a:endParaRPr lang="zh-TW" altLang="en-US" dirty="0"/>
          </a:p>
        </p:txBody>
      </p:sp>
    </p:spTree>
    <p:extLst>
      <p:ext uri="{BB962C8B-B14F-4D97-AF65-F5344CB8AC3E}">
        <p14:creationId xmlns:p14="http://schemas.microsoft.com/office/powerpoint/2010/main" val="981258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zh-TW"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34</a:t>
            </a:fld>
            <a:endParaRPr lang="zh-TW" altLang="en-US"/>
          </a:p>
        </p:txBody>
      </p:sp>
      <p:sp>
        <p:nvSpPr>
          <p:cNvPr id="4" name="內容版面配置區 3"/>
          <p:cNvSpPr>
            <a:spLocks noGrp="1"/>
          </p:cNvSpPr>
          <p:nvPr>
            <p:ph sz="quarter" idx="1"/>
          </p:nvPr>
        </p:nvSpPr>
        <p:spPr/>
        <p:txBody>
          <a:bodyPr/>
          <a:lstStyle/>
          <a:p>
            <a:r>
              <a:rPr lang="zh-TW" altLang="zh-TW" dirty="0"/>
              <a:t>每一個輸出的網頁都可以準備一個或一個以上對應的模版，而這些模版是以</a:t>
            </a:r>
            <a:r>
              <a:rPr lang="en-US" altLang="zh-TW" dirty="0"/>
              <a:t>.html</a:t>
            </a:r>
            <a:r>
              <a:rPr lang="zh-TW" altLang="zh-TW" dirty="0"/>
              <a:t>的檔案型式儲存在指定的資料夾中（一般都會命名為</a:t>
            </a:r>
            <a:r>
              <a:rPr lang="en-US" altLang="zh-TW" dirty="0"/>
              <a:t>templates</a:t>
            </a:r>
            <a:r>
              <a:rPr lang="zh-TW" altLang="zh-TW" dirty="0"/>
              <a:t>）</a:t>
            </a:r>
            <a:endParaRPr lang="en-US" altLang="zh-TW" dirty="0"/>
          </a:p>
          <a:p>
            <a:r>
              <a:rPr lang="zh-TW" altLang="zh-TW" dirty="0"/>
              <a:t>當網站有資料需要輸出的時候，再透過渲染函數（</a:t>
            </a:r>
            <a:r>
              <a:rPr lang="en-US" altLang="zh-TW" dirty="0"/>
              <a:t>render</a:t>
            </a:r>
            <a:r>
              <a:rPr lang="zh-TW" altLang="zh-TW" dirty="0"/>
              <a:t>）把資料放到模版指定的位置中</a:t>
            </a:r>
            <a:endParaRPr lang="en-US" altLang="zh-TW" dirty="0"/>
          </a:p>
          <a:p>
            <a:endParaRPr lang="zh-TW" altLang="en-US" dirty="0"/>
          </a:p>
        </p:txBody>
      </p:sp>
    </p:spTree>
    <p:extLst>
      <p:ext uri="{BB962C8B-B14F-4D97-AF65-F5344CB8AC3E}">
        <p14:creationId xmlns:p14="http://schemas.microsoft.com/office/powerpoint/2010/main" val="430118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35</a:t>
            </a:fld>
            <a:endParaRPr lang="zh-TW" altLang="en-US"/>
          </a:p>
        </p:txBody>
      </p:sp>
      <p:sp>
        <p:nvSpPr>
          <p:cNvPr id="4" name="內容版面配置區 3"/>
          <p:cNvSpPr>
            <a:spLocks noGrp="1"/>
          </p:cNvSpPr>
          <p:nvPr>
            <p:ph sz="quarter" idx="1"/>
          </p:nvPr>
        </p:nvSpPr>
        <p:spPr/>
        <p:txBody>
          <a:bodyPr/>
          <a:lstStyle/>
          <a:p>
            <a:r>
              <a:rPr lang="zh-TW" altLang="zh-TW" sz="2800" dirty="0"/>
              <a:t>基本的步驟如下所示：</a:t>
            </a:r>
          </a:p>
          <a:p>
            <a:pPr lvl="1"/>
            <a:r>
              <a:rPr lang="zh-TW" altLang="zh-TW" sz="2400" dirty="0"/>
              <a:t>在</a:t>
            </a:r>
            <a:r>
              <a:rPr lang="en-US" altLang="zh-TW" sz="2400" dirty="0"/>
              <a:t>setting.py</a:t>
            </a:r>
            <a:r>
              <a:rPr lang="zh-TW" altLang="zh-TW" sz="2400" dirty="0"/>
              <a:t>中設定模版資料夾的位置</a:t>
            </a:r>
          </a:p>
          <a:p>
            <a:pPr lvl="1"/>
            <a:r>
              <a:rPr lang="zh-TW" altLang="zh-TW" sz="2400" dirty="0"/>
              <a:t>在</a:t>
            </a:r>
            <a:r>
              <a:rPr lang="en-US" altLang="zh-TW" sz="2400" dirty="0"/>
              <a:t>urls.py</a:t>
            </a:r>
            <a:r>
              <a:rPr lang="zh-TW" altLang="zh-TW" sz="2400" dirty="0"/>
              <a:t>建立網址和</a:t>
            </a:r>
            <a:r>
              <a:rPr lang="en-US" altLang="zh-TW" sz="2400" dirty="0"/>
              <a:t>views.py</a:t>
            </a:r>
            <a:r>
              <a:rPr lang="zh-TW" altLang="zh-TW" sz="2400" dirty="0"/>
              <a:t>中的函數對應的關係</a:t>
            </a:r>
          </a:p>
          <a:p>
            <a:pPr lvl="1"/>
            <a:r>
              <a:rPr lang="zh-TW" altLang="zh-TW" sz="2400" dirty="0"/>
              <a:t>建立</a:t>
            </a:r>
            <a:r>
              <a:rPr lang="en-US" altLang="zh-TW" sz="2400" dirty="0"/>
              <a:t>.html</a:t>
            </a:r>
            <a:r>
              <a:rPr lang="zh-TW" altLang="zh-TW" sz="2400" dirty="0"/>
              <a:t>檔案（例如</a:t>
            </a:r>
            <a:r>
              <a:rPr lang="en-US" altLang="zh-TW" sz="2400" dirty="0"/>
              <a:t>index.html</a:t>
            </a:r>
            <a:r>
              <a:rPr lang="zh-TW" altLang="zh-TW" sz="2400" dirty="0"/>
              <a:t>），做好排版並安排資料要放置的位置</a:t>
            </a:r>
          </a:p>
          <a:p>
            <a:pPr lvl="1"/>
            <a:r>
              <a:rPr lang="zh-TW" altLang="zh-TW" sz="2400" dirty="0"/>
              <a:t>執行程式，以</a:t>
            </a:r>
            <a:r>
              <a:rPr lang="en-US" altLang="zh-TW" sz="2400" dirty="0" err="1"/>
              <a:t>objects.all</a:t>
            </a:r>
            <a:r>
              <a:rPr lang="en-US" altLang="zh-TW" sz="2400" dirty="0"/>
              <a:t>()</a:t>
            </a:r>
            <a:r>
              <a:rPr lang="zh-TW" altLang="zh-TW" sz="2400" dirty="0"/>
              <a:t>在</a:t>
            </a:r>
            <a:r>
              <a:rPr lang="en-US" altLang="zh-TW" sz="2400" dirty="0"/>
              <a:t>views.html</a:t>
            </a:r>
            <a:r>
              <a:rPr lang="zh-TW" altLang="zh-TW" sz="2400" dirty="0"/>
              <a:t>取得資料，</a:t>
            </a:r>
          </a:p>
          <a:p>
            <a:pPr lvl="1"/>
            <a:r>
              <a:rPr lang="zh-TW" altLang="zh-TW" sz="2400" dirty="0"/>
              <a:t>以</a:t>
            </a:r>
            <a:r>
              <a:rPr lang="en-US" altLang="zh-TW" sz="2400" dirty="0"/>
              <a:t>render</a:t>
            </a:r>
            <a:r>
              <a:rPr lang="zh-TW" altLang="zh-TW" sz="2400" dirty="0"/>
              <a:t>函數，把資料（例如</a:t>
            </a:r>
            <a:r>
              <a:rPr lang="en-US" altLang="zh-TW" sz="2400" dirty="0"/>
              <a:t>posts</a:t>
            </a:r>
            <a:r>
              <a:rPr lang="zh-TW" altLang="zh-TW" sz="2400" dirty="0"/>
              <a:t>）送到指定的模版檔案（例如</a:t>
            </a:r>
            <a:r>
              <a:rPr lang="en-US" altLang="zh-TW" sz="2400" dirty="0"/>
              <a:t>index.html</a:t>
            </a:r>
            <a:r>
              <a:rPr lang="zh-TW" altLang="zh-TW" sz="2400" dirty="0"/>
              <a:t>）中</a:t>
            </a:r>
          </a:p>
          <a:p>
            <a:endParaRPr lang="zh-TW" altLang="en-US" dirty="0"/>
          </a:p>
        </p:txBody>
      </p:sp>
    </p:spTree>
    <p:extLst>
      <p:ext uri="{BB962C8B-B14F-4D97-AF65-F5344CB8AC3E}">
        <p14:creationId xmlns:p14="http://schemas.microsoft.com/office/powerpoint/2010/main" val="1330009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36</a:t>
            </a:fld>
            <a:endParaRPr lang="zh-TW" altLang="en-US"/>
          </a:p>
        </p:txBody>
      </p:sp>
      <p:sp>
        <p:nvSpPr>
          <p:cNvPr id="4" name="內容版面配置區 3"/>
          <p:cNvSpPr>
            <a:spLocks noGrp="1"/>
          </p:cNvSpPr>
          <p:nvPr>
            <p:ph sz="quarter" idx="1"/>
          </p:nvPr>
        </p:nvSpPr>
        <p:spPr>
          <a:xfrm>
            <a:off x="301752" y="1527048"/>
            <a:ext cx="8534400" cy="5330952"/>
          </a:xfrm>
        </p:spPr>
        <p:txBody>
          <a:bodyPr>
            <a:normAutofit fontScale="77500" lnSpcReduction="20000"/>
          </a:bodyPr>
          <a:lstStyle/>
          <a:p>
            <a:r>
              <a:rPr lang="zh-TW" altLang="zh-TW" sz="2600" dirty="0"/>
              <a:t>以上的第一個步驟，在本堂課的例子中需先在此專案的目錄中建立</a:t>
            </a:r>
            <a:r>
              <a:rPr lang="en-US" altLang="zh-TW" sz="2600" dirty="0"/>
              <a:t>templates</a:t>
            </a:r>
            <a:r>
              <a:rPr lang="zh-TW" altLang="zh-TW" sz="2600" dirty="0"/>
              <a:t>這個資料夾，建立完畢後之目錄結構如下：</a:t>
            </a:r>
          </a:p>
          <a:p>
            <a:pPr lvl="1"/>
            <a:r>
              <a:rPr lang="zh-TW" altLang="zh-TW" dirty="0"/>
              <a:t>├──</a:t>
            </a:r>
            <a:r>
              <a:rPr lang="en-US" altLang="zh-TW" dirty="0"/>
              <a:t> db.sqlite3</a:t>
            </a:r>
            <a:endParaRPr lang="zh-TW" altLang="zh-TW" dirty="0"/>
          </a:p>
          <a:p>
            <a:pPr lvl="1"/>
            <a:r>
              <a:rPr lang="zh-TW" altLang="zh-TW" dirty="0"/>
              <a:t>├──</a:t>
            </a:r>
            <a:r>
              <a:rPr lang="en-US" altLang="zh-TW" dirty="0"/>
              <a:t> </a:t>
            </a:r>
            <a:r>
              <a:rPr lang="en-US" altLang="zh-TW" dirty="0" err="1"/>
              <a:t>mainsite</a:t>
            </a:r>
            <a:endParaRPr lang="zh-TW" altLang="zh-TW" dirty="0"/>
          </a:p>
          <a:p>
            <a:pPr lvl="1"/>
            <a:r>
              <a:rPr lang="zh-TW" altLang="zh-TW" dirty="0"/>
              <a:t>│</a:t>
            </a:r>
            <a:r>
              <a:rPr lang="en-US" altLang="zh-TW" dirty="0"/>
              <a:t>   </a:t>
            </a:r>
            <a:r>
              <a:rPr lang="zh-TW" altLang="zh-TW" dirty="0"/>
              <a:t>├──</a:t>
            </a:r>
            <a:r>
              <a:rPr lang="en-US" altLang="zh-TW" dirty="0"/>
              <a:t> admin.py</a:t>
            </a:r>
            <a:endParaRPr lang="zh-TW" altLang="zh-TW" dirty="0"/>
          </a:p>
          <a:p>
            <a:pPr lvl="1"/>
            <a:r>
              <a:rPr lang="zh-TW" altLang="zh-TW" dirty="0"/>
              <a:t>│</a:t>
            </a:r>
            <a:r>
              <a:rPr lang="en-US" altLang="zh-TW" dirty="0"/>
              <a:t>   </a:t>
            </a:r>
            <a:r>
              <a:rPr lang="zh-TW" altLang="zh-TW" dirty="0"/>
              <a:t>├──</a:t>
            </a:r>
            <a:r>
              <a:rPr lang="en-US" altLang="zh-TW" dirty="0"/>
              <a:t> __init__.py</a:t>
            </a:r>
            <a:endParaRPr lang="zh-TW" altLang="zh-TW" dirty="0"/>
          </a:p>
          <a:p>
            <a:pPr lvl="1"/>
            <a:r>
              <a:rPr lang="zh-TW" altLang="zh-TW" dirty="0"/>
              <a:t>│</a:t>
            </a:r>
            <a:r>
              <a:rPr lang="en-US" altLang="zh-TW" dirty="0"/>
              <a:t>   </a:t>
            </a:r>
            <a:r>
              <a:rPr lang="zh-TW" altLang="zh-TW" dirty="0"/>
              <a:t>├──</a:t>
            </a:r>
            <a:r>
              <a:rPr lang="en-US" altLang="zh-TW" dirty="0"/>
              <a:t> migrations</a:t>
            </a:r>
            <a:endParaRPr lang="zh-TW" altLang="zh-TW" dirty="0"/>
          </a:p>
          <a:p>
            <a:pPr lvl="1"/>
            <a:r>
              <a:rPr lang="zh-TW" altLang="zh-TW" dirty="0"/>
              <a:t>│</a:t>
            </a:r>
            <a:r>
              <a:rPr lang="en-US" altLang="zh-TW" dirty="0"/>
              <a:t>   </a:t>
            </a:r>
            <a:r>
              <a:rPr lang="zh-TW" altLang="zh-TW" dirty="0"/>
              <a:t>│</a:t>
            </a:r>
            <a:r>
              <a:rPr lang="en-US" altLang="zh-TW" dirty="0"/>
              <a:t>   </a:t>
            </a:r>
            <a:r>
              <a:rPr lang="zh-TW" altLang="zh-TW" dirty="0"/>
              <a:t>├──</a:t>
            </a:r>
            <a:r>
              <a:rPr lang="en-US" altLang="zh-TW" dirty="0"/>
              <a:t> 0001_initial.py</a:t>
            </a:r>
            <a:endParaRPr lang="zh-TW" altLang="zh-TW" dirty="0"/>
          </a:p>
          <a:p>
            <a:pPr lvl="1"/>
            <a:r>
              <a:rPr lang="zh-TW" altLang="zh-TW" dirty="0"/>
              <a:t>│</a:t>
            </a:r>
            <a:r>
              <a:rPr lang="en-US" altLang="zh-TW" dirty="0"/>
              <a:t>   </a:t>
            </a:r>
            <a:r>
              <a:rPr lang="zh-TW" altLang="zh-TW" dirty="0"/>
              <a:t>│</a:t>
            </a:r>
            <a:r>
              <a:rPr lang="en-US" altLang="zh-TW" dirty="0"/>
              <a:t>   </a:t>
            </a:r>
            <a:r>
              <a:rPr lang="zh-TW" altLang="zh-TW" dirty="0"/>
              <a:t>├──</a:t>
            </a:r>
            <a:r>
              <a:rPr lang="en-US" altLang="zh-TW" dirty="0"/>
              <a:t> __init__.py</a:t>
            </a:r>
            <a:endParaRPr lang="zh-TW" altLang="zh-TW" dirty="0"/>
          </a:p>
          <a:p>
            <a:pPr lvl="1"/>
            <a:r>
              <a:rPr lang="zh-TW" altLang="zh-TW" dirty="0"/>
              <a:t>│</a:t>
            </a:r>
            <a:r>
              <a:rPr lang="en-US" altLang="zh-TW" dirty="0"/>
              <a:t>   </a:t>
            </a:r>
            <a:r>
              <a:rPr lang="zh-TW" altLang="zh-TW" dirty="0"/>
              <a:t>├──</a:t>
            </a:r>
            <a:r>
              <a:rPr lang="en-US" altLang="zh-TW" dirty="0"/>
              <a:t> models.py</a:t>
            </a:r>
            <a:endParaRPr lang="zh-TW" altLang="zh-TW" dirty="0"/>
          </a:p>
          <a:p>
            <a:pPr lvl="1"/>
            <a:r>
              <a:rPr lang="zh-TW" altLang="zh-TW" dirty="0"/>
              <a:t>│</a:t>
            </a:r>
            <a:r>
              <a:rPr lang="en-US" altLang="zh-TW" dirty="0"/>
              <a:t>   </a:t>
            </a:r>
            <a:r>
              <a:rPr lang="zh-TW" altLang="zh-TW" dirty="0"/>
              <a:t>├──</a:t>
            </a:r>
            <a:r>
              <a:rPr lang="en-US" altLang="zh-TW" dirty="0"/>
              <a:t> tests.py</a:t>
            </a:r>
            <a:endParaRPr lang="zh-TW" altLang="zh-TW" dirty="0"/>
          </a:p>
          <a:p>
            <a:pPr lvl="1"/>
            <a:r>
              <a:rPr lang="zh-TW" altLang="zh-TW" dirty="0"/>
              <a:t>│</a:t>
            </a:r>
            <a:r>
              <a:rPr lang="en-US" altLang="zh-TW" dirty="0"/>
              <a:t>   </a:t>
            </a:r>
            <a:r>
              <a:rPr lang="zh-TW" altLang="zh-TW" dirty="0"/>
              <a:t>├──</a:t>
            </a:r>
            <a:r>
              <a:rPr lang="en-US" altLang="zh-TW" dirty="0"/>
              <a:t> views.py</a:t>
            </a:r>
            <a:endParaRPr lang="zh-TW" altLang="zh-TW" dirty="0"/>
          </a:p>
          <a:p>
            <a:pPr lvl="1"/>
            <a:r>
              <a:rPr lang="zh-TW" altLang="zh-TW" dirty="0"/>
              <a:t>├──</a:t>
            </a:r>
            <a:r>
              <a:rPr lang="en-US" altLang="zh-TW" dirty="0"/>
              <a:t> manage.py</a:t>
            </a:r>
            <a:endParaRPr lang="zh-TW" altLang="zh-TW" dirty="0"/>
          </a:p>
          <a:p>
            <a:pPr lvl="1"/>
            <a:r>
              <a:rPr lang="zh-TW" altLang="zh-TW" dirty="0"/>
              <a:t>├──</a:t>
            </a:r>
            <a:r>
              <a:rPr lang="en-US" altLang="zh-TW" dirty="0"/>
              <a:t> </a:t>
            </a:r>
            <a:r>
              <a:rPr lang="en-US" altLang="zh-TW" dirty="0" err="1"/>
              <a:t>mblog</a:t>
            </a:r>
            <a:endParaRPr lang="zh-TW" altLang="zh-TW" dirty="0"/>
          </a:p>
          <a:p>
            <a:pPr lvl="1"/>
            <a:r>
              <a:rPr lang="zh-TW" altLang="zh-TW" dirty="0"/>
              <a:t>│</a:t>
            </a:r>
            <a:r>
              <a:rPr lang="en-US" altLang="zh-TW" dirty="0"/>
              <a:t>   </a:t>
            </a:r>
            <a:r>
              <a:rPr lang="zh-TW" altLang="zh-TW" dirty="0"/>
              <a:t>├──</a:t>
            </a:r>
            <a:r>
              <a:rPr lang="en-US" altLang="zh-TW" dirty="0"/>
              <a:t> __init__.py</a:t>
            </a:r>
            <a:endParaRPr lang="zh-TW" altLang="zh-TW" dirty="0"/>
          </a:p>
          <a:p>
            <a:pPr lvl="1"/>
            <a:r>
              <a:rPr lang="zh-TW" altLang="zh-TW" dirty="0"/>
              <a:t>│</a:t>
            </a:r>
            <a:r>
              <a:rPr lang="en-US" altLang="zh-TW" dirty="0"/>
              <a:t>   </a:t>
            </a:r>
            <a:r>
              <a:rPr lang="zh-TW" altLang="zh-TW" dirty="0"/>
              <a:t>├──</a:t>
            </a:r>
            <a:r>
              <a:rPr lang="en-US" altLang="zh-TW" dirty="0"/>
              <a:t> settings.py</a:t>
            </a:r>
            <a:endParaRPr lang="zh-TW" altLang="zh-TW" dirty="0"/>
          </a:p>
          <a:p>
            <a:pPr lvl="1"/>
            <a:r>
              <a:rPr lang="zh-TW" altLang="zh-TW" dirty="0"/>
              <a:t>│</a:t>
            </a:r>
            <a:r>
              <a:rPr lang="en-US" altLang="zh-TW" dirty="0"/>
              <a:t>   </a:t>
            </a:r>
            <a:r>
              <a:rPr lang="zh-TW" altLang="zh-TW" dirty="0"/>
              <a:t>├──</a:t>
            </a:r>
            <a:r>
              <a:rPr lang="en-US" altLang="zh-TW" dirty="0"/>
              <a:t> urls.py</a:t>
            </a:r>
            <a:endParaRPr lang="zh-TW" altLang="zh-TW" dirty="0"/>
          </a:p>
          <a:p>
            <a:pPr lvl="1"/>
            <a:r>
              <a:rPr lang="zh-TW" altLang="zh-TW" dirty="0"/>
              <a:t>│</a:t>
            </a:r>
            <a:r>
              <a:rPr lang="en-US" altLang="zh-TW" dirty="0"/>
              <a:t>   </a:t>
            </a:r>
            <a:r>
              <a:rPr lang="zh-TW" altLang="zh-TW" dirty="0"/>
              <a:t>├──</a:t>
            </a:r>
            <a:r>
              <a:rPr lang="en-US" altLang="zh-TW" dirty="0"/>
              <a:t> wsgi.py</a:t>
            </a:r>
            <a:endParaRPr lang="zh-TW" altLang="zh-TW" dirty="0"/>
          </a:p>
          <a:p>
            <a:pPr lvl="1"/>
            <a:r>
              <a:rPr lang="zh-TW" altLang="zh-TW" dirty="0"/>
              <a:t>├──</a:t>
            </a:r>
            <a:r>
              <a:rPr lang="en-US" altLang="zh-TW" dirty="0"/>
              <a:t> requirements.txt</a:t>
            </a:r>
            <a:endParaRPr lang="zh-TW" altLang="zh-TW" dirty="0"/>
          </a:p>
          <a:p>
            <a:pPr lvl="1"/>
            <a:r>
              <a:rPr lang="zh-TW" altLang="zh-TW" dirty="0"/>
              <a:t>└──</a:t>
            </a:r>
            <a:r>
              <a:rPr lang="en-US" altLang="zh-TW" dirty="0"/>
              <a:t> templates</a:t>
            </a:r>
            <a:endParaRPr lang="zh-TW" altLang="zh-TW" dirty="0"/>
          </a:p>
          <a:p>
            <a:endParaRPr lang="zh-TW" altLang="en-US" dirty="0"/>
          </a:p>
        </p:txBody>
      </p:sp>
    </p:spTree>
    <p:extLst>
      <p:ext uri="{BB962C8B-B14F-4D97-AF65-F5344CB8AC3E}">
        <p14:creationId xmlns:p14="http://schemas.microsoft.com/office/powerpoint/2010/main" val="1315201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37</a:t>
            </a:fld>
            <a:endParaRPr lang="zh-TW" altLang="en-US"/>
          </a:p>
        </p:txBody>
      </p:sp>
      <p:sp>
        <p:nvSpPr>
          <p:cNvPr id="4" name="內容版面配置區 3"/>
          <p:cNvSpPr>
            <a:spLocks noGrp="1"/>
          </p:cNvSpPr>
          <p:nvPr>
            <p:ph sz="quarter" idx="1"/>
          </p:nvPr>
        </p:nvSpPr>
        <p:spPr>
          <a:xfrm>
            <a:off x="301752" y="1527048"/>
            <a:ext cx="8534400" cy="5070304"/>
          </a:xfrm>
        </p:spPr>
        <p:txBody>
          <a:bodyPr>
            <a:normAutofit/>
          </a:bodyPr>
          <a:lstStyle/>
          <a:p>
            <a:r>
              <a:rPr lang="zh-TW" altLang="zh-TW" dirty="0"/>
              <a:t>把資料夾名稱加到</a:t>
            </a:r>
            <a:r>
              <a:rPr lang="en-US" altLang="zh-TW" dirty="0"/>
              <a:t>settings.py</a:t>
            </a:r>
            <a:r>
              <a:rPr lang="zh-TW" altLang="zh-TW" dirty="0"/>
              <a:t>的</a:t>
            </a:r>
            <a:r>
              <a:rPr lang="en-US" altLang="zh-TW" dirty="0"/>
              <a:t>TEMPLTE</a:t>
            </a:r>
            <a:r>
              <a:rPr lang="zh-TW" altLang="zh-TW" dirty="0"/>
              <a:t>區塊中，如下所示（只要修改</a:t>
            </a:r>
            <a:r>
              <a:rPr lang="en-US" altLang="zh-TW" dirty="0"/>
              <a:t>DIRS</a:t>
            </a:r>
            <a:r>
              <a:rPr lang="zh-TW" altLang="zh-TW" dirty="0"/>
              <a:t>那一行即可）：</a:t>
            </a:r>
          </a:p>
          <a:p>
            <a:pPr marL="274320" lvl="1" indent="0">
              <a:buNone/>
            </a:pPr>
            <a:r>
              <a:rPr lang="en-US" altLang="zh-TW" sz="1500" dirty="0"/>
              <a:t>TEMPLATES = [</a:t>
            </a:r>
            <a:endParaRPr lang="zh-TW" altLang="zh-TW" sz="1500" dirty="0"/>
          </a:p>
          <a:p>
            <a:pPr marL="274320" lvl="1" indent="0">
              <a:buNone/>
            </a:pPr>
            <a:r>
              <a:rPr lang="en-US" altLang="zh-TW" sz="1500" dirty="0"/>
              <a:t>    {</a:t>
            </a:r>
            <a:endParaRPr lang="zh-TW" altLang="zh-TW" sz="1500" dirty="0"/>
          </a:p>
          <a:p>
            <a:pPr marL="274320" lvl="1" indent="0">
              <a:buNone/>
            </a:pPr>
            <a:r>
              <a:rPr lang="en-US" altLang="zh-TW" sz="1500" dirty="0"/>
              <a:t>        'BACKEND': '</a:t>
            </a:r>
            <a:r>
              <a:rPr lang="en-US" altLang="zh-TW" sz="1500" dirty="0" err="1"/>
              <a:t>django.template.backends.django.DjangoTemplates</a:t>
            </a:r>
            <a:r>
              <a:rPr lang="en-US" altLang="zh-TW" sz="1500" dirty="0"/>
              <a:t>',</a:t>
            </a:r>
            <a:endParaRPr lang="zh-TW" altLang="zh-TW" sz="1500" dirty="0"/>
          </a:p>
          <a:p>
            <a:pPr marL="274320" lvl="1" indent="0">
              <a:buNone/>
            </a:pPr>
            <a:r>
              <a:rPr lang="en-US" altLang="zh-TW" sz="1500" dirty="0"/>
              <a:t>        'DIRS': [</a:t>
            </a:r>
            <a:r>
              <a:rPr lang="en-US" altLang="zh-TW" sz="1500" dirty="0" err="1"/>
              <a:t>os.path.join</a:t>
            </a:r>
            <a:r>
              <a:rPr lang="en-US" altLang="zh-TW" sz="1500" dirty="0"/>
              <a:t>(BASE_DIR, 'templates')],</a:t>
            </a:r>
            <a:endParaRPr lang="zh-TW" altLang="zh-TW" sz="1500" dirty="0"/>
          </a:p>
          <a:p>
            <a:pPr marL="274320" lvl="1" indent="0">
              <a:buNone/>
            </a:pPr>
            <a:r>
              <a:rPr lang="en-US" altLang="zh-TW" sz="1500" dirty="0"/>
              <a:t>        'APP_DIRS': True,</a:t>
            </a:r>
            <a:endParaRPr lang="zh-TW" altLang="zh-TW" sz="1500" dirty="0"/>
          </a:p>
          <a:p>
            <a:pPr marL="274320" lvl="1" indent="0">
              <a:buNone/>
            </a:pPr>
            <a:r>
              <a:rPr lang="en-US" altLang="zh-TW" sz="1500" dirty="0"/>
              <a:t>        'OPTIONS': {</a:t>
            </a:r>
            <a:endParaRPr lang="zh-TW" altLang="zh-TW" sz="1500" dirty="0"/>
          </a:p>
          <a:p>
            <a:pPr marL="274320" lvl="1" indent="0">
              <a:buNone/>
            </a:pPr>
            <a:r>
              <a:rPr lang="en-US" altLang="zh-TW" sz="1500" dirty="0"/>
              <a:t>            '</a:t>
            </a:r>
            <a:r>
              <a:rPr lang="en-US" altLang="zh-TW" sz="1500" dirty="0" err="1"/>
              <a:t>context_processors</a:t>
            </a:r>
            <a:r>
              <a:rPr lang="en-US" altLang="zh-TW" sz="1500" dirty="0"/>
              <a:t>': [</a:t>
            </a:r>
            <a:endParaRPr lang="zh-TW" altLang="zh-TW" sz="1500" dirty="0"/>
          </a:p>
          <a:p>
            <a:pPr marL="274320" lvl="1" indent="0">
              <a:buNone/>
            </a:pPr>
            <a:r>
              <a:rPr lang="en-US" altLang="zh-TW" sz="1500" dirty="0"/>
              <a:t>                '</a:t>
            </a:r>
            <a:r>
              <a:rPr lang="en-US" altLang="zh-TW" sz="1500" dirty="0" err="1"/>
              <a:t>django.template.context_processors.debug</a:t>
            </a:r>
            <a:r>
              <a:rPr lang="en-US" altLang="zh-TW" sz="1500" dirty="0"/>
              <a:t>',</a:t>
            </a:r>
            <a:endParaRPr lang="zh-TW" altLang="zh-TW" sz="1500" dirty="0"/>
          </a:p>
          <a:p>
            <a:pPr marL="274320" lvl="1" indent="0">
              <a:buNone/>
            </a:pPr>
            <a:r>
              <a:rPr lang="en-US" altLang="zh-TW" sz="1500" dirty="0"/>
              <a:t>                '</a:t>
            </a:r>
            <a:r>
              <a:rPr lang="en-US" altLang="zh-TW" sz="1500" dirty="0" err="1"/>
              <a:t>django.template.context_processors.request</a:t>
            </a:r>
            <a:r>
              <a:rPr lang="en-US" altLang="zh-TW" sz="1500" dirty="0"/>
              <a:t>',</a:t>
            </a:r>
            <a:endParaRPr lang="zh-TW" altLang="zh-TW" sz="1500" dirty="0"/>
          </a:p>
          <a:p>
            <a:pPr marL="274320" lvl="1" indent="0">
              <a:buNone/>
            </a:pPr>
            <a:r>
              <a:rPr lang="en-US" altLang="zh-TW" sz="1500" dirty="0"/>
              <a:t>                '</a:t>
            </a:r>
            <a:r>
              <a:rPr lang="en-US" altLang="zh-TW" sz="1500" dirty="0" err="1"/>
              <a:t>django.contrib.auth.context_processors.auth</a:t>
            </a:r>
            <a:r>
              <a:rPr lang="en-US" altLang="zh-TW" sz="1500" dirty="0"/>
              <a:t>',</a:t>
            </a:r>
            <a:endParaRPr lang="zh-TW" altLang="zh-TW" sz="1500" dirty="0"/>
          </a:p>
          <a:p>
            <a:pPr marL="274320" lvl="1" indent="0">
              <a:buNone/>
            </a:pPr>
            <a:r>
              <a:rPr lang="en-US" altLang="zh-TW" sz="1500" dirty="0"/>
              <a:t>                '</a:t>
            </a:r>
            <a:r>
              <a:rPr lang="en-US" altLang="zh-TW" sz="1500" dirty="0" err="1"/>
              <a:t>django.contrib.messages.context_processors.messages</a:t>
            </a:r>
            <a:r>
              <a:rPr lang="en-US" altLang="zh-TW" sz="1500" dirty="0"/>
              <a:t>',</a:t>
            </a:r>
            <a:endParaRPr lang="zh-TW" altLang="zh-TW" sz="1500" dirty="0"/>
          </a:p>
          <a:p>
            <a:pPr marL="274320" lvl="1" indent="0">
              <a:buNone/>
            </a:pPr>
            <a:r>
              <a:rPr lang="en-US" altLang="zh-TW" sz="1500" dirty="0"/>
              <a:t>            ],</a:t>
            </a:r>
            <a:endParaRPr lang="zh-TW" altLang="zh-TW" sz="1500" dirty="0"/>
          </a:p>
          <a:p>
            <a:pPr marL="274320" lvl="1" indent="0">
              <a:buNone/>
            </a:pPr>
            <a:r>
              <a:rPr lang="en-US" altLang="zh-TW" sz="1500" dirty="0"/>
              <a:t>        },</a:t>
            </a:r>
            <a:endParaRPr lang="zh-TW" altLang="zh-TW" sz="1500" dirty="0"/>
          </a:p>
          <a:p>
            <a:pPr marL="274320" lvl="1" indent="0">
              <a:buNone/>
            </a:pPr>
            <a:r>
              <a:rPr lang="en-US" altLang="zh-TW" sz="1500" dirty="0"/>
              <a:t>    },</a:t>
            </a:r>
            <a:endParaRPr lang="zh-TW" altLang="zh-TW" sz="1500" dirty="0"/>
          </a:p>
          <a:p>
            <a:pPr marL="274320" lvl="1" indent="0">
              <a:buNone/>
            </a:pPr>
            <a:r>
              <a:rPr lang="en-US" altLang="zh-TW" sz="1500" dirty="0"/>
              <a:t>]</a:t>
            </a:r>
            <a:endParaRPr lang="zh-TW" altLang="zh-TW" sz="1500" dirty="0"/>
          </a:p>
          <a:p>
            <a:endParaRPr lang="zh-TW" altLang="en-US" dirty="0"/>
          </a:p>
        </p:txBody>
      </p:sp>
    </p:spTree>
    <p:extLst>
      <p:ext uri="{BB962C8B-B14F-4D97-AF65-F5344CB8AC3E}">
        <p14:creationId xmlns:p14="http://schemas.microsoft.com/office/powerpoint/2010/main" val="965177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38</a:t>
            </a:fld>
            <a:endParaRPr lang="zh-TW" altLang="en-US"/>
          </a:p>
        </p:txBody>
      </p:sp>
      <p:sp>
        <p:nvSpPr>
          <p:cNvPr id="4" name="內容版面配置區 3"/>
          <p:cNvSpPr>
            <a:spLocks noGrp="1"/>
          </p:cNvSpPr>
          <p:nvPr>
            <p:ph sz="quarter" idx="1"/>
          </p:nvPr>
        </p:nvSpPr>
        <p:spPr/>
        <p:txBody>
          <a:bodyPr>
            <a:normAutofit/>
          </a:bodyPr>
          <a:lstStyle/>
          <a:p>
            <a:r>
              <a:rPr lang="zh-TW" altLang="zh-TW" dirty="0"/>
              <a:t>接著，我們打算把</a:t>
            </a:r>
            <a:r>
              <a:rPr lang="en-US" altLang="zh-TW" dirty="0"/>
              <a:t>posts</a:t>
            </a:r>
            <a:r>
              <a:rPr lang="zh-TW" altLang="zh-TW" dirty="0"/>
              <a:t>和</a:t>
            </a:r>
            <a:r>
              <a:rPr lang="en-US" altLang="zh-TW" dirty="0"/>
              <a:t>now</a:t>
            </a:r>
            <a:r>
              <a:rPr lang="zh-TW" altLang="zh-TW" dirty="0"/>
              <a:t>（現在時刻）丟到模版（打算叫做</a:t>
            </a:r>
            <a:r>
              <a:rPr lang="en-US" altLang="zh-TW" dirty="0"/>
              <a:t>index.html</a:t>
            </a:r>
            <a:r>
              <a:rPr lang="zh-TW" altLang="zh-TW" dirty="0"/>
              <a:t>）中顯示，所以把</a:t>
            </a:r>
            <a:r>
              <a:rPr lang="en-US" altLang="zh-TW" dirty="0"/>
              <a:t>views.py</a:t>
            </a:r>
            <a:r>
              <a:rPr lang="zh-TW" altLang="zh-TW" dirty="0"/>
              <a:t>重新修改如下：</a:t>
            </a:r>
          </a:p>
          <a:p>
            <a:pPr marL="274320" lvl="1" indent="0">
              <a:buNone/>
            </a:pPr>
            <a:r>
              <a:rPr lang="en-US" altLang="zh-TW" dirty="0"/>
              <a:t>from </a:t>
            </a:r>
            <a:r>
              <a:rPr lang="en-US" altLang="zh-TW" dirty="0" err="1"/>
              <a:t>django.shortcuts</a:t>
            </a:r>
            <a:r>
              <a:rPr lang="en-US" altLang="zh-TW" dirty="0"/>
              <a:t> import render</a:t>
            </a:r>
          </a:p>
          <a:p>
            <a:pPr marL="274320" lvl="1" indent="0">
              <a:buNone/>
            </a:pPr>
            <a:r>
              <a:rPr lang="en-US" altLang="zh-TW" dirty="0"/>
              <a:t>from datetime import datetime</a:t>
            </a:r>
            <a:endParaRPr lang="zh-TW" altLang="zh-TW" dirty="0"/>
          </a:p>
          <a:p>
            <a:pPr marL="274320" lvl="1" indent="0">
              <a:buNone/>
            </a:pPr>
            <a:r>
              <a:rPr lang="en-US" altLang="zh-TW" dirty="0"/>
              <a:t>from .models import Post</a:t>
            </a:r>
            <a:endParaRPr lang="zh-TW" altLang="zh-TW" dirty="0"/>
          </a:p>
          <a:p>
            <a:pPr marL="274320" lvl="1" indent="0">
              <a:buNone/>
            </a:pPr>
            <a:r>
              <a:rPr lang="en-US" altLang="zh-TW" dirty="0"/>
              <a:t> </a:t>
            </a:r>
          </a:p>
          <a:p>
            <a:pPr marL="274320" lvl="1" indent="0">
              <a:buNone/>
            </a:pPr>
            <a:r>
              <a:rPr lang="en-US" altLang="zh-TW" dirty="0"/>
              <a:t>def homepage(request):</a:t>
            </a:r>
            <a:endParaRPr lang="zh-TW" altLang="zh-TW" dirty="0"/>
          </a:p>
          <a:p>
            <a:pPr marL="274320" lvl="1" indent="0">
              <a:buNone/>
            </a:pPr>
            <a:r>
              <a:rPr lang="en-US" altLang="zh-TW" dirty="0"/>
              <a:t>    posts = </a:t>
            </a:r>
            <a:r>
              <a:rPr lang="en-US" altLang="zh-TW" dirty="0" err="1"/>
              <a:t>Post.objects.all</a:t>
            </a:r>
            <a:r>
              <a:rPr lang="en-US" altLang="zh-TW" dirty="0"/>
              <a:t>()</a:t>
            </a:r>
            <a:endParaRPr lang="zh-TW" altLang="zh-TW" dirty="0"/>
          </a:p>
          <a:p>
            <a:pPr marL="274320" lvl="1" indent="0">
              <a:buNone/>
            </a:pPr>
            <a:r>
              <a:rPr lang="en-US" altLang="zh-TW" dirty="0"/>
              <a:t>    now = </a:t>
            </a:r>
            <a:r>
              <a:rPr lang="en-US" altLang="zh-TW" dirty="0" err="1"/>
              <a:t>datetime.now</a:t>
            </a:r>
            <a:r>
              <a:rPr lang="en-US" altLang="zh-TW" dirty="0"/>
              <a:t>()</a:t>
            </a:r>
            <a:endParaRPr lang="zh-TW" altLang="zh-TW" dirty="0"/>
          </a:p>
          <a:p>
            <a:pPr marL="274320" lvl="1" indent="0">
              <a:buNone/>
            </a:pPr>
            <a:r>
              <a:rPr lang="en-US" altLang="zh-TW" dirty="0"/>
              <a:t>    return render(request, 'index.html', locals())</a:t>
            </a:r>
            <a:endParaRPr lang="zh-TW" altLang="zh-TW" dirty="0"/>
          </a:p>
          <a:p>
            <a:endParaRPr lang="zh-TW" altLang="en-US" dirty="0"/>
          </a:p>
        </p:txBody>
      </p:sp>
    </p:spTree>
    <p:extLst>
      <p:ext uri="{BB962C8B-B14F-4D97-AF65-F5344CB8AC3E}">
        <p14:creationId xmlns:p14="http://schemas.microsoft.com/office/powerpoint/2010/main" val="1835465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39</a:t>
            </a:fld>
            <a:endParaRPr lang="zh-TW" altLang="en-US"/>
          </a:p>
        </p:txBody>
      </p:sp>
      <p:sp>
        <p:nvSpPr>
          <p:cNvPr id="4" name="內容版面配置區 3"/>
          <p:cNvSpPr>
            <a:spLocks noGrp="1"/>
          </p:cNvSpPr>
          <p:nvPr>
            <p:ph sz="quarter" idx="1"/>
          </p:nvPr>
        </p:nvSpPr>
        <p:spPr/>
        <p:txBody>
          <a:bodyPr>
            <a:normAutofit fontScale="62500" lnSpcReduction="20000"/>
          </a:bodyPr>
          <a:lstStyle/>
          <a:p>
            <a:r>
              <a:rPr lang="zh-TW" altLang="zh-TW" sz="3200" dirty="0"/>
              <a:t>在</a:t>
            </a:r>
            <a:r>
              <a:rPr lang="en-US" altLang="zh-TW" sz="3200" dirty="0"/>
              <a:t>templates</a:t>
            </a:r>
            <a:r>
              <a:rPr lang="zh-TW" altLang="zh-TW" sz="3200" dirty="0"/>
              <a:t>目錄下，建立一個名為</a:t>
            </a:r>
            <a:r>
              <a:rPr lang="en-US" altLang="zh-TW" sz="3200" dirty="0"/>
              <a:t>index.html</a:t>
            </a:r>
            <a:r>
              <a:rPr lang="zh-TW" altLang="zh-TW" sz="3200" dirty="0"/>
              <a:t>的模版檔案，「</a:t>
            </a:r>
            <a:r>
              <a:rPr lang="en-US" altLang="zh-TW" sz="3200" dirty="0"/>
              <a:t>{}</a:t>
            </a:r>
            <a:r>
              <a:rPr lang="zh-TW" altLang="zh-TW" sz="3200" dirty="0"/>
              <a:t>」大括號用來輸出收到的資料</a:t>
            </a:r>
            <a:r>
              <a:rPr lang="zh-TW" altLang="en-US" sz="3200" dirty="0"/>
              <a:t>，</a:t>
            </a:r>
            <a:r>
              <a:rPr lang="zh-TW" altLang="zh-TW" sz="3200" dirty="0"/>
              <a:t>如下所示：</a:t>
            </a:r>
          </a:p>
          <a:p>
            <a:pPr marL="274320" lvl="1" indent="0">
              <a:buNone/>
            </a:pPr>
            <a:r>
              <a:rPr lang="en-US" altLang="zh-TW" sz="2600" dirty="0"/>
              <a:t>&lt;!DOCTYPE html&gt;</a:t>
            </a:r>
            <a:endParaRPr lang="zh-TW" altLang="zh-TW" sz="2600" dirty="0"/>
          </a:p>
          <a:p>
            <a:pPr marL="274320" lvl="1" indent="0">
              <a:buNone/>
            </a:pPr>
            <a:r>
              <a:rPr lang="en-US" altLang="zh-TW" sz="2600" dirty="0"/>
              <a:t>&lt;html&gt;</a:t>
            </a:r>
            <a:endParaRPr lang="zh-TW" altLang="zh-TW" sz="2600" dirty="0"/>
          </a:p>
          <a:p>
            <a:pPr marL="274320" lvl="1" indent="0">
              <a:buNone/>
            </a:pPr>
            <a:r>
              <a:rPr lang="en-US" altLang="zh-TW" sz="2600" dirty="0"/>
              <a:t>&lt;head&gt;</a:t>
            </a:r>
            <a:endParaRPr lang="zh-TW" altLang="zh-TW" sz="2600" dirty="0"/>
          </a:p>
          <a:p>
            <a:pPr marL="274320" lvl="1" indent="0">
              <a:buNone/>
            </a:pPr>
            <a:r>
              <a:rPr lang="en-US" altLang="zh-TW" sz="2600" dirty="0"/>
              <a:t>    &lt;meta charset='utf-8'&gt;</a:t>
            </a:r>
            <a:endParaRPr lang="zh-TW" altLang="zh-TW" sz="2600" dirty="0"/>
          </a:p>
          <a:p>
            <a:pPr marL="274320" lvl="1" indent="0">
              <a:buNone/>
            </a:pPr>
            <a:r>
              <a:rPr lang="en-US" altLang="zh-TW" sz="2600" dirty="0"/>
              <a:t>    &lt;title&gt;</a:t>
            </a:r>
            <a:endParaRPr lang="zh-TW" altLang="zh-TW" sz="2600" dirty="0"/>
          </a:p>
          <a:p>
            <a:pPr marL="274320" lvl="1" indent="0">
              <a:buNone/>
            </a:pPr>
            <a:r>
              <a:rPr lang="en-US" altLang="zh-TW" sz="2600" dirty="0"/>
              <a:t>        </a:t>
            </a:r>
            <a:r>
              <a:rPr lang="zh-TW" altLang="zh-TW" sz="2600" dirty="0"/>
              <a:t>歡迎光臨我的部落格</a:t>
            </a:r>
          </a:p>
          <a:p>
            <a:pPr marL="274320" lvl="1" indent="0">
              <a:buNone/>
            </a:pPr>
            <a:r>
              <a:rPr lang="en-US" altLang="zh-TW" sz="2600" dirty="0"/>
              <a:t>    &lt;/title&gt;</a:t>
            </a:r>
            <a:endParaRPr lang="zh-TW" altLang="zh-TW" sz="2600" dirty="0"/>
          </a:p>
          <a:p>
            <a:pPr marL="274320" lvl="1" indent="0">
              <a:buNone/>
            </a:pPr>
            <a:r>
              <a:rPr lang="en-US" altLang="zh-TW" sz="2600" dirty="0"/>
              <a:t>&lt;/head&gt;</a:t>
            </a:r>
            <a:endParaRPr lang="zh-TW" altLang="zh-TW" sz="2600" dirty="0"/>
          </a:p>
          <a:p>
            <a:pPr marL="274320" lvl="1" indent="0">
              <a:buNone/>
            </a:pPr>
            <a:r>
              <a:rPr lang="en-US" altLang="zh-TW" sz="2600" dirty="0"/>
              <a:t>&lt;body&gt;</a:t>
            </a:r>
            <a:endParaRPr lang="zh-TW" altLang="zh-TW" sz="2600" dirty="0"/>
          </a:p>
          <a:p>
            <a:pPr marL="274320" lvl="1" indent="0">
              <a:buNone/>
            </a:pPr>
            <a:r>
              <a:rPr lang="en-US" altLang="zh-TW" sz="2600" dirty="0"/>
              <a:t>    &lt;h1&gt;</a:t>
            </a:r>
            <a:r>
              <a:rPr lang="zh-TW" altLang="zh-TW" sz="2600" dirty="0"/>
              <a:t>歡迎光臨我的部落格</a:t>
            </a:r>
            <a:r>
              <a:rPr lang="en-US" altLang="zh-TW" sz="2600" dirty="0"/>
              <a:t>&lt;/h1&gt;</a:t>
            </a:r>
            <a:endParaRPr lang="zh-TW" altLang="zh-TW" sz="2600" dirty="0"/>
          </a:p>
          <a:p>
            <a:pPr marL="274320" lvl="1" indent="0">
              <a:buNone/>
            </a:pPr>
            <a:r>
              <a:rPr lang="en-US" altLang="zh-TW" sz="2600" dirty="0"/>
              <a:t>    &lt;</a:t>
            </a:r>
            <a:r>
              <a:rPr lang="en-US" altLang="zh-TW" sz="2600" dirty="0" err="1"/>
              <a:t>hr</a:t>
            </a:r>
            <a:r>
              <a:rPr lang="en-US" altLang="zh-TW" sz="2600" dirty="0"/>
              <a:t>&gt;</a:t>
            </a:r>
            <a:endParaRPr lang="zh-TW" altLang="zh-TW" sz="2600" dirty="0"/>
          </a:p>
          <a:p>
            <a:pPr marL="274320" lvl="1" indent="0">
              <a:buNone/>
            </a:pPr>
            <a:r>
              <a:rPr lang="en-US" altLang="zh-TW" sz="2600" dirty="0"/>
              <a:t>    </a:t>
            </a:r>
            <a:r>
              <a:rPr lang="en-US" altLang="zh-TW" sz="2600" dirty="0">
                <a:solidFill>
                  <a:srgbClr val="FF0000"/>
                </a:solidFill>
              </a:rPr>
              <a:t>{{</a:t>
            </a:r>
            <a:r>
              <a:rPr lang="en-US" altLang="zh-TW" sz="2600" dirty="0"/>
              <a:t>posts</a:t>
            </a:r>
            <a:r>
              <a:rPr lang="en-US" altLang="zh-TW" sz="2600" dirty="0">
                <a:solidFill>
                  <a:srgbClr val="FF0000"/>
                </a:solidFill>
              </a:rPr>
              <a:t>}}</a:t>
            </a:r>
            <a:endParaRPr lang="zh-TW" altLang="zh-TW" sz="2600" dirty="0">
              <a:solidFill>
                <a:srgbClr val="FF0000"/>
              </a:solidFill>
            </a:endParaRPr>
          </a:p>
          <a:p>
            <a:pPr marL="274320" lvl="1" indent="0">
              <a:buNone/>
            </a:pPr>
            <a:r>
              <a:rPr lang="en-US" altLang="zh-TW" sz="2600" dirty="0"/>
              <a:t>    &lt;</a:t>
            </a:r>
            <a:r>
              <a:rPr lang="en-US" altLang="zh-TW" sz="2600" dirty="0" err="1"/>
              <a:t>hr</a:t>
            </a:r>
            <a:r>
              <a:rPr lang="en-US" altLang="zh-TW" sz="2600" dirty="0"/>
              <a:t>&gt;</a:t>
            </a:r>
            <a:endParaRPr lang="zh-TW" altLang="zh-TW" sz="2600" dirty="0"/>
          </a:p>
          <a:p>
            <a:pPr marL="274320" lvl="1" indent="0">
              <a:buNone/>
            </a:pPr>
            <a:r>
              <a:rPr lang="en-US" altLang="zh-TW" sz="2600" dirty="0"/>
              <a:t>    &lt;h3&gt;</a:t>
            </a:r>
            <a:r>
              <a:rPr lang="zh-TW" altLang="zh-TW" sz="2600" dirty="0"/>
              <a:t>現在時刻：</a:t>
            </a:r>
            <a:r>
              <a:rPr lang="en-US" altLang="zh-TW" sz="2600" dirty="0">
                <a:solidFill>
                  <a:srgbClr val="FF0000"/>
                </a:solidFill>
              </a:rPr>
              <a:t>{{</a:t>
            </a:r>
            <a:r>
              <a:rPr lang="en-US" altLang="zh-TW" sz="2600" dirty="0"/>
              <a:t> now </a:t>
            </a:r>
            <a:r>
              <a:rPr lang="en-US" altLang="zh-TW" sz="2600" dirty="0">
                <a:solidFill>
                  <a:srgbClr val="FF0000"/>
                </a:solidFill>
              </a:rPr>
              <a:t>}}</a:t>
            </a:r>
            <a:r>
              <a:rPr lang="en-US" altLang="zh-TW" sz="2600" dirty="0"/>
              <a:t>&lt;/h3&gt;</a:t>
            </a:r>
            <a:endParaRPr lang="zh-TW" altLang="zh-TW" sz="2600" dirty="0"/>
          </a:p>
          <a:p>
            <a:pPr marL="274320" lvl="1" indent="0">
              <a:buNone/>
            </a:pPr>
            <a:r>
              <a:rPr lang="en-US" altLang="zh-TW" sz="2600" dirty="0"/>
              <a:t>&lt;/body&gt;</a:t>
            </a:r>
            <a:endParaRPr lang="zh-TW" altLang="zh-TW" sz="2600" dirty="0"/>
          </a:p>
          <a:p>
            <a:pPr marL="274320" lvl="1" indent="0">
              <a:buNone/>
            </a:pPr>
            <a:r>
              <a:rPr lang="en-US" altLang="zh-TW" sz="2600" dirty="0"/>
              <a:t>&lt;/html&gt;</a:t>
            </a:r>
            <a:endParaRPr lang="zh-TW" altLang="zh-TW" sz="2600" dirty="0"/>
          </a:p>
          <a:p>
            <a:endParaRPr lang="zh-TW" altLang="en-US" dirty="0"/>
          </a:p>
        </p:txBody>
      </p:sp>
    </p:spTree>
    <p:extLst>
      <p:ext uri="{BB962C8B-B14F-4D97-AF65-F5344CB8AC3E}">
        <p14:creationId xmlns:p14="http://schemas.microsoft.com/office/powerpoint/2010/main" val="240307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產生第一個網站框架</a:t>
            </a:r>
            <a:endParaRPr lang="zh-TW" altLang="en-US" dirty="0"/>
          </a:p>
        </p:txBody>
      </p:sp>
      <p:sp>
        <p:nvSpPr>
          <p:cNvPr id="3" name="內容版面配置區 2"/>
          <p:cNvSpPr>
            <a:spLocks noGrp="1"/>
          </p:cNvSpPr>
          <p:nvPr>
            <p:ph sz="quarter" idx="1"/>
          </p:nvPr>
        </p:nvSpPr>
        <p:spPr/>
        <p:txBody>
          <a:bodyPr/>
          <a:lstStyle/>
          <a:p>
            <a:r>
              <a:rPr lang="zh-TW" altLang="zh-TW" dirty="0"/>
              <a:t>建立的個人部落格名稱為</a:t>
            </a:r>
            <a:r>
              <a:rPr lang="en-US" altLang="zh-TW" dirty="0" err="1"/>
              <a:t>mblog</a:t>
            </a:r>
            <a:endParaRPr lang="en-US" altLang="zh-TW" dirty="0"/>
          </a:p>
          <a:p>
            <a:r>
              <a:rPr lang="zh-TW" altLang="zh-TW" dirty="0"/>
              <a:t>依照在上一堂課學習到的內容，先在</a:t>
            </a:r>
            <a:r>
              <a:rPr lang="en-US" altLang="zh-TW" dirty="0"/>
              <a:t>GitHub</a:t>
            </a:r>
            <a:r>
              <a:rPr lang="zh-TW" altLang="zh-TW" dirty="0"/>
              <a:t>中建立一個同名的倉庫</a:t>
            </a:r>
            <a:endParaRPr lang="en-US" altLang="zh-TW" dirty="0"/>
          </a:p>
          <a:p>
            <a:r>
              <a:rPr lang="zh-TW" altLang="en-US" dirty="0"/>
              <a:t>在</a:t>
            </a:r>
            <a:r>
              <a:rPr lang="en-US" altLang="zh-TW" dirty="0"/>
              <a:t>Windows</a:t>
            </a:r>
            <a:r>
              <a:rPr lang="zh-TW" altLang="en-US" dirty="0"/>
              <a:t>作業系統中，建立</a:t>
            </a:r>
            <a:r>
              <a:rPr lang="zh-TW" altLang="zh-TW" dirty="0"/>
              <a:t>一個專屬的資料夾中（在本例為</a:t>
            </a:r>
            <a:r>
              <a:rPr lang="en-US" altLang="zh-TW" dirty="0" err="1"/>
              <a:t>myDjango</a:t>
            </a:r>
            <a:r>
              <a:rPr lang="zh-TW" altLang="zh-TW" dirty="0"/>
              <a:t>），使用</a:t>
            </a:r>
            <a:r>
              <a:rPr lang="en-US" altLang="zh-TW" dirty="0"/>
              <a:t>activate</a:t>
            </a:r>
            <a:r>
              <a:rPr lang="zh-TW" altLang="zh-TW" dirty="0"/>
              <a:t>指令進入虛擬環境</a:t>
            </a:r>
            <a:endParaRPr lang="en-US" altLang="zh-TW" dirty="0"/>
          </a:p>
          <a:p>
            <a:r>
              <a:rPr lang="zh-TW" altLang="zh-TW" dirty="0"/>
              <a:t>請依照下列步驟，建立第一個網站框架</a:t>
            </a:r>
            <a:endParaRPr lang="en-US" altLang="zh-TW"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4</a:t>
            </a:fld>
            <a:endParaRPr lang="zh-TW" altLang="en-US"/>
          </a:p>
        </p:txBody>
      </p:sp>
    </p:spTree>
    <p:extLst>
      <p:ext uri="{BB962C8B-B14F-4D97-AF65-F5344CB8AC3E}">
        <p14:creationId xmlns:p14="http://schemas.microsoft.com/office/powerpoint/2010/main" val="970042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40</a:t>
            </a:fld>
            <a:endParaRPr lang="zh-TW" altLang="en-US"/>
          </a:p>
        </p:txBody>
      </p:sp>
      <p:sp>
        <p:nvSpPr>
          <p:cNvPr id="4" name="內容版面配置區 3"/>
          <p:cNvSpPr>
            <a:spLocks noGrp="1"/>
          </p:cNvSpPr>
          <p:nvPr>
            <p:ph sz="quarter" idx="1"/>
          </p:nvPr>
        </p:nvSpPr>
        <p:spPr/>
        <p:txBody>
          <a:bodyPr/>
          <a:lstStyle/>
          <a:p>
            <a:r>
              <a:rPr lang="zh-TW" altLang="zh-TW" dirty="0"/>
              <a:t>加上</a:t>
            </a:r>
            <a:r>
              <a:rPr lang="en-US" altLang="zh-TW" dirty="0"/>
              <a:t>index.html</a:t>
            </a:r>
            <a:r>
              <a:rPr lang="zh-TW" altLang="zh-TW" dirty="0"/>
              <a:t>模版的網頁</a:t>
            </a:r>
            <a:endParaRPr lang="zh-TW" altLang="en-US"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1799692" y="2018609"/>
            <a:ext cx="5544616" cy="4176464"/>
          </a:xfrm>
          <a:prstGeom prst="rect">
            <a:avLst/>
          </a:prstGeom>
        </p:spPr>
      </p:pic>
    </p:spTree>
    <p:extLst>
      <p:ext uri="{BB962C8B-B14F-4D97-AF65-F5344CB8AC3E}">
        <p14:creationId xmlns:p14="http://schemas.microsoft.com/office/powerpoint/2010/main" val="2176142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41</a:t>
            </a:fld>
            <a:endParaRPr lang="zh-TW" altLang="en-US"/>
          </a:p>
        </p:txBody>
      </p:sp>
      <p:sp>
        <p:nvSpPr>
          <p:cNvPr id="4" name="內容版面配置區 3"/>
          <p:cNvSpPr>
            <a:spLocks noGrp="1"/>
          </p:cNvSpPr>
          <p:nvPr>
            <p:ph sz="quarter" idx="1"/>
          </p:nvPr>
        </p:nvSpPr>
        <p:spPr/>
        <p:txBody>
          <a:bodyPr/>
          <a:lstStyle/>
          <a:p>
            <a:r>
              <a:rPr lang="zh-TW" altLang="zh-TW" dirty="0"/>
              <a:t>在</a:t>
            </a:r>
            <a:r>
              <a:rPr lang="en-US" altLang="zh-TW" dirty="0"/>
              <a:t>template</a:t>
            </a:r>
            <a:r>
              <a:rPr lang="zh-TW" altLang="zh-TW" dirty="0"/>
              <a:t>也有一套模版語言可以用來在模版檔案中解析這些資料項目，在此先說明如何透過</a:t>
            </a:r>
            <a:r>
              <a:rPr lang="en-US" altLang="zh-TW" dirty="0"/>
              <a:t>for</a:t>
            </a:r>
            <a:r>
              <a:rPr lang="zh-TW" altLang="zh-TW" dirty="0"/>
              <a:t>迴圈把資料集中的項目一個一個取出使用</a:t>
            </a:r>
            <a:endParaRPr lang="en-US" altLang="zh-TW" dirty="0"/>
          </a:p>
          <a:p>
            <a:pPr marL="274320" lvl="1" indent="0">
              <a:buNone/>
            </a:pPr>
            <a:r>
              <a:rPr lang="en-US" altLang="zh-TW" dirty="0"/>
              <a:t>&lt;!DOCTYPE html&gt;</a:t>
            </a:r>
          </a:p>
          <a:p>
            <a:pPr marL="274320" lvl="1" indent="0">
              <a:buNone/>
            </a:pPr>
            <a:r>
              <a:rPr lang="en-US" altLang="zh-TW" dirty="0"/>
              <a:t>&lt;html&gt;</a:t>
            </a:r>
          </a:p>
          <a:p>
            <a:pPr marL="274320" lvl="1" indent="0">
              <a:buNone/>
            </a:pPr>
            <a:r>
              <a:rPr lang="en-US" altLang="zh-TW" dirty="0"/>
              <a:t>&lt;head&gt;</a:t>
            </a:r>
          </a:p>
          <a:p>
            <a:pPr marL="274320" lvl="1" indent="0">
              <a:buNone/>
            </a:pPr>
            <a:r>
              <a:rPr lang="en-US" altLang="zh-TW" dirty="0"/>
              <a:t>    &lt;meta charset='utf-8'&gt;</a:t>
            </a:r>
          </a:p>
          <a:p>
            <a:pPr marL="274320" lvl="1" indent="0">
              <a:buNone/>
            </a:pPr>
            <a:r>
              <a:rPr lang="en-US" altLang="zh-TW" dirty="0"/>
              <a:t>    &lt;title&gt;</a:t>
            </a:r>
          </a:p>
          <a:p>
            <a:pPr marL="274320" lvl="1" indent="0">
              <a:buNone/>
            </a:pPr>
            <a:r>
              <a:rPr lang="en-US" altLang="zh-TW" dirty="0"/>
              <a:t>        </a:t>
            </a:r>
            <a:r>
              <a:rPr lang="zh-TW" altLang="en-US" dirty="0"/>
              <a:t>歡迎光臨我的部落格</a:t>
            </a:r>
          </a:p>
          <a:p>
            <a:pPr marL="274320" lvl="1" indent="0">
              <a:buNone/>
            </a:pPr>
            <a:r>
              <a:rPr lang="zh-TW" altLang="en-US" dirty="0"/>
              <a:t>    </a:t>
            </a:r>
            <a:r>
              <a:rPr lang="en-US" altLang="zh-TW" dirty="0"/>
              <a:t>&lt;/title&gt;</a:t>
            </a:r>
          </a:p>
          <a:p>
            <a:pPr marL="274320" lvl="1" indent="0">
              <a:buNone/>
            </a:pPr>
            <a:r>
              <a:rPr lang="en-US" altLang="zh-TW" dirty="0"/>
              <a:t>&lt;/head&gt;</a:t>
            </a:r>
          </a:p>
          <a:p>
            <a:pPr lvl="1"/>
            <a:endParaRPr lang="zh-TW" altLang="en-US" dirty="0"/>
          </a:p>
        </p:txBody>
      </p:sp>
    </p:spTree>
    <p:extLst>
      <p:ext uri="{BB962C8B-B14F-4D97-AF65-F5344CB8AC3E}">
        <p14:creationId xmlns:p14="http://schemas.microsoft.com/office/powerpoint/2010/main" val="2663594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42</a:t>
            </a:fld>
            <a:endParaRPr lang="zh-TW" altLang="en-US"/>
          </a:p>
        </p:txBody>
      </p:sp>
      <p:sp>
        <p:nvSpPr>
          <p:cNvPr id="4" name="內容版面配置區 3"/>
          <p:cNvSpPr>
            <a:spLocks noGrp="1"/>
          </p:cNvSpPr>
          <p:nvPr>
            <p:ph sz="quarter" idx="1"/>
          </p:nvPr>
        </p:nvSpPr>
        <p:spPr/>
        <p:txBody>
          <a:bodyPr>
            <a:normAutofit fontScale="92500" lnSpcReduction="10000"/>
          </a:bodyPr>
          <a:lstStyle/>
          <a:p>
            <a:pPr marL="274320" lvl="1" indent="0">
              <a:buNone/>
            </a:pPr>
            <a:r>
              <a:rPr lang="en-US" altLang="zh-TW" dirty="0"/>
              <a:t>&lt;body&gt;</a:t>
            </a:r>
          </a:p>
          <a:p>
            <a:pPr marL="274320" lvl="1" indent="0">
              <a:buNone/>
            </a:pPr>
            <a:r>
              <a:rPr lang="en-US" altLang="zh-TW" dirty="0"/>
              <a:t>    &lt;h1&gt;</a:t>
            </a:r>
            <a:r>
              <a:rPr lang="zh-TW" altLang="en-US" dirty="0"/>
              <a:t>歡迎光臨我的部落格</a:t>
            </a:r>
            <a:r>
              <a:rPr lang="en-US" altLang="zh-TW" dirty="0"/>
              <a:t>&lt;/h1&gt;</a:t>
            </a:r>
          </a:p>
          <a:p>
            <a:pPr marL="274320" lvl="1" indent="0">
              <a:buNone/>
            </a:pPr>
            <a:r>
              <a:rPr lang="en-US" altLang="zh-TW" dirty="0"/>
              <a:t>    &lt;</a:t>
            </a:r>
            <a:r>
              <a:rPr lang="en-US" altLang="zh-TW" dirty="0" err="1"/>
              <a:t>hr</a:t>
            </a:r>
            <a:r>
              <a:rPr lang="en-US" altLang="zh-TW" dirty="0"/>
              <a:t>&gt;</a:t>
            </a:r>
          </a:p>
          <a:p>
            <a:pPr marL="274320" lvl="1" indent="0">
              <a:buNone/>
            </a:pPr>
            <a:r>
              <a:rPr lang="en-US" altLang="zh-TW" dirty="0"/>
              <a:t>    </a:t>
            </a:r>
            <a:r>
              <a:rPr lang="en-US" altLang="zh-TW" dirty="0">
                <a:solidFill>
                  <a:srgbClr val="FF0000"/>
                </a:solidFill>
              </a:rPr>
              <a:t>{% for post in posts %}</a:t>
            </a:r>
          </a:p>
          <a:p>
            <a:pPr marL="274320" lvl="1" indent="0">
              <a:buNone/>
            </a:pPr>
            <a:r>
              <a:rPr lang="en-US" altLang="zh-TW" dirty="0"/>
              <a:t>        &lt;p style='font-family:</a:t>
            </a:r>
            <a:r>
              <a:rPr lang="zh-TW" altLang="en-US" dirty="0"/>
              <a:t>微軟正黑體</a:t>
            </a:r>
            <a:r>
              <a:rPr lang="en-US" altLang="zh-TW" dirty="0"/>
              <a:t>;font-size:16pt;font-weight:bold;'&gt;</a:t>
            </a:r>
          </a:p>
          <a:p>
            <a:pPr marL="274320" lvl="1" indent="0">
              <a:buNone/>
            </a:pPr>
            <a:r>
              <a:rPr lang="en-US" altLang="zh-TW" dirty="0"/>
              <a:t>            {{ </a:t>
            </a:r>
            <a:r>
              <a:rPr lang="en-US" altLang="zh-TW" dirty="0" err="1"/>
              <a:t>post.title</a:t>
            </a:r>
            <a:r>
              <a:rPr lang="en-US" altLang="zh-TW" dirty="0"/>
              <a:t> }}</a:t>
            </a:r>
          </a:p>
          <a:p>
            <a:pPr marL="274320" lvl="1" indent="0">
              <a:buNone/>
            </a:pPr>
            <a:r>
              <a:rPr lang="en-US" altLang="zh-TW" dirty="0"/>
              <a:t>        &lt;/p&gt;</a:t>
            </a:r>
          </a:p>
          <a:p>
            <a:pPr marL="274320" lvl="1" indent="0">
              <a:buNone/>
            </a:pPr>
            <a:r>
              <a:rPr lang="en-US" altLang="zh-TW" dirty="0"/>
              <a:t>        &lt;p style='font-family:</a:t>
            </a:r>
            <a:r>
              <a:rPr lang="zh-TW" altLang="en-US" dirty="0"/>
              <a:t>微軟正黑體</a:t>
            </a:r>
            <a:r>
              <a:rPr lang="en-US" altLang="zh-TW" dirty="0"/>
              <a:t>;font-size:10pt;letter-spacing:1pt;'&gt;</a:t>
            </a:r>
          </a:p>
          <a:p>
            <a:pPr marL="274320" lvl="1" indent="0">
              <a:buNone/>
            </a:pPr>
            <a:r>
              <a:rPr lang="en-US" altLang="zh-TW" dirty="0"/>
              <a:t>{{ </a:t>
            </a:r>
            <a:r>
              <a:rPr lang="en-US" altLang="zh-TW" dirty="0" err="1"/>
              <a:t>post.body</a:t>
            </a:r>
            <a:r>
              <a:rPr lang="en-US" altLang="zh-TW" dirty="0"/>
              <a:t> }} </a:t>
            </a:r>
          </a:p>
          <a:p>
            <a:pPr marL="274320" lvl="1" indent="0">
              <a:buNone/>
            </a:pPr>
            <a:r>
              <a:rPr lang="en-US" altLang="zh-TW" dirty="0"/>
              <a:t>&lt;/p&gt;</a:t>
            </a:r>
          </a:p>
          <a:p>
            <a:pPr marL="274320" lvl="1" indent="0">
              <a:buNone/>
            </a:pPr>
            <a:r>
              <a:rPr lang="en-US" altLang="zh-TW" dirty="0"/>
              <a:t>    </a:t>
            </a:r>
            <a:r>
              <a:rPr lang="en-US" altLang="zh-TW" dirty="0">
                <a:solidFill>
                  <a:srgbClr val="FF0000"/>
                </a:solidFill>
              </a:rPr>
              <a:t>{% </a:t>
            </a:r>
            <a:r>
              <a:rPr lang="en-US" altLang="zh-TW" dirty="0" err="1">
                <a:solidFill>
                  <a:srgbClr val="FF0000"/>
                </a:solidFill>
              </a:rPr>
              <a:t>endfor</a:t>
            </a:r>
            <a:r>
              <a:rPr lang="en-US" altLang="zh-TW" dirty="0">
                <a:solidFill>
                  <a:srgbClr val="FF0000"/>
                </a:solidFill>
              </a:rPr>
              <a:t> %}</a:t>
            </a:r>
          </a:p>
          <a:p>
            <a:pPr lvl="1"/>
            <a:endParaRPr lang="zh-TW" altLang="en-US" dirty="0"/>
          </a:p>
        </p:txBody>
      </p:sp>
    </p:spTree>
    <p:extLst>
      <p:ext uri="{BB962C8B-B14F-4D97-AF65-F5344CB8AC3E}">
        <p14:creationId xmlns:p14="http://schemas.microsoft.com/office/powerpoint/2010/main" val="3605538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43</a:t>
            </a:fld>
            <a:endParaRPr lang="zh-TW" altLang="en-US"/>
          </a:p>
        </p:txBody>
      </p:sp>
      <p:sp>
        <p:nvSpPr>
          <p:cNvPr id="4" name="內容版面配置區 3"/>
          <p:cNvSpPr>
            <a:spLocks noGrp="1"/>
          </p:cNvSpPr>
          <p:nvPr>
            <p:ph sz="quarter" idx="1"/>
          </p:nvPr>
        </p:nvSpPr>
        <p:spPr/>
        <p:txBody>
          <a:bodyPr/>
          <a:lstStyle/>
          <a:p>
            <a:pPr marL="274320" lvl="1" indent="0">
              <a:buNone/>
            </a:pPr>
            <a:r>
              <a:rPr lang="en-US" altLang="zh-TW" dirty="0"/>
              <a:t> &lt;</a:t>
            </a:r>
            <a:r>
              <a:rPr lang="en-US" altLang="zh-TW" dirty="0" err="1"/>
              <a:t>hr</a:t>
            </a:r>
            <a:r>
              <a:rPr lang="en-US" altLang="zh-TW" dirty="0"/>
              <a:t>&gt;</a:t>
            </a:r>
          </a:p>
          <a:p>
            <a:pPr marL="274320" lvl="1" indent="0">
              <a:buNone/>
            </a:pPr>
            <a:r>
              <a:rPr lang="en-US" altLang="zh-TW" dirty="0"/>
              <a:t>    &lt;h3&gt;</a:t>
            </a:r>
            <a:r>
              <a:rPr lang="zh-TW" altLang="en-US" dirty="0"/>
              <a:t>現在時刻：</a:t>
            </a:r>
            <a:r>
              <a:rPr lang="en-US" altLang="zh-TW" dirty="0"/>
              <a:t>{{ now }}&lt;/h3&gt;</a:t>
            </a:r>
          </a:p>
          <a:p>
            <a:pPr marL="274320" lvl="1" indent="0">
              <a:buNone/>
            </a:pPr>
            <a:r>
              <a:rPr lang="en-US" altLang="zh-TW" dirty="0"/>
              <a:t>&lt;/body&gt;</a:t>
            </a:r>
          </a:p>
          <a:p>
            <a:pPr marL="274320" lvl="1" indent="0">
              <a:buNone/>
            </a:pPr>
            <a:r>
              <a:rPr lang="en-US" altLang="zh-TW" dirty="0"/>
              <a:t>&lt;/html&gt;</a:t>
            </a:r>
            <a:endParaRPr lang="zh-TW" altLang="en-US" dirty="0"/>
          </a:p>
        </p:txBody>
      </p:sp>
    </p:spTree>
    <p:extLst>
      <p:ext uri="{BB962C8B-B14F-4D97-AF65-F5344CB8AC3E}">
        <p14:creationId xmlns:p14="http://schemas.microsoft.com/office/powerpoint/2010/main" val="659355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44</a:t>
            </a:fld>
            <a:endParaRPr lang="zh-TW" altLang="en-US"/>
          </a:p>
        </p:txBody>
      </p:sp>
      <p:sp>
        <p:nvSpPr>
          <p:cNvPr id="4" name="內容版面配置區 3"/>
          <p:cNvSpPr>
            <a:spLocks noGrp="1"/>
          </p:cNvSpPr>
          <p:nvPr>
            <p:ph sz="quarter" idx="1"/>
          </p:nvPr>
        </p:nvSpPr>
        <p:spPr/>
        <p:txBody>
          <a:bodyPr/>
          <a:lstStyle/>
          <a:p>
            <a:r>
              <a:rPr lang="zh-TW" altLang="zh-TW" dirty="0"/>
              <a:t>利用</a:t>
            </a:r>
            <a:r>
              <a:rPr lang="en-US" altLang="zh-TW" dirty="0"/>
              <a:t>CSS</a:t>
            </a:r>
            <a:r>
              <a:rPr lang="zh-TW" altLang="zh-TW" dirty="0"/>
              <a:t>的字型指令做些簡單的排版</a:t>
            </a:r>
            <a:endParaRPr lang="zh-TW" altLang="en-US"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2159732" y="2007192"/>
            <a:ext cx="4824536" cy="4631351"/>
          </a:xfrm>
          <a:prstGeom prst="rect">
            <a:avLst/>
          </a:prstGeom>
        </p:spPr>
      </p:pic>
    </p:spTree>
    <p:extLst>
      <p:ext uri="{BB962C8B-B14F-4D97-AF65-F5344CB8AC3E}">
        <p14:creationId xmlns:p14="http://schemas.microsoft.com/office/powerpoint/2010/main" val="15197256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45</a:t>
            </a:fld>
            <a:endParaRPr lang="zh-TW" altLang="en-US"/>
          </a:p>
        </p:txBody>
      </p:sp>
      <p:sp>
        <p:nvSpPr>
          <p:cNvPr id="4" name="內容版面配置區 3"/>
          <p:cNvSpPr>
            <a:spLocks noGrp="1"/>
          </p:cNvSpPr>
          <p:nvPr>
            <p:ph sz="quarter" idx="1"/>
          </p:nvPr>
        </p:nvSpPr>
        <p:spPr/>
        <p:txBody>
          <a:bodyPr/>
          <a:lstStyle/>
          <a:p>
            <a:r>
              <a:rPr lang="zh-TW" altLang="zh-TW" dirty="0"/>
              <a:t>把標題顯示出來，但是在每一個標題上製作連結，當瀏覽者點擊連結的時候才會開啟另外一個頁面顯示出該篇文章的內容</a:t>
            </a:r>
            <a:endParaRPr lang="en-US" altLang="zh-TW" dirty="0"/>
          </a:p>
          <a:p>
            <a:pPr marL="274320" lvl="1" indent="0">
              <a:buNone/>
            </a:pPr>
            <a:r>
              <a:rPr lang="en-US" altLang="zh-TW" dirty="0"/>
              <a:t>&lt;!DOCTYPE html&gt;</a:t>
            </a:r>
          </a:p>
          <a:p>
            <a:pPr marL="274320" lvl="1" indent="0">
              <a:buNone/>
            </a:pPr>
            <a:r>
              <a:rPr lang="en-US" altLang="zh-TW" dirty="0"/>
              <a:t>&lt;html&gt;</a:t>
            </a:r>
          </a:p>
          <a:p>
            <a:pPr marL="274320" lvl="1" indent="0">
              <a:buNone/>
            </a:pPr>
            <a:r>
              <a:rPr lang="en-US" altLang="zh-TW" dirty="0"/>
              <a:t>&lt;head&gt;</a:t>
            </a:r>
          </a:p>
          <a:p>
            <a:pPr marL="274320" lvl="1" indent="0">
              <a:buNone/>
            </a:pPr>
            <a:r>
              <a:rPr lang="en-US" altLang="zh-TW" dirty="0"/>
              <a:t>    &lt;meta charset='utf-8'&gt;</a:t>
            </a:r>
          </a:p>
          <a:p>
            <a:pPr marL="274320" lvl="1" indent="0">
              <a:buNone/>
            </a:pPr>
            <a:r>
              <a:rPr lang="en-US" altLang="zh-TW" dirty="0"/>
              <a:t>    &lt;title&gt;</a:t>
            </a:r>
          </a:p>
          <a:p>
            <a:pPr marL="274320" lvl="1" indent="0">
              <a:buNone/>
            </a:pPr>
            <a:r>
              <a:rPr lang="en-US" altLang="zh-TW" dirty="0"/>
              <a:t>        </a:t>
            </a:r>
            <a:r>
              <a:rPr lang="zh-TW" altLang="en-US" dirty="0"/>
              <a:t>歡迎光臨我的部落格</a:t>
            </a:r>
          </a:p>
          <a:p>
            <a:pPr marL="274320" lvl="1" indent="0">
              <a:buNone/>
            </a:pPr>
            <a:r>
              <a:rPr lang="zh-TW" altLang="en-US" dirty="0"/>
              <a:t>    </a:t>
            </a:r>
            <a:r>
              <a:rPr lang="en-US" altLang="zh-TW" dirty="0"/>
              <a:t>&lt;/title&gt;</a:t>
            </a:r>
          </a:p>
          <a:p>
            <a:pPr marL="274320" lvl="1" indent="0">
              <a:buNone/>
            </a:pPr>
            <a:r>
              <a:rPr lang="en-US" altLang="zh-TW" dirty="0"/>
              <a:t>&lt;/head&gt;	</a:t>
            </a:r>
          </a:p>
          <a:p>
            <a:pPr lvl="1"/>
            <a:endParaRPr lang="zh-TW" altLang="en-US" dirty="0"/>
          </a:p>
        </p:txBody>
      </p:sp>
    </p:spTree>
    <p:extLst>
      <p:ext uri="{BB962C8B-B14F-4D97-AF65-F5344CB8AC3E}">
        <p14:creationId xmlns:p14="http://schemas.microsoft.com/office/powerpoint/2010/main" val="4122906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46</a:t>
            </a:fld>
            <a:endParaRPr lang="zh-TW" altLang="en-US"/>
          </a:p>
        </p:txBody>
      </p:sp>
      <p:sp>
        <p:nvSpPr>
          <p:cNvPr id="4" name="內容版面配置區 3"/>
          <p:cNvSpPr>
            <a:spLocks noGrp="1"/>
          </p:cNvSpPr>
          <p:nvPr>
            <p:ph sz="quarter" idx="1"/>
          </p:nvPr>
        </p:nvSpPr>
        <p:spPr/>
        <p:txBody>
          <a:bodyPr>
            <a:normAutofit fontScale="92500" lnSpcReduction="10000"/>
          </a:bodyPr>
          <a:lstStyle/>
          <a:p>
            <a:pPr marL="274320" lvl="1" indent="0">
              <a:buNone/>
            </a:pPr>
            <a:r>
              <a:rPr lang="en-US" altLang="zh-TW" dirty="0"/>
              <a:t>&lt;body&gt;</a:t>
            </a:r>
          </a:p>
          <a:p>
            <a:pPr marL="274320" lvl="1" indent="0">
              <a:buNone/>
            </a:pPr>
            <a:r>
              <a:rPr lang="en-US" altLang="zh-TW" dirty="0"/>
              <a:t>    &lt;h1&gt;</a:t>
            </a:r>
            <a:r>
              <a:rPr lang="zh-TW" altLang="en-US" dirty="0"/>
              <a:t>歡迎光臨我的部落格</a:t>
            </a:r>
            <a:r>
              <a:rPr lang="en-US" altLang="zh-TW" dirty="0"/>
              <a:t>&lt;/h1&gt;</a:t>
            </a:r>
          </a:p>
          <a:p>
            <a:pPr marL="274320" lvl="1" indent="0">
              <a:buNone/>
            </a:pPr>
            <a:r>
              <a:rPr lang="en-US" altLang="zh-TW" dirty="0"/>
              <a:t>    &lt;</a:t>
            </a:r>
            <a:r>
              <a:rPr lang="en-US" altLang="zh-TW" dirty="0" err="1"/>
              <a:t>hr</a:t>
            </a:r>
            <a:r>
              <a:rPr lang="en-US" altLang="zh-TW" dirty="0"/>
              <a:t>&gt;</a:t>
            </a:r>
          </a:p>
          <a:p>
            <a:pPr marL="274320" lvl="1" indent="0">
              <a:buNone/>
            </a:pPr>
            <a:r>
              <a:rPr lang="en-US" altLang="zh-TW" dirty="0"/>
              <a:t>    {% for post in posts %}</a:t>
            </a:r>
          </a:p>
          <a:p>
            <a:pPr marL="274320" lvl="1" indent="0">
              <a:buNone/>
            </a:pPr>
            <a:r>
              <a:rPr lang="en-US" altLang="zh-TW" dirty="0"/>
              <a:t>        &lt;p style='font-family:</a:t>
            </a:r>
            <a:r>
              <a:rPr lang="zh-TW" altLang="en-US" dirty="0"/>
              <a:t>微軟正黑體</a:t>
            </a:r>
            <a:r>
              <a:rPr lang="en-US" altLang="zh-TW" dirty="0"/>
              <a:t>;font-size:14pt;font-weight:bold;'&gt;</a:t>
            </a:r>
          </a:p>
          <a:p>
            <a:pPr marL="274320" lvl="1" indent="0">
              <a:buNone/>
            </a:pPr>
            <a:r>
              <a:rPr lang="en-US" altLang="zh-TW" dirty="0"/>
              <a:t>            &lt;a </a:t>
            </a:r>
            <a:r>
              <a:rPr lang="en-US" altLang="zh-TW" dirty="0" err="1"/>
              <a:t>href</a:t>
            </a:r>
            <a:r>
              <a:rPr lang="en-US" altLang="zh-TW" dirty="0"/>
              <a:t>='/post/{{</a:t>
            </a:r>
            <a:r>
              <a:rPr lang="en-US" altLang="zh-TW" dirty="0" err="1"/>
              <a:t>post.slug</a:t>
            </a:r>
            <a:r>
              <a:rPr lang="en-US" altLang="zh-TW" dirty="0"/>
              <a:t>}}'&gt;{{ </a:t>
            </a:r>
            <a:r>
              <a:rPr lang="en-US" altLang="zh-TW" dirty="0" err="1"/>
              <a:t>post.title</a:t>
            </a:r>
            <a:r>
              <a:rPr lang="en-US" altLang="zh-TW" dirty="0"/>
              <a:t> }}&lt;/a&gt;</a:t>
            </a:r>
          </a:p>
          <a:p>
            <a:pPr marL="274320" lvl="1" indent="0">
              <a:buNone/>
            </a:pPr>
            <a:r>
              <a:rPr lang="en-US" altLang="zh-TW" dirty="0"/>
              <a:t>        &lt;/p&gt;</a:t>
            </a:r>
          </a:p>
          <a:p>
            <a:pPr marL="274320" lvl="1" indent="0">
              <a:buNone/>
            </a:pPr>
            <a:r>
              <a:rPr lang="en-US" altLang="zh-TW" dirty="0"/>
              <a:t>    {% </a:t>
            </a:r>
            <a:r>
              <a:rPr lang="en-US" altLang="zh-TW" dirty="0" err="1"/>
              <a:t>endfor</a:t>
            </a:r>
            <a:r>
              <a:rPr lang="en-US" altLang="zh-TW" dirty="0"/>
              <a:t> %}</a:t>
            </a:r>
          </a:p>
          <a:p>
            <a:pPr marL="274320" lvl="1" indent="0">
              <a:buNone/>
            </a:pPr>
            <a:r>
              <a:rPr lang="en-US" altLang="zh-TW" dirty="0"/>
              <a:t>    &lt;</a:t>
            </a:r>
            <a:r>
              <a:rPr lang="en-US" altLang="zh-TW" dirty="0" err="1"/>
              <a:t>hr</a:t>
            </a:r>
            <a:r>
              <a:rPr lang="en-US" altLang="zh-TW" dirty="0"/>
              <a:t>&gt;</a:t>
            </a:r>
          </a:p>
          <a:p>
            <a:pPr marL="274320" lvl="1" indent="0">
              <a:buNone/>
            </a:pPr>
            <a:r>
              <a:rPr lang="en-US" altLang="zh-TW" dirty="0"/>
              <a:t>    &lt;h3&gt;</a:t>
            </a:r>
            <a:r>
              <a:rPr lang="zh-TW" altLang="en-US" dirty="0"/>
              <a:t>現在時刻：</a:t>
            </a:r>
            <a:r>
              <a:rPr lang="en-US" altLang="zh-TW" dirty="0"/>
              <a:t>{{ now }}&lt;/h3&gt;</a:t>
            </a:r>
          </a:p>
          <a:p>
            <a:pPr marL="274320" lvl="1" indent="0">
              <a:buNone/>
            </a:pPr>
            <a:r>
              <a:rPr lang="en-US" altLang="zh-TW" dirty="0"/>
              <a:t>&lt;/body&gt;</a:t>
            </a:r>
          </a:p>
          <a:p>
            <a:pPr marL="274320" lvl="1" indent="0">
              <a:buNone/>
            </a:pPr>
            <a:r>
              <a:rPr lang="en-US" altLang="zh-TW" dirty="0"/>
              <a:t>&lt;/html&gt;</a:t>
            </a:r>
          </a:p>
        </p:txBody>
      </p:sp>
    </p:spTree>
    <p:extLst>
      <p:ext uri="{BB962C8B-B14F-4D97-AF65-F5344CB8AC3E}">
        <p14:creationId xmlns:p14="http://schemas.microsoft.com/office/powerpoint/2010/main" val="560392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建立網頁輸出模版</a:t>
            </a:r>
            <a:r>
              <a:rPr lang="en-US" altLang="zh-TW" dirty="0"/>
              <a:t>template</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47</a:t>
            </a:fld>
            <a:endParaRPr lang="zh-TW" altLang="en-US"/>
          </a:p>
        </p:txBody>
      </p:sp>
      <p:sp>
        <p:nvSpPr>
          <p:cNvPr id="4" name="內容版面配置區 3"/>
          <p:cNvSpPr>
            <a:spLocks noGrp="1"/>
          </p:cNvSpPr>
          <p:nvPr>
            <p:ph sz="quarter" idx="1"/>
          </p:nvPr>
        </p:nvSpPr>
        <p:spPr/>
        <p:txBody>
          <a:bodyPr/>
          <a:lstStyle/>
          <a:p>
            <a:r>
              <a:rPr lang="zh-TW" altLang="zh-TW" dirty="0"/>
              <a:t>透過</a:t>
            </a:r>
            <a:r>
              <a:rPr lang="en-US" altLang="zh-TW" dirty="0"/>
              <a:t>&lt;a </a:t>
            </a:r>
            <a:r>
              <a:rPr lang="en-US" altLang="zh-TW" dirty="0" err="1"/>
              <a:t>href</a:t>
            </a:r>
            <a:r>
              <a:rPr lang="en-US" altLang="zh-TW" dirty="0"/>
              <a:t>&gt;</a:t>
            </a:r>
            <a:r>
              <a:rPr lang="zh-TW" altLang="zh-TW" dirty="0"/>
              <a:t>這個</a:t>
            </a:r>
            <a:r>
              <a:rPr lang="en-US" altLang="zh-TW" dirty="0"/>
              <a:t>HTML</a:t>
            </a:r>
            <a:r>
              <a:rPr lang="zh-TW" altLang="zh-TW" dirty="0"/>
              <a:t>標籤取出</a:t>
            </a:r>
            <a:r>
              <a:rPr lang="en-US" altLang="zh-TW" dirty="0" err="1"/>
              <a:t>post.slug</a:t>
            </a:r>
            <a:r>
              <a:rPr lang="zh-TW" altLang="zh-TW" dirty="0"/>
              <a:t>建立為連結網址，並放在</a:t>
            </a:r>
            <a:r>
              <a:rPr lang="en-US" altLang="zh-TW" dirty="0"/>
              <a:t>post/</a:t>
            </a:r>
            <a:r>
              <a:rPr lang="zh-TW" altLang="zh-TW" dirty="0"/>
              <a:t>之下</a:t>
            </a:r>
            <a:endParaRPr lang="zh-TW" altLang="en-US"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1547664" y="2471928"/>
            <a:ext cx="6048672" cy="4053416"/>
          </a:xfrm>
          <a:prstGeom prst="rect">
            <a:avLst/>
          </a:prstGeom>
        </p:spPr>
      </p:pic>
    </p:spTree>
    <p:extLst>
      <p:ext uri="{BB962C8B-B14F-4D97-AF65-F5344CB8AC3E}">
        <p14:creationId xmlns:p14="http://schemas.microsoft.com/office/powerpoint/2010/main" val="29908618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網址對應</a:t>
            </a:r>
            <a:r>
              <a:rPr lang="en-US" altLang="zh-TW" dirty="0"/>
              <a:t>urls.py</a:t>
            </a:r>
            <a:endParaRPr lang="zh-TW" altLang="zh-TW"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48</a:t>
            </a:fld>
            <a:endParaRPr lang="zh-TW" altLang="en-US"/>
          </a:p>
        </p:txBody>
      </p:sp>
      <p:sp>
        <p:nvSpPr>
          <p:cNvPr id="4" name="內容版面配置區 3"/>
          <p:cNvSpPr>
            <a:spLocks noGrp="1"/>
          </p:cNvSpPr>
          <p:nvPr>
            <p:ph sz="quarter" idx="1"/>
          </p:nvPr>
        </p:nvSpPr>
        <p:spPr/>
        <p:txBody>
          <a:bodyPr/>
          <a:lstStyle/>
          <a:p>
            <a:r>
              <a:rPr lang="zh-TW" altLang="zh-TW" dirty="0"/>
              <a:t>注意到</a:t>
            </a:r>
            <a:r>
              <a:rPr lang="zh-TW" altLang="en-US" dirty="0"/>
              <a:t>上</a:t>
            </a:r>
            <a:r>
              <a:rPr lang="zh-TW" altLang="zh-TW" dirty="0"/>
              <a:t>圖箭頭所指的地方，就是點擊了任一篇文章標題的時候，瀏覽器會傳遞給網站的網址。以此例是</a:t>
            </a:r>
            <a:r>
              <a:rPr lang="en-US" altLang="zh-TW" u="sng" dirty="0">
                <a:hlinkClick r:id="rId2"/>
              </a:rPr>
              <a:t>http://192.168.161.131:8000/post/baigui01</a:t>
            </a:r>
            <a:r>
              <a:rPr lang="zh-TW" altLang="zh-TW" dirty="0"/>
              <a:t>。其中，</a:t>
            </a:r>
            <a:r>
              <a:rPr lang="en-US" altLang="zh-TW" dirty="0"/>
              <a:t>/post/</a:t>
            </a:r>
            <a:r>
              <a:rPr lang="zh-TW" altLang="zh-TW" dirty="0"/>
              <a:t>是我們加在</a:t>
            </a:r>
            <a:r>
              <a:rPr lang="en-US" altLang="zh-TW" dirty="0"/>
              <a:t>index.html</a:t>
            </a:r>
            <a:r>
              <a:rPr lang="zh-TW" altLang="zh-TW" dirty="0"/>
              <a:t>中為顯示單篇文章用的前置詞，而後面的</a:t>
            </a:r>
            <a:r>
              <a:rPr lang="en-US" altLang="zh-TW" dirty="0"/>
              <a:t>baigui01</a:t>
            </a:r>
            <a:r>
              <a:rPr lang="zh-TW" altLang="zh-TW" dirty="0"/>
              <a:t>則是在建立文章時，我們自行設定的自訂網址。也就是說，要辨識出這些網址以對應到要顯示的單篇文章內容，應該有如下的幾個步驟：</a:t>
            </a:r>
          </a:p>
          <a:p>
            <a:endParaRPr lang="zh-TW" altLang="en-US" dirty="0"/>
          </a:p>
        </p:txBody>
      </p:sp>
    </p:spTree>
    <p:extLst>
      <p:ext uri="{BB962C8B-B14F-4D97-AF65-F5344CB8AC3E}">
        <p14:creationId xmlns:p14="http://schemas.microsoft.com/office/powerpoint/2010/main" val="1276393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網址對應</a:t>
            </a:r>
            <a:r>
              <a:rPr lang="en-US" altLang="zh-TW" dirty="0"/>
              <a:t>urls.py</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49</a:t>
            </a:fld>
            <a:endParaRPr lang="zh-TW" altLang="en-US"/>
          </a:p>
        </p:txBody>
      </p:sp>
      <p:sp>
        <p:nvSpPr>
          <p:cNvPr id="4" name="內容版面配置區 3"/>
          <p:cNvSpPr>
            <a:spLocks noGrp="1"/>
          </p:cNvSpPr>
          <p:nvPr>
            <p:ph sz="quarter" idx="1"/>
          </p:nvPr>
        </p:nvSpPr>
        <p:spPr>
          <a:xfrm>
            <a:off x="301752" y="1527048"/>
            <a:ext cx="8662736" cy="5070304"/>
          </a:xfrm>
        </p:spPr>
        <p:txBody>
          <a:bodyPr>
            <a:normAutofit fontScale="92500" lnSpcReduction="10000"/>
          </a:bodyPr>
          <a:lstStyle/>
          <a:p>
            <a:pPr lvl="0"/>
            <a:r>
              <a:rPr lang="zh-TW" altLang="zh-TW" dirty="0"/>
              <a:t>在</a:t>
            </a:r>
            <a:r>
              <a:rPr lang="en-US" altLang="zh-TW" dirty="0"/>
              <a:t>urls.py</a:t>
            </a:r>
            <a:r>
              <a:rPr lang="zh-TW" altLang="zh-TW" dirty="0"/>
              <a:t>設定，只要是</a:t>
            </a:r>
            <a:r>
              <a:rPr lang="en-US" altLang="zh-TW" dirty="0"/>
              <a:t>/post/</a:t>
            </a:r>
            <a:r>
              <a:rPr lang="zh-TW" altLang="zh-TW" dirty="0"/>
              <a:t>開頭的網址，就把後面接著的文字當做是參數傳遞</a:t>
            </a:r>
            <a:r>
              <a:rPr lang="en-US" altLang="zh-TW" dirty="0"/>
              <a:t>slug</a:t>
            </a:r>
            <a:r>
              <a:rPr lang="zh-TW" altLang="zh-TW" dirty="0"/>
              <a:t>給</a:t>
            </a:r>
            <a:r>
              <a:rPr lang="en-US" altLang="zh-TW" dirty="0" err="1"/>
              <a:t>post_detail</a:t>
            </a:r>
            <a:r>
              <a:rPr lang="zh-TW" altLang="zh-TW" dirty="0"/>
              <a:t>這個顯示單篇文章的函數</a:t>
            </a:r>
          </a:p>
          <a:p>
            <a:pPr lvl="0"/>
            <a:r>
              <a:rPr lang="zh-TW" altLang="zh-TW" dirty="0"/>
              <a:t>在</a:t>
            </a:r>
            <a:r>
              <a:rPr lang="en-US" altLang="zh-TW" dirty="0"/>
              <a:t>views.py</a:t>
            </a:r>
            <a:r>
              <a:rPr lang="zh-TW" altLang="zh-TW" dirty="0"/>
              <a:t>中新增一個</a:t>
            </a:r>
            <a:r>
              <a:rPr lang="en-US" altLang="zh-TW" dirty="0" err="1"/>
              <a:t>post_detail</a:t>
            </a:r>
            <a:r>
              <a:rPr lang="zh-TW" altLang="zh-TW" dirty="0"/>
              <a:t>函數，除了接收</a:t>
            </a:r>
            <a:r>
              <a:rPr lang="en-US" altLang="zh-TW" dirty="0"/>
              <a:t>request</a:t>
            </a:r>
            <a:r>
              <a:rPr lang="zh-TW" altLang="zh-TW" dirty="0"/>
              <a:t>參數之外，亦接收</a:t>
            </a:r>
            <a:r>
              <a:rPr lang="en-US" altLang="zh-TW" dirty="0"/>
              <a:t>slug</a:t>
            </a:r>
            <a:r>
              <a:rPr lang="zh-TW" altLang="zh-TW" dirty="0"/>
              <a:t>這個參數</a:t>
            </a:r>
          </a:p>
          <a:p>
            <a:pPr lvl="0"/>
            <a:r>
              <a:rPr lang="zh-TW" altLang="zh-TW" dirty="0"/>
              <a:t>在</a:t>
            </a:r>
            <a:r>
              <a:rPr lang="en-US" altLang="zh-TW" dirty="0"/>
              <a:t>templates</a:t>
            </a:r>
            <a:r>
              <a:rPr lang="zh-TW" altLang="zh-TW" dirty="0"/>
              <a:t>資料夾中建立一個用來顯示單篇文章用的</a:t>
            </a:r>
            <a:r>
              <a:rPr lang="en-US" altLang="zh-TW" dirty="0"/>
              <a:t>post.html</a:t>
            </a:r>
            <a:endParaRPr lang="zh-TW" altLang="zh-TW" dirty="0"/>
          </a:p>
          <a:p>
            <a:pPr lvl="0"/>
            <a:r>
              <a:rPr lang="zh-TW" altLang="zh-TW" dirty="0"/>
              <a:t>在</a:t>
            </a:r>
            <a:r>
              <a:rPr lang="en-US" altLang="zh-TW" dirty="0" err="1"/>
              <a:t>post_detail</a:t>
            </a:r>
            <a:r>
              <a:rPr lang="zh-TW" altLang="zh-TW" dirty="0"/>
              <a:t>函數中，以</a:t>
            </a:r>
            <a:r>
              <a:rPr lang="en-US" altLang="zh-TW" dirty="0"/>
              <a:t>slug</a:t>
            </a:r>
            <a:r>
              <a:rPr lang="zh-TW" altLang="zh-TW" dirty="0"/>
              <a:t>為關鍵字，搜尋資料集，找出是否有符合的項目</a:t>
            </a:r>
          </a:p>
          <a:p>
            <a:pPr lvl="0"/>
            <a:r>
              <a:rPr lang="zh-TW" altLang="zh-TW" dirty="0"/>
              <a:t>如果有符合，則把找到的資料項目傳遞給</a:t>
            </a:r>
            <a:r>
              <a:rPr lang="en-US" altLang="zh-TW" dirty="0"/>
              <a:t>render</a:t>
            </a:r>
            <a:r>
              <a:rPr lang="zh-TW" altLang="zh-TW" dirty="0"/>
              <a:t>函數，找出</a:t>
            </a:r>
            <a:r>
              <a:rPr lang="en-US" altLang="zh-TW" dirty="0"/>
              <a:t>post.html</a:t>
            </a:r>
            <a:r>
              <a:rPr lang="zh-TW" altLang="zh-TW" dirty="0"/>
              <a:t>這個模版頁出來渲染，再把結果交給</a:t>
            </a:r>
            <a:r>
              <a:rPr lang="en-US" altLang="zh-TW" dirty="0" err="1"/>
              <a:t>HttpResponse</a:t>
            </a:r>
            <a:r>
              <a:rPr lang="zh-TW" altLang="zh-TW" dirty="0"/>
              <a:t>回傳給瀏覽器</a:t>
            </a:r>
          </a:p>
          <a:p>
            <a:pPr lvl="0"/>
            <a:r>
              <a:rPr lang="zh-TW" altLang="zh-TW" dirty="0"/>
              <a:t>如果沒有符合的項目，再把網頁轉回首頁</a:t>
            </a:r>
          </a:p>
          <a:p>
            <a:endParaRPr lang="zh-TW" altLang="en-US" dirty="0"/>
          </a:p>
        </p:txBody>
      </p:sp>
    </p:spTree>
    <p:extLst>
      <p:ext uri="{BB962C8B-B14F-4D97-AF65-F5344CB8AC3E}">
        <p14:creationId xmlns:p14="http://schemas.microsoft.com/office/powerpoint/2010/main" val="356353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產生第一個網站框架</a:t>
            </a:r>
            <a:endParaRPr lang="zh-TW" altLang="en-US" dirty="0"/>
          </a:p>
        </p:txBody>
      </p:sp>
      <p:sp>
        <p:nvSpPr>
          <p:cNvPr id="3" name="內容版面配置區 2"/>
          <p:cNvSpPr>
            <a:spLocks noGrp="1"/>
          </p:cNvSpPr>
          <p:nvPr>
            <p:ph sz="quarter" idx="1"/>
          </p:nvPr>
        </p:nvSpPr>
        <p:spPr>
          <a:xfrm>
            <a:off x="301752" y="1467697"/>
            <a:ext cx="8534400" cy="4913631"/>
          </a:xfrm>
        </p:spPr>
        <p:txBody>
          <a:bodyPr>
            <a:noAutofit/>
          </a:bodyPr>
          <a:lstStyle/>
          <a:p>
            <a:pPr marL="0" indent="0">
              <a:buNone/>
            </a:pPr>
            <a:r>
              <a:rPr lang="en-US" altLang="zh-TW" sz="3200" dirty="0" err="1"/>
              <a:t>virtualenv</a:t>
            </a:r>
            <a:r>
              <a:rPr lang="en-US" altLang="zh-TW" sz="3200" dirty="0"/>
              <a:t> </a:t>
            </a:r>
            <a:r>
              <a:rPr lang="en-US" altLang="zh-TW" sz="3200" dirty="0" err="1"/>
              <a:t>venv</a:t>
            </a:r>
            <a:endParaRPr lang="en-US" altLang="zh-TW" sz="3200" dirty="0"/>
          </a:p>
          <a:p>
            <a:pPr marL="0" indent="0">
              <a:buNone/>
            </a:pPr>
            <a:r>
              <a:rPr lang="en-US" altLang="zh-TW" sz="3200" dirty="0" err="1"/>
              <a:t>venv</a:t>
            </a:r>
            <a:r>
              <a:rPr lang="en-US" altLang="zh-TW" sz="3200" dirty="0"/>
              <a:t>\Scripts\activate </a:t>
            </a:r>
            <a:r>
              <a:rPr lang="en-US" altLang="zh-TW" sz="3200" dirty="0">
                <a:sym typeface="Wingdings" panose="05000000000000000000" pitchFamily="2" charset="2"/>
              </a:rPr>
              <a:t>Windows</a:t>
            </a:r>
          </a:p>
          <a:p>
            <a:pPr marL="0" indent="0">
              <a:buNone/>
            </a:pPr>
            <a:r>
              <a:rPr lang="en-US" altLang="zh-TW" sz="3200" dirty="0">
                <a:sym typeface="Wingdings" panose="05000000000000000000" pitchFamily="2" charset="2"/>
              </a:rPr>
              <a:t>source </a:t>
            </a:r>
            <a:r>
              <a:rPr lang="en-US" altLang="zh-TW" sz="3200" dirty="0" err="1">
                <a:sym typeface="Wingdings" panose="05000000000000000000" pitchFamily="2" charset="2"/>
              </a:rPr>
              <a:t>venv</a:t>
            </a:r>
            <a:r>
              <a:rPr lang="en-US" altLang="zh-TW" sz="3200" dirty="0">
                <a:sym typeface="Wingdings" panose="05000000000000000000" pitchFamily="2" charset="2"/>
              </a:rPr>
              <a:t>\bin</a:t>
            </a:r>
            <a:r>
              <a:rPr lang="en-US" altLang="zh-TW" sz="3200">
                <a:sym typeface="Wingdings" panose="05000000000000000000" pitchFamily="2" charset="2"/>
              </a:rPr>
              <a:t>\activate MacOS</a:t>
            </a:r>
            <a:endParaRPr lang="en-US" altLang="zh-TW" sz="3200" dirty="0"/>
          </a:p>
          <a:p>
            <a:pPr marL="0" indent="0">
              <a:buNone/>
            </a:pPr>
            <a:r>
              <a:rPr lang="en-US" altLang="zh-TW" sz="3200" dirty="0"/>
              <a:t>pip install </a:t>
            </a:r>
            <a:r>
              <a:rPr lang="en-US" altLang="zh-TW" sz="3200" dirty="0" err="1"/>
              <a:t>django</a:t>
            </a:r>
            <a:endParaRPr lang="en-US" altLang="zh-TW" sz="3200" dirty="0"/>
          </a:p>
          <a:p>
            <a:pPr marL="0" indent="0">
              <a:buNone/>
            </a:pPr>
            <a:r>
              <a:rPr lang="en-US" altLang="zh-TW" sz="3200" dirty="0" err="1"/>
              <a:t>django</a:t>
            </a:r>
            <a:r>
              <a:rPr lang="en-US" altLang="zh-TW" sz="3200" dirty="0"/>
              <a:t>-admin </a:t>
            </a:r>
            <a:r>
              <a:rPr lang="en-US" altLang="zh-TW" sz="3200" dirty="0" err="1"/>
              <a:t>startproject</a:t>
            </a:r>
            <a:r>
              <a:rPr lang="en-US" altLang="zh-TW" sz="3200" dirty="0"/>
              <a:t> </a:t>
            </a:r>
            <a:r>
              <a:rPr lang="en-US" altLang="zh-TW" sz="3200" dirty="0" err="1"/>
              <a:t>mblog</a:t>
            </a:r>
            <a:endParaRPr lang="en-US" altLang="zh-TW" sz="3200" dirty="0"/>
          </a:p>
          <a:p>
            <a:pPr marL="0" indent="0">
              <a:buNone/>
            </a:pPr>
            <a:r>
              <a:rPr lang="en-US" altLang="zh-TW" sz="3200" dirty="0"/>
              <a:t>cd </a:t>
            </a:r>
            <a:r>
              <a:rPr lang="en-US" altLang="zh-TW" sz="3200" dirty="0" err="1"/>
              <a:t>mblog</a:t>
            </a:r>
            <a:endParaRPr lang="en-US" altLang="zh-TW" sz="3200" dirty="0"/>
          </a:p>
          <a:p>
            <a:pPr marL="0" indent="0">
              <a:buNone/>
            </a:pPr>
            <a:r>
              <a:rPr lang="en-US" altLang="zh-TW" sz="3200" dirty="0"/>
              <a:t>python manage.py </a:t>
            </a:r>
            <a:r>
              <a:rPr lang="en-US" altLang="zh-TW" sz="3200" dirty="0" err="1"/>
              <a:t>startapp</a:t>
            </a:r>
            <a:r>
              <a:rPr lang="en-US" altLang="zh-TW" sz="3200" dirty="0"/>
              <a:t> </a:t>
            </a:r>
            <a:r>
              <a:rPr lang="en-US" altLang="zh-TW" sz="3200" dirty="0" err="1"/>
              <a:t>mainsite</a:t>
            </a:r>
            <a:endParaRPr lang="en-US" altLang="zh-TW" sz="3200" dirty="0"/>
          </a:p>
          <a:p>
            <a:pPr marL="0" indent="0">
              <a:buNone/>
            </a:pPr>
            <a:endParaRPr lang="zh-TW" altLang="en-US" sz="3200"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5</a:t>
            </a:fld>
            <a:endParaRPr lang="zh-TW" altLang="en-US"/>
          </a:p>
        </p:txBody>
      </p:sp>
    </p:spTree>
    <p:extLst>
      <p:ext uri="{BB962C8B-B14F-4D97-AF65-F5344CB8AC3E}">
        <p14:creationId xmlns:p14="http://schemas.microsoft.com/office/powerpoint/2010/main" val="25038502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網址對應</a:t>
            </a:r>
            <a:r>
              <a:rPr lang="en-US" altLang="zh-TW" dirty="0"/>
              <a:t>urls.py</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50</a:t>
            </a:fld>
            <a:endParaRPr lang="zh-TW" altLang="en-US"/>
          </a:p>
        </p:txBody>
      </p:sp>
      <p:sp>
        <p:nvSpPr>
          <p:cNvPr id="4" name="內容版面配置區 3"/>
          <p:cNvSpPr>
            <a:spLocks noGrp="1"/>
          </p:cNvSpPr>
          <p:nvPr>
            <p:ph sz="quarter" idx="1"/>
          </p:nvPr>
        </p:nvSpPr>
        <p:spPr/>
        <p:txBody>
          <a:bodyPr>
            <a:normAutofit/>
          </a:bodyPr>
          <a:lstStyle/>
          <a:p>
            <a:r>
              <a:rPr lang="zh-TW" altLang="zh-TW" dirty="0"/>
              <a:t>在網址的對應方面，需做如下的修改：</a:t>
            </a:r>
          </a:p>
          <a:p>
            <a:pPr marL="274320" lvl="1" indent="0">
              <a:buNone/>
            </a:pPr>
            <a:r>
              <a:rPr lang="en-US" altLang="zh-TW" dirty="0"/>
              <a:t>from </a:t>
            </a:r>
            <a:r>
              <a:rPr lang="en-US" altLang="zh-TW" dirty="0" err="1"/>
              <a:t>django.urls</a:t>
            </a:r>
            <a:r>
              <a:rPr lang="en-US" altLang="zh-TW" dirty="0"/>
              <a:t> import include, path</a:t>
            </a:r>
            <a:endParaRPr lang="zh-TW" altLang="zh-TW" dirty="0"/>
          </a:p>
          <a:p>
            <a:pPr marL="274320" lvl="1" indent="0">
              <a:buNone/>
            </a:pPr>
            <a:r>
              <a:rPr lang="en-US" altLang="zh-TW" dirty="0"/>
              <a:t>from </a:t>
            </a:r>
            <a:r>
              <a:rPr lang="en-US" altLang="zh-TW" dirty="0" err="1"/>
              <a:t>django.contrib</a:t>
            </a:r>
            <a:r>
              <a:rPr lang="en-US" altLang="zh-TW" dirty="0"/>
              <a:t> import admin</a:t>
            </a:r>
            <a:endParaRPr lang="zh-TW" altLang="zh-TW" dirty="0"/>
          </a:p>
          <a:p>
            <a:pPr marL="274320" lvl="1" indent="0">
              <a:buNone/>
            </a:pPr>
            <a:r>
              <a:rPr lang="en-US" altLang="zh-TW" dirty="0"/>
              <a:t>from </a:t>
            </a:r>
            <a:r>
              <a:rPr lang="en-US" altLang="zh-TW" dirty="0" err="1"/>
              <a:t>mainsite.views</a:t>
            </a:r>
            <a:r>
              <a:rPr lang="en-US" altLang="zh-TW" dirty="0"/>
              <a:t> import homepage, </a:t>
            </a:r>
            <a:r>
              <a:rPr lang="en-US" altLang="zh-TW" dirty="0" err="1"/>
              <a:t>showpost</a:t>
            </a:r>
            <a:endParaRPr lang="zh-TW" altLang="zh-TW" dirty="0"/>
          </a:p>
          <a:p>
            <a:pPr marL="274320" lvl="1" indent="0">
              <a:buNone/>
            </a:pPr>
            <a:r>
              <a:rPr lang="en-US" altLang="zh-TW" dirty="0"/>
              <a:t> </a:t>
            </a:r>
            <a:endParaRPr lang="zh-TW" altLang="zh-TW" dirty="0"/>
          </a:p>
          <a:p>
            <a:pPr marL="274320" lvl="1" indent="0">
              <a:buNone/>
            </a:pPr>
            <a:r>
              <a:rPr lang="en-US" altLang="zh-TW" dirty="0" err="1"/>
              <a:t>urlpatterns</a:t>
            </a:r>
            <a:r>
              <a:rPr lang="en-US" altLang="zh-TW" dirty="0"/>
              <a:t> = [</a:t>
            </a:r>
            <a:endParaRPr lang="zh-TW" altLang="zh-TW" dirty="0"/>
          </a:p>
          <a:p>
            <a:pPr marL="274320" lvl="1" indent="0">
              <a:buNone/>
            </a:pPr>
            <a:r>
              <a:rPr lang="en-US" altLang="zh-TW" dirty="0"/>
              <a:t>    path('admin/', </a:t>
            </a:r>
            <a:r>
              <a:rPr lang="en-US" altLang="zh-TW" dirty="0" err="1"/>
              <a:t>admin.site.urls</a:t>
            </a:r>
            <a:r>
              <a:rPr lang="en-US" altLang="zh-TW" dirty="0"/>
              <a:t>),</a:t>
            </a:r>
            <a:endParaRPr lang="zh-TW" altLang="zh-TW" dirty="0"/>
          </a:p>
          <a:p>
            <a:pPr marL="274320" lvl="1" indent="0">
              <a:buNone/>
            </a:pPr>
            <a:r>
              <a:rPr lang="en-US" altLang="zh-TW" dirty="0"/>
              <a:t>    path('', homepage),</a:t>
            </a:r>
            <a:endParaRPr lang="zh-TW" altLang="zh-TW" dirty="0"/>
          </a:p>
          <a:p>
            <a:pPr marL="274320" lvl="1" indent="0">
              <a:buNone/>
            </a:pPr>
            <a:r>
              <a:rPr lang="en-US" altLang="zh-TW" dirty="0">
                <a:solidFill>
                  <a:srgbClr val="FF0000"/>
                </a:solidFill>
              </a:rPr>
              <a:t>    path('post/&lt;</a:t>
            </a:r>
            <a:r>
              <a:rPr lang="en-US" altLang="zh-TW" dirty="0" err="1">
                <a:solidFill>
                  <a:srgbClr val="FF0000"/>
                </a:solidFill>
              </a:rPr>
              <a:t>slug:slug</a:t>
            </a:r>
            <a:r>
              <a:rPr lang="en-US" altLang="zh-TW" dirty="0">
                <a:solidFill>
                  <a:srgbClr val="FF0000"/>
                </a:solidFill>
              </a:rPr>
              <a:t>&gt;/', </a:t>
            </a:r>
            <a:r>
              <a:rPr lang="en-US" altLang="zh-TW" dirty="0" err="1">
                <a:solidFill>
                  <a:srgbClr val="FF0000"/>
                </a:solidFill>
              </a:rPr>
              <a:t>showpost</a:t>
            </a:r>
            <a:r>
              <a:rPr lang="en-US" altLang="zh-TW" dirty="0">
                <a:solidFill>
                  <a:srgbClr val="FF0000"/>
                </a:solidFill>
              </a:rPr>
              <a:t>),</a:t>
            </a:r>
            <a:endParaRPr lang="zh-TW" altLang="zh-TW" dirty="0">
              <a:solidFill>
                <a:srgbClr val="FF0000"/>
              </a:solidFill>
            </a:endParaRPr>
          </a:p>
          <a:p>
            <a:pPr marL="274320" lvl="1" indent="0">
              <a:buNone/>
            </a:pPr>
            <a:r>
              <a:rPr lang="en-US" altLang="zh-TW" dirty="0"/>
              <a:t>]</a:t>
            </a:r>
            <a:endParaRPr lang="zh-TW" altLang="zh-TW" dirty="0"/>
          </a:p>
          <a:p>
            <a:endParaRPr lang="zh-TW" altLang="en-US" dirty="0"/>
          </a:p>
        </p:txBody>
      </p:sp>
    </p:spTree>
    <p:extLst>
      <p:ext uri="{BB962C8B-B14F-4D97-AF65-F5344CB8AC3E}">
        <p14:creationId xmlns:p14="http://schemas.microsoft.com/office/powerpoint/2010/main" val="3830682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網址對應</a:t>
            </a:r>
            <a:r>
              <a:rPr lang="en-US" altLang="zh-TW" dirty="0"/>
              <a:t>urls.py</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51</a:t>
            </a:fld>
            <a:endParaRPr lang="zh-TW" altLang="en-US"/>
          </a:p>
        </p:txBody>
      </p:sp>
      <p:sp>
        <p:nvSpPr>
          <p:cNvPr id="4" name="內容版面配置區 3"/>
          <p:cNvSpPr>
            <a:spLocks noGrp="1"/>
          </p:cNvSpPr>
          <p:nvPr>
            <p:ph sz="quarter" idx="1"/>
          </p:nvPr>
        </p:nvSpPr>
        <p:spPr>
          <a:xfrm>
            <a:off x="301752" y="1527048"/>
            <a:ext cx="8534400" cy="5142312"/>
          </a:xfrm>
        </p:spPr>
        <p:txBody>
          <a:bodyPr>
            <a:normAutofit fontScale="92500" lnSpcReduction="20000"/>
          </a:bodyPr>
          <a:lstStyle/>
          <a:p>
            <a:r>
              <a:rPr lang="zh-TW" altLang="zh-TW" dirty="0"/>
              <a:t>考慮到有可能會有自行輸入錯誤網址以至於找不到文章的情形，除了在以</a:t>
            </a:r>
            <a:r>
              <a:rPr lang="en-US" altLang="zh-TW" dirty="0" err="1"/>
              <a:t>Post.objects.get</a:t>
            </a:r>
            <a:r>
              <a:rPr lang="en-US" altLang="zh-TW" dirty="0"/>
              <a:t>(slug = slug)</a:t>
            </a:r>
            <a:r>
              <a:rPr lang="zh-TW" altLang="zh-TW" dirty="0"/>
              <a:t>搜尋文章時加上例外處理，也在發生例外的時候以</a:t>
            </a:r>
            <a:r>
              <a:rPr lang="en-US" altLang="zh-TW" dirty="0"/>
              <a:t>redirect(‘/’)</a:t>
            </a:r>
            <a:r>
              <a:rPr lang="zh-TW" altLang="zh-TW" dirty="0"/>
              <a:t>的方式直接返回首頁</a:t>
            </a:r>
            <a:endParaRPr lang="en-US" altLang="zh-TW" dirty="0"/>
          </a:p>
          <a:p>
            <a:pPr marL="274320" lvl="1" indent="0">
              <a:buNone/>
            </a:pPr>
            <a:r>
              <a:rPr lang="en-US" altLang="zh-TW" dirty="0"/>
              <a:t>from </a:t>
            </a:r>
            <a:r>
              <a:rPr lang="en-US" altLang="zh-TW" dirty="0" err="1"/>
              <a:t>django.shortcuts</a:t>
            </a:r>
            <a:r>
              <a:rPr lang="en-US" altLang="zh-TW" dirty="0"/>
              <a:t> import </a:t>
            </a:r>
            <a:r>
              <a:rPr lang="en-US" altLang="zh-TW" dirty="0">
                <a:solidFill>
                  <a:srgbClr val="FF0000"/>
                </a:solidFill>
              </a:rPr>
              <a:t>redirect</a:t>
            </a:r>
          </a:p>
          <a:p>
            <a:pPr marL="274320" lvl="1" indent="0">
              <a:buNone/>
            </a:pPr>
            <a:r>
              <a:rPr lang="en-US" altLang="zh-TW" dirty="0"/>
              <a:t>from </a:t>
            </a:r>
            <a:r>
              <a:rPr lang="en-US" altLang="zh-TW" dirty="0" err="1"/>
              <a:t>datetime</a:t>
            </a:r>
            <a:r>
              <a:rPr lang="en-US" altLang="zh-TW" dirty="0"/>
              <a:t> import </a:t>
            </a:r>
            <a:r>
              <a:rPr lang="en-US" altLang="zh-TW" dirty="0" err="1"/>
              <a:t>datetime</a:t>
            </a:r>
            <a:endParaRPr lang="en-US" altLang="zh-TW" dirty="0"/>
          </a:p>
          <a:p>
            <a:pPr marL="274320" lvl="1" indent="0">
              <a:buNone/>
            </a:pPr>
            <a:r>
              <a:rPr lang="en-US" altLang="zh-TW" dirty="0"/>
              <a:t>from .models import Post</a:t>
            </a:r>
          </a:p>
          <a:p>
            <a:pPr marL="274320" lvl="1" indent="0">
              <a:buNone/>
            </a:pPr>
            <a:r>
              <a:rPr lang="en-US" altLang="zh-TW" dirty="0"/>
              <a:t>...</a:t>
            </a:r>
            <a:r>
              <a:rPr lang="zh-TW" altLang="en-US" dirty="0"/>
              <a:t>略</a:t>
            </a:r>
            <a:r>
              <a:rPr lang="en-US" altLang="zh-TW" dirty="0"/>
              <a:t>...</a:t>
            </a:r>
          </a:p>
          <a:p>
            <a:pPr marL="274320" lvl="1" indent="0">
              <a:buNone/>
            </a:pPr>
            <a:r>
              <a:rPr lang="en-US" altLang="zh-TW" dirty="0" err="1"/>
              <a:t>def</a:t>
            </a:r>
            <a:r>
              <a:rPr lang="en-US" altLang="zh-TW" dirty="0"/>
              <a:t> </a:t>
            </a:r>
            <a:r>
              <a:rPr lang="en-US" altLang="zh-TW" dirty="0" err="1"/>
              <a:t>showpost</a:t>
            </a:r>
            <a:r>
              <a:rPr lang="en-US" altLang="zh-TW" dirty="0"/>
              <a:t>(request, slug):</a:t>
            </a:r>
          </a:p>
          <a:p>
            <a:pPr marL="274320" lvl="1" indent="0">
              <a:buNone/>
            </a:pPr>
            <a:r>
              <a:rPr lang="en-US" altLang="zh-TW" dirty="0"/>
              <a:t>	</a:t>
            </a:r>
            <a:r>
              <a:rPr lang="en-US" altLang="zh-TW" dirty="0">
                <a:solidFill>
                  <a:srgbClr val="FF0000"/>
                </a:solidFill>
              </a:rPr>
              <a:t>try:</a:t>
            </a:r>
          </a:p>
          <a:p>
            <a:pPr marL="274320" lvl="1" indent="0">
              <a:buNone/>
            </a:pPr>
            <a:r>
              <a:rPr lang="en-US" altLang="zh-TW" dirty="0"/>
              <a:t>		post = </a:t>
            </a:r>
            <a:r>
              <a:rPr lang="en-US" altLang="zh-TW" dirty="0" err="1"/>
              <a:t>Post.objects.get</a:t>
            </a:r>
            <a:r>
              <a:rPr lang="en-US" altLang="zh-TW" dirty="0"/>
              <a:t>(slug = slug)</a:t>
            </a:r>
          </a:p>
          <a:p>
            <a:pPr marL="274320" lvl="1" indent="0">
              <a:buNone/>
            </a:pPr>
            <a:r>
              <a:rPr lang="en-US" altLang="zh-TW" dirty="0"/>
              <a:t>		if post != None:</a:t>
            </a:r>
          </a:p>
          <a:p>
            <a:pPr marL="274320" lvl="1" indent="0">
              <a:buNone/>
            </a:pPr>
            <a:r>
              <a:rPr lang="en-US" altLang="zh-TW" dirty="0"/>
              <a:t>			return render(request, 'post.html', locals())</a:t>
            </a:r>
          </a:p>
          <a:p>
            <a:pPr marL="274320" lvl="1" indent="0">
              <a:buNone/>
            </a:pPr>
            <a:r>
              <a:rPr lang="en-US" altLang="zh-TW" dirty="0"/>
              <a:t>	</a:t>
            </a:r>
            <a:r>
              <a:rPr lang="en-US" altLang="zh-TW" dirty="0">
                <a:solidFill>
                  <a:srgbClr val="FF0000"/>
                </a:solidFill>
              </a:rPr>
              <a:t>except:</a:t>
            </a:r>
          </a:p>
          <a:p>
            <a:pPr marL="274320" lvl="1" indent="0">
              <a:buNone/>
            </a:pPr>
            <a:r>
              <a:rPr lang="en-US" altLang="zh-TW" dirty="0"/>
              <a:t>		return redirect('/')</a:t>
            </a:r>
          </a:p>
          <a:p>
            <a:pPr lvl="1"/>
            <a:endParaRPr lang="zh-TW" altLang="en-US" dirty="0"/>
          </a:p>
        </p:txBody>
      </p:sp>
    </p:spTree>
    <p:extLst>
      <p:ext uri="{BB962C8B-B14F-4D97-AF65-F5344CB8AC3E}">
        <p14:creationId xmlns:p14="http://schemas.microsoft.com/office/powerpoint/2010/main" val="835620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網址對應</a:t>
            </a:r>
            <a:r>
              <a:rPr lang="en-US" altLang="zh-TW" dirty="0"/>
              <a:t>urls.py</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52</a:t>
            </a:fld>
            <a:endParaRPr lang="zh-TW" altLang="en-US"/>
          </a:p>
        </p:txBody>
      </p:sp>
      <p:sp>
        <p:nvSpPr>
          <p:cNvPr id="4" name="內容版面配置區 3"/>
          <p:cNvSpPr>
            <a:spLocks noGrp="1"/>
          </p:cNvSpPr>
          <p:nvPr>
            <p:ph sz="quarter" idx="1"/>
          </p:nvPr>
        </p:nvSpPr>
        <p:spPr/>
        <p:txBody>
          <a:bodyPr/>
          <a:lstStyle/>
          <a:p>
            <a:r>
              <a:rPr lang="zh-TW" altLang="zh-TW" dirty="0"/>
              <a:t>顯示文章的</a:t>
            </a:r>
            <a:r>
              <a:rPr lang="en-US" altLang="zh-TW" dirty="0"/>
              <a:t>post.html</a:t>
            </a:r>
            <a:r>
              <a:rPr lang="zh-TW" altLang="zh-TW" dirty="0"/>
              <a:t>內容如下：</a:t>
            </a:r>
          </a:p>
          <a:p>
            <a:pPr marL="274320" lvl="1" indent="0">
              <a:buNone/>
            </a:pPr>
            <a:r>
              <a:rPr lang="en-US" altLang="zh-TW" dirty="0"/>
              <a:t>&lt;!DOCTYPE html&gt;</a:t>
            </a:r>
            <a:endParaRPr lang="zh-TW" altLang="zh-TW" dirty="0"/>
          </a:p>
          <a:p>
            <a:pPr marL="274320" lvl="1" indent="0">
              <a:buNone/>
            </a:pPr>
            <a:r>
              <a:rPr lang="en-US" altLang="zh-TW" dirty="0"/>
              <a:t>&lt;html&gt;</a:t>
            </a:r>
            <a:endParaRPr lang="zh-TW" altLang="zh-TW" dirty="0"/>
          </a:p>
          <a:p>
            <a:pPr marL="274320" lvl="1" indent="0">
              <a:buNone/>
            </a:pPr>
            <a:r>
              <a:rPr lang="en-US" altLang="zh-TW" dirty="0"/>
              <a:t>&lt;head&gt;</a:t>
            </a:r>
            <a:endParaRPr lang="zh-TW" altLang="zh-TW" dirty="0"/>
          </a:p>
          <a:p>
            <a:pPr marL="274320" lvl="1" indent="0">
              <a:buNone/>
            </a:pPr>
            <a:r>
              <a:rPr lang="en-US" altLang="zh-TW" dirty="0"/>
              <a:t>    &lt;meta charset='utf-8'&gt;</a:t>
            </a:r>
            <a:endParaRPr lang="zh-TW" altLang="zh-TW" dirty="0"/>
          </a:p>
          <a:p>
            <a:pPr marL="274320" lvl="1" indent="0">
              <a:buNone/>
            </a:pPr>
            <a:r>
              <a:rPr lang="en-US" altLang="zh-TW" dirty="0"/>
              <a:t>    &lt;title&gt;</a:t>
            </a:r>
            <a:endParaRPr lang="zh-TW" altLang="zh-TW" dirty="0"/>
          </a:p>
          <a:p>
            <a:pPr marL="274320" lvl="1" indent="0">
              <a:buNone/>
            </a:pPr>
            <a:r>
              <a:rPr lang="en-US" altLang="zh-TW" dirty="0"/>
              <a:t>        </a:t>
            </a:r>
            <a:r>
              <a:rPr lang="zh-TW" altLang="zh-TW" dirty="0"/>
              <a:t>歡迎光臨我的部落格</a:t>
            </a:r>
          </a:p>
          <a:p>
            <a:pPr marL="274320" lvl="1" indent="0">
              <a:buNone/>
            </a:pPr>
            <a:r>
              <a:rPr lang="en-US" altLang="zh-TW" dirty="0"/>
              <a:t>    &lt;/title&gt;</a:t>
            </a:r>
            <a:endParaRPr lang="zh-TW" altLang="zh-TW" dirty="0"/>
          </a:p>
          <a:p>
            <a:pPr marL="274320" lvl="1" indent="0">
              <a:buNone/>
            </a:pPr>
            <a:r>
              <a:rPr lang="en-US" altLang="zh-TW" dirty="0"/>
              <a:t>&lt;/head&gt;</a:t>
            </a:r>
            <a:endParaRPr lang="zh-TW" altLang="zh-TW" dirty="0"/>
          </a:p>
          <a:p>
            <a:endParaRPr lang="zh-TW" altLang="en-US" dirty="0"/>
          </a:p>
        </p:txBody>
      </p:sp>
    </p:spTree>
    <p:extLst>
      <p:ext uri="{BB962C8B-B14F-4D97-AF65-F5344CB8AC3E}">
        <p14:creationId xmlns:p14="http://schemas.microsoft.com/office/powerpoint/2010/main" val="38829946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網址對應</a:t>
            </a:r>
            <a:r>
              <a:rPr lang="en-US" altLang="zh-TW" dirty="0"/>
              <a:t>urls.py</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53</a:t>
            </a:fld>
            <a:endParaRPr lang="zh-TW" altLang="en-US"/>
          </a:p>
        </p:txBody>
      </p:sp>
      <p:sp>
        <p:nvSpPr>
          <p:cNvPr id="4" name="內容版面配置區 3"/>
          <p:cNvSpPr>
            <a:spLocks noGrp="1"/>
          </p:cNvSpPr>
          <p:nvPr>
            <p:ph sz="quarter" idx="1"/>
          </p:nvPr>
        </p:nvSpPr>
        <p:spPr/>
        <p:txBody>
          <a:bodyPr/>
          <a:lstStyle/>
          <a:p>
            <a:pPr marL="274320" lvl="1" indent="0">
              <a:buNone/>
            </a:pPr>
            <a:r>
              <a:rPr lang="en-US" altLang="zh-TW" dirty="0"/>
              <a:t>&lt;body&gt;</a:t>
            </a:r>
          </a:p>
          <a:p>
            <a:pPr marL="274320" lvl="1" indent="0">
              <a:buNone/>
            </a:pPr>
            <a:r>
              <a:rPr lang="en-US" altLang="zh-TW" dirty="0"/>
              <a:t>    &lt;h1&gt;{{ </a:t>
            </a:r>
            <a:r>
              <a:rPr lang="en-US" altLang="zh-TW" dirty="0" err="1"/>
              <a:t>post.title</a:t>
            </a:r>
            <a:r>
              <a:rPr lang="en-US" altLang="zh-TW" dirty="0"/>
              <a:t> }}&lt;/h1&gt;</a:t>
            </a:r>
          </a:p>
          <a:p>
            <a:pPr marL="274320" lvl="1" indent="0">
              <a:buNone/>
            </a:pPr>
            <a:r>
              <a:rPr lang="en-US" altLang="zh-TW" dirty="0"/>
              <a:t>    &lt;</a:t>
            </a:r>
            <a:r>
              <a:rPr lang="en-US" altLang="zh-TW" dirty="0" err="1"/>
              <a:t>hr</a:t>
            </a:r>
            <a:r>
              <a:rPr lang="en-US" altLang="zh-TW" dirty="0"/>
              <a:t>&gt;</a:t>
            </a:r>
          </a:p>
          <a:p>
            <a:pPr marL="274320" lvl="1" indent="0">
              <a:buNone/>
            </a:pPr>
            <a:r>
              <a:rPr lang="en-US" altLang="zh-TW" dirty="0"/>
              <a:t>        &lt;p style='font-family:</a:t>
            </a:r>
            <a:r>
              <a:rPr lang="zh-TW" altLang="en-US" dirty="0"/>
              <a:t>微軟正黑體</a:t>
            </a:r>
            <a:r>
              <a:rPr lang="en-US" altLang="zh-TW" dirty="0"/>
              <a:t>;font-size:12pt;letter-spacing:2pt;'&gt;</a:t>
            </a:r>
          </a:p>
          <a:p>
            <a:pPr marL="274320" lvl="1" indent="0">
              <a:buNone/>
            </a:pPr>
            <a:r>
              <a:rPr lang="en-US" altLang="zh-TW" dirty="0"/>
              <a:t>            {{ </a:t>
            </a:r>
            <a:r>
              <a:rPr lang="en-US" altLang="zh-TW" dirty="0" err="1"/>
              <a:t>post.body</a:t>
            </a:r>
            <a:r>
              <a:rPr lang="en-US" altLang="zh-TW" dirty="0"/>
              <a:t> }}&lt;/a&gt;</a:t>
            </a:r>
          </a:p>
          <a:p>
            <a:pPr marL="274320" lvl="1" indent="0">
              <a:buNone/>
            </a:pPr>
            <a:r>
              <a:rPr lang="en-US" altLang="zh-TW" dirty="0"/>
              <a:t>        &lt;/p&gt;</a:t>
            </a:r>
          </a:p>
          <a:p>
            <a:pPr marL="274320" lvl="1" indent="0">
              <a:buNone/>
            </a:pPr>
            <a:r>
              <a:rPr lang="en-US" altLang="zh-TW" dirty="0"/>
              <a:t>    &lt;</a:t>
            </a:r>
            <a:r>
              <a:rPr lang="en-US" altLang="zh-TW" dirty="0" err="1"/>
              <a:t>hr</a:t>
            </a:r>
            <a:r>
              <a:rPr lang="en-US" altLang="zh-TW" dirty="0"/>
              <a:t>&gt;</a:t>
            </a:r>
          </a:p>
          <a:p>
            <a:pPr marL="274320" lvl="1" indent="0">
              <a:buNone/>
            </a:pPr>
            <a:r>
              <a:rPr lang="en-US" altLang="zh-TW" dirty="0"/>
              <a:t>    &lt;h3&gt;&lt;a </a:t>
            </a:r>
            <a:r>
              <a:rPr lang="en-US" altLang="zh-TW" dirty="0" err="1"/>
              <a:t>href</a:t>
            </a:r>
            <a:r>
              <a:rPr lang="en-US" altLang="zh-TW" dirty="0"/>
              <a:t>='/'&gt;</a:t>
            </a:r>
            <a:r>
              <a:rPr lang="zh-TW" altLang="en-US" dirty="0"/>
              <a:t>回首頁</a:t>
            </a:r>
            <a:r>
              <a:rPr lang="en-US" altLang="zh-TW" dirty="0"/>
              <a:t>&lt;/a&gt;&lt;/h3&gt;</a:t>
            </a:r>
          </a:p>
          <a:p>
            <a:pPr marL="274320" lvl="1" indent="0">
              <a:buNone/>
            </a:pPr>
            <a:r>
              <a:rPr lang="en-US" altLang="zh-TW" dirty="0"/>
              <a:t>&lt;/body&gt;	</a:t>
            </a:r>
          </a:p>
          <a:p>
            <a:pPr marL="274320" lvl="1" indent="0">
              <a:buNone/>
            </a:pPr>
            <a:r>
              <a:rPr lang="en-US" altLang="zh-TW" dirty="0"/>
              <a:t>&lt;/html&gt;</a:t>
            </a:r>
          </a:p>
          <a:p>
            <a:pPr lvl="1"/>
            <a:endParaRPr lang="zh-TW" altLang="en-US" dirty="0"/>
          </a:p>
        </p:txBody>
      </p:sp>
    </p:spTree>
    <p:extLst>
      <p:ext uri="{BB962C8B-B14F-4D97-AF65-F5344CB8AC3E}">
        <p14:creationId xmlns:p14="http://schemas.microsoft.com/office/powerpoint/2010/main" val="3001439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網址對應</a:t>
            </a:r>
            <a:r>
              <a:rPr lang="en-US" altLang="zh-TW" dirty="0"/>
              <a:t>urls.py</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54</a:t>
            </a:fld>
            <a:endParaRPr lang="zh-TW" altLang="en-US"/>
          </a:p>
        </p:txBody>
      </p:sp>
      <p:sp>
        <p:nvSpPr>
          <p:cNvPr id="4" name="內容版面配置區 3"/>
          <p:cNvSpPr>
            <a:spLocks noGrp="1"/>
          </p:cNvSpPr>
          <p:nvPr>
            <p:ph sz="quarter" idx="1"/>
          </p:nvPr>
        </p:nvSpPr>
        <p:spPr/>
        <p:txBody>
          <a:bodyPr/>
          <a:lstStyle/>
          <a:p>
            <a:r>
              <a:rPr lang="zh-TW" altLang="zh-TW" dirty="0"/>
              <a:t>執行結果</a:t>
            </a:r>
            <a:endParaRPr lang="zh-TW" altLang="en-US"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1511660" y="2007193"/>
            <a:ext cx="6120680" cy="4374135"/>
          </a:xfrm>
          <a:prstGeom prst="rect">
            <a:avLst/>
          </a:prstGeom>
        </p:spPr>
      </p:pic>
    </p:spTree>
    <p:extLst>
      <p:ext uri="{BB962C8B-B14F-4D97-AF65-F5344CB8AC3E}">
        <p14:creationId xmlns:p14="http://schemas.microsoft.com/office/powerpoint/2010/main" val="16200704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55</a:t>
            </a:fld>
            <a:endParaRPr lang="zh-TW" altLang="en-US"/>
          </a:p>
        </p:txBody>
      </p:sp>
      <p:sp>
        <p:nvSpPr>
          <p:cNvPr id="4" name="內容版面配置區 3"/>
          <p:cNvSpPr>
            <a:spLocks noGrp="1"/>
          </p:cNvSpPr>
          <p:nvPr>
            <p:ph sz="quarter" idx="1"/>
          </p:nvPr>
        </p:nvSpPr>
        <p:spPr/>
        <p:txBody>
          <a:bodyPr/>
          <a:lstStyle/>
          <a:p>
            <a:r>
              <a:rPr lang="zh-TW" altLang="zh-TW" dirty="0"/>
              <a:t>幾乎所有的商用網站在每一頁都會有一些共同的元素以強調網站的風格，如果像上一小節那樣每一樣者分開設計的話，不僅要多花許多不必要的時間和精力，而且如果有所更動的時候，也很難同步修改到所有網頁共同的部份。因此，把每一個網頁共同的部份獨立出來成為另外一個檔案，才是最正確的做法，而</a:t>
            </a:r>
            <a:r>
              <a:rPr lang="en-US" altLang="zh-TW" dirty="0"/>
              <a:t>Django</a:t>
            </a:r>
            <a:r>
              <a:rPr lang="zh-TW" altLang="zh-TW" dirty="0"/>
              <a:t>就提供了共同模版的方式處理這部份的機制。</a:t>
            </a:r>
          </a:p>
          <a:p>
            <a:endParaRPr lang="zh-TW" altLang="en-US" dirty="0"/>
          </a:p>
        </p:txBody>
      </p:sp>
    </p:spTree>
    <p:extLst>
      <p:ext uri="{BB962C8B-B14F-4D97-AF65-F5344CB8AC3E}">
        <p14:creationId xmlns:p14="http://schemas.microsoft.com/office/powerpoint/2010/main" val="1347698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56</a:t>
            </a:fld>
            <a:endParaRPr lang="zh-TW" altLang="en-US"/>
          </a:p>
        </p:txBody>
      </p:sp>
      <p:graphicFrame>
        <p:nvGraphicFramePr>
          <p:cNvPr id="5" name="內容版面配置區 4"/>
          <p:cNvGraphicFramePr>
            <a:graphicFrameLocks noGrp="1"/>
          </p:cNvGraphicFramePr>
          <p:nvPr>
            <p:ph sz="quarter" idx="1"/>
            <p:extLst>
              <p:ext uri="{D42A27DB-BD31-4B8C-83A1-F6EECF244321}">
                <p14:modId xmlns:p14="http://schemas.microsoft.com/office/powerpoint/2010/main" val="1753172426"/>
              </p:ext>
            </p:extLst>
          </p:nvPr>
        </p:nvGraphicFramePr>
        <p:xfrm>
          <a:off x="503548" y="1628798"/>
          <a:ext cx="8136904" cy="4680522"/>
        </p:xfrm>
        <a:graphic>
          <a:graphicData uri="http://schemas.openxmlformats.org/drawingml/2006/table">
            <a:tbl>
              <a:tblPr firstRow="1" firstCol="1" bandRow="1">
                <a:tableStyleId>{5C22544A-7EE6-4342-B048-85BDC9FD1C3A}</a:tableStyleId>
              </a:tblPr>
              <a:tblGrid>
                <a:gridCol w="1876004">
                  <a:extLst>
                    <a:ext uri="{9D8B030D-6E8A-4147-A177-3AD203B41FA5}">
                      <a16:colId xmlns:a16="http://schemas.microsoft.com/office/drawing/2014/main" val="20000"/>
                    </a:ext>
                  </a:extLst>
                </a:gridCol>
                <a:gridCol w="6260900">
                  <a:extLst>
                    <a:ext uri="{9D8B030D-6E8A-4147-A177-3AD203B41FA5}">
                      <a16:colId xmlns:a16="http://schemas.microsoft.com/office/drawing/2014/main" val="20001"/>
                    </a:ext>
                  </a:extLst>
                </a:gridCol>
              </a:tblGrid>
              <a:tr h="780087">
                <a:tc>
                  <a:txBody>
                    <a:bodyPr/>
                    <a:lstStyle/>
                    <a:p>
                      <a:pPr algn="just">
                        <a:spcBef>
                          <a:spcPts val="600"/>
                        </a:spcBef>
                        <a:spcAft>
                          <a:spcPts val="600"/>
                        </a:spcAft>
                      </a:pPr>
                      <a:r>
                        <a:rPr lang="zh-TW" sz="1200" kern="100">
                          <a:effectLst/>
                        </a:rPr>
                        <a:t>檔案名稱</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用途說明</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80087">
                <a:tc>
                  <a:txBody>
                    <a:bodyPr/>
                    <a:lstStyle/>
                    <a:p>
                      <a:pPr algn="just">
                        <a:spcBef>
                          <a:spcPts val="600"/>
                        </a:spcBef>
                        <a:spcAft>
                          <a:spcPts val="600"/>
                        </a:spcAft>
                      </a:pPr>
                      <a:r>
                        <a:rPr lang="en-US" sz="1200" kern="100">
                          <a:effectLst/>
                        </a:rPr>
                        <a:t>base.html</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網站的基礎模版，提供網站的主要設計外觀風格</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80087">
                <a:tc>
                  <a:txBody>
                    <a:bodyPr/>
                    <a:lstStyle/>
                    <a:p>
                      <a:pPr algn="just">
                        <a:spcBef>
                          <a:spcPts val="600"/>
                        </a:spcBef>
                        <a:spcAft>
                          <a:spcPts val="600"/>
                        </a:spcAft>
                      </a:pPr>
                      <a:r>
                        <a:rPr lang="en-US" sz="1200" kern="100">
                          <a:effectLst/>
                        </a:rPr>
                        <a:t>header.html</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網站中每一個網頁共用的標題元素，通常是放置網站</a:t>
                      </a:r>
                      <a:r>
                        <a:rPr lang="en-US" sz="1200" kern="100">
                          <a:effectLst/>
                        </a:rPr>
                        <a:t>Logo</a:t>
                      </a:r>
                      <a:r>
                        <a:rPr lang="zh-TW" sz="1200" kern="100">
                          <a:effectLst/>
                        </a:rPr>
                        <a:t>的地方</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780087">
                <a:tc>
                  <a:txBody>
                    <a:bodyPr/>
                    <a:lstStyle/>
                    <a:p>
                      <a:pPr algn="just">
                        <a:spcBef>
                          <a:spcPts val="600"/>
                        </a:spcBef>
                        <a:spcAft>
                          <a:spcPts val="600"/>
                        </a:spcAft>
                      </a:pPr>
                      <a:r>
                        <a:rPr lang="en-US" sz="1200" kern="100">
                          <a:effectLst/>
                        </a:rPr>
                        <a:t>footer.html</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dirty="0">
                          <a:effectLst/>
                        </a:rPr>
                        <a:t>網站中每一個網頁的共用頁尾，用來放置版權聲明或是其它參考資訊</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80087">
                <a:tc>
                  <a:txBody>
                    <a:bodyPr/>
                    <a:lstStyle/>
                    <a:p>
                      <a:pPr algn="just">
                        <a:spcBef>
                          <a:spcPts val="600"/>
                        </a:spcBef>
                        <a:spcAft>
                          <a:spcPts val="600"/>
                        </a:spcAft>
                      </a:pPr>
                      <a:r>
                        <a:rPr lang="en-US" sz="1200" kern="100">
                          <a:effectLst/>
                        </a:rPr>
                        <a:t>index.html</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此範例網站的首頁</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80087">
                <a:tc>
                  <a:txBody>
                    <a:bodyPr/>
                    <a:lstStyle/>
                    <a:p>
                      <a:pPr algn="just">
                        <a:spcBef>
                          <a:spcPts val="600"/>
                        </a:spcBef>
                        <a:spcAft>
                          <a:spcPts val="600"/>
                        </a:spcAft>
                      </a:pPr>
                      <a:r>
                        <a:rPr lang="en-US" sz="1200" kern="100">
                          <a:effectLst/>
                        </a:rPr>
                        <a:t>post.html</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dirty="0">
                          <a:effectLst/>
                        </a:rPr>
                        <a:t>此範例網站用來顯示單篇文章的網頁</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369744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57</a:t>
            </a:fld>
            <a:endParaRPr lang="zh-TW" altLang="en-US"/>
          </a:p>
        </p:txBody>
      </p:sp>
      <p:sp>
        <p:nvSpPr>
          <p:cNvPr id="4" name="內容版面配置區 3"/>
          <p:cNvSpPr>
            <a:spLocks noGrp="1"/>
          </p:cNvSpPr>
          <p:nvPr>
            <p:ph sz="quarter" idx="1"/>
          </p:nvPr>
        </p:nvSpPr>
        <p:spPr/>
        <p:txBody>
          <a:bodyPr/>
          <a:lstStyle/>
          <a:p>
            <a:r>
              <a:rPr lang="zh-TW" altLang="zh-TW" dirty="0"/>
              <a:t>基本的模版架構</a:t>
            </a:r>
            <a:endParaRPr lang="zh-TW" altLang="en-US"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1547664" y="2033449"/>
            <a:ext cx="6048672" cy="4596303"/>
          </a:xfrm>
          <a:prstGeom prst="rect">
            <a:avLst/>
          </a:prstGeom>
        </p:spPr>
      </p:pic>
    </p:spTree>
    <p:extLst>
      <p:ext uri="{BB962C8B-B14F-4D97-AF65-F5344CB8AC3E}">
        <p14:creationId xmlns:p14="http://schemas.microsoft.com/office/powerpoint/2010/main" val="19476557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58</a:t>
            </a:fld>
            <a:endParaRPr lang="zh-TW" altLang="en-US"/>
          </a:p>
        </p:txBody>
      </p:sp>
      <p:sp>
        <p:nvSpPr>
          <p:cNvPr id="4" name="內容版面配置區 3"/>
          <p:cNvSpPr>
            <a:spLocks noGrp="1"/>
          </p:cNvSpPr>
          <p:nvPr>
            <p:ph sz="quarter" idx="1"/>
          </p:nvPr>
        </p:nvSpPr>
        <p:spPr>
          <a:xfrm>
            <a:off x="301752" y="1527048"/>
            <a:ext cx="8534400" cy="4998296"/>
          </a:xfrm>
        </p:spPr>
        <p:txBody>
          <a:bodyPr>
            <a:normAutofit fontScale="70000" lnSpcReduction="20000"/>
          </a:bodyPr>
          <a:lstStyle/>
          <a:p>
            <a:r>
              <a:rPr lang="en-US" altLang="zh-TW" dirty="0"/>
              <a:t>base.html</a:t>
            </a:r>
          </a:p>
          <a:p>
            <a:pPr marL="274320" lvl="1" indent="0">
              <a:buNone/>
            </a:pPr>
            <a:r>
              <a:rPr lang="en-US" altLang="zh-TW" dirty="0"/>
              <a:t>&lt;!-- base.html --&gt;</a:t>
            </a:r>
          </a:p>
          <a:p>
            <a:pPr marL="274320" lvl="1" indent="0">
              <a:buNone/>
            </a:pPr>
            <a:r>
              <a:rPr lang="en-US" altLang="zh-TW" dirty="0"/>
              <a:t>&lt;!DOCTYPE&gt;</a:t>
            </a:r>
          </a:p>
          <a:p>
            <a:pPr marL="274320" lvl="1" indent="0">
              <a:buNone/>
            </a:pPr>
            <a:r>
              <a:rPr lang="en-US" altLang="zh-TW" dirty="0"/>
              <a:t>&lt;html&gt;</a:t>
            </a:r>
          </a:p>
          <a:p>
            <a:pPr marL="274320" lvl="1" indent="0">
              <a:buNone/>
            </a:pPr>
            <a:r>
              <a:rPr lang="en-US" altLang="zh-TW" dirty="0"/>
              <a:t>&lt;head&gt;</a:t>
            </a:r>
          </a:p>
          <a:p>
            <a:pPr marL="274320" lvl="1" indent="0">
              <a:buNone/>
            </a:pPr>
            <a:r>
              <a:rPr lang="en-US" altLang="zh-TW" dirty="0"/>
              <a:t>    &lt;meta charset='utf-8'&gt;</a:t>
            </a:r>
          </a:p>
          <a:p>
            <a:pPr marL="274320" lvl="1" indent="0">
              <a:buNone/>
            </a:pPr>
            <a:r>
              <a:rPr lang="en-US" altLang="zh-TW" dirty="0"/>
              <a:t>    &lt;title&gt;</a:t>
            </a:r>
          </a:p>
          <a:p>
            <a:pPr marL="274320" lvl="1" indent="0">
              <a:buNone/>
            </a:pPr>
            <a:r>
              <a:rPr lang="en-US" altLang="zh-TW" dirty="0"/>
              <a:t>        </a:t>
            </a:r>
            <a:r>
              <a:rPr lang="en-US" altLang="zh-TW" dirty="0">
                <a:solidFill>
                  <a:srgbClr val="FF0000"/>
                </a:solidFill>
              </a:rPr>
              <a:t>{% block title %} {% </a:t>
            </a:r>
            <a:r>
              <a:rPr lang="en-US" altLang="zh-TW" dirty="0" err="1">
                <a:solidFill>
                  <a:srgbClr val="FF0000"/>
                </a:solidFill>
              </a:rPr>
              <a:t>endblock</a:t>
            </a:r>
            <a:r>
              <a:rPr lang="en-US" altLang="zh-TW" dirty="0">
                <a:solidFill>
                  <a:srgbClr val="FF0000"/>
                </a:solidFill>
              </a:rPr>
              <a:t> %}</a:t>
            </a:r>
          </a:p>
          <a:p>
            <a:pPr marL="274320" lvl="1" indent="0">
              <a:buNone/>
            </a:pPr>
            <a:r>
              <a:rPr lang="en-US" altLang="zh-TW" dirty="0"/>
              <a:t>    &lt;/title&gt;</a:t>
            </a:r>
          </a:p>
          <a:p>
            <a:pPr marL="274320" lvl="1" indent="0">
              <a:buNone/>
            </a:pPr>
            <a:r>
              <a:rPr lang="en-US" altLang="zh-TW" dirty="0"/>
              <a:t>&lt;/head&gt;</a:t>
            </a:r>
          </a:p>
          <a:p>
            <a:pPr marL="274320" lvl="1" indent="0">
              <a:buNone/>
            </a:pPr>
            <a:r>
              <a:rPr lang="en-US" altLang="zh-TW" dirty="0"/>
              <a:t>&lt;body&gt;</a:t>
            </a:r>
          </a:p>
          <a:p>
            <a:pPr marL="274320" lvl="1" indent="0">
              <a:buNone/>
            </a:pPr>
            <a:r>
              <a:rPr lang="en-US" altLang="zh-TW" dirty="0"/>
              <a:t>    {% </a:t>
            </a:r>
            <a:r>
              <a:rPr lang="en-US" altLang="zh-TW" dirty="0">
                <a:solidFill>
                  <a:srgbClr val="FF0000"/>
                </a:solidFill>
              </a:rPr>
              <a:t>include </a:t>
            </a:r>
            <a:r>
              <a:rPr lang="en-US" altLang="zh-TW" dirty="0"/>
              <a:t>'header.html' %}</a:t>
            </a:r>
          </a:p>
          <a:p>
            <a:pPr marL="274320" lvl="1" indent="0">
              <a:buNone/>
            </a:pPr>
            <a:r>
              <a:rPr lang="en-US" altLang="zh-TW" dirty="0"/>
              <a:t>    </a:t>
            </a:r>
            <a:r>
              <a:rPr lang="en-US" altLang="zh-TW" dirty="0">
                <a:solidFill>
                  <a:srgbClr val="FF0000"/>
                </a:solidFill>
              </a:rPr>
              <a:t>{% block </a:t>
            </a:r>
            <a:r>
              <a:rPr lang="en-US" altLang="zh-TW" dirty="0" err="1">
                <a:solidFill>
                  <a:srgbClr val="FF0000"/>
                </a:solidFill>
              </a:rPr>
              <a:t>headmessage</a:t>
            </a:r>
            <a:r>
              <a:rPr lang="en-US" altLang="zh-TW" dirty="0">
                <a:solidFill>
                  <a:srgbClr val="FF0000"/>
                </a:solidFill>
              </a:rPr>
              <a:t> %} {% </a:t>
            </a:r>
            <a:r>
              <a:rPr lang="en-US" altLang="zh-TW" dirty="0" err="1">
                <a:solidFill>
                  <a:srgbClr val="FF0000"/>
                </a:solidFill>
              </a:rPr>
              <a:t>endblock</a:t>
            </a:r>
            <a:r>
              <a:rPr lang="en-US" altLang="zh-TW" dirty="0">
                <a:solidFill>
                  <a:srgbClr val="FF0000"/>
                </a:solidFill>
              </a:rPr>
              <a:t> %}</a:t>
            </a:r>
          </a:p>
          <a:p>
            <a:pPr marL="274320" lvl="1" indent="0">
              <a:buNone/>
            </a:pPr>
            <a:r>
              <a:rPr lang="en-US" altLang="zh-TW" dirty="0"/>
              <a:t>    &lt;</a:t>
            </a:r>
            <a:r>
              <a:rPr lang="en-US" altLang="zh-TW" dirty="0" err="1"/>
              <a:t>hr</a:t>
            </a:r>
            <a:r>
              <a:rPr lang="en-US" altLang="zh-TW" dirty="0"/>
              <a:t>&gt;</a:t>
            </a:r>
          </a:p>
          <a:p>
            <a:pPr marL="274320" lvl="1" indent="0">
              <a:buNone/>
            </a:pPr>
            <a:r>
              <a:rPr lang="en-US" altLang="zh-TW" dirty="0"/>
              <a:t>    </a:t>
            </a:r>
            <a:r>
              <a:rPr lang="en-US" altLang="zh-TW" dirty="0">
                <a:solidFill>
                  <a:srgbClr val="FF0000"/>
                </a:solidFill>
              </a:rPr>
              <a:t>{% block content %} {% </a:t>
            </a:r>
            <a:r>
              <a:rPr lang="en-US" altLang="zh-TW" dirty="0" err="1">
                <a:solidFill>
                  <a:srgbClr val="FF0000"/>
                </a:solidFill>
              </a:rPr>
              <a:t>endblock</a:t>
            </a:r>
            <a:r>
              <a:rPr lang="en-US" altLang="zh-TW" dirty="0">
                <a:solidFill>
                  <a:srgbClr val="FF0000"/>
                </a:solidFill>
              </a:rPr>
              <a:t> %}</a:t>
            </a:r>
          </a:p>
          <a:p>
            <a:pPr marL="274320" lvl="1" indent="0">
              <a:buNone/>
            </a:pPr>
            <a:r>
              <a:rPr lang="en-US" altLang="zh-TW" dirty="0"/>
              <a:t>    &lt;</a:t>
            </a:r>
            <a:r>
              <a:rPr lang="en-US" altLang="zh-TW" dirty="0" err="1"/>
              <a:t>hr</a:t>
            </a:r>
            <a:r>
              <a:rPr lang="en-US" altLang="zh-TW" dirty="0"/>
              <a:t>&gt;</a:t>
            </a:r>
          </a:p>
          <a:p>
            <a:pPr marL="274320" lvl="1" indent="0">
              <a:buNone/>
            </a:pPr>
            <a:r>
              <a:rPr lang="en-US" altLang="zh-TW" dirty="0"/>
              <a:t>    {% </a:t>
            </a:r>
            <a:r>
              <a:rPr lang="en-US" altLang="zh-TW" dirty="0">
                <a:solidFill>
                  <a:srgbClr val="FF0000"/>
                </a:solidFill>
              </a:rPr>
              <a:t>include</a:t>
            </a:r>
            <a:r>
              <a:rPr lang="en-US" altLang="zh-TW" dirty="0"/>
              <a:t> 'footer.html' %}</a:t>
            </a:r>
          </a:p>
          <a:p>
            <a:pPr marL="274320" lvl="1" indent="0">
              <a:buNone/>
            </a:pPr>
            <a:r>
              <a:rPr lang="en-US" altLang="zh-TW" dirty="0"/>
              <a:t>&lt;/body&gt;</a:t>
            </a:r>
          </a:p>
          <a:p>
            <a:pPr marL="274320" lvl="1" indent="0">
              <a:buNone/>
            </a:pPr>
            <a:r>
              <a:rPr lang="en-US" altLang="zh-TW" dirty="0"/>
              <a:t>&lt;/html&gt;</a:t>
            </a:r>
          </a:p>
          <a:p>
            <a:pPr lvl="1"/>
            <a:endParaRPr lang="zh-TW" altLang="en-US" dirty="0"/>
          </a:p>
        </p:txBody>
      </p:sp>
    </p:spTree>
    <p:extLst>
      <p:ext uri="{BB962C8B-B14F-4D97-AF65-F5344CB8AC3E}">
        <p14:creationId xmlns:p14="http://schemas.microsoft.com/office/powerpoint/2010/main" val="36599908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59</a:t>
            </a:fld>
            <a:endParaRPr lang="zh-TW" altLang="en-US"/>
          </a:p>
        </p:txBody>
      </p:sp>
      <p:sp>
        <p:nvSpPr>
          <p:cNvPr id="4" name="內容版面配置區 3"/>
          <p:cNvSpPr>
            <a:spLocks noGrp="1"/>
          </p:cNvSpPr>
          <p:nvPr>
            <p:ph sz="quarter" idx="1"/>
          </p:nvPr>
        </p:nvSpPr>
        <p:spPr>
          <a:xfrm>
            <a:off x="301752" y="1527048"/>
            <a:ext cx="8534400" cy="5070304"/>
          </a:xfrm>
        </p:spPr>
        <p:txBody>
          <a:bodyPr>
            <a:normAutofit fontScale="92500" lnSpcReduction="10000"/>
          </a:bodyPr>
          <a:lstStyle/>
          <a:p>
            <a:r>
              <a:rPr lang="en-US" altLang="zh-TW" dirty="0"/>
              <a:t>index.html</a:t>
            </a:r>
          </a:p>
          <a:p>
            <a:pPr marL="274320" lvl="1" indent="0">
              <a:buNone/>
            </a:pPr>
            <a:r>
              <a:rPr lang="en-US" altLang="zh-TW" dirty="0"/>
              <a:t>&lt;!-- index.html --&gt;</a:t>
            </a:r>
          </a:p>
          <a:p>
            <a:pPr marL="274320" lvl="1" indent="0">
              <a:buNone/>
            </a:pPr>
            <a:r>
              <a:rPr lang="en-US" altLang="zh-TW" dirty="0">
                <a:solidFill>
                  <a:srgbClr val="FF0000"/>
                </a:solidFill>
              </a:rPr>
              <a:t>{% extends 'base.html' %}</a:t>
            </a:r>
          </a:p>
          <a:p>
            <a:pPr marL="274320" lvl="1" indent="0">
              <a:buNone/>
            </a:pPr>
            <a:r>
              <a:rPr lang="en-US" altLang="zh-TW" dirty="0"/>
              <a:t>{% block title %} </a:t>
            </a:r>
            <a:r>
              <a:rPr lang="zh-TW" altLang="en-US" dirty="0"/>
              <a:t>歡迎光臨我的部落格 </a:t>
            </a:r>
            <a:r>
              <a:rPr lang="en-US" altLang="zh-TW" dirty="0"/>
              <a:t>{% </a:t>
            </a:r>
            <a:r>
              <a:rPr lang="en-US" altLang="zh-TW" dirty="0" err="1"/>
              <a:t>endblock</a:t>
            </a:r>
            <a:r>
              <a:rPr lang="en-US" altLang="zh-TW" dirty="0"/>
              <a:t> %}</a:t>
            </a:r>
          </a:p>
          <a:p>
            <a:pPr marL="274320" lvl="1" indent="0">
              <a:buNone/>
            </a:pPr>
            <a:r>
              <a:rPr lang="en-US" altLang="zh-TW" dirty="0"/>
              <a:t>{% block </a:t>
            </a:r>
            <a:r>
              <a:rPr lang="en-US" altLang="zh-TW" dirty="0" err="1"/>
              <a:t>headmessage</a:t>
            </a:r>
            <a:r>
              <a:rPr lang="en-US" altLang="zh-TW" dirty="0"/>
              <a:t> %} </a:t>
            </a:r>
          </a:p>
          <a:p>
            <a:pPr marL="274320" lvl="1" indent="0">
              <a:buNone/>
            </a:pPr>
            <a:r>
              <a:rPr lang="en-US" altLang="zh-TW" dirty="0"/>
              <a:t>    &lt;h3 style='font-family:</a:t>
            </a:r>
            <a:r>
              <a:rPr lang="zh-TW" altLang="en-US" dirty="0"/>
              <a:t>標楷體</a:t>
            </a:r>
            <a:r>
              <a:rPr lang="en-US" altLang="zh-TW" dirty="0"/>
              <a:t>;'&gt;</a:t>
            </a:r>
            <a:r>
              <a:rPr lang="zh-TW" altLang="en-US" dirty="0"/>
              <a:t>本站文章列表</a:t>
            </a:r>
            <a:r>
              <a:rPr lang="en-US" altLang="zh-TW" dirty="0"/>
              <a:t>&lt;/a&gt;</a:t>
            </a:r>
          </a:p>
          <a:p>
            <a:pPr marL="274320" lvl="1" indent="0">
              <a:buNone/>
            </a:pPr>
            <a:r>
              <a:rPr lang="en-US" altLang="zh-TW" dirty="0"/>
              <a:t>{% </a:t>
            </a:r>
            <a:r>
              <a:rPr lang="en-US" altLang="zh-TW" dirty="0" err="1"/>
              <a:t>endblock</a:t>
            </a:r>
            <a:r>
              <a:rPr lang="en-US" altLang="zh-TW" dirty="0"/>
              <a:t> %}</a:t>
            </a:r>
          </a:p>
          <a:p>
            <a:pPr marL="274320" lvl="1" indent="0">
              <a:buNone/>
            </a:pPr>
            <a:r>
              <a:rPr lang="en-US" altLang="zh-TW" dirty="0"/>
              <a:t>{% block content %} </a:t>
            </a:r>
          </a:p>
          <a:p>
            <a:pPr marL="274320" lvl="1" indent="0">
              <a:buNone/>
            </a:pPr>
            <a:r>
              <a:rPr lang="en-US" altLang="zh-TW" dirty="0"/>
              <a:t>    {% for post in posts %}</a:t>
            </a:r>
          </a:p>
          <a:p>
            <a:pPr marL="274320" lvl="1" indent="0">
              <a:buNone/>
            </a:pPr>
            <a:r>
              <a:rPr lang="en-US" altLang="zh-TW" dirty="0"/>
              <a:t>        &lt;p style='font-family:</a:t>
            </a:r>
            <a:r>
              <a:rPr lang="zh-TW" altLang="en-US" dirty="0"/>
              <a:t>微軟正黑體</a:t>
            </a:r>
            <a:r>
              <a:rPr lang="en-US" altLang="zh-TW" dirty="0"/>
              <a:t>;font-size:14pt;font-weight:bold;'&gt;</a:t>
            </a:r>
          </a:p>
          <a:p>
            <a:pPr marL="274320" lvl="1" indent="0">
              <a:buNone/>
            </a:pPr>
            <a:r>
              <a:rPr lang="en-US" altLang="zh-TW" dirty="0"/>
              <a:t>            &lt;a </a:t>
            </a:r>
            <a:r>
              <a:rPr lang="en-US" altLang="zh-TW" dirty="0" err="1"/>
              <a:t>href</a:t>
            </a:r>
            <a:r>
              <a:rPr lang="en-US" altLang="zh-TW" dirty="0"/>
              <a:t>='/post/{{</a:t>
            </a:r>
            <a:r>
              <a:rPr lang="en-US" altLang="zh-TW" dirty="0" err="1"/>
              <a:t>post.slug</a:t>
            </a:r>
            <a:r>
              <a:rPr lang="en-US" altLang="zh-TW" dirty="0"/>
              <a:t>}}'&gt;{{ </a:t>
            </a:r>
            <a:r>
              <a:rPr lang="en-US" altLang="zh-TW" dirty="0" err="1"/>
              <a:t>post.title</a:t>
            </a:r>
            <a:r>
              <a:rPr lang="en-US" altLang="zh-TW" dirty="0"/>
              <a:t> }}&lt;/a&gt;</a:t>
            </a:r>
          </a:p>
          <a:p>
            <a:pPr marL="274320" lvl="1" indent="0">
              <a:buNone/>
            </a:pPr>
            <a:r>
              <a:rPr lang="en-US" altLang="zh-TW" dirty="0"/>
              <a:t>        &lt;/p&gt;</a:t>
            </a:r>
          </a:p>
          <a:p>
            <a:pPr marL="274320" lvl="1" indent="0">
              <a:buNone/>
            </a:pPr>
            <a:r>
              <a:rPr lang="en-US" altLang="zh-TW" dirty="0"/>
              <a:t>    {% </a:t>
            </a:r>
            <a:r>
              <a:rPr lang="en-US" altLang="zh-TW" dirty="0" err="1"/>
              <a:t>endfor</a:t>
            </a:r>
            <a:r>
              <a:rPr lang="en-US" altLang="zh-TW" dirty="0"/>
              <a:t> %}</a:t>
            </a:r>
          </a:p>
          <a:p>
            <a:pPr marL="274320" lvl="1" indent="0">
              <a:buNone/>
            </a:pPr>
            <a:r>
              <a:rPr lang="en-US" altLang="zh-TW" dirty="0"/>
              <a:t>{% </a:t>
            </a:r>
            <a:r>
              <a:rPr lang="en-US" altLang="zh-TW" dirty="0" err="1"/>
              <a:t>endblock</a:t>
            </a:r>
            <a:r>
              <a:rPr lang="en-US" altLang="zh-TW" dirty="0"/>
              <a:t> %}</a:t>
            </a:r>
          </a:p>
          <a:p>
            <a:pPr lvl="1"/>
            <a:endParaRPr lang="zh-TW" altLang="en-US" dirty="0"/>
          </a:p>
        </p:txBody>
      </p:sp>
    </p:spTree>
    <p:extLst>
      <p:ext uri="{BB962C8B-B14F-4D97-AF65-F5344CB8AC3E}">
        <p14:creationId xmlns:p14="http://schemas.microsoft.com/office/powerpoint/2010/main" val="113217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產生第一個網站框架</a:t>
            </a:r>
            <a:endParaRPr lang="zh-TW" altLang="en-US" dirty="0"/>
          </a:p>
        </p:txBody>
      </p:sp>
      <p:sp>
        <p:nvSpPr>
          <p:cNvPr id="3" name="內容版面配置區 2"/>
          <p:cNvSpPr>
            <a:spLocks noGrp="1"/>
          </p:cNvSpPr>
          <p:nvPr>
            <p:ph sz="quarter" idx="1"/>
          </p:nvPr>
        </p:nvSpPr>
        <p:spPr>
          <a:xfrm>
            <a:off x="301752" y="1425830"/>
            <a:ext cx="8534400" cy="5862392"/>
          </a:xfrm>
        </p:spPr>
        <p:txBody>
          <a:bodyPr>
            <a:noAutofit/>
          </a:bodyPr>
          <a:lstStyle/>
          <a:p>
            <a:pPr marL="0" indent="0">
              <a:buNone/>
            </a:pPr>
            <a:r>
              <a:rPr lang="en-US" altLang="zh-TW" sz="1600" dirty="0" err="1"/>
              <a:t>mblog</a:t>
            </a:r>
            <a:endParaRPr lang="zh-TW" altLang="zh-TW" sz="1600" dirty="0"/>
          </a:p>
          <a:p>
            <a:pPr marL="0" indent="0">
              <a:buNone/>
            </a:pPr>
            <a:r>
              <a:rPr lang="en-US" altLang="zh-TW" sz="1600" dirty="0"/>
              <a:t>├── </a:t>
            </a:r>
            <a:r>
              <a:rPr lang="en-US" altLang="zh-TW" sz="1600" dirty="0" err="1"/>
              <a:t>mainsite</a:t>
            </a:r>
            <a:endParaRPr lang="zh-TW" altLang="zh-TW" sz="1600" dirty="0"/>
          </a:p>
          <a:p>
            <a:pPr marL="0" indent="0">
              <a:buNone/>
            </a:pPr>
            <a:r>
              <a:rPr lang="en-US" altLang="zh-TW" sz="1600" dirty="0"/>
              <a:t>│   ├── admin.py</a:t>
            </a:r>
            <a:endParaRPr lang="zh-TW" altLang="zh-TW" sz="1600" dirty="0"/>
          </a:p>
          <a:p>
            <a:pPr marL="0" indent="0">
              <a:buNone/>
            </a:pPr>
            <a:r>
              <a:rPr lang="en-US" altLang="zh-TW" sz="1600" dirty="0"/>
              <a:t>│   ├── apps.py</a:t>
            </a:r>
            <a:endParaRPr lang="zh-TW" altLang="zh-TW" sz="1600" dirty="0"/>
          </a:p>
          <a:p>
            <a:pPr marL="0" indent="0">
              <a:buNone/>
            </a:pPr>
            <a:r>
              <a:rPr lang="en-US" altLang="zh-TW" sz="1600" dirty="0"/>
              <a:t>│   ├── __init__.py</a:t>
            </a:r>
            <a:endParaRPr lang="zh-TW" altLang="zh-TW" sz="1600" dirty="0"/>
          </a:p>
          <a:p>
            <a:pPr marL="0" indent="0">
              <a:buNone/>
            </a:pPr>
            <a:r>
              <a:rPr lang="en-US" altLang="zh-TW" sz="1600" dirty="0"/>
              <a:t>│   ├── migrations</a:t>
            </a:r>
            <a:endParaRPr lang="zh-TW" altLang="zh-TW" sz="1600" dirty="0"/>
          </a:p>
          <a:p>
            <a:pPr marL="0" indent="0">
              <a:buNone/>
            </a:pPr>
            <a:r>
              <a:rPr lang="en-US" altLang="zh-TW" sz="1600" dirty="0"/>
              <a:t>│   │   └── __init__.py</a:t>
            </a:r>
            <a:endParaRPr lang="zh-TW" altLang="zh-TW" sz="1600" dirty="0"/>
          </a:p>
          <a:p>
            <a:pPr marL="0" indent="0">
              <a:buNone/>
            </a:pPr>
            <a:r>
              <a:rPr lang="en-US" altLang="zh-TW" sz="1600" dirty="0"/>
              <a:t>│   ├── models.py</a:t>
            </a:r>
            <a:endParaRPr lang="zh-TW" altLang="zh-TW" sz="1600" dirty="0"/>
          </a:p>
          <a:p>
            <a:pPr marL="0" indent="0">
              <a:buNone/>
            </a:pPr>
            <a:r>
              <a:rPr lang="en-US" altLang="zh-TW" sz="1600" dirty="0"/>
              <a:t>│   ├── tests.py</a:t>
            </a:r>
            <a:endParaRPr lang="zh-TW" altLang="zh-TW" sz="1600" dirty="0"/>
          </a:p>
          <a:p>
            <a:pPr marL="0" indent="0">
              <a:buNone/>
            </a:pPr>
            <a:r>
              <a:rPr lang="en-US" altLang="zh-TW" sz="1600" dirty="0"/>
              <a:t>│   └── views.py</a:t>
            </a:r>
            <a:endParaRPr lang="zh-TW" altLang="zh-TW" sz="1600" dirty="0"/>
          </a:p>
          <a:p>
            <a:pPr marL="0" indent="0">
              <a:buNone/>
            </a:pPr>
            <a:r>
              <a:rPr lang="en-US" altLang="zh-TW" sz="1600" dirty="0"/>
              <a:t>├── manage.py</a:t>
            </a:r>
            <a:endParaRPr lang="zh-TW" altLang="zh-TW" sz="1600" dirty="0"/>
          </a:p>
          <a:p>
            <a:pPr marL="0" indent="0">
              <a:buNone/>
            </a:pPr>
            <a:r>
              <a:rPr lang="en-US" altLang="zh-TW" sz="1600" dirty="0"/>
              <a:t>└── </a:t>
            </a:r>
            <a:r>
              <a:rPr lang="en-US" altLang="zh-TW" sz="1600" dirty="0" err="1"/>
              <a:t>mblog</a:t>
            </a:r>
            <a:endParaRPr lang="zh-TW" altLang="zh-TW" sz="1600" dirty="0"/>
          </a:p>
          <a:p>
            <a:pPr marL="0" indent="0">
              <a:buNone/>
            </a:pPr>
            <a:r>
              <a:rPr lang="en-US" altLang="zh-TW" sz="1600" dirty="0"/>
              <a:t>    ├── __init__.py</a:t>
            </a:r>
            <a:endParaRPr lang="zh-TW" altLang="zh-TW" sz="1600" dirty="0"/>
          </a:p>
          <a:p>
            <a:pPr marL="0" indent="0">
              <a:buNone/>
            </a:pPr>
            <a:r>
              <a:rPr lang="en-US" altLang="zh-TW" sz="1600" dirty="0"/>
              <a:t>    ├── settings.py</a:t>
            </a:r>
            <a:endParaRPr lang="zh-TW" altLang="zh-TW" sz="1600" dirty="0"/>
          </a:p>
          <a:p>
            <a:pPr marL="0" indent="0">
              <a:buNone/>
            </a:pPr>
            <a:r>
              <a:rPr lang="en-US" altLang="zh-TW" sz="1600" dirty="0"/>
              <a:t>    ├── urls.py</a:t>
            </a:r>
            <a:endParaRPr lang="zh-TW" altLang="zh-TW" sz="1600" dirty="0"/>
          </a:p>
          <a:p>
            <a:pPr marL="0" indent="0">
              <a:buNone/>
            </a:pPr>
            <a:r>
              <a:rPr lang="en-US" altLang="zh-TW" sz="1600" dirty="0"/>
              <a:t>    └── wsgi.py</a:t>
            </a:r>
            <a:endParaRPr lang="zh-TW" altLang="zh-TW" sz="1600"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6</a:t>
            </a:fld>
            <a:endParaRPr lang="zh-TW" altLang="en-US"/>
          </a:p>
        </p:txBody>
      </p:sp>
    </p:spTree>
    <p:extLst>
      <p:ext uri="{BB962C8B-B14F-4D97-AF65-F5344CB8AC3E}">
        <p14:creationId xmlns:p14="http://schemas.microsoft.com/office/powerpoint/2010/main" val="32463375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60</a:t>
            </a:fld>
            <a:endParaRPr lang="zh-TW" altLang="en-US"/>
          </a:p>
        </p:txBody>
      </p:sp>
      <p:sp>
        <p:nvSpPr>
          <p:cNvPr id="4" name="內容版面配置區 3"/>
          <p:cNvSpPr>
            <a:spLocks noGrp="1"/>
          </p:cNvSpPr>
          <p:nvPr>
            <p:ph sz="quarter" idx="1"/>
          </p:nvPr>
        </p:nvSpPr>
        <p:spPr/>
        <p:txBody>
          <a:bodyPr>
            <a:normAutofit fontScale="92500" lnSpcReduction="20000"/>
          </a:bodyPr>
          <a:lstStyle/>
          <a:p>
            <a:r>
              <a:rPr lang="en-US" altLang="zh-TW" dirty="0"/>
              <a:t>post.html</a:t>
            </a:r>
          </a:p>
          <a:p>
            <a:pPr marL="274320" lvl="1" indent="0">
              <a:buNone/>
            </a:pPr>
            <a:r>
              <a:rPr lang="en-US" altLang="zh-TW" dirty="0"/>
              <a:t>&lt;!-- post.html --&gt;</a:t>
            </a:r>
          </a:p>
          <a:p>
            <a:pPr marL="274320" lvl="1" indent="0">
              <a:buNone/>
            </a:pPr>
            <a:r>
              <a:rPr lang="en-US" altLang="zh-TW" dirty="0"/>
              <a:t>{% extends 'base.html' %}</a:t>
            </a:r>
          </a:p>
          <a:p>
            <a:pPr marL="274320" lvl="1" indent="0">
              <a:buNone/>
            </a:pPr>
            <a:r>
              <a:rPr lang="en-US" altLang="zh-TW" dirty="0"/>
              <a:t>{% block title %} {{ </a:t>
            </a:r>
            <a:r>
              <a:rPr lang="en-US" altLang="zh-TW" dirty="0" err="1"/>
              <a:t>post.title</a:t>
            </a:r>
            <a:r>
              <a:rPr lang="en-US" altLang="zh-TW" dirty="0"/>
              <a:t> }} - </a:t>
            </a:r>
            <a:r>
              <a:rPr lang="zh-TW" altLang="en-US" dirty="0"/>
              <a:t>文學天地 </a:t>
            </a:r>
            <a:r>
              <a:rPr lang="en-US" altLang="zh-TW" dirty="0"/>
              <a:t>{% </a:t>
            </a:r>
            <a:r>
              <a:rPr lang="en-US" altLang="zh-TW" dirty="0" err="1"/>
              <a:t>endblock</a:t>
            </a:r>
            <a:r>
              <a:rPr lang="en-US" altLang="zh-TW" dirty="0"/>
              <a:t> %}</a:t>
            </a:r>
          </a:p>
          <a:p>
            <a:pPr marL="274320" lvl="1" indent="0">
              <a:buNone/>
            </a:pPr>
            <a:r>
              <a:rPr lang="en-US" altLang="zh-TW" dirty="0"/>
              <a:t>{% block </a:t>
            </a:r>
            <a:r>
              <a:rPr lang="en-US" altLang="zh-TW" dirty="0" err="1"/>
              <a:t>headmessage</a:t>
            </a:r>
            <a:r>
              <a:rPr lang="en-US" altLang="zh-TW" dirty="0"/>
              <a:t> %}</a:t>
            </a:r>
          </a:p>
          <a:p>
            <a:pPr marL="274320" lvl="1" indent="0">
              <a:buNone/>
            </a:pPr>
            <a:r>
              <a:rPr lang="en-US" altLang="zh-TW" dirty="0"/>
              <a:t>    &lt;h3 style='font-family:</a:t>
            </a:r>
            <a:r>
              <a:rPr lang="zh-TW" altLang="en-US" dirty="0"/>
              <a:t>微軟正黑體</a:t>
            </a:r>
            <a:r>
              <a:rPr lang="en-US" altLang="zh-TW" dirty="0"/>
              <a:t>;'&gt;{{ </a:t>
            </a:r>
            <a:r>
              <a:rPr lang="en-US" altLang="zh-TW" dirty="0" err="1"/>
              <a:t>post.title</a:t>
            </a:r>
            <a:r>
              <a:rPr lang="en-US" altLang="zh-TW" dirty="0"/>
              <a:t> }}&lt;/h3&gt;</a:t>
            </a:r>
          </a:p>
          <a:p>
            <a:pPr marL="274320" lvl="1" indent="0">
              <a:buNone/>
            </a:pPr>
            <a:r>
              <a:rPr lang="en-US" altLang="zh-TW" dirty="0"/>
              <a:t>    &lt;a style='font-family:</a:t>
            </a:r>
            <a:r>
              <a:rPr lang="zh-TW" altLang="en-US" dirty="0"/>
              <a:t>微軟正黑體</a:t>
            </a:r>
            <a:r>
              <a:rPr lang="en-US" altLang="zh-TW" dirty="0"/>
              <a:t>;' </a:t>
            </a:r>
            <a:r>
              <a:rPr lang="en-US" altLang="zh-TW" dirty="0" err="1"/>
              <a:t>href</a:t>
            </a:r>
            <a:r>
              <a:rPr lang="en-US" altLang="zh-TW" dirty="0"/>
              <a:t>='/'&gt;</a:t>
            </a:r>
            <a:r>
              <a:rPr lang="zh-TW" altLang="en-US" dirty="0"/>
              <a:t>回首頁</a:t>
            </a:r>
            <a:r>
              <a:rPr lang="en-US" altLang="zh-TW" dirty="0"/>
              <a:t>&lt;/a&gt;</a:t>
            </a:r>
          </a:p>
          <a:p>
            <a:pPr marL="274320" lvl="1" indent="0">
              <a:buNone/>
            </a:pPr>
            <a:r>
              <a:rPr lang="en-US" altLang="zh-TW" dirty="0"/>
              <a:t>{% </a:t>
            </a:r>
            <a:r>
              <a:rPr lang="en-US" altLang="zh-TW" dirty="0" err="1"/>
              <a:t>endblock</a:t>
            </a:r>
            <a:r>
              <a:rPr lang="en-US" altLang="zh-TW" dirty="0"/>
              <a:t> %}</a:t>
            </a:r>
          </a:p>
          <a:p>
            <a:pPr marL="274320" lvl="1" indent="0">
              <a:buNone/>
            </a:pPr>
            <a:r>
              <a:rPr lang="en-US" altLang="zh-TW" dirty="0"/>
              <a:t>{% block content %} </a:t>
            </a:r>
          </a:p>
          <a:p>
            <a:pPr marL="274320" lvl="1" indent="0">
              <a:buNone/>
            </a:pPr>
            <a:r>
              <a:rPr lang="en-US" altLang="zh-TW" dirty="0"/>
              <a:t>        &lt;p style='font-family:</a:t>
            </a:r>
            <a:r>
              <a:rPr lang="zh-TW" altLang="en-US" dirty="0"/>
              <a:t>微軟正黑體</a:t>
            </a:r>
            <a:r>
              <a:rPr lang="en-US" altLang="zh-TW" dirty="0"/>
              <a:t>;font-size:12pt;letter-spacing:2pt;'&gt;</a:t>
            </a:r>
          </a:p>
          <a:p>
            <a:pPr marL="274320" lvl="1" indent="0">
              <a:buNone/>
            </a:pPr>
            <a:r>
              <a:rPr lang="en-US" altLang="zh-TW" dirty="0"/>
              <a:t>            {{ </a:t>
            </a:r>
            <a:r>
              <a:rPr lang="en-US" altLang="zh-TW" dirty="0" err="1"/>
              <a:t>post.body</a:t>
            </a:r>
            <a:r>
              <a:rPr lang="en-US" altLang="zh-TW" dirty="0"/>
              <a:t> }}&lt;/a&gt;</a:t>
            </a:r>
          </a:p>
          <a:p>
            <a:pPr marL="274320" lvl="1" indent="0">
              <a:buNone/>
            </a:pPr>
            <a:r>
              <a:rPr lang="en-US" altLang="zh-TW" dirty="0"/>
              <a:t>        &lt;/p&gt;</a:t>
            </a:r>
          </a:p>
          <a:p>
            <a:pPr marL="274320" lvl="1" indent="0">
              <a:buNone/>
            </a:pPr>
            <a:r>
              <a:rPr lang="en-US" altLang="zh-TW" dirty="0"/>
              <a:t>{% </a:t>
            </a:r>
            <a:r>
              <a:rPr lang="en-US" altLang="zh-TW" dirty="0" err="1"/>
              <a:t>endblock</a:t>
            </a:r>
            <a:r>
              <a:rPr lang="en-US" altLang="zh-TW" dirty="0"/>
              <a:t> %}</a:t>
            </a:r>
          </a:p>
          <a:p>
            <a:pPr lvl="1"/>
            <a:endParaRPr lang="zh-TW" altLang="en-US" dirty="0"/>
          </a:p>
        </p:txBody>
      </p:sp>
    </p:spTree>
    <p:extLst>
      <p:ext uri="{BB962C8B-B14F-4D97-AF65-F5344CB8AC3E}">
        <p14:creationId xmlns:p14="http://schemas.microsoft.com/office/powerpoint/2010/main" val="7739890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61</a:t>
            </a:fld>
            <a:endParaRPr lang="zh-TW" altLang="en-US"/>
          </a:p>
        </p:txBody>
      </p:sp>
      <p:sp>
        <p:nvSpPr>
          <p:cNvPr id="4" name="內容版面配置區 3"/>
          <p:cNvSpPr>
            <a:spLocks noGrp="1"/>
          </p:cNvSpPr>
          <p:nvPr>
            <p:ph sz="quarter" idx="1"/>
          </p:nvPr>
        </p:nvSpPr>
        <p:spPr/>
        <p:txBody>
          <a:bodyPr/>
          <a:lstStyle/>
          <a:p>
            <a:r>
              <a:rPr lang="en-US" altLang="zh-TW" dirty="0"/>
              <a:t>header.html</a:t>
            </a:r>
          </a:p>
          <a:p>
            <a:pPr marL="274320" lvl="1" indent="0">
              <a:buNone/>
            </a:pPr>
            <a:r>
              <a:rPr lang="en-US" altLang="zh-TW" dirty="0"/>
              <a:t>&lt;!-- header.html --&gt;</a:t>
            </a:r>
          </a:p>
          <a:p>
            <a:pPr marL="274320" lvl="1" indent="0">
              <a:buNone/>
            </a:pPr>
            <a:r>
              <a:rPr lang="en-US" altLang="zh-TW" dirty="0"/>
              <a:t>&lt;h1 style="font-family:</a:t>
            </a:r>
            <a:r>
              <a:rPr lang="zh-TW" altLang="en-US" dirty="0"/>
              <a:t>微軟正黑體</a:t>
            </a:r>
            <a:r>
              <a:rPr lang="en-US" altLang="zh-TW" dirty="0"/>
              <a:t>;"&gt;</a:t>
            </a:r>
            <a:r>
              <a:rPr lang="zh-TW" altLang="en-US" dirty="0"/>
              <a:t>歡迎光臨 文學天地</a:t>
            </a:r>
            <a:r>
              <a:rPr lang="en-US" altLang="zh-TW" dirty="0"/>
              <a:t>&lt;/h1&gt;</a:t>
            </a:r>
          </a:p>
          <a:p>
            <a:pPr lvl="1"/>
            <a:endParaRPr lang="zh-TW" altLang="en-US" dirty="0"/>
          </a:p>
        </p:txBody>
      </p:sp>
    </p:spTree>
    <p:extLst>
      <p:ext uri="{BB962C8B-B14F-4D97-AF65-F5344CB8AC3E}">
        <p14:creationId xmlns:p14="http://schemas.microsoft.com/office/powerpoint/2010/main" val="15469880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62</a:t>
            </a:fld>
            <a:endParaRPr lang="zh-TW" altLang="en-US"/>
          </a:p>
        </p:txBody>
      </p:sp>
      <p:sp>
        <p:nvSpPr>
          <p:cNvPr id="4" name="內容版面配置區 3"/>
          <p:cNvSpPr>
            <a:spLocks noGrp="1"/>
          </p:cNvSpPr>
          <p:nvPr>
            <p:ph sz="quarter" idx="1"/>
          </p:nvPr>
        </p:nvSpPr>
        <p:spPr/>
        <p:txBody>
          <a:bodyPr/>
          <a:lstStyle/>
          <a:p>
            <a:r>
              <a:rPr lang="en-US" altLang="zh-TW" dirty="0"/>
              <a:t>footer.html</a:t>
            </a:r>
          </a:p>
          <a:p>
            <a:pPr marL="274320" lvl="1" indent="0">
              <a:buNone/>
            </a:pPr>
            <a:r>
              <a:rPr lang="en-US" altLang="zh-TW" dirty="0"/>
              <a:t>&lt;!-- footer.html --&gt;</a:t>
            </a:r>
          </a:p>
          <a:p>
            <a:pPr marL="274320" lvl="1" indent="0">
              <a:buNone/>
            </a:pPr>
            <a:r>
              <a:rPr lang="en-US" altLang="zh-TW" dirty="0"/>
              <a:t>{% block footer %}</a:t>
            </a:r>
          </a:p>
          <a:p>
            <a:pPr marL="274320" lvl="1" indent="0">
              <a:buNone/>
            </a:pPr>
            <a:r>
              <a:rPr lang="en-US" altLang="zh-TW" dirty="0"/>
              <a:t>    {% if now %}</a:t>
            </a:r>
          </a:p>
          <a:p>
            <a:pPr marL="274320" lvl="1" indent="0">
              <a:buNone/>
            </a:pPr>
            <a:r>
              <a:rPr lang="en-US" altLang="zh-TW" dirty="0"/>
              <a:t>    &lt;p style='font-family:</a:t>
            </a:r>
            <a:r>
              <a:rPr lang="zh-TW" altLang="en-US" dirty="0"/>
              <a:t>微軟正黑體</a:t>
            </a:r>
            <a:r>
              <a:rPr lang="en-US" altLang="zh-TW" dirty="0"/>
              <a:t>;'&gt;</a:t>
            </a:r>
            <a:r>
              <a:rPr lang="zh-TW" altLang="en-US" dirty="0"/>
              <a:t>現在時刻：</a:t>
            </a:r>
            <a:r>
              <a:rPr lang="en-US" altLang="zh-TW" dirty="0"/>
              <a:t>{{ now }}&lt;/p&gt;</a:t>
            </a:r>
          </a:p>
          <a:p>
            <a:pPr marL="274320" lvl="1" indent="0">
              <a:buNone/>
            </a:pPr>
            <a:r>
              <a:rPr lang="en-US" altLang="zh-TW" dirty="0"/>
              <a:t>    {% else %}</a:t>
            </a:r>
          </a:p>
          <a:p>
            <a:pPr marL="274320" lvl="1" indent="0">
              <a:buNone/>
            </a:pPr>
            <a:r>
              <a:rPr lang="en-US" altLang="zh-TW" dirty="0"/>
              <a:t>    &lt;p style='font-family:</a:t>
            </a:r>
            <a:r>
              <a:rPr lang="zh-TW" altLang="en-US" dirty="0"/>
              <a:t>微軟正黑體</a:t>
            </a:r>
            <a:r>
              <a:rPr lang="en-US" altLang="zh-TW" dirty="0"/>
              <a:t>;'&gt;</a:t>
            </a:r>
            <a:r>
              <a:rPr lang="zh-TW" altLang="en-US" dirty="0"/>
              <a:t>本文內容取自網路，如有侵權請來信通知下架</a:t>
            </a:r>
            <a:r>
              <a:rPr lang="en-US" altLang="zh-TW" dirty="0"/>
              <a:t>...&lt;/p&gt;</a:t>
            </a:r>
          </a:p>
          <a:p>
            <a:pPr marL="274320" lvl="1" indent="0">
              <a:buNone/>
            </a:pPr>
            <a:r>
              <a:rPr lang="en-US" altLang="zh-TW" dirty="0"/>
              <a:t>    {% </a:t>
            </a:r>
            <a:r>
              <a:rPr lang="en-US" altLang="zh-TW" dirty="0" err="1"/>
              <a:t>endif</a:t>
            </a:r>
            <a:r>
              <a:rPr lang="en-US" altLang="zh-TW" dirty="0"/>
              <a:t> %}</a:t>
            </a:r>
          </a:p>
          <a:p>
            <a:pPr marL="274320" lvl="1" indent="0">
              <a:buNone/>
            </a:pPr>
            <a:r>
              <a:rPr lang="en-US" altLang="zh-TW" dirty="0"/>
              <a:t>{% </a:t>
            </a:r>
            <a:r>
              <a:rPr lang="en-US" altLang="zh-TW" dirty="0" err="1"/>
              <a:t>endblock</a:t>
            </a:r>
            <a:r>
              <a:rPr lang="en-US" altLang="zh-TW" dirty="0"/>
              <a:t> %}</a:t>
            </a:r>
          </a:p>
          <a:p>
            <a:pPr lvl="1"/>
            <a:endParaRPr lang="zh-TW" altLang="en-US" dirty="0"/>
          </a:p>
        </p:txBody>
      </p:sp>
    </p:spTree>
    <p:extLst>
      <p:ext uri="{BB962C8B-B14F-4D97-AF65-F5344CB8AC3E}">
        <p14:creationId xmlns:p14="http://schemas.microsoft.com/office/powerpoint/2010/main" val="30180500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共用模版的使用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63</a:t>
            </a:fld>
            <a:endParaRPr lang="zh-TW" altLang="en-US"/>
          </a:p>
        </p:txBody>
      </p:sp>
      <p:sp>
        <p:nvSpPr>
          <p:cNvPr id="4" name="內容版面配置區 3"/>
          <p:cNvSpPr>
            <a:spLocks noGrp="1"/>
          </p:cNvSpPr>
          <p:nvPr>
            <p:ph sz="quarter" idx="1"/>
          </p:nvPr>
        </p:nvSpPr>
        <p:spPr/>
        <p:txBody>
          <a:bodyPr/>
          <a:lstStyle/>
          <a:p>
            <a:r>
              <a:rPr lang="zh-TW" altLang="zh-TW" dirty="0"/>
              <a:t>套用模版的範例程式執行畫面</a:t>
            </a:r>
            <a:endParaRPr lang="zh-TW" altLang="en-US"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1115616" y="2060848"/>
            <a:ext cx="6912768" cy="4320480"/>
          </a:xfrm>
          <a:prstGeom prst="rect">
            <a:avLst/>
          </a:prstGeom>
        </p:spPr>
      </p:pic>
    </p:spTree>
    <p:extLst>
      <p:ext uri="{BB962C8B-B14F-4D97-AF65-F5344CB8AC3E}">
        <p14:creationId xmlns:p14="http://schemas.microsoft.com/office/powerpoint/2010/main" val="34903731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進階網站功能運用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64</a:t>
            </a:fld>
            <a:endParaRPr lang="zh-TW" altLang="en-US"/>
          </a:p>
        </p:txBody>
      </p:sp>
      <p:sp>
        <p:nvSpPr>
          <p:cNvPr id="4" name="內容版面配置區 3"/>
          <p:cNvSpPr>
            <a:spLocks noGrp="1"/>
          </p:cNvSpPr>
          <p:nvPr>
            <p:ph sz="quarter" idx="1"/>
          </p:nvPr>
        </p:nvSpPr>
        <p:spPr/>
        <p:txBody>
          <a:bodyPr/>
          <a:lstStyle/>
          <a:p>
            <a:r>
              <a:rPr lang="zh-TW" altLang="zh-TW" dirty="0"/>
              <a:t>一個成熟的部落格網站，除了前面所設計的功能之外，還需具備顯示圖形的能力，當然，首頁的設計也需要有版面的概念。此外，在文章內容的編排方面，如何提供編寫者具有簡易排版的能力，能在文章中設計版面、插入圖形以及建立連結等等，都是本節說明的重點。</a:t>
            </a:r>
          </a:p>
        </p:txBody>
      </p:sp>
    </p:spTree>
    <p:extLst>
      <p:ext uri="{BB962C8B-B14F-4D97-AF65-F5344CB8AC3E}">
        <p14:creationId xmlns:p14="http://schemas.microsoft.com/office/powerpoint/2010/main" val="25820310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65</a:t>
            </a:fld>
            <a:endParaRPr lang="zh-TW" altLang="en-US"/>
          </a:p>
        </p:txBody>
      </p:sp>
      <p:sp>
        <p:nvSpPr>
          <p:cNvPr id="4" name="內容版面配置區 3"/>
          <p:cNvSpPr>
            <a:spLocks noGrp="1"/>
          </p:cNvSpPr>
          <p:nvPr>
            <p:ph sz="quarter" idx="1"/>
          </p:nvPr>
        </p:nvSpPr>
        <p:spPr>
          <a:xfrm>
            <a:off x="301752" y="1527048"/>
            <a:ext cx="4774304" cy="4572000"/>
          </a:xfrm>
        </p:spPr>
        <p:txBody>
          <a:bodyPr>
            <a:normAutofit/>
          </a:bodyPr>
          <a:lstStyle/>
          <a:p>
            <a:r>
              <a:rPr lang="zh-TW" altLang="en-US" dirty="0"/>
              <a:t>使用</a:t>
            </a:r>
            <a:r>
              <a:rPr lang="en-US" altLang="zh-TW" dirty="0"/>
              <a:t>Bootstrap</a:t>
            </a:r>
            <a:r>
              <a:rPr lang="zh-TW" altLang="en-US" dirty="0"/>
              <a:t>前端框架</a:t>
            </a:r>
            <a:endParaRPr lang="en-US" altLang="zh-TW" dirty="0"/>
          </a:p>
          <a:p>
            <a:r>
              <a:rPr lang="zh-TW" altLang="zh-TW" dirty="0"/>
              <a:t>把</a:t>
            </a:r>
            <a:r>
              <a:rPr lang="en-US" altLang="zh-TW" dirty="0"/>
              <a:t>CDN</a:t>
            </a:r>
            <a:r>
              <a:rPr lang="zh-TW" altLang="zh-TW" dirty="0"/>
              <a:t>的連結複製下來，然後放到</a:t>
            </a:r>
            <a:r>
              <a:rPr lang="en-US" altLang="zh-TW" dirty="0"/>
              <a:t>base.html</a:t>
            </a:r>
            <a:r>
              <a:rPr lang="zh-TW" altLang="zh-TW" dirty="0"/>
              <a:t>這個模板檔案中（請加在</a:t>
            </a:r>
            <a:r>
              <a:rPr lang="en-US" altLang="zh-TW" dirty="0"/>
              <a:t>&lt;/head&gt;</a:t>
            </a:r>
            <a:r>
              <a:rPr lang="zh-TW" altLang="zh-TW" dirty="0"/>
              <a:t>的前面即可），接著在所有的模板檔案中就可以使用</a:t>
            </a:r>
            <a:r>
              <a:rPr lang="en-US" altLang="zh-TW" dirty="0"/>
              <a:t>Bootstrap</a:t>
            </a:r>
            <a:r>
              <a:rPr lang="zh-TW" altLang="zh-TW" dirty="0"/>
              <a:t>的功能</a:t>
            </a:r>
            <a:endParaRPr lang="zh-TW" altLang="en-US" dirty="0"/>
          </a:p>
          <a:p>
            <a:endParaRPr lang="zh-TW" altLang="en-US"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5148064" y="1556792"/>
            <a:ext cx="3816424" cy="4631351"/>
          </a:xfrm>
          <a:prstGeom prst="rect">
            <a:avLst/>
          </a:prstGeom>
        </p:spPr>
      </p:pic>
    </p:spTree>
    <p:extLst>
      <p:ext uri="{BB962C8B-B14F-4D97-AF65-F5344CB8AC3E}">
        <p14:creationId xmlns:p14="http://schemas.microsoft.com/office/powerpoint/2010/main" val="22238850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66</a:t>
            </a:fld>
            <a:endParaRPr lang="zh-TW" altLang="en-US"/>
          </a:p>
        </p:txBody>
      </p:sp>
      <p:sp>
        <p:nvSpPr>
          <p:cNvPr id="4" name="內容版面配置區 3"/>
          <p:cNvSpPr>
            <a:spLocks noGrp="1"/>
          </p:cNvSpPr>
          <p:nvPr>
            <p:ph sz="quarter" idx="1"/>
          </p:nvPr>
        </p:nvSpPr>
        <p:spPr/>
        <p:txBody>
          <a:bodyPr/>
          <a:lstStyle/>
          <a:p>
            <a:r>
              <a:rPr lang="zh-TW" altLang="zh-TW" dirty="0"/>
              <a:t>把</a:t>
            </a:r>
            <a:r>
              <a:rPr lang="en-US" altLang="zh-TW" dirty="0"/>
              <a:t>CDN</a:t>
            </a:r>
            <a:r>
              <a:rPr lang="zh-TW" altLang="zh-TW" dirty="0"/>
              <a:t>的連結複製下來，然後放到</a:t>
            </a:r>
            <a:r>
              <a:rPr lang="en-US" altLang="zh-TW" dirty="0"/>
              <a:t>base.html</a:t>
            </a:r>
            <a:r>
              <a:rPr lang="zh-TW" altLang="zh-TW" dirty="0"/>
              <a:t>這個模板檔案中（請加在</a:t>
            </a:r>
            <a:r>
              <a:rPr lang="en-US" altLang="zh-TW" dirty="0"/>
              <a:t>&lt;/head&gt;</a:t>
            </a:r>
            <a:r>
              <a:rPr lang="zh-TW" altLang="zh-TW" dirty="0"/>
              <a:t>的前面即可），接著在所有的模板檔案中就可以使用</a:t>
            </a:r>
            <a:r>
              <a:rPr lang="en-US" altLang="zh-TW" dirty="0"/>
              <a:t>Bootstrap</a:t>
            </a:r>
            <a:r>
              <a:rPr lang="zh-TW" altLang="zh-TW" dirty="0"/>
              <a:t>的功能</a:t>
            </a:r>
            <a:endParaRPr lang="zh-TW" altLang="en-US" dirty="0"/>
          </a:p>
        </p:txBody>
      </p:sp>
    </p:spTree>
    <p:extLst>
      <p:ext uri="{BB962C8B-B14F-4D97-AF65-F5344CB8AC3E}">
        <p14:creationId xmlns:p14="http://schemas.microsoft.com/office/powerpoint/2010/main" val="6593502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67</a:t>
            </a:fld>
            <a:endParaRPr lang="zh-TW" altLang="en-US"/>
          </a:p>
        </p:txBody>
      </p:sp>
      <p:sp>
        <p:nvSpPr>
          <p:cNvPr id="4" name="內容版面配置區 3"/>
          <p:cNvSpPr>
            <a:spLocks noGrp="1"/>
          </p:cNvSpPr>
          <p:nvPr>
            <p:ph sz="quarter" idx="1"/>
          </p:nvPr>
        </p:nvSpPr>
        <p:spPr/>
        <p:txBody>
          <a:bodyPr/>
          <a:lstStyle/>
          <a:p>
            <a:endParaRPr lang="zh-TW" altLang="en-US"/>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2046580" y="1527048"/>
            <a:ext cx="5544616" cy="4631351"/>
          </a:xfrm>
          <a:prstGeom prst="rect">
            <a:avLst/>
          </a:prstGeom>
        </p:spPr>
      </p:pic>
    </p:spTree>
    <p:extLst>
      <p:ext uri="{BB962C8B-B14F-4D97-AF65-F5344CB8AC3E}">
        <p14:creationId xmlns:p14="http://schemas.microsoft.com/office/powerpoint/2010/main" val="22522763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68</a:t>
            </a:fld>
            <a:endParaRPr lang="zh-TW" altLang="en-US"/>
          </a:p>
        </p:txBody>
      </p:sp>
      <p:sp>
        <p:nvSpPr>
          <p:cNvPr id="4" name="內容版面配置區 3"/>
          <p:cNvSpPr>
            <a:spLocks noGrp="1"/>
          </p:cNvSpPr>
          <p:nvPr>
            <p:ph sz="quarter" idx="1"/>
          </p:nvPr>
        </p:nvSpPr>
        <p:spPr>
          <a:xfrm>
            <a:off x="301752" y="1527048"/>
            <a:ext cx="8534400" cy="5142312"/>
          </a:xfrm>
        </p:spPr>
        <p:txBody>
          <a:bodyPr>
            <a:normAutofit fontScale="55000" lnSpcReduction="20000"/>
          </a:bodyPr>
          <a:lstStyle/>
          <a:p>
            <a:r>
              <a:rPr lang="en-US" altLang="zh-TW" dirty="0"/>
              <a:t>base.html</a:t>
            </a:r>
            <a:r>
              <a:rPr lang="zh-TW" altLang="zh-TW" dirty="0"/>
              <a:t>中使用</a:t>
            </a:r>
            <a:r>
              <a:rPr lang="en-US" altLang="zh-TW" dirty="0"/>
              <a:t>Panel</a:t>
            </a:r>
            <a:r>
              <a:rPr lang="zh-TW" altLang="zh-TW" dirty="0"/>
              <a:t>來安排首頁的外觀，如下所示：</a:t>
            </a:r>
            <a:endParaRPr lang="en-US" altLang="zh-TW" dirty="0"/>
          </a:p>
          <a:p>
            <a:pPr marL="274320" lvl="1" indent="0">
              <a:buNone/>
            </a:pPr>
            <a:r>
              <a:rPr lang="en-US" altLang="zh-TW" dirty="0"/>
              <a:t>&lt;!-- base.html --&gt;</a:t>
            </a:r>
          </a:p>
          <a:p>
            <a:pPr marL="274320" lvl="1" indent="0">
              <a:buNone/>
            </a:pPr>
            <a:r>
              <a:rPr lang="en-US" altLang="zh-TW" dirty="0"/>
              <a:t>&lt;!DOCTYPE html&gt;</a:t>
            </a:r>
          </a:p>
          <a:p>
            <a:pPr marL="274320" lvl="1" indent="0">
              <a:buNone/>
            </a:pPr>
            <a:r>
              <a:rPr lang="en-US" altLang="zh-TW" dirty="0"/>
              <a:t>&lt;html&gt;</a:t>
            </a:r>
          </a:p>
          <a:p>
            <a:pPr marL="274320" lvl="1" indent="0">
              <a:buNone/>
            </a:pPr>
            <a:r>
              <a:rPr lang="en-US" altLang="zh-TW" dirty="0"/>
              <a:t>&lt;head&gt;</a:t>
            </a:r>
          </a:p>
          <a:p>
            <a:pPr marL="274320" lvl="1" indent="0">
              <a:buNone/>
            </a:pPr>
            <a:r>
              <a:rPr lang="en-US" altLang="zh-TW" dirty="0"/>
              <a:t>    &lt;meta charset='utf-8'&gt;</a:t>
            </a:r>
          </a:p>
          <a:p>
            <a:pPr marL="274320" lvl="1" indent="0">
              <a:buNone/>
            </a:pPr>
            <a:r>
              <a:rPr lang="en-US" altLang="zh-TW" dirty="0"/>
              <a:t>    &lt;title&gt;</a:t>
            </a:r>
          </a:p>
          <a:p>
            <a:pPr marL="274320" lvl="1" indent="0">
              <a:buNone/>
            </a:pPr>
            <a:r>
              <a:rPr lang="en-US" altLang="zh-TW" dirty="0"/>
              <a:t>        {% block title %} {% </a:t>
            </a:r>
            <a:r>
              <a:rPr lang="en-US" altLang="zh-TW" dirty="0" err="1"/>
              <a:t>endblock</a:t>
            </a:r>
            <a:r>
              <a:rPr lang="en-US" altLang="zh-TW" dirty="0"/>
              <a:t> %}</a:t>
            </a:r>
          </a:p>
          <a:p>
            <a:pPr marL="274320" lvl="1" indent="0">
              <a:buNone/>
            </a:pPr>
            <a:r>
              <a:rPr lang="en-US" altLang="zh-TW" dirty="0"/>
              <a:t>    &lt;/title&gt;</a:t>
            </a:r>
          </a:p>
          <a:p>
            <a:pPr marL="274320" lvl="1" indent="0">
              <a:buNone/>
            </a:pPr>
            <a:r>
              <a:rPr lang="en-US" altLang="zh-TW" dirty="0"/>
              <a:t>&lt;!-- Latest compiled and minified CSS --&gt;</a:t>
            </a:r>
          </a:p>
          <a:p>
            <a:pPr marL="274320" lvl="1" indent="0">
              <a:buNone/>
            </a:pPr>
            <a:r>
              <a:rPr lang="en-US" altLang="zh-TW" dirty="0"/>
              <a:t>&lt;link </a:t>
            </a:r>
            <a:r>
              <a:rPr lang="en-US" altLang="zh-TW" dirty="0" err="1"/>
              <a:t>rel</a:t>
            </a:r>
            <a:r>
              <a:rPr lang="en-US" altLang="zh-TW" dirty="0"/>
              <a:t>="stylesheet" </a:t>
            </a:r>
            <a:r>
              <a:rPr lang="en-US" altLang="zh-TW" dirty="0" err="1"/>
              <a:t>href</a:t>
            </a:r>
            <a:r>
              <a:rPr lang="en-US" altLang="zh-TW" dirty="0"/>
              <a:t>="https://maxcdn.bootstrapcdn.com/bootstrap/3.3.6/</a:t>
            </a:r>
            <a:r>
              <a:rPr lang="en-US" altLang="zh-TW" dirty="0" err="1"/>
              <a:t>css</a:t>
            </a:r>
            <a:r>
              <a:rPr lang="en-US" altLang="zh-TW" dirty="0"/>
              <a:t>/bootstrap.min.css" integrity="sha384-1q8mTJOASx8j1Au+a5WDVnPi2lkFfwwEAa8hDDdjZlpLegxhjVME1fgjWPGmkzs7" </a:t>
            </a:r>
            <a:r>
              <a:rPr lang="en-US" altLang="zh-TW" dirty="0" err="1"/>
              <a:t>crossorigin</a:t>
            </a:r>
            <a:r>
              <a:rPr lang="en-US" altLang="zh-TW" dirty="0"/>
              <a:t>="anonymous"&gt;</a:t>
            </a:r>
          </a:p>
          <a:p>
            <a:pPr marL="274320" lvl="1" indent="0">
              <a:buNone/>
            </a:pPr>
            <a:endParaRPr lang="en-US" altLang="zh-TW" dirty="0"/>
          </a:p>
          <a:p>
            <a:pPr marL="274320" lvl="1" indent="0">
              <a:buNone/>
            </a:pPr>
            <a:r>
              <a:rPr lang="en-US" altLang="zh-TW" dirty="0"/>
              <a:t>&lt;!-- Optional theme --&gt;</a:t>
            </a:r>
          </a:p>
          <a:p>
            <a:pPr marL="274320" lvl="1" indent="0">
              <a:buNone/>
            </a:pPr>
            <a:r>
              <a:rPr lang="en-US" altLang="zh-TW" dirty="0"/>
              <a:t>&lt;link </a:t>
            </a:r>
            <a:r>
              <a:rPr lang="en-US" altLang="zh-TW" dirty="0" err="1"/>
              <a:t>rel</a:t>
            </a:r>
            <a:r>
              <a:rPr lang="en-US" altLang="zh-TW" dirty="0"/>
              <a:t>="stylesheet" </a:t>
            </a:r>
            <a:r>
              <a:rPr lang="en-US" altLang="zh-TW" dirty="0" err="1"/>
              <a:t>href</a:t>
            </a:r>
            <a:r>
              <a:rPr lang="en-US" altLang="zh-TW" dirty="0"/>
              <a:t>="https://maxcdn.bootstrapcdn.com/bootstrap/3.3.6/</a:t>
            </a:r>
            <a:r>
              <a:rPr lang="en-US" altLang="zh-TW" dirty="0" err="1"/>
              <a:t>css</a:t>
            </a:r>
            <a:r>
              <a:rPr lang="en-US" altLang="zh-TW" dirty="0"/>
              <a:t>/bootstrap-theme.min.css" integrity="sha384-fLW2N01lMqjakBkx3l/M9EahuwpSfeNvV63J5ezn3uZzapT0u7EYsXMjQV+0En5r" </a:t>
            </a:r>
            <a:r>
              <a:rPr lang="en-US" altLang="zh-TW" dirty="0" err="1"/>
              <a:t>crossorigin</a:t>
            </a:r>
            <a:r>
              <a:rPr lang="en-US" altLang="zh-TW" dirty="0"/>
              <a:t>="anonymous"&gt;</a:t>
            </a:r>
          </a:p>
          <a:p>
            <a:pPr marL="274320" lvl="1" indent="0">
              <a:buNone/>
            </a:pPr>
            <a:endParaRPr lang="en-US" altLang="zh-TW" dirty="0"/>
          </a:p>
          <a:p>
            <a:pPr marL="274320" lvl="1" indent="0">
              <a:buNone/>
            </a:pPr>
            <a:r>
              <a:rPr lang="en-US" altLang="zh-TW" dirty="0"/>
              <a:t>&lt;!-- Latest compiled and minified JavaScript --&gt;</a:t>
            </a:r>
          </a:p>
          <a:p>
            <a:pPr marL="274320" lvl="1" indent="0">
              <a:buNone/>
            </a:pPr>
            <a:r>
              <a:rPr lang="en-US" altLang="zh-TW" dirty="0"/>
              <a:t>&lt;script </a:t>
            </a:r>
            <a:r>
              <a:rPr lang="en-US" altLang="zh-TW" dirty="0" err="1"/>
              <a:t>src</a:t>
            </a:r>
            <a:r>
              <a:rPr lang="en-US" altLang="zh-TW" dirty="0"/>
              <a:t>="https://maxcdn.bootstrapcdn.com/bootstrap/3.3.6/</a:t>
            </a:r>
            <a:r>
              <a:rPr lang="en-US" altLang="zh-TW" dirty="0" err="1"/>
              <a:t>js</a:t>
            </a:r>
            <a:r>
              <a:rPr lang="en-US" altLang="zh-TW" dirty="0"/>
              <a:t>/bootstrap.min.js" integrity="sha384-0mSbJDEHialfmuBBQP6A4Qrprq5OVfW37PRR3j5ELqxss1yVqOtnepnHVP9aJ7xS" </a:t>
            </a:r>
            <a:r>
              <a:rPr lang="en-US" altLang="zh-TW" dirty="0" err="1"/>
              <a:t>crossorigin</a:t>
            </a:r>
            <a:r>
              <a:rPr lang="en-US" altLang="zh-TW" dirty="0"/>
              <a:t>="anonymous"&gt;&lt;/script&gt;</a:t>
            </a:r>
          </a:p>
          <a:p>
            <a:pPr marL="274320" lvl="1" indent="0">
              <a:buNone/>
            </a:pPr>
            <a:r>
              <a:rPr lang="en-US" altLang="zh-TW" dirty="0"/>
              <a:t>&lt;/head&gt;</a:t>
            </a:r>
          </a:p>
          <a:p>
            <a:pPr lvl="1"/>
            <a:endParaRPr lang="zh-TW" altLang="en-US" dirty="0"/>
          </a:p>
        </p:txBody>
      </p:sp>
    </p:spTree>
    <p:extLst>
      <p:ext uri="{BB962C8B-B14F-4D97-AF65-F5344CB8AC3E}">
        <p14:creationId xmlns:p14="http://schemas.microsoft.com/office/powerpoint/2010/main" val="32417200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69</a:t>
            </a:fld>
            <a:endParaRPr lang="zh-TW" altLang="en-US"/>
          </a:p>
        </p:txBody>
      </p:sp>
      <p:sp>
        <p:nvSpPr>
          <p:cNvPr id="4" name="內容版面配置區 3"/>
          <p:cNvSpPr>
            <a:spLocks noGrp="1"/>
          </p:cNvSpPr>
          <p:nvPr>
            <p:ph sz="quarter" idx="1"/>
          </p:nvPr>
        </p:nvSpPr>
        <p:spPr/>
        <p:txBody>
          <a:bodyPr>
            <a:normAutofit fontScale="77500" lnSpcReduction="20000"/>
          </a:bodyPr>
          <a:lstStyle/>
          <a:p>
            <a:pPr marL="274320" lvl="1" indent="0">
              <a:buNone/>
            </a:pPr>
            <a:r>
              <a:rPr lang="en-US" altLang="zh-TW" dirty="0"/>
              <a:t>&lt;body&gt;</a:t>
            </a:r>
          </a:p>
          <a:p>
            <a:pPr marL="274320" lvl="1" indent="0">
              <a:buNone/>
            </a:pPr>
            <a:r>
              <a:rPr lang="en-US" altLang="zh-TW" dirty="0"/>
              <a:t>    &lt;div class='container-fluid'&gt;</a:t>
            </a:r>
          </a:p>
          <a:p>
            <a:pPr marL="274320" lvl="1" indent="0">
              <a:buNone/>
            </a:pPr>
            <a:r>
              <a:rPr lang="en-US" altLang="zh-TW" dirty="0"/>
              <a:t>        {% include 'header.html' %}</a:t>
            </a:r>
          </a:p>
          <a:p>
            <a:pPr marL="274320" lvl="1" indent="0">
              <a:buNone/>
            </a:pPr>
            <a:r>
              <a:rPr lang="en-US" altLang="zh-TW" dirty="0">
                <a:solidFill>
                  <a:srgbClr val="FF0000"/>
                </a:solidFill>
              </a:rPr>
              <a:t>        &lt;div class='panel panel-default'&gt;</a:t>
            </a:r>
          </a:p>
          <a:p>
            <a:pPr marL="274320" lvl="1" indent="0">
              <a:buNone/>
            </a:pPr>
            <a:r>
              <a:rPr lang="en-US" altLang="zh-TW" dirty="0"/>
              <a:t>            &lt;div class='panel-heading'&gt;</a:t>
            </a:r>
          </a:p>
          <a:p>
            <a:pPr marL="274320" lvl="1" indent="0">
              <a:buNone/>
            </a:pPr>
            <a:r>
              <a:rPr lang="en-US" altLang="zh-TW" dirty="0"/>
              <a:t>                {% block </a:t>
            </a:r>
            <a:r>
              <a:rPr lang="en-US" altLang="zh-TW" dirty="0" err="1"/>
              <a:t>headmessage</a:t>
            </a:r>
            <a:r>
              <a:rPr lang="en-US" altLang="zh-TW" dirty="0"/>
              <a:t> %} {% </a:t>
            </a:r>
            <a:r>
              <a:rPr lang="en-US" altLang="zh-TW" dirty="0" err="1"/>
              <a:t>endblock</a:t>
            </a:r>
            <a:r>
              <a:rPr lang="en-US" altLang="zh-TW" dirty="0"/>
              <a:t> %}</a:t>
            </a:r>
          </a:p>
          <a:p>
            <a:pPr marL="274320" lvl="1" indent="0">
              <a:buNone/>
            </a:pPr>
            <a:r>
              <a:rPr lang="en-US" altLang="zh-TW" dirty="0"/>
              <a:t>            &lt;/div&gt;</a:t>
            </a:r>
          </a:p>
          <a:p>
            <a:pPr marL="274320" lvl="1" indent="0">
              <a:buNone/>
            </a:pPr>
            <a:r>
              <a:rPr lang="en-US" altLang="zh-TW" dirty="0"/>
              <a:t>            &lt;div class='panel-body'&gt;</a:t>
            </a:r>
          </a:p>
          <a:p>
            <a:pPr marL="274320" lvl="1" indent="0">
              <a:buNone/>
            </a:pPr>
            <a:r>
              <a:rPr lang="en-US" altLang="zh-TW" dirty="0"/>
              <a:t>                {% block content %} {% </a:t>
            </a:r>
            <a:r>
              <a:rPr lang="en-US" altLang="zh-TW" dirty="0" err="1"/>
              <a:t>endblock</a:t>
            </a:r>
            <a:r>
              <a:rPr lang="en-US" altLang="zh-TW" dirty="0"/>
              <a:t> %}</a:t>
            </a:r>
          </a:p>
          <a:p>
            <a:pPr marL="274320" lvl="1" indent="0">
              <a:buNone/>
            </a:pPr>
            <a:r>
              <a:rPr lang="en-US" altLang="zh-TW" dirty="0"/>
              <a:t>            &lt;/div&gt;</a:t>
            </a:r>
          </a:p>
          <a:p>
            <a:pPr marL="274320" lvl="1" indent="0">
              <a:buNone/>
            </a:pPr>
            <a:r>
              <a:rPr lang="en-US" altLang="zh-TW" dirty="0"/>
              <a:t>            &lt;div class='panel-footer'&gt;</a:t>
            </a:r>
          </a:p>
          <a:p>
            <a:pPr marL="274320" lvl="1" indent="0">
              <a:buNone/>
            </a:pPr>
            <a:r>
              <a:rPr lang="en-US" altLang="zh-TW" dirty="0"/>
              <a:t>                {% include 'footer.html' %}</a:t>
            </a:r>
          </a:p>
          <a:p>
            <a:pPr marL="274320" lvl="1" indent="0">
              <a:buNone/>
            </a:pPr>
            <a:r>
              <a:rPr lang="en-US" altLang="zh-TW" dirty="0"/>
              <a:t>            &lt;/div&gt;</a:t>
            </a:r>
          </a:p>
          <a:p>
            <a:pPr marL="274320" lvl="1" indent="0">
              <a:buNone/>
            </a:pPr>
            <a:r>
              <a:rPr lang="en-US" altLang="zh-TW" dirty="0"/>
              <a:t>        </a:t>
            </a:r>
            <a:r>
              <a:rPr lang="en-US" altLang="zh-TW" dirty="0">
                <a:solidFill>
                  <a:srgbClr val="FF0000"/>
                </a:solidFill>
              </a:rPr>
              <a:t>&lt;/div&gt;</a:t>
            </a:r>
          </a:p>
          <a:p>
            <a:pPr marL="274320" lvl="1" indent="0">
              <a:buNone/>
            </a:pPr>
            <a:r>
              <a:rPr lang="en-US" altLang="zh-TW" dirty="0"/>
              <a:t>    &lt;/div&gt;</a:t>
            </a:r>
          </a:p>
          <a:p>
            <a:pPr marL="274320" lvl="1" indent="0">
              <a:buNone/>
            </a:pPr>
            <a:r>
              <a:rPr lang="en-US" altLang="zh-TW" dirty="0"/>
              <a:t>&lt;/body&gt;</a:t>
            </a:r>
          </a:p>
          <a:p>
            <a:pPr marL="274320" lvl="1" indent="0">
              <a:buNone/>
            </a:pPr>
            <a:r>
              <a:rPr lang="en-US" altLang="zh-TW" dirty="0"/>
              <a:t>&lt;/html&gt;</a:t>
            </a:r>
          </a:p>
          <a:p>
            <a:pPr lvl="1"/>
            <a:endParaRPr lang="zh-TW" altLang="en-US" dirty="0"/>
          </a:p>
        </p:txBody>
      </p:sp>
    </p:spTree>
    <p:extLst>
      <p:ext uri="{BB962C8B-B14F-4D97-AF65-F5344CB8AC3E}">
        <p14:creationId xmlns:p14="http://schemas.microsoft.com/office/powerpoint/2010/main" val="387242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產生第一個網站框架</a:t>
            </a:r>
          </a:p>
        </p:txBody>
      </p:sp>
      <p:sp>
        <p:nvSpPr>
          <p:cNvPr id="3" name="內容版面配置區 2"/>
          <p:cNvSpPr>
            <a:spLocks noGrp="1"/>
          </p:cNvSpPr>
          <p:nvPr>
            <p:ph sz="quarter" idx="1"/>
          </p:nvPr>
        </p:nvSpPr>
        <p:spPr>
          <a:xfrm>
            <a:off x="301752" y="1527048"/>
            <a:ext cx="8534400" cy="5214320"/>
          </a:xfrm>
        </p:spPr>
        <p:txBody>
          <a:bodyPr>
            <a:normAutofit/>
          </a:bodyPr>
          <a:lstStyle/>
          <a:p>
            <a:r>
              <a:rPr lang="zh-TW" altLang="zh-TW" sz="1800" dirty="0"/>
              <a:t>開啟</a:t>
            </a:r>
            <a:r>
              <a:rPr lang="en-US" altLang="zh-TW" sz="1800" dirty="0"/>
              <a:t>setting.py</a:t>
            </a:r>
            <a:r>
              <a:rPr lang="zh-TW" altLang="zh-TW" sz="1800" dirty="0"/>
              <a:t>設定</a:t>
            </a:r>
            <a:r>
              <a:rPr lang="en-US" altLang="zh-TW" sz="1800" dirty="0"/>
              <a:t>ALLOWED_HOSTS = [‘*']</a:t>
            </a:r>
            <a:r>
              <a:rPr lang="zh-TW" altLang="zh-TW" sz="1800" dirty="0"/>
              <a:t>：</a:t>
            </a:r>
            <a:endParaRPr lang="en-US" altLang="zh-TW" sz="1800" dirty="0"/>
          </a:p>
          <a:p>
            <a:pPr marL="274320" lvl="1" indent="0">
              <a:buNone/>
            </a:pPr>
            <a:r>
              <a:rPr lang="en-US" altLang="zh-TW" sz="1500" dirty="0"/>
              <a:t>(base) D:\test\venv\mblog&gt;python manage.py </a:t>
            </a:r>
            <a:r>
              <a:rPr lang="en-US" altLang="zh-TW" sz="1500" dirty="0" err="1"/>
              <a:t>runserver</a:t>
            </a:r>
            <a:endParaRPr lang="en-US" altLang="zh-TW" sz="1500" dirty="0"/>
          </a:p>
          <a:p>
            <a:pPr marL="274320" lvl="1" indent="0">
              <a:buNone/>
            </a:pPr>
            <a:r>
              <a:rPr lang="en-US" altLang="zh-TW" sz="1500" dirty="0"/>
              <a:t>Performing system checks...</a:t>
            </a:r>
          </a:p>
          <a:p>
            <a:pPr marL="274320" lvl="1" indent="0">
              <a:buNone/>
            </a:pPr>
            <a:endParaRPr lang="en-US" altLang="zh-TW" sz="1500" dirty="0"/>
          </a:p>
          <a:p>
            <a:pPr marL="274320" lvl="1" indent="0">
              <a:buNone/>
            </a:pPr>
            <a:r>
              <a:rPr lang="en-US" altLang="zh-TW" sz="1500" dirty="0"/>
              <a:t>System check identified no issues (0 silenced).</a:t>
            </a:r>
          </a:p>
          <a:p>
            <a:pPr marL="274320" lvl="1" indent="0">
              <a:buNone/>
            </a:pPr>
            <a:endParaRPr lang="en-US" altLang="zh-TW" sz="1500" dirty="0"/>
          </a:p>
          <a:p>
            <a:pPr marL="274320" lvl="1" indent="0">
              <a:buNone/>
            </a:pPr>
            <a:r>
              <a:rPr lang="en-US" altLang="zh-TW" sz="1500" dirty="0"/>
              <a:t>You have 15 unapplied migration(s). Your project may not work properly until you apply the migrations for app(s): admin, auth, </a:t>
            </a:r>
            <a:r>
              <a:rPr lang="en-US" altLang="zh-TW" sz="1500" dirty="0" err="1"/>
              <a:t>contenttypes</a:t>
            </a:r>
            <a:r>
              <a:rPr lang="en-US" altLang="zh-TW" sz="1500" dirty="0"/>
              <a:t>, sessions.</a:t>
            </a:r>
          </a:p>
          <a:p>
            <a:pPr marL="274320" lvl="1" indent="0">
              <a:buNone/>
            </a:pPr>
            <a:r>
              <a:rPr lang="en-US" altLang="zh-TW" sz="1500" dirty="0"/>
              <a:t>Run 'python manage.py migrate' to apply them.</a:t>
            </a:r>
          </a:p>
          <a:p>
            <a:pPr marL="274320" lvl="1" indent="0">
              <a:buNone/>
            </a:pPr>
            <a:r>
              <a:rPr lang="en-US" altLang="zh-TW" sz="1500" dirty="0"/>
              <a:t>October 20, 2020 - 12:57:43</a:t>
            </a:r>
          </a:p>
          <a:p>
            <a:pPr marL="274320" lvl="1" indent="0">
              <a:buNone/>
            </a:pPr>
            <a:r>
              <a:rPr lang="en-US" altLang="zh-TW" sz="1500" dirty="0"/>
              <a:t>Django version 2.1.13, using settings '</a:t>
            </a:r>
            <a:r>
              <a:rPr lang="en-US" altLang="zh-TW" sz="1500" dirty="0" err="1"/>
              <a:t>mblog.settings</a:t>
            </a:r>
            <a:r>
              <a:rPr lang="en-US" altLang="zh-TW" sz="1500" dirty="0"/>
              <a:t>'</a:t>
            </a:r>
          </a:p>
          <a:p>
            <a:pPr marL="274320" lvl="1" indent="0">
              <a:buNone/>
            </a:pPr>
            <a:r>
              <a:rPr lang="en-US" altLang="zh-TW" sz="1500" dirty="0"/>
              <a:t>Starting development server at http://127.0.0.1:8000/</a:t>
            </a:r>
          </a:p>
          <a:p>
            <a:pPr marL="274320" lvl="1" indent="0">
              <a:buNone/>
            </a:pPr>
            <a:r>
              <a:rPr lang="en-US" altLang="zh-TW" sz="1500" dirty="0"/>
              <a:t>Quit the server with CTRL-BREAK.</a:t>
            </a:r>
          </a:p>
        </p:txBody>
      </p:sp>
      <p:sp>
        <p:nvSpPr>
          <p:cNvPr id="5" name="投影片編號版面配置區 4"/>
          <p:cNvSpPr>
            <a:spLocks noGrp="1"/>
          </p:cNvSpPr>
          <p:nvPr>
            <p:ph type="sldNum" sz="quarter" idx="12"/>
          </p:nvPr>
        </p:nvSpPr>
        <p:spPr/>
        <p:txBody>
          <a:bodyPr/>
          <a:lstStyle/>
          <a:p>
            <a:fld id="{369E457D-EE12-4164-8E32-9DDD40A95892}" type="slidenum">
              <a:rPr lang="zh-TW" altLang="en-US" smtClean="0"/>
              <a:pPr/>
              <a:t>7</a:t>
            </a:fld>
            <a:endParaRPr lang="zh-TW" altLang="en-US"/>
          </a:p>
        </p:txBody>
      </p:sp>
    </p:spTree>
    <p:extLst>
      <p:ext uri="{BB962C8B-B14F-4D97-AF65-F5344CB8AC3E}">
        <p14:creationId xmlns:p14="http://schemas.microsoft.com/office/powerpoint/2010/main" val="13920439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70</a:t>
            </a:fld>
            <a:endParaRPr lang="zh-TW" altLang="en-US"/>
          </a:p>
        </p:txBody>
      </p:sp>
      <p:sp>
        <p:nvSpPr>
          <p:cNvPr id="4" name="內容版面配置區 3"/>
          <p:cNvSpPr>
            <a:spLocks noGrp="1"/>
          </p:cNvSpPr>
          <p:nvPr>
            <p:ph sz="quarter" idx="1"/>
          </p:nvPr>
        </p:nvSpPr>
        <p:spPr/>
        <p:txBody>
          <a:bodyPr/>
          <a:lstStyle/>
          <a:p>
            <a:r>
              <a:rPr lang="zh-TW" altLang="zh-TW" dirty="0"/>
              <a:t>套用</a:t>
            </a:r>
            <a:r>
              <a:rPr lang="en-US" altLang="zh-TW" dirty="0"/>
              <a:t>Bootstrap</a:t>
            </a:r>
            <a:r>
              <a:rPr lang="zh-TW" altLang="zh-TW" dirty="0"/>
              <a:t>後的結果</a:t>
            </a:r>
            <a:endParaRPr lang="zh-TW" altLang="en-US"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1583668" y="2132856"/>
            <a:ext cx="5976664" cy="4248472"/>
          </a:xfrm>
          <a:prstGeom prst="rect">
            <a:avLst/>
          </a:prstGeom>
        </p:spPr>
      </p:pic>
    </p:spTree>
    <p:extLst>
      <p:ext uri="{BB962C8B-B14F-4D97-AF65-F5344CB8AC3E}">
        <p14:creationId xmlns:p14="http://schemas.microsoft.com/office/powerpoint/2010/main" val="32751639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71</a:t>
            </a:fld>
            <a:endParaRPr lang="zh-TW" altLang="en-US"/>
          </a:p>
        </p:txBody>
      </p:sp>
      <p:sp>
        <p:nvSpPr>
          <p:cNvPr id="4" name="內容版面配置區 3"/>
          <p:cNvSpPr>
            <a:spLocks noGrp="1"/>
          </p:cNvSpPr>
          <p:nvPr>
            <p:ph sz="quarter" idx="1"/>
          </p:nvPr>
        </p:nvSpPr>
        <p:spPr/>
        <p:txBody>
          <a:bodyPr>
            <a:normAutofit fontScale="92500" lnSpcReduction="10000"/>
          </a:bodyPr>
          <a:lstStyle/>
          <a:p>
            <a:r>
              <a:rPr lang="zh-TW" altLang="zh-TW" dirty="0"/>
              <a:t>引入</a:t>
            </a:r>
            <a:r>
              <a:rPr lang="en-US" altLang="zh-TW" dirty="0"/>
              <a:t>Bootstrap</a:t>
            </a:r>
            <a:r>
              <a:rPr lang="zh-TW" altLang="zh-TW" dirty="0"/>
              <a:t>的</a:t>
            </a:r>
            <a:r>
              <a:rPr lang="en-US" altLang="zh-TW" dirty="0"/>
              <a:t>Grid</a:t>
            </a:r>
            <a:r>
              <a:rPr lang="zh-TW" altLang="zh-TW" dirty="0"/>
              <a:t>觀念，透過</a:t>
            </a:r>
            <a:r>
              <a:rPr lang="en-US" altLang="zh-TW" dirty="0"/>
              <a:t>row</a:t>
            </a:r>
            <a:r>
              <a:rPr lang="zh-TW" altLang="zh-TW" dirty="0"/>
              <a:t>和</a:t>
            </a:r>
            <a:r>
              <a:rPr lang="en-US" altLang="zh-TW" dirty="0"/>
              <a:t>col</a:t>
            </a:r>
            <a:r>
              <a:rPr lang="zh-TW" altLang="zh-TW" dirty="0"/>
              <a:t>的設定，做出一般部落格網站側邊欄的效果</a:t>
            </a:r>
            <a:endParaRPr lang="en-US" altLang="zh-TW" dirty="0"/>
          </a:p>
          <a:p>
            <a:r>
              <a:rPr lang="zh-TW" altLang="zh-TW" dirty="0"/>
              <a:t>在</a:t>
            </a:r>
            <a:r>
              <a:rPr lang="en-US" altLang="zh-TW" dirty="0"/>
              <a:t>base.html</a:t>
            </a:r>
            <a:r>
              <a:rPr lang="zh-TW" altLang="zh-TW" dirty="0"/>
              <a:t>中修改</a:t>
            </a:r>
            <a:endParaRPr lang="en-US" altLang="zh-TW" dirty="0"/>
          </a:p>
          <a:p>
            <a:pPr marL="274320" lvl="1" indent="0">
              <a:buNone/>
            </a:pPr>
            <a:r>
              <a:rPr lang="en-US" altLang="zh-TW" dirty="0"/>
              <a:t> &lt;div class='container-fluid'&gt;</a:t>
            </a:r>
          </a:p>
          <a:p>
            <a:pPr marL="274320" lvl="1" indent="0">
              <a:buNone/>
            </a:pPr>
            <a:r>
              <a:rPr lang="en-US" altLang="zh-TW" dirty="0"/>
              <a:t>        {% include 'header.html' %}</a:t>
            </a:r>
          </a:p>
          <a:p>
            <a:pPr marL="274320" lvl="1" indent="0">
              <a:buNone/>
            </a:pPr>
            <a:r>
              <a:rPr lang="en-US" altLang="zh-TW" dirty="0"/>
              <a:t>        &lt;div class='row'&gt;</a:t>
            </a:r>
          </a:p>
          <a:p>
            <a:pPr marL="274320" lvl="1" indent="0">
              <a:buNone/>
            </a:pPr>
            <a:r>
              <a:rPr lang="en-US" altLang="zh-TW" dirty="0"/>
              <a:t>            &lt;div class='col-sm-4 col-md-4'&gt;</a:t>
            </a:r>
          </a:p>
          <a:p>
            <a:pPr marL="274320" lvl="1" indent="0">
              <a:buNone/>
            </a:pPr>
            <a:r>
              <a:rPr lang="en-US" altLang="zh-TW" dirty="0"/>
              <a:t>                &lt;div class='panel panel-default'&gt;</a:t>
            </a:r>
          </a:p>
          <a:p>
            <a:pPr marL="274320" lvl="1" indent="0">
              <a:buNone/>
            </a:pPr>
            <a:r>
              <a:rPr lang="en-US" altLang="zh-TW" dirty="0"/>
              <a:t>                    &lt;div class='panel-heading'&gt;</a:t>
            </a:r>
          </a:p>
          <a:p>
            <a:pPr marL="274320" lvl="1" indent="0">
              <a:buNone/>
            </a:pPr>
            <a:r>
              <a:rPr lang="en-US" altLang="zh-TW" dirty="0"/>
              <a:t>                        &lt;h3&gt;	</a:t>
            </a:r>
          </a:p>
          <a:p>
            <a:pPr marL="274320" lvl="1" indent="0">
              <a:buNone/>
            </a:pPr>
            <a:r>
              <a:rPr lang="en-US" altLang="zh-TW" dirty="0"/>
              <a:t>                            MENU</a:t>
            </a:r>
          </a:p>
          <a:p>
            <a:pPr marL="274320" lvl="1" indent="0">
              <a:buNone/>
            </a:pPr>
            <a:r>
              <a:rPr lang="en-US" altLang="zh-TW" dirty="0"/>
              <a:t>                        &lt;/h3&gt;</a:t>
            </a:r>
            <a:endParaRPr lang="zh-TW" altLang="en-US" dirty="0"/>
          </a:p>
        </p:txBody>
      </p:sp>
    </p:spTree>
    <p:extLst>
      <p:ext uri="{BB962C8B-B14F-4D97-AF65-F5344CB8AC3E}">
        <p14:creationId xmlns:p14="http://schemas.microsoft.com/office/powerpoint/2010/main" val="9986278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72</a:t>
            </a:fld>
            <a:endParaRPr lang="zh-TW" altLang="en-US"/>
          </a:p>
        </p:txBody>
      </p:sp>
      <p:sp>
        <p:nvSpPr>
          <p:cNvPr id="4" name="內容版面配置區 3"/>
          <p:cNvSpPr>
            <a:spLocks noGrp="1"/>
          </p:cNvSpPr>
          <p:nvPr>
            <p:ph sz="quarter" idx="1"/>
          </p:nvPr>
        </p:nvSpPr>
        <p:spPr/>
        <p:txBody>
          <a:bodyPr/>
          <a:lstStyle/>
          <a:p>
            <a:pPr marL="274320" lvl="1" indent="0">
              <a:buNone/>
            </a:pPr>
            <a:r>
              <a:rPr lang="en-US" altLang="zh-TW" dirty="0"/>
              <a:t>&lt;/div&gt;</a:t>
            </a:r>
          </a:p>
          <a:p>
            <a:pPr marL="274320" lvl="1" indent="0">
              <a:buNone/>
            </a:pPr>
            <a:r>
              <a:rPr lang="en-US" altLang="zh-TW" dirty="0"/>
              <a:t> &lt;div class='panel-body'&gt;</a:t>
            </a:r>
          </a:p>
          <a:p>
            <a:pPr marL="274320" lvl="1" indent="0">
              <a:buNone/>
            </a:pPr>
            <a:r>
              <a:rPr lang="en-US" altLang="zh-TW" dirty="0"/>
              <a:t>   &lt;div class='list-group'&gt;</a:t>
            </a:r>
          </a:p>
          <a:p>
            <a:pPr marL="274320" lvl="1" indent="0">
              <a:buNone/>
            </a:pPr>
            <a:r>
              <a:rPr lang="en-US" altLang="zh-TW" dirty="0"/>
              <a:t>     &lt;a </a:t>
            </a:r>
            <a:r>
              <a:rPr lang="en-US" altLang="zh-TW" dirty="0" err="1"/>
              <a:t>href</a:t>
            </a:r>
            <a:r>
              <a:rPr lang="en-US" altLang="zh-TW" dirty="0"/>
              <a:t>='/' class='list-group-item'&gt;HOME&lt;/a&gt;</a:t>
            </a:r>
          </a:p>
          <a:p>
            <a:pPr marL="274320" lvl="1" indent="0">
              <a:buNone/>
            </a:pPr>
            <a:r>
              <a:rPr lang="en-US" altLang="zh-TW" dirty="0"/>
              <a:t>     &lt;a </a:t>
            </a:r>
            <a:r>
              <a:rPr lang="en-US" altLang="zh-TW" dirty="0" err="1"/>
              <a:t>href</a:t>
            </a:r>
            <a:r>
              <a:rPr lang="en-US" altLang="zh-TW" dirty="0"/>
              <a:t>='http://tar.so/news' class='list-group-item'&gt;</a:t>
            </a:r>
            <a:r>
              <a:rPr lang="zh-TW" altLang="en-US" dirty="0"/>
              <a:t>即時新聞</a:t>
            </a:r>
            <a:r>
              <a:rPr lang="en-US" altLang="zh-TW" dirty="0"/>
              <a:t>&lt;/a&gt;</a:t>
            </a:r>
          </a:p>
          <a:p>
            <a:pPr marL="274320" lvl="1" indent="0">
              <a:buNone/>
            </a:pPr>
            <a:r>
              <a:rPr lang="en-US" altLang="zh-TW" dirty="0"/>
              <a:t>      &lt;a </a:t>
            </a:r>
            <a:r>
              <a:rPr lang="en-US" altLang="zh-TW" dirty="0" err="1"/>
              <a:t>href</a:t>
            </a:r>
            <a:r>
              <a:rPr lang="en-US" altLang="zh-TW" dirty="0"/>
              <a:t>='http://drho.tw/news' class='list-group-item'&gt;</a:t>
            </a:r>
            <a:r>
              <a:rPr lang="zh-TW" altLang="en-US" dirty="0"/>
              <a:t>電視新聞</a:t>
            </a:r>
            <a:r>
              <a:rPr lang="en-US" altLang="zh-TW" dirty="0"/>
              <a:t>&lt;/a&gt;</a:t>
            </a:r>
          </a:p>
          <a:p>
            <a:pPr marL="274320" lvl="1" indent="0">
              <a:buNone/>
            </a:pPr>
            <a:r>
              <a:rPr lang="en-US" altLang="zh-TW" dirty="0"/>
              <a:t>     &lt;/div&gt;</a:t>
            </a:r>
            <a:endParaRPr lang="zh-TW" altLang="en-US" dirty="0"/>
          </a:p>
        </p:txBody>
      </p:sp>
    </p:spTree>
    <p:extLst>
      <p:ext uri="{BB962C8B-B14F-4D97-AF65-F5344CB8AC3E}">
        <p14:creationId xmlns:p14="http://schemas.microsoft.com/office/powerpoint/2010/main" val="3079698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73</a:t>
            </a:fld>
            <a:endParaRPr lang="zh-TW" altLang="en-US"/>
          </a:p>
        </p:txBody>
      </p:sp>
      <p:sp>
        <p:nvSpPr>
          <p:cNvPr id="4" name="內容版面配置區 3"/>
          <p:cNvSpPr>
            <a:spLocks noGrp="1"/>
          </p:cNvSpPr>
          <p:nvPr>
            <p:ph sz="quarter" idx="1"/>
          </p:nvPr>
        </p:nvSpPr>
        <p:spPr/>
        <p:txBody>
          <a:bodyPr/>
          <a:lstStyle/>
          <a:p>
            <a:pPr marL="274320" lvl="1" indent="0">
              <a:buNone/>
            </a:pPr>
            <a:r>
              <a:rPr lang="en-US" altLang="zh-TW" dirty="0"/>
              <a:t> &lt;script type="text/</a:t>
            </a:r>
            <a:r>
              <a:rPr lang="en-US" altLang="zh-TW" dirty="0" err="1"/>
              <a:t>javascript</a:t>
            </a:r>
            <a:r>
              <a:rPr lang="en-US" altLang="zh-TW" dirty="0"/>
              <a:t>" </a:t>
            </a:r>
            <a:r>
              <a:rPr lang="en-US" altLang="zh-TW" dirty="0" err="1"/>
              <a:t>src</a:t>
            </a:r>
            <a:r>
              <a:rPr lang="en-US" altLang="zh-TW" dirty="0"/>
              <a:t>="http://feedjit.com/serve/?</a:t>
            </a:r>
            <a:r>
              <a:rPr lang="en-US" altLang="zh-TW" dirty="0" err="1"/>
              <a:t>vv</a:t>
            </a:r>
            <a:r>
              <a:rPr lang="en-US" altLang="zh-TW" dirty="0"/>
              <a:t>=1515&amp;amp;tft=3&amp;amp;dd=0&amp;amp;wid=&amp;</a:t>
            </a:r>
            <a:r>
              <a:rPr lang="en-US" altLang="zh-TW" dirty="0" err="1"/>
              <a:t>amp;pid</a:t>
            </a:r>
            <a:r>
              <a:rPr lang="en-US" altLang="zh-TW" dirty="0"/>
              <a:t>=0&amp;amp;proid=0&amp;amp;bc=</a:t>
            </a:r>
            <a:r>
              <a:rPr lang="en-US" altLang="zh-TW" dirty="0" err="1"/>
              <a:t>FFFFFF&amp;amp;tc</a:t>
            </a:r>
            <a:r>
              <a:rPr lang="en-US" altLang="zh-TW" dirty="0"/>
              <a:t>=000000&amp;amp;brd1=012B6B&amp;amp;lnk=135D9E&amp;amp;hc=</a:t>
            </a:r>
            <a:r>
              <a:rPr lang="en-US" altLang="zh-TW" dirty="0" err="1"/>
              <a:t>FFFFFF&amp;amp;hfc</a:t>
            </a:r>
            <a:r>
              <a:rPr lang="en-US" altLang="zh-TW" dirty="0"/>
              <a:t>=2853A8&amp;amp;btn=C99700&amp;amp;ww=190&amp;amp;wne=6&amp;amp;srefs=0"&gt;&lt;/script&gt;&lt;</a:t>
            </a:r>
            <a:r>
              <a:rPr lang="en-US" altLang="zh-TW" dirty="0" err="1"/>
              <a:t>noscript</a:t>
            </a:r>
            <a:r>
              <a:rPr lang="en-US" altLang="zh-TW" dirty="0"/>
              <a:t>&gt;&lt;a </a:t>
            </a:r>
            <a:r>
              <a:rPr lang="en-US" altLang="zh-TW" dirty="0" err="1"/>
              <a:t>href</a:t>
            </a:r>
            <a:r>
              <a:rPr lang="en-US" altLang="zh-TW" dirty="0"/>
              <a:t>="http://feedjit.com/"&gt;Live Traffic Stats&lt;/a&gt;&lt;/</a:t>
            </a:r>
            <a:r>
              <a:rPr lang="en-US" altLang="zh-TW" dirty="0" err="1"/>
              <a:t>noscript</a:t>
            </a:r>
            <a:r>
              <a:rPr lang="en-US" altLang="zh-TW" dirty="0"/>
              <a:t>&gt;</a:t>
            </a:r>
          </a:p>
          <a:p>
            <a:pPr marL="274320" lvl="1" indent="0">
              <a:buNone/>
            </a:pPr>
            <a:r>
              <a:rPr lang="en-US" altLang="zh-TW" dirty="0"/>
              <a:t>                    &lt;/div&gt;</a:t>
            </a:r>
          </a:p>
          <a:p>
            <a:pPr marL="274320" lvl="1" indent="0">
              <a:buNone/>
            </a:pPr>
            <a:r>
              <a:rPr lang="en-US" altLang="zh-TW" dirty="0"/>
              <a:t>                &lt;/div&gt;</a:t>
            </a:r>
          </a:p>
          <a:p>
            <a:pPr marL="274320" lvl="1" indent="0">
              <a:buNone/>
            </a:pPr>
            <a:r>
              <a:rPr lang="en-US" altLang="zh-TW" dirty="0"/>
              <a:t>            &lt;/div&gt;</a:t>
            </a:r>
            <a:endParaRPr lang="zh-TW" altLang="en-US" dirty="0"/>
          </a:p>
        </p:txBody>
      </p:sp>
    </p:spTree>
    <p:extLst>
      <p:ext uri="{BB962C8B-B14F-4D97-AF65-F5344CB8AC3E}">
        <p14:creationId xmlns:p14="http://schemas.microsoft.com/office/powerpoint/2010/main" val="12189330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74</a:t>
            </a:fld>
            <a:endParaRPr lang="zh-TW" altLang="en-US"/>
          </a:p>
        </p:txBody>
      </p:sp>
      <p:sp>
        <p:nvSpPr>
          <p:cNvPr id="4" name="內容版面配置區 3"/>
          <p:cNvSpPr>
            <a:spLocks noGrp="1"/>
          </p:cNvSpPr>
          <p:nvPr>
            <p:ph sz="quarter" idx="1"/>
          </p:nvPr>
        </p:nvSpPr>
        <p:spPr/>
        <p:txBody>
          <a:bodyPr>
            <a:normAutofit fontScale="85000" lnSpcReduction="20000"/>
          </a:bodyPr>
          <a:lstStyle/>
          <a:p>
            <a:pPr marL="274320" lvl="1" indent="0">
              <a:buNone/>
            </a:pPr>
            <a:r>
              <a:rPr lang="en-US" altLang="zh-TW" dirty="0"/>
              <a:t>&lt;div class='col-sm-8 col-md-8'&gt;</a:t>
            </a:r>
          </a:p>
          <a:p>
            <a:pPr marL="274320" lvl="1" indent="0">
              <a:buNone/>
            </a:pPr>
            <a:r>
              <a:rPr lang="en-US" altLang="zh-TW" dirty="0"/>
              <a:t>                &lt;div class='panel panel-default'&gt;</a:t>
            </a:r>
          </a:p>
          <a:p>
            <a:pPr marL="274320" lvl="1" indent="0">
              <a:buNone/>
            </a:pPr>
            <a:r>
              <a:rPr lang="en-US" altLang="zh-TW" dirty="0"/>
              <a:t>                    &lt;div class='panel-heading'&gt;</a:t>
            </a:r>
          </a:p>
          <a:p>
            <a:pPr marL="274320" lvl="1" indent="0">
              <a:buNone/>
            </a:pPr>
            <a:r>
              <a:rPr lang="en-US" altLang="zh-TW" dirty="0"/>
              <a:t>                        {% block </a:t>
            </a:r>
            <a:r>
              <a:rPr lang="en-US" altLang="zh-TW" dirty="0" err="1"/>
              <a:t>headmessage</a:t>
            </a:r>
            <a:r>
              <a:rPr lang="en-US" altLang="zh-TW" dirty="0"/>
              <a:t> %} {% </a:t>
            </a:r>
            <a:r>
              <a:rPr lang="en-US" altLang="zh-TW" dirty="0" err="1"/>
              <a:t>endblock</a:t>
            </a:r>
            <a:r>
              <a:rPr lang="en-US" altLang="zh-TW" dirty="0"/>
              <a:t> %}</a:t>
            </a:r>
          </a:p>
          <a:p>
            <a:pPr marL="274320" lvl="1" indent="0">
              <a:buNone/>
            </a:pPr>
            <a:r>
              <a:rPr lang="en-US" altLang="zh-TW" dirty="0"/>
              <a:t>                    &lt;/div&gt;</a:t>
            </a:r>
          </a:p>
          <a:p>
            <a:pPr marL="274320" lvl="1" indent="0">
              <a:buNone/>
            </a:pPr>
            <a:r>
              <a:rPr lang="en-US" altLang="zh-TW" dirty="0"/>
              <a:t>                    &lt;div class='panel-body'&gt;</a:t>
            </a:r>
          </a:p>
          <a:p>
            <a:pPr marL="274320" lvl="1" indent="0">
              <a:buNone/>
            </a:pPr>
            <a:r>
              <a:rPr lang="en-US" altLang="zh-TW" dirty="0"/>
              <a:t>                        {% block content %} {% </a:t>
            </a:r>
            <a:r>
              <a:rPr lang="en-US" altLang="zh-TW" dirty="0" err="1"/>
              <a:t>endblock</a:t>
            </a:r>
            <a:r>
              <a:rPr lang="en-US" altLang="zh-TW" dirty="0"/>
              <a:t> %}</a:t>
            </a:r>
          </a:p>
          <a:p>
            <a:pPr marL="274320" lvl="1" indent="0">
              <a:buNone/>
            </a:pPr>
            <a:r>
              <a:rPr lang="en-US" altLang="zh-TW" dirty="0"/>
              <a:t>                    &lt;/div&gt;</a:t>
            </a:r>
          </a:p>
          <a:p>
            <a:pPr marL="274320" lvl="1" indent="0">
              <a:buNone/>
            </a:pPr>
            <a:r>
              <a:rPr lang="en-US" altLang="zh-TW" dirty="0"/>
              <a:t>                    &lt;div class='panel-footer'&gt;</a:t>
            </a:r>
          </a:p>
          <a:p>
            <a:pPr marL="274320" lvl="1" indent="0">
              <a:buNone/>
            </a:pPr>
            <a:r>
              <a:rPr lang="en-US" altLang="zh-TW" dirty="0"/>
              <a:t>                        {% include 'footer.html' %}</a:t>
            </a:r>
          </a:p>
          <a:p>
            <a:pPr marL="274320" lvl="1" indent="0">
              <a:buNone/>
            </a:pPr>
            <a:r>
              <a:rPr lang="en-US" altLang="zh-TW" dirty="0"/>
              <a:t>                    &lt;/div&gt;</a:t>
            </a:r>
          </a:p>
          <a:p>
            <a:pPr marL="274320" lvl="1" indent="0">
              <a:buNone/>
            </a:pPr>
            <a:r>
              <a:rPr lang="en-US" altLang="zh-TW" dirty="0"/>
              <a:t>                &lt;/div&gt;</a:t>
            </a:r>
          </a:p>
          <a:p>
            <a:pPr marL="274320" lvl="1" indent="0">
              <a:buNone/>
            </a:pPr>
            <a:r>
              <a:rPr lang="en-US" altLang="zh-TW" dirty="0"/>
              <a:t>            &lt;/div&gt;</a:t>
            </a:r>
          </a:p>
          <a:p>
            <a:pPr marL="274320" lvl="1" indent="0">
              <a:buNone/>
            </a:pPr>
            <a:r>
              <a:rPr lang="en-US" altLang="zh-TW" dirty="0"/>
              <a:t>        &lt;/div&gt;</a:t>
            </a:r>
          </a:p>
          <a:p>
            <a:pPr marL="274320" lvl="1" indent="0">
              <a:buNone/>
            </a:pPr>
            <a:r>
              <a:rPr lang="en-US" altLang="zh-TW" dirty="0"/>
              <a:t>    &lt;/div&gt;</a:t>
            </a:r>
          </a:p>
          <a:p>
            <a:pPr lvl="1"/>
            <a:endParaRPr lang="zh-TW" altLang="en-US" dirty="0"/>
          </a:p>
        </p:txBody>
      </p:sp>
    </p:spTree>
    <p:extLst>
      <p:ext uri="{BB962C8B-B14F-4D97-AF65-F5344CB8AC3E}">
        <p14:creationId xmlns:p14="http://schemas.microsoft.com/office/powerpoint/2010/main" val="15399713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Javascript</a:t>
            </a:r>
            <a:r>
              <a:rPr lang="zh-TW" altLang="zh-TW" dirty="0"/>
              <a:t>以及</a:t>
            </a:r>
            <a:r>
              <a:rPr lang="en-US" altLang="zh-TW" dirty="0"/>
              <a:t>CSS</a:t>
            </a:r>
            <a:r>
              <a:rPr lang="zh-TW" altLang="zh-TW" dirty="0"/>
              <a:t>檔案的引用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75</a:t>
            </a:fld>
            <a:endParaRPr lang="zh-TW" altLang="en-US"/>
          </a:p>
        </p:txBody>
      </p:sp>
      <p:sp>
        <p:nvSpPr>
          <p:cNvPr id="4" name="內容版面配置區 3"/>
          <p:cNvSpPr>
            <a:spLocks noGrp="1"/>
          </p:cNvSpPr>
          <p:nvPr>
            <p:ph sz="quarter" idx="1"/>
          </p:nvPr>
        </p:nvSpPr>
        <p:spPr/>
        <p:txBody>
          <a:bodyPr/>
          <a:lstStyle/>
          <a:p>
            <a:r>
              <a:rPr lang="zh-TW" altLang="zh-TW" dirty="0"/>
              <a:t>使用</a:t>
            </a:r>
            <a:r>
              <a:rPr lang="en-US" altLang="zh-TW" dirty="0"/>
              <a:t>Bootstrap</a:t>
            </a:r>
            <a:r>
              <a:rPr lang="zh-TW" altLang="zh-TW" dirty="0"/>
              <a:t>為網站建立側邊欄</a:t>
            </a:r>
            <a:endParaRPr lang="zh-TW" altLang="en-US"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1583668" y="2110612"/>
            <a:ext cx="5976664" cy="4414731"/>
          </a:xfrm>
          <a:prstGeom prst="rect">
            <a:avLst/>
          </a:prstGeom>
        </p:spPr>
      </p:pic>
    </p:spTree>
    <p:extLst>
      <p:ext uri="{BB962C8B-B14F-4D97-AF65-F5344CB8AC3E}">
        <p14:creationId xmlns:p14="http://schemas.microsoft.com/office/powerpoint/2010/main" val="15793556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圖形檔的應用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76</a:t>
            </a:fld>
            <a:endParaRPr lang="zh-TW" altLang="en-US"/>
          </a:p>
        </p:txBody>
      </p:sp>
      <p:sp>
        <p:nvSpPr>
          <p:cNvPr id="4" name="內容版面配置區 3"/>
          <p:cNvSpPr>
            <a:spLocks noGrp="1"/>
          </p:cNvSpPr>
          <p:nvPr>
            <p:ph sz="quarter" idx="1"/>
          </p:nvPr>
        </p:nvSpPr>
        <p:spPr>
          <a:xfrm>
            <a:off x="301752" y="1527048"/>
            <a:ext cx="8534400" cy="5142312"/>
          </a:xfrm>
        </p:spPr>
        <p:txBody>
          <a:bodyPr>
            <a:normAutofit lnSpcReduction="10000"/>
          </a:bodyPr>
          <a:lstStyle/>
          <a:p>
            <a:r>
              <a:rPr lang="zh-TW" altLang="zh-TW" dirty="0"/>
              <a:t>圖形檔大部份會被放置在</a:t>
            </a:r>
            <a:r>
              <a:rPr lang="en-US" altLang="zh-TW" dirty="0"/>
              <a:t>image</a:t>
            </a:r>
            <a:r>
              <a:rPr lang="zh-TW" altLang="zh-TW" dirty="0"/>
              <a:t>資料夾下，而</a:t>
            </a:r>
            <a:r>
              <a:rPr lang="en-US" altLang="zh-TW" dirty="0"/>
              <a:t>.</a:t>
            </a:r>
            <a:r>
              <a:rPr lang="en-US" altLang="zh-TW" dirty="0" err="1"/>
              <a:t>css</a:t>
            </a:r>
            <a:r>
              <a:rPr lang="zh-TW" altLang="zh-TW" dirty="0"/>
              <a:t>和</a:t>
            </a:r>
            <a:r>
              <a:rPr lang="en-US" altLang="zh-TW" dirty="0"/>
              <a:t>.</a:t>
            </a:r>
            <a:r>
              <a:rPr lang="en-US" altLang="zh-TW" dirty="0" err="1"/>
              <a:t>js</a:t>
            </a:r>
            <a:r>
              <a:rPr lang="zh-TW" altLang="zh-TW" dirty="0"/>
              <a:t>檔案則會被放在</a:t>
            </a:r>
            <a:r>
              <a:rPr lang="en-US" altLang="zh-TW" dirty="0" err="1"/>
              <a:t>css</a:t>
            </a:r>
            <a:r>
              <a:rPr lang="zh-TW" altLang="zh-TW" dirty="0"/>
              <a:t>和</a:t>
            </a:r>
            <a:r>
              <a:rPr lang="en-US" altLang="zh-TW" dirty="0" err="1"/>
              <a:t>js</a:t>
            </a:r>
            <a:r>
              <a:rPr lang="zh-TW" altLang="zh-TW" dirty="0"/>
              <a:t>資料夾下</a:t>
            </a:r>
            <a:endParaRPr lang="en-US" altLang="zh-TW" dirty="0"/>
          </a:p>
          <a:p>
            <a:r>
              <a:rPr lang="en-US" altLang="zh-TW" dirty="0"/>
              <a:t>Django</a:t>
            </a:r>
            <a:r>
              <a:rPr lang="zh-TW" altLang="zh-TW" dirty="0"/>
              <a:t>把這一類型的檔案統稱為</a:t>
            </a:r>
            <a:r>
              <a:rPr lang="en-US" altLang="zh-TW" dirty="0"/>
              <a:t>static files</a:t>
            </a:r>
            <a:r>
              <a:rPr lang="zh-TW" altLang="zh-TW" dirty="0"/>
              <a:t>（靜態檔案）</a:t>
            </a:r>
            <a:endParaRPr lang="en-US" altLang="zh-TW" dirty="0"/>
          </a:p>
          <a:p>
            <a:r>
              <a:rPr lang="zh-TW" altLang="zh-TW" dirty="0"/>
              <a:t>統一把這些檔案（</a:t>
            </a:r>
            <a:r>
              <a:rPr lang="en-US" altLang="zh-TW" dirty="0"/>
              <a:t>.</a:t>
            </a:r>
            <a:r>
              <a:rPr lang="en-US" altLang="zh-TW" dirty="0" err="1"/>
              <a:t>js</a:t>
            </a:r>
            <a:r>
              <a:rPr lang="en-US" altLang="zh-TW" dirty="0"/>
              <a:t>, .</a:t>
            </a:r>
            <a:r>
              <a:rPr lang="en-US" altLang="zh-TW" dirty="0" err="1"/>
              <a:t>css</a:t>
            </a:r>
            <a:r>
              <a:rPr lang="en-US" altLang="zh-TW" dirty="0"/>
              <a:t>, .jpg, .</a:t>
            </a:r>
            <a:r>
              <a:rPr lang="en-US" altLang="zh-TW" dirty="0" err="1"/>
              <a:t>png</a:t>
            </a:r>
            <a:r>
              <a:rPr lang="zh-TW" altLang="zh-TW" dirty="0"/>
              <a:t>等等）都放在</a:t>
            </a:r>
            <a:r>
              <a:rPr lang="en-US" altLang="zh-TW" dirty="0"/>
              <a:t>static</a:t>
            </a:r>
            <a:r>
              <a:rPr lang="zh-TW" altLang="zh-TW" dirty="0"/>
              <a:t>的資料夾之下，然後</a:t>
            </a:r>
            <a:r>
              <a:rPr lang="en-US" altLang="zh-TW" dirty="0"/>
              <a:t>.</a:t>
            </a:r>
            <a:r>
              <a:rPr lang="en-US" altLang="zh-TW" dirty="0" err="1"/>
              <a:t>js</a:t>
            </a:r>
            <a:r>
              <a:rPr lang="zh-TW" altLang="zh-TW" dirty="0"/>
              <a:t>放在</a:t>
            </a:r>
            <a:r>
              <a:rPr lang="en-US" altLang="zh-TW" dirty="0" err="1"/>
              <a:t>js</a:t>
            </a:r>
            <a:r>
              <a:rPr lang="zh-TW" altLang="zh-TW" dirty="0"/>
              <a:t>子目錄，</a:t>
            </a:r>
            <a:r>
              <a:rPr lang="en-US" altLang="zh-TW" dirty="0"/>
              <a:t>.</a:t>
            </a:r>
            <a:r>
              <a:rPr lang="en-US" altLang="zh-TW" dirty="0" err="1"/>
              <a:t>css</a:t>
            </a:r>
            <a:r>
              <a:rPr lang="zh-TW" altLang="zh-TW" dirty="0"/>
              <a:t>放在</a:t>
            </a:r>
            <a:r>
              <a:rPr lang="en-US" altLang="zh-TW" dirty="0" err="1"/>
              <a:t>css</a:t>
            </a:r>
            <a:r>
              <a:rPr lang="zh-TW" altLang="zh-TW" dirty="0"/>
              <a:t>子目錄，而圖形檔則都放在</a:t>
            </a:r>
            <a:r>
              <a:rPr lang="en-US" altLang="zh-TW" dirty="0"/>
              <a:t>images</a:t>
            </a:r>
            <a:r>
              <a:rPr lang="zh-TW" altLang="zh-TW" dirty="0"/>
              <a:t>子目錄中</a:t>
            </a:r>
            <a:endParaRPr lang="en-US" altLang="zh-TW" dirty="0"/>
          </a:p>
          <a:p>
            <a:r>
              <a:rPr lang="zh-TW" altLang="zh-TW" dirty="0"/>
              <a:t>在</a:t>
            </a:r>
            <a:r>
              <a:rPr lang="en-US" altLang="zh-TW" dirty="0"/>
              <a:t>settings.py</a:t>
            </a:r>
            <a:r>
              <a:rPr lang="zh-TW" altLang="zh-TW" dirty="0"/>
              <a:t>中，就要加入如下所示的設定：</a:t>
            </a:r>
          </a:p>
          <a:p>
            <a:pPr marL="274320" lvl="1" indent="0">
              <a:buNone/>
            </a:pPr>
            <a:r>
              <a:rPr lang="en-US" altLang="zh-TW" dirty="0"/>
              <a:t>STATIC_URL = '/static/'</a:t>
            </a:r>
            <a:endParaRPr lang="zh-TW" altLang="zh-TW" dirty="0"/>
          </a:p>
          <a:p>
            <a:pPr marL="274320" lvl="1" indent="0">
              <a:buNone/>
            </a:pPr>
            <a:r>
              <a:rPr lang="en-US" altLang="zh-TW" dirty="0"/>
              <a:t>STATICFILES_DIRS = [</a:t>
            </a:r>
            <a:endParaRPr lang="zh-TW" altLang="zh-TW" dirty="0"/>
          </a:p>
          <a:p>
            <a:pPr marL="274320" lvl="1" indent="0">
              <a:buNone/>
            </a:pPr>
            <a:r>
              <a:rPr lang="en-US" altLang="zh-TW" dirty="0"/>
              <a:t>    </a:t>
            </a:r>
            <a:r>
              <a:rPr lang="en-US" altLang="zh-TW" dirty="0" err="1"/>
              <a:t>os.path.join</a:t>
            </a:r>
            <a:r>
              <a:rPr lang="en-US" altLang="zh-TW" dirty="0"/>
              <a:t>(BASE_DIR, 'static'),</a:t>
            </a:r>
            <a:endParaRPr lang="zh-TW" altLang="zh-TW" dirty="0"/>
          </a:p>
          <a:p>
            <a:pPr marL="274320" lvl="1" indent="0">
              <a:buNone/>
            </a:pPr>
            <a:r>
              <a:rPr lang="en-US" altLang="zh-TW" dirty="0"/>
              <a:t>]</a:t>
            </a:r>
            <a:endParaRPr lang="zh-TW" altLang="zh-TW" dirty="0"/>
          </a:p>
          <a:p>
            <a:endParaRPr lang="zh-TW" altLang="en-US" dirty="0"/>
          </a:p>
        </p:txBody>
      </p:sp>
    </p:spTree>
    <p:extLst>
      <p:ext uri="{BB962C8B-B14F-4D97-AF65-F5344CB8AC3E}">
        <p14:creationId xmlns:p14="http://schemas.microsoft.com/office/powerpoint/2010/main" val="9075348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圖形檔的應用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77</a:t>
            </a:fld>
            <a:endParaRPr lang="zh-TW" altLang="en-US"/>
          </a:p>
        </p:txBody>
      </p:sp>
      <p:sp>
        <p:nvSpPr>
          <p:cNvPr id="4" name="內容版面配置區 3"/>
          <p:cNvSpPr>
            <a:spLocks noGrp="1"/>
          </p:cNvSpPr>
          <p:nvPr>
            <p:ph sz="quarter" idx="1"/>
          </p:nvPr>
        </p:nvSpPr>
        <p:spPr/>
        <p:txBody>
          <a:bodyPr/>
          <a:lstStyle/>
          <a:p>
            <a:r>
              <a:rPr lang="en-US" altLang="zh-TW" dirty="0"/>
              <a:t>header.html</a:t>
            </a:r>
            <a:r>
              <a:rPr lang="zh-TW" altLang="zh-TW" dirty="0"/>
              <a:t>中加入對於圖形檔的存取操作</a:t>
            </a:r>
            <a:endParaRPr lang="en-US" altLang="zh-TW" dirty="0"/>
          </a:p>
          <a:p>
            <a:pPr marL="274320" lvl="1" indent="0">
              <a:buNone/>
            </a:pPr>
            <a:r>
              <a:rPr lang="en-US" altLang="zh-TW" dirty="0"/>
              <a:t>&lt;!-- header.html --&gt;</a:t>
            </a:r>
          </a:p>
          <a:p>
            <a:pPr marL="274320" lvl="1" indent="0">
              <a:buNone/>
            </a:pPr>
            <a:r>
              <a:rPr lang="en-US" altLang="zh-TW" dirty="0">
                <a:solidFill>
                  <a:srgbClr val="FF0000"/>
                </a:solidFill>
              </a:rPr>
              <a:t>{% load static %}</a:t>
            </a:r>
          </a:p>
          <a:p>
            <a:pPr marL="274320" lvl="1" indent="0">
              <a:buNone/>
            </a:pPr>
            <a:r>
              <a:rPr lang="en-US" altLang="zh-TW" dirty="0"/>
              <a:t>&lt;div class='well'&gt;</a:t>
            </a:r>
          </a:p>
          <a:p>
            <a:pPr marL="274320" lvl="1" indent="0">
              <a:buNone/>
            </a:pPr>
            <a:r>
              <a:rPr lang="en-US" altLang="zh-TW" dirty="0"/>
              <a:t>    &lt;</a:t>
            </a:r>
            <a:r>
              <a:rPr lang="en-US" altLang="zh-TW" dirty="0" err="1"/>
              <a:t>img</a:t>
            </a:r>
            <a:r>
              <a:rPr lang="en-US" altLang="zh-TW" dirty="0"/>
              <a:t> </a:t>
            </a:r>
            <a:r>
              <a:rPr lang="en-US" altLang="zh-TW" dirty="0" err="1"/>
              <a:t>src</a:t>
            </a:r>
            <a:r>
              <a:rPr lang="en-US" altLang="zh-TW" dirty="0"/>
              <a:t>="</a:t>
            </a:r>
            <a:r>
              <a:rPr lang="en-US" altLang="zh-TW" dirty="0">
                <a:solidFill>
                  <a:srgbClr val="FF0000"/>
                </a:solidFill>
              </a:rPr>
              <a:t>{%</a:t>
            </a:r>
            <a:r>
              <a:rPr lang="en-US" altLang="zh-TW" dirty="0"/>
              <a:t> </a:t>
            </a:r>
            <a:r>
              <a:rPr lang="en-US" altLang="zh-TW" dirty="0">
                <a:solidFill>
                  <a:srgbClr val="FF0000"/>
                </a:solidFill>
              </a:rPr>
              <a:t>static "images/logo.png" %}</a:t>
            </a:r>
            <a:r>
              <a:rPr lang="en-US" altLang="zh-TW" dirty="0"/>
              <a:t>"&gt;</a:t>
            </a:r>
          </a:p>
          <a:p>
            <a:pPr marL="274320" lvl="1" indent="0">
              <a:buNone/>
            </a:pPr>
            <a:r>
              <a:rPr lang="en-US" altLang="zh-TW" dirty="0"/>
              <a:t>&lt;/div&gt;</a:t>
            </a:r>
          </a:p>
          <a:p>
            <a:pPr lvl="1"/>
            <a:endParaRPr lang="zh-TW" altLang="en-US" dirty="0"/>
          </a:p>
        </p:txBody>
      </p:sp>
    </p:spTree>
    <p:extLst>
      <p:ext uri="{BB962C8B-B14F-4D97-AF65-F5344CB8AC3E}">
        <p14:creationId xmlns:p14="http://schemas.microsoft.com/office/powerpoint/2010/main" val="29599935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圖形檔的應用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78</a:t>
            </a:fld>
            <a:endParaRPr lang="zh-TW" altLang="en-US"/>
          </a:p>
        </p:txBody>
      </p:sp>
      <p:sp>
        <p:nvSpPr>
          <p:cNvPr id="4" name="內容版面配置區 3"/>
          <p:cNvSpPr>
            <a:spLocks noGrp="1"/>
          </p:cNvSpPr>
          <p:nvPr>
            <p:ph sz="quarter" idx="1"/>
          </p:nvPr>
        </p:nvSpPr>
        <p:spPr/>
        <p:txBody>
          <a:bodyPr/>
          <a:lstStyle/>
          <a:p>
            <a:r>
              <a:rPr lang="zh-TW" altLang="zh-TW" dirty="0"/>
              <a:t>使用圖形檔當做是網站</a:t>
            </a:r>
            <a:r>
              <a:rPr lang="en-US" altLang="zh-TW" dirty="0"/>
              <a:t>Logo</a:t>
            </a:r>
            <a:r>
              <a:rPr lang="zh-TW" altLang="zh-TW" dirty="0"/>
              <a:t>的示範頁面</a:t>
            </a:r>
            <a:endParaRPr lang="zh-TW" altLang="en-US" dirty="0"/>
          </a:p>
        </p:txBody>
      </p:sp>
      <p:pic>
        <p:nvPicPr>
          <p:cNvPr id="5" name="圖片 4" descr="2-20.png"/>
          <p:cNvPicPr/>
          <p:nvPr/>
        </p:nvPicPr>
        <p:blipFill>
          <a:blip r:embed="rId2"/>
          <a:stretch>
            <a:fillRect/>
          </a:stretch>
        </p:blipFill>
        <p:spPr>
          <a:xfrm>
            <a:off x="2015716" y="2038809"/>
            <a:ext cx="5112568" cy="4599735"/>
          </a:xfrm>
          <a:prstGeom prst="rect">
            <a:avLst/>
          </a:prstGeom>
        </p:spPr>
      </p:pic>
    </p:spTree>
    <p:extLst>
      <p:ext uri="{BB962C8B-B14F-4D97-AF65-F5344CB8AC3E}">
        <p14:creationId xmlns:p14="http://schemas.microsoft.com/office/powerpoint/2010/main" val="14133654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在主網頁顯示文章摘要</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79</a:t>
            </a:fld>
            <a:endParaRPr lang="zh-TW" altLang="en-US"/>
          </a:p>
        </p:txBody>
      </p:sp>
      <p:sp>
        <p:nvSpPr>
          <p:cNvPr id="4" name="內容版面配置區 3"/>
          <p:cNvSpPr>
            <a:spLocks noGrp="1"/>
          </p:cNvSpPr>
          <p:nvPr>
            <p:ph sz="quarter" idx="1"/>
          </p:nvPr>
        </p:nvSpPr>
        <p:spPr/>
        <p:txBody>
          <a:bodyPr/>
          <a:lstStyle/>
          <a:p>
            <a:r>
              <a:rPr lang="en-US" altLang="zh-TW" dirty="0"/>
              <a:t>Template filter</a:t>
            </a:r>
          </a:p>
          <a:p>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843205019"/>
              </p:ext>
            </p:extLst>
          </p:nvPr>
        </p:nvGraphicFramePr>
        <p:xfrm>
          <a:off x="531712" y="2048232"/>
          <a:ext cx="8080576" cy="4405108"/>
        </p:xfrm>
        <a:graphic>
          <a:graphicData uri="http://schemas.openxmlformats.org/drawingml/2006/table">
            <a:tbl>
              <a:tblPr firstRow="1" firstCol="1" bandRow="1">
                <a:tableStyleId>{5C22544A-7EE6-4342-B048-85BDC9FD1C3A}</a:tableStyleId>
              </a:tblPr>
              <a:tblGrid>
                <a:gridCol w="1390386">
                  <a:extLst>
                    <a:ext uri="{9D8B030D-6E8A-4147-A177-3AD203B41FA5}">
                      <a16:colId xmlns:a16="http://schemas.microsoft.com/office/drawing/2014/main" val="20000"/>
                    </a:ext>
                  </a:extLst>
                </a:gridCol>
                <a:gridCol w="2953320">
                  <a:extLst>
                    <a:ext uri="{9D8B030D-6E8A-4147-A177-3AD203B41FA5}">
                      <a16:colId xmlns:a16="http://schemas.microsoft.com/office/drawing/2014/main" val="20001"/>
                    </a:ext>
                  </a:extLst>
                </a:gridCol>
                <a:gridCol w="3736870">
                  <a:extLst>
                    <a:ext uri="{9D8B030D-6E8A-4147-A177-3AD203B41FA5}">
                      <a16:colId xmlns:a16="http://schemas.microsoft.com/office/drawing/2014/main" val="20002"/>
                    </a:ext>
                  </a:extLst>
                </a:gridCol>
              </a:tblGrid>
              <a:tr h="259124">
                <a:tc>
                  <a:txBody>
                    <a:bodyPr/>
                    <a:lstStyle/>
                    <a:p>
                      <a:pPr algn="just">
                        <a:spcBef>
                          <a:spcPts val="600"/>
                        </a:spcBef>
                        <a:spcAft>
                          <a:spcPts val="600"/>
                        </a:spcAft>
                      </a:pPr>
                      <a:r>
                        <a:rPr lang="zh-TW" sz="1200" kern="100">
                          <a:effectLst/>
                        </a:rPr>
                        <a:t>名稱</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用途</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示例</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59124">
                <a:tc>
                  <a:txBody>
                    <a:bodyPr/>
                    <a:lstStyle/>
                    <a:p>
                      <a:pPr algn="just">
                        <a:spcBef>
                          <a:spcPts val="600"/>
                        </a:spcBef>
                        <a:spcAft>
                          <a:spcPts val="600"/>
                        </a:spcAft>
                      </a:pPr>
                      <a:r>
                        <a:rPr lang="en-US" sz="1200" kern="100">
                          <a:effectLst/>
                        </a:rPr>
                        <a:t>capfirst</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把第一個字母改為大寫</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capfirst}}</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59124">
                <a:tc>
                  <a:txBody>
                    <a:bodyPr/>
                    <a:lstStyle/>
                    <a:p>
                      <a:pPr algn="just">
                        <a:spcBef>
                          <a:spcPts val="600"/>
                        </a:spcBef>
                        <a:spcAft>
                          <a:spcPts val="600"/>
                        </a:spcAft>
                      </a:pPr>
                      <a:r>
                        <a:rPr lang="en-US" sz="1200" kern="100">
                          <a:effectLst/>
                        </a:rPr>
                        <a:t>center</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把字串的內容置中</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center:”12”}}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59124">
                <a:tc>
                  <a:txBody>
                    <a:bodyPr/>
                    <a:lstStyle/>
                    <a:p>
                      <a:pPr algn="just">
                        <a:spcBef>
                          <a:spcPts val="600"/>
                        </a:spcBef>
                        <a:spcAft>
                          <a:spcPts val="600"/>
                        </a:spcAft>
                      </a:pPr>
                      <a:r>
                        <a:rPr lang="en-US" sz="1200" kern="100">
                          <a:effectLst/>
                        </a:rPr>
                        <a:t>cut</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把字串中指定的字元移除</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cut:” “}}</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59124">
                <a:tc>
                  <a:txBody>
                    <a:bodyPr/>
                    <a:lstStyle/>
                    <a:p>
                      <a:pPr algn="just">
                        <a:spcBef>
                          <a:spcPts val="600"/>
                        </a:spcBef>
                        <a:spcAft>
                          <a:spcPts val="600"/>
                        </a:spcAft>
                      </a:pPr>
                      <a:r>
                        <a:rPr lang="en-US" sz="1200" kern="100">
                          <a:effectLst/>
                        </a:rPr>
                        <a:t>date</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指定日期時間的輸出格式</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date:”d M Y”}}</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18248">
                <a:tc>
                  <a:txBody>
                    <a:bodyPr/>
                    <a:lstStyle/>
                    <a:p>
                      <a:pPr algn="just">
                        <a:spcBef>
                          <a:spcPts val="600"/>
                        </a:spcBef>
                        <a:spcAft>
                          <a:spcPts val="600"/>
                        </a:spcAft>
                      </a:pPr>
                      <a:r>
                        <a:rPr lang="en-US" sz="1200" kern="100">
                          <a:effectLst/>
                        </a:rPr>
                        <a:t>linebreaksbr</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置換</a:t>
                      </a:r>
                      <a:r>
                        <a:rPr lang="en-US" sz="1200" kern="100">
                          <a:effectLst/>
                        </a:rPr>
                        <a:t>\n</a:t>
                      </a:r>
                      <a:r>
                        <a:rPr lang="zh-TW" sz="1200" kern="100">
                          <a:effectLst/>
                        </a:rPr>
                        <a:t>成為</a:t>
                      </a:r>
                      <a:r>
                        <a:rPr lang="en-US" sz="1200" kern="100">
                          <a:effectLst/>
                        </a:rPr>
                        <a:t>&lt;br /&gt;</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linebreaksbr}}</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518248">
                <a:tc>
                  <a:txBody>
                    <a:bodyPr/>
                    <a:lstStyle/>
                    <a:p>
                      <a:pPr algn="just">
                        <a:spcBef>
                          <a:spcPts val="600"/>
                        </a:spcBef>
                        <a:spcAft>
                          <a:spcPts val="600"/>
                        </a:spcAft>
                      </a:pPr>
                      <a:r>
                        <a:rPr lang="en-US" sz="1200" kern="100">
                          <a:effectLst/>
                        </a:rPr>
                        <a:t>linenumbers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dirty="0">
                          <a:effectLst/>
                        </a:rPr>
                        <a:t>為每一行字串加上行號</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linenumbers}}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59124">
                <a:tc>
                  <a:txBody>
                    <a:bodyPr/>
                    <a:lstStyle/>
                    <a:p>
                      <a:pPr algn="just">
                        <a:spcBef>
                          <a:spcPts val="600"/>
                        </a:spcBef>
                        <a:spcAft>
                          <a:spcPts val="600"/>
                        </a:spcAft>
                      </a:pPr>
                      <a:r>
                        <a:rPr lang="en-US" sz="1200" kern="100">
                          <a:effectLst/>
                        </a:rPr>
                        <a:t>lower</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把字串轉換為小寫</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lower}}</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518248">
                <a:tc>
                  <a:txBody>
                    <a:bodyPr/>
                    <a:lstStyle/>
                    <a:p>
                      <a:pPr algn="just">
                        <a:spcBef>
                          <a:spcPts val="600"/>
                        </a:spcBef>
                        <a:spcAft>
                          <a:spcPts val="600"/>
                        </a:spcAft>
                      </a:pPr>
                      <a:r>
                        <a:rPr lang="en-US" sz="1200" kern="100">
                          <a:effectLst/>
                        </a:rPr>
                        <a:t>random</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把前面的串列元素使用隨的方式任選一個輸出</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random}}</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59124">
                <a:tc>
                  <a:txBody>
                    <a:bodyPr/>
                    <a:lstStyle/>
                    <a:p>
                      <a:pPr algn="just">
                        <a:spcBef>
                          <a:spcPts val="600"/>
                        </a:spcBef>
                        <a:spcAft>
                          <a:spcPts val="600"/>
                        </a:spcAft>
                      </a:pPr>
                      <a:r>
                        <a:rPr lang="en-US" sz="1200" kern="100">
                          <a:effectLst/>
                        </a:rPr>
                        <a:t>striptags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把所有的</a:t>
                      </a:r>
                      <a:r>
                        <a:rPr lang="en-US" sz="1200" kern="100">
                          <a:effectLst/>
                        </a:rPr>
                        <a:t>HTML</a:t>
                      </a:r>
                      <a:r>
                        <a:rPr lang="zh-TW" sz="1200" kern="100">
                          <a:effectLst/>
                        </a:rPr>
                        <a:t>標記全部移除</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striptags}}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518248">
                <a:tc>
                  <a:txBody>
                    <a:bodyPr/>
                    <a:lstStyle/>
                    <a:p>
                      <a:pPr algn="just">
                        <a:spcBef>
                          <a:spcPts val="600"/>
                        </a:spcBef>
                        <a:spcAft>
                          <a:spcPts val="600"/>
                        </a:spcAft>
                      </a:pPr>
                      <a:r>
                        <a:rPr lang="en-US" sz="1200" kern="100">
                          <a:effectLst/>
                        </a:rPr>
                        <a:t>truncatechars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擷取指定字數的字元</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truncatechars:40}}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259124">
                <a:tc>
                  <a:txBody>
                    <a:bodyPr/>
                    <a:lstStyle/>
                    <a:p>
                      <a:pPr algn="just">
                        <a:spcBef>
                          <a:spcPts val="600"/>
                        </a:spcBef>
                        <a:spcAft>
                          <a:spcPts val="600"/>
                        </a:spcAft>
                      </a:pPr>
                      <a:r>
                        <a:rPr lang="en-US" sz="1200" kern="100">
                          <a:effectLst/>
                        </a:rPr>
                        <a:t>upper</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把字串轉為大寫</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a:effectLst/>
                        </a:rPr>
                        <a:t>{{value | upper}}</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259124">
                <a:tc>
                  <a:txBody>
                    <a:bodyPr/>
                    <a:lstStyle/>
                    <a:p>
                      <a:pPr algn="just">
                        <a:spcBef>
                          <a:spcPts val="600"/>
                        </a:spcBef>
                        <a:spcAft>
                          <a:spcPts val="600"/>
                        </a:spcAft>
                      </a:pPr>
                      <a:r>
                        <a:rPr lang="en-US" sz="1200" kern="100">
                          <a:effectLst/>
                        </a:rPr>
                        <a:t>wordcount</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200" kern="100">
                          <a:effectLst/>
                        </a:rPr>
                        <a:t>計算字數</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200" kern="100" dirty="0">
                          <a:effectLst/>
                        </a:rPr>
                        <a:t>{{value | </a:t>
                      </a:r>
                      <a:r>
                        <a:rPr lang="en-US" sz="1200" kern="100" dirty="0" err="1">
                          <a:effectLst/>
                        </a:rPr>
                        <a:t>wordcount</a:t>
                      </a:r>
                      <a:r>
                        <a:rPr lang="en-US" sz="1200" kern="100" dirty="0">
                          <a:effectLst/>
                        </a:rPr>
                        <a:t>}}</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04442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產生第一個網站框架</a:t>
            </a:r>
            <a:endParaRPr lang="zh-TW" altLang="en-US" dirty="0"/>
          </a:p>
        </p:txBody>
      </p:sp>
      <p:sp>
        <p:nvSpPr>
          <p:cNvPr id="3" name="內容版面配置區 2"/>
          <p:cNvSpPr>
            <a:spLocks noGrp="1"/>
          </p:cNvSpPr>
          <p:nvPr>
            <p:ph sz="quarter" idx="1"/>
          </p:nvPr>
        </p:nvSpPr>
        <p:spPr>
          <a:xfrm>
            <a:off x="395536" y="1506517"/>
            <a:ext cx="8398304" cy="4406251"/>
          </a:xfrm>
        </p:spPr>
        <p:txBody>
          <a:bodyPr>
            <a:noAutofit/>
          </a:bodyPr>
          <a:lstStyle/>
          <a:p>
            <a:r>
              <a:rPr lang="zh-TW" altLang="zh-TW" sz="2000" dirty="0"/>
              <a:t>使用</a:t>
            </a:r>
            <a:r>
              <a:rPr lang="en-US" altLang="zh-TW" sz="2000" dirty="0"/>
              <a:t>python manage.py </a:t>
            </a:r>
            <a:r>
              <a:rPr lang="en-US" altLang="zh-TW" sz="2000" dirty="0" err="1"/>
              <a:t>runserver</a:t>
            </a:r>
            <a:r>
              <a:rPr lang="zh-TW" altLang="zh-TW" sz="2000" dirty="0"/>
              <a:t>開啟測試網站的功能而沒有在後面指定</a:t>
            </a:r>
            <a:r>
              <a:rPr lang="en-US" altLang="zh-TW" sz="2000" dirty="0"/>
              <a:t>IP</a:t>
            </a:r>
            <a:r>
              <a:rPr lang="zh-TW" altLang="zh-TW" sz="2000" dirty="0"/>
              <a:t>位址和連線埠號，預設的情況下是連接到</a:t>
            </a:r>
            <a:r>
              <a:rPr lang="en-US" altLang="zh-TW" sz="2000" dirty="0"/>
              <a:t>http://127.0.0.1:8000</a:t>
            </a:r>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8</a:t>
            </a:fld>
            <a:endParaRPr lang="zh-TW" altLang="en-US"/>
          </a:p>
        </p:txBody>
      </p:sp>
      <p:pic>
        <p:nvPicPr>
          <p:cNvPr id="5" name="圖片 4">
            <a:extLst>
              <a:ext uri="{FF2B5EF4-FFF2-40B4-BE49-F238E27FC236}">
                <a16:creationId xmlns:a16="http://schemas.microsoft.com/office/drawing/2014/main" id="{8BA3EBEB-A4AB-48B8-B9A5-70AEB0EC5CA4}"/>
              </a:ext>
            </a:extLst>
          </p:cNvPr>
          <p:cNvPicPr>
            <a:picLocks noChangeAspect="1"/>
          </p:cNvPicPr>
          <p:nvPr/>
        </p:nvPicPr>
        <p:blipFill>
          <a:blip r:embed="rId2"/>
          <a:stretch>
            <a:fillRect/>
          </a:stretch>
        </p:blipFill>
        <p:spPr>
          <a:xfrm>
            <a:off x="1548204" y="2564904"/>
            <a:ext cx="6084168" cy="3609163"/>
          </a:xfrm>
          <a:prstGeom prst="rect">
            <a:avLst/>
          </a:prstGeom>
        </p:spPr>
      </p:pic>
    </p:spTree>
    <p:extLst>
      <p:ext uri="{BB962C8B-B14F-4D97-AF65-F5344CB8AC3E}">
        <p14:creationId xmlns:p14="http://schemas.microsoft.com/office/powerpoint/2010/main" val="2643343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在主網頁顯示文章摘要</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80</a:t>
            </a:fld>
            <a:endParaRPr lang="zh-TW" altLang="en-US"/>
          </a:p>
        </p:txBody>
      </p:sp>
      <p:sp>
        <p:nvSpPr>
          <p:cNvPr id="4" name="內容版面配置區 3"/>
          <p:cNvSpPr>
            <a:spLocks noGrp="1"/>
          </p:cNvSpPr>
          <p:nvPr>
            <p:ph sz="quarter" idx="1"/>
          </p:nvPr>
        </p:nvSpPr>
        <p:spPr/>
        <p:txBody>
          <a:bodyPr>
            <a:normAutofit fontScale="77500" lnSpcReduction="20000"/>
          </a:bodyPr>
          <a:lstStyle/>
          <a:p>
            <a:r>
              <a:rPr lang="zh-TW" altLang="zh-TW" dirty="0"/>
              <a:t>使用</a:t>
            </a:r>
            <a:r>
              <a:rPr lang="en-US" altLang="zh-TW" dirty="0" err="1"/>
              <a:t>truncatechars</a:t>
            </a:r>
            <a:r>
              <a:rPr lang="zh-TW" altLang="en-US" dirty="0"/>
              <a:t>、</a:t>
            </a:r>
            <a:r>
              <a:rPr lang="en-US" altLang="zh-TW" dirty="0"/>
              <a:t>date filter</a:t>
            </a:r>
          </a:p>
          <a:p>
            <a:pPr marL="274320" lvl="1" indent="0">
              <a:buNone/>
            </a:pPr>
            <a:r>
              <a:rPr lang="en-US" altLang="zh-TW" dirty="0"/>
              <a:t>{% extends 'base.html' %}</a:t>
            </a:r>
          </a:p>
          <a:p>
            <a:pPr marL="274320" lvl="1" indent="0">
              <a:buNone/>
            </a:pPr>
            <a:r>
              <a:rPr lang="en-US" altLang="zh-TW" dirty="0"/>
              <a:t>{% block title %} </a:t>
            </a:r>
            <a:r>
              <a:rPr lang="zh-TW" altLang="en-US" dirty="0"/>
              <a:t>歡迎光臨我的部落格 </a:t>
            </a:r>
            <a:r>
              <a:rPr lang="en-US" altLang="zh-TW" dirty="0"/>
              <a:t>{% </a:t>
            </a:r>
            <a:r>
              <a:rPr lang="en-US" altLang="zh-TW" dirty="0" err="1"/>
              <a:t>endblock</a:t>
            </a:r>
            <a:r>
              <a:rPr lang="en-US" altLang="zh-TW" dirty="0"/>
              <a:t> %}</a:t>
            </a:r>
          </a:p>
          <a:p>
            <a:pPr marL="274320" lvl="1" indent="0">
              <a:buNone/>
            </a:pPr>
            <a:r>
              <a:rPr lang="en-US" altLang="zh-TW" dirty="0"/>
              <a:t>{% block </a:t>
            </a:r>
            <a:r>
              <a:rPr lang="en-US" altLang="zh-TW" dirty="0" err="1"/>
              <a:t>headmessage</a:t>
            </a:r>
            <a:r>
              <a:rPr lang="en-US" altLang="zh-TW" dirty="0"/>
              <a:t> %} </a:t>
            </a:r>
          </a:p>
          <a:p>
            <a:pPr marL="274320" lvl="1" indent="0">
              <a:buNone/>
            </a:pPr>
            <a:r>
              <a:rPr lang="en-US" altLang="zh-TW" dirty="0"/>
              <a:t>    &lt;h3 style='font-family:</a:t>
            </a:r>
            <a:r>
              <a:rPr lang="zh-TW" altLang="en-US" dirty="0"/>
              <a:t>標楷體</a:t>
            </a:r>
            <a:r>
              <a:rPr lang="en-US" altLang="zh-TW" dirty="0"/>
              <a:t>;'&gt;</a:t>
            </a:r>
            <a:r>
              <a:rPr lang="zh-TW" altLang="en-US" dirty="0"/>
              <a:t>本站文章列表</a:t>
            </a:r>
            <a:r>
              <a:rPr lang="en-US" altLang="zh-TW" dirty="0"/>
              <a:t>&lt;/a&gt;</a:t>
            </a:r>
          </a:p>
          <a:p>
            <a:pPr marL="274320" lvl="1" indent="0">
              <a:buNone/>
            </a:pPr>
            <a:r>
              <a:rPr lang="en-US" altLang="zh-TW" dirty="0"/>
              <a:t>{% </a:t>
            </a:r>
            <a:r>
              <a:rPr lang="en-US" altLang="zh-TW" dirty="0" err="1"/>
              <a:t>endblock</a:t>
            </a:r>
            <a:r>
              <a:rPr lang="en-US" altLang="zh-TW" dirty="0"/>
              <a:t> %}</a:t>
            </a:r>
          </a:p>
          <a:p>
            <a:pPr marL="274320" lvl="1" indent="0">
              <a:buNone/>
            </a:pPr>
            <a:r>
              <a:rPr lang="en-US" altLang="zh-TW" dirty="0"/>
              <a:t>{% block content %} </a:t>
            </a:r>
          </a:p>
          <a:p>
            <a:pPr marL="274320" lvl="1" indent="0">
              <a:buNone/>
            </a:pPr>
            <a:r>
              <a:rPr lang="en-US" altLang="zh-TW" dirty="0"/>
              <a:t>    {% for post in posts %}</a:t>
            </a:r>
          </a:p>
          <a:p>
            <a:pPr marL="274320" lvl="1" indent="0">
              <a:buNone/>
            </a:pPr>
            <a:r>
              <a:rPr lang="en-US" altLang="zh-TW" dirty="0"/>
              <a:t>        &lt;div class='panel panel-default'&gt;</a:t>
            </a:r>
          </a:p>
          <a:p>
            <a:pPr marL="274320" lvl="1" indent="0">
              <a:buNone/>
            </a:pPr>
            <a:r>
              <a:rPr lang="en-US" altLang="zh-TW" dirty="0"/>
              <a:t>            &lt;div class='panel-heading'&gt;</a:t>
            </a:r>
          </a:p>
          <a:p>
            <a:pPr marL="274320" lvl="1" indent="0">
              <a:buNone/>
            </a:pPr>
            <a:r>
              <a:rPr lang="en-US" altLang="zh-TW" dirty="0"/>
              <a:t>                &lt;p style='font-family:</a:t>
            </a:r>
            <a:r>
              <a:rPr lang="zh-TW" altLang="en-US" dirty="0"/>
              <a:t>微軟正黑體</a:t>
            </a:r>
            <a:r>
              <a:rPr lang="en-US" altLang="zh-TW" dirty="0"/>
              <a:t>;font-size:14pt;font-weight:bold;'&gt;</a:t>
            </a:r>
          </a:p>
          <a:p>
            <a:pPr marL="274320" lvl="1" indent="0">
              <a:buNone/>
            </a:pPr>
            <a:r>
              <a:rPr lang="en-US" altLang="zh-TW" dirty="0"/>
              <a:t>                    &lt;a </a:t>
            </a:r>
            <a:r>
              <a:rPr lang="en-US" altLang="zh-TW" dirty="0" err="1"/>
              <a:t>href</a:t>
            </a:r>
            <a:r>
              <a:rPr lang="en-US" altLang="zh-TW" dirty="0"/>
              <a:t>='/post/{{</a:t>
            </a:r>
            <a:r>
              <a:rPr lang="en-US" altLang="zh-TW" dirty="0" err="1"/>
              <a:t>post.slug</a:t>
            </a:r>
            <a:r>
              <a:rPr lang="en-US" altLang="zh-TW" dirty="0"/>
              <a:t>}}'&gt;{{ </a:t>
            </a:r>
            <a:r>
              <a:rPr lang="en-US" altLang="zh-TW" dirty="0" err="1"/>
              <a:t>post.title</a:t>
            </a:r>
            <a:r>
              <a:rPr lang="en-US" altLang="zh-TW" dirty="0"/>
              <a:t> }}&lt;/a&gt;</a:t>
            </a:r>
          </a:p>
          <a:p>
            <a:pPr marL="274320" lvl="1" indent="0">
              <a:buNone/>
            </a:pPr>
            <a:r>
              <a:rPr lang="en-US" altLang="zh-TW" dirty="0"/>
              <a:t>                &lt;/p&gt;</a:t>
            </a:r>
          </a:p>
          <a:p>
            <a:pPr marL="274320" lvl="1" indent="0">
              <a:buNone/>
            </a:pPr>
            <a:r>
              <a:rPr lang="en-US" altLang="zh-TW" dirty="0"/>
              <a:t>            &lt;/div&gt;</a:t>
            </a:r>
          </a:p>
          <a:p>
            <a:pPr lvl="1"/>
            <a:endParaRPr lang="zh-TW" altLang="en-US" dirty="0"/>
          </a:p>
        </p:txBody>
      </p:sp>
    </p:spTree>
    <p:extLst>
      <p:ext uri="{BB962C8B-B14F-4D97-AF65-F5344CB8AC3E}">
        <p14:creationId xmlns:p14="http://schemas.microsoft.com/office/powerpoint/2010/main" val="20524954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在主網頁顯示文章摘要</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81</a:t>
            </a:fld>
            <a:endParaRPr lang="zh-TW" altLang="en-US"/>
          </a:p>
        </p:txBody>
      </p:sp>
      <p:sp>
        <p:nvSpPr>
          <p:cNvPr id="4" name="內容版面配置區 3"/>
          <p:cNvSpPr>
            <a:spLocks noGrp="1"/>
          </p:cNvSpPr>
          <p:nvPr>
            <p:ph sz="quarter" idx="1"/>
          </p:nvPr>
        </p:nvSpPr>
        <p:spPr/>
        <p:txBody>
          <a:bodyPr>
            <a:normAutofit fontScale="85000" lnSpcReduction="20000"/>
          </a:bodyPr>
          <a:lstStyle/>
          <a:p>
            <a:pPr marL="274320" lvl="1" indent="0">
              <a:buNone/>
            </a:pPr>
            <a:r>
              <a:rPr lang="en-US" altLang="zh-TW" dirty="0"/>
              <a:t>&lt;div class='panel-body' style='background-color:#</a:t>
            </a:r>
            <a:r>
              <a:rPr lang="en-US" altLang="zh-TW" dirty="0" err="1"/>
              <a:t>ffffdd</a:t>
            </a:r>
            <a:r>
              <a:rPr lang="en-US" altLang="zh-TW" dirty="0"/>
              <a:t>'&gt;</a:t>
            </a:r>
          </a:p>
          <a:p>
            <a:pPr marL="274320" lvl="1" indent="0">
              <a:buNone/>
            </a:pPr>
            <a:r>
              <a:rPr lang="en-US" altLang="zh-TW" dirty="0"/>
              <a:t>                &lt;p&gt;</a:t>
            </a:r>
          </a:p>
          <a:p>
            <a:pPr marL="274320" lvl="1" indent="0">
              <a:buNone/>
            </a:pPr>
            <a:r>
              <a:rPr lang="en-US" altLang="zh-TW" dirty="0"/>
              <a:t>                   </a:t>
            </a:r>
            <a:r>
              <a:rPr lang="en-US" altLang="zh-TW" dirty="0">
                <a:solidFill>
                  <a:srgbClr val="FF0000"/>
                </a:solidFill>
              </a:rPr>
              <a:t>{{ </a:t>
            </a:r>
            <a:r>
              <a:rPr lang="en-US" altLang="zh-TW" dirty="0" err="1">
                <a:solidFill>
                  <a:srgbClr val="FF0000"/>
                </a:solidFill>
              </a:rPr>
              <a:t>post.body</a:t>
            </a:r>
            <a:r>
              <a:rPr lang="en-US" altLang="zh-TW" dirty="0">
                <a:solidFill>
                  <a:srgbClr val="FF0000"/>
                </a:solidFill>
              </a:rPr>
              <a:t> | truncatechars:40 }}</a:t>
            </a:r>
          </a:p>
          <a:p>
            <a:pPr marL="274320" lvl="1" indent="0">
              <a:buNone/>
            </a:pPr>
            <a:r>
              <a:rPr lang="en-US" altLang="zh-TW" dirty="0"/>
              <a:t>                &lt;/p&gt;</a:t>
            </a:r>
          </a:p>
          <a:p>
            <a:pPr marL="274320" lvl="1" indent="0">
              <a:buNone/>
            </a:pPr>
            <a:r>
              <a:rPr lang="en-US" altLang="zh-TW" dirty="0"/>
              <a:t>            &lt;/div&gt;</a:t>
            </a:r>
          </a:p>
          <a:p>
            <a:pPr marL="274320" lvl="1" indent="0">
              <a:buNone/>
            </a:pPr>
            <a:r>
              <a:rPr lang="en-US" altLang="zh-TW" dirty="0"/>
              <a:t>            &lt;div class='panel-footer'  style='background-color:#</a:t>
            </a:r>
            <a:r>
              <a:rPr lang="en-US" altLang="zh-TW" dirty="0" err="1"/>
              <a:t>efefef</a:t>
            </a:r>
            <a:r>
              <a:rPr lang="en-US" altLang="zh-TW" dirty="0"/>
              <a:t>'&gt;</a:t>
            </a:r>
          </a:p>
          <a:p>
            <a:pPr marL="274320" lvl="1" indent="0">
              <a:buNone/>
            </a:pPr>
            <a:r>
              <a:rPr lang="en-US" altLang="zh-TW" dirty="0"/>
              <a:t>                &lt;p&gt;</a:t>
            </a:r>
          </a:p>
          <a:p>
            <a:pPr marL="274320" lvl="1" indent="0">
              <a:buNone/>
            </a:pPr>
            <a:r>
              <a:rPr lang="en-US" altLang="zh-TW" dirty="0"/>
              <a:t>                    </a:t>
            </a:r>
            <a:r>
              <a:rPr lang="zh-TW" altLang="en-US" dirty="0">
                <a:solidFill>
                  <a:srgbClr val="FF0000"/>
                </a:solidFill>
              </a:rPr>
              <a:t>發佈時間：</a:t>
            </a:r>
            <a:r>
              <a:rPr lang="en-US" altLang="zh-TW" dirty="0">
                <a:solidFill>
                  <a:srgbClr val="FF0000"/>
                </a:solidFill>
              </a:rPr>
              <a:t>{{ </a:t>
            </a:r>
            <a:r>
              <a:rPr lang="en-US" altLang="zh-TW" dirty="0" err="1">
                <a:solidFill>
                  <a:srgbClr val="FF0000"/>
                </a:solidFill>
              </a:rPr>
              <a:t>post.pub_date</a:t>
            </a:r>
            <a:r>
              <a:rPr lang="en-US" altLang="zh-TW" dirty="0">
                <a:solidFill>
                  <a:srgbClr val="FF0000"/>
                </a:solidFill>
              </a:rPr>
              <a:t> | </a:t>
            </a:r>
            <a:r>
              <a:rPr lang="en-US" altLang="zh-TW" dirty="0" err="1">
                <a:solidFill>
                  <a:srgbClr val="FF0000"/>
                </a:solidFill>
              </a:rPr>
              <a:t>date:"Y</a:t>
            </a:r>
            <a:r>
              <a:rPr lang="en-US" altLang="zh-TW" dirty="0">
                <a:solidFill>
                  <a:srgbClr val="FF0000"/>
                </a:solidFill>
              </a:rPr>
              <a:t> M d, h:m:s"}}</a:t>
            </a:r>
          </a:p>
          <a:p>
            <a:pPr marL="274320" lvl="1" indent="0">
              <a:buNone/>
            </a:pPr>
            <a:r>
              <a:rPr lang="en-US" altLang="zh-TW" dirty="0"/>
              <a:t>                &lt;/p&gt;</a:t>
            </a:r>
          </a:p>
          <a:p>
            <a:pPr marL="274320" lvl="1" indent="0">
              <a:buNone/>
            </a:pPr>
            <a:r>
              <a:rPr lang="en-US" altLang="zh-TW" dirty="0"/>
              <a:t>            &lt;/div&gt;</a:t>
            </a:r>
          </a:p>
          <a:p>
            <a:pPr marL="274320" lvl="1" indent="0">
              <a:buNone/>
            </a:pPr>
            <a:r>
              <a:rPr lang="en-US" altLang="zh-TW" dirty="0"/>
              <a:t>        &lt;/div&gt;</a:t>
            </a:r>
          </a:p>
          <a:p>
            <a:pPr marL="274320" lvl="1" indent="0">
              <a:buNone/>
            </a:pPr>
            <a:r>
              <a:rPr lang="en-US" altLang="zh-TW" dirty="0"/>
              <a:t>        &lt;</a:t>
            </a:r>
            <a:r>
              <a:rPr lang="en-US" altLang="zh-TW" dirty="0" err="1"/>
              <a:t>br</a:t>
            </a:r>
            <a:r>
              <a:rPr lang="en-US" altLang="zh-TW" dirty="0"/>
              <a:t>&gt;</a:t>
            </a:r>
          </a:p>
          <a:p>
            <a:pPr marL="274320" lvl="1" indent="0">
              <a:buNone/>
            </a:pPr>
            <a:r>
              <a:rPr lang="en-US" altLang="zh-TW" dirty="0"/>
              <a:t>    {% </a:t>
            </a:r>
            <a:r>
              <a:rPr lang="en-US" altLang="zh-TW" dirty="0" err="1"/>
              <a:t>endfor</a:t>
            </a:r>
            <a:r>
              <a:rPr lang="en-US" altLang="zh-TW" dirty="0"/>
              <a:t> %}</a:t>
            </a:r>
          </a:p>
          <a:p>
            <a:pPr marL="274320" lvl="1" indent="0">
              <a:buNone/>
            </a:pPr>
            <a:r>
              <a:rPr lang="en-US" altLang="zh-TW" dirty="0"/>
              <a:t>{% </a:t>
            </a:r>
            <a:r>
              <a:rPr lang="en-US" altLang="zh-TW" dirty="0" err="1"/>
              <a:t>endblock</a:t>
            </a:r>
            <a:r>
              <a:rPr lang="en-US" altLang="zh-TW" dirty="0"/>
              <a:t> %}</a:t>
            </a:r>
          </a:p>
          <a:p>
            <a:pPr lvl="1"/>
            <a:endParaRPr lang="zh-TW" altLang="en-US" dirty="0"/>
          </a:p>
        </p:txBody>
      </p:sp>
    </p:spTree>
    <p:extLst>
      <p:ext uri="{BB962C8B-B14F-4D97-AF65-F5344CB8AC3E}">
        <p14:creationId xmlns:p14="http://schemas.microsoft.com/office/powerpoint/2010/main" val="42591842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82</a:t>
            </a:fld>
            <a:endParaRPr lang="zh-TW" altLang="en-US"/>
          </a:p>
        </p:txBody>
      </p:sp>
      <p:sp>
        <p:nvSpPr>
          <p:cNvPr id="4" name="內容版面配置區 3"/>
          <p:cNvSpPr>
            <a:spLocks noGrp="1"/>
          </p:cNvSpPr>
          <p:nvPr>
            <p:ph sz="quarter" idx="1"/>
          </p:nvPr>
        </p:nvSpPr>
        <p:spPr/>
        <p:txBody>
          <a:bodyPr/>
          <a:lstStyle/>
          <a:p>
            <a:r>
              <a:rPr lang="zh-TW" altLang="zh-TW" dirty="0"/>
              <a:t>執行結果</a:t>
            </a:r>
            <a:endParaRPr lang="zh-TW" altLang="en-US"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2339752" y="2007193"/>
            <a:ext cx="4464496" cy="4374135"/>
          </a:xfrm>
          <a:prstGeom prst="rect">
            <a:avLst/>
          </a:prstGeom>
        </p:spPr>
      </p:pic>
    </p:spTree>
    <p:extLst>
      <p:ext uri="{BB962C8B-B14F-4D97-AF65-F5344CB8AC3E}">
        <p14:creationId xmlns:p14="http://schemas.microsoft.com/office/powerpoint/2010/main" val="18200496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部落格文章的</a:t>
            </a:r>
            <a:r>
              <a:rPr lang="en-US" altLang="zh-TW" dirty="0"/>
              <a:t>HTML</a:t>
            </a:r>
            <a:r>
              <a:rPr lang="zh-TW" altLang="zh-TW" dirty="0"/>
              <a:t>內容處理</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83</a:t>
            </a:fld>
            <a:endParaRPr lang="zh-TW" altLang="en-US"/>
          </a:p>
        </p:txBody>
      </p:sp>
      <p:sp>
        <p:nvSpPr>
          <p:cNvPr id="4" name="內容版面配置區 3"/>
          <p:cNvSpPr>
            <a:spLocks noGrp="1"/>
          </p:cNvSpPr>
          <p:nvPr>
            <p:ph sz="quarter" idx="1"/>
          </p:nvPr>
        </p:nvSpPr>
        <p:spPr/>
        <p:txBody>
          <a:bodyPr/>
          <a:lstStyle/>
          <a:p>
            <a:r>
              <a:rPr lang="zh-TW" altLang="zh-TW" dirty="0"/>
              <a:t>為了讓此網站單純一些，對於文章中所使用到的圖形檔，是以使用第三方圖形檔案服務網站（例如</a:t>
            </a:r>
            <a:r>
              <a:rPr lang="en-US" altLang="zh-TW" dirty="0"/>
              <a:t>imgur.com</a:t>
            </a:r>
            <a:r>
              <a:rPr lang="zh-TW" altLang="zh-TW" dirty="0"/>
              <a:t>）為主</a:t>
            </a:r>
            <a:endParaRPr lang="en-US" altLang="zh-TW" dirty="0"/>
          </a:p>
          <a:p>
            <a:r>
              <a:rPr lang="zh-TW" altLang="zh-TW" dirty="0"/>
              <a:t>在</a:t>
            </a:r>
            <a:r>
              <a:rPr lang="en-US" altLang="zh-TW" dirty="0"/>
              <a:t>imgur.com</a:t>
            </a:r>
            <a:r>
              <a:rPr lang="zh-TW" altLang="zh-TW" dirty="0"/>
              <a:t>上傳了一個圖形檔案，在開啟該圖形之後，可以看到如</a:t>
            </a:r>
            <a:r>
              <a:rPr lang="zh-TW" altLang="en-US" dirty="0"/>
              <a:t>下</a:t>
            </a:r>
            <a:r>
              <a:rPr lang="zh-TW" altLang="zh-TW" dirty="0"/>
              <a:t>圖中箭頭所指的地方，許多不同系統可以使用的連結或是</a:t>
            </a:r>
            <a:r>
              <a:rPr lang="en-US" altLang="zh-TW" dirty="0"/>
              <a:t>HTML</a:t>
            </a:r>
            <a:r>
              <a:rPr lang="zh-TW" altLang="zh-TW" dirty="0"/>
              <a:t>碼。</a:t>
            </a:r>
          </a:p>
          <a:p>
            <a:endParaRPr lang="zh-TW" altLang="en-US" dirty="0"/>
          </a:p>
        </p:txBody>
      </p:sp>
    </p:spTree>
    <p:extLst>
      <p:ext uri="{BB962C8B-B14F-4D97-AF65-F5344CB8AC3E}">
        <p14:creationId xmlns:p14="http://schemas.microsoft.com/office/powerpoint/2010/main" val="20362609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部落格文章的</a:t>
            </a:r>
            <a:r>
              <a:rPr lang="en-US" altLang="zh-TW" dirty="0"/>
              <a:t>HTML</a:t>
            </a:r>
            <a:r>
              <a:rPr lang="zh-TW" altLang="zh-TW" dirty="0"/>
              <a:t>內容處理</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84</a:t>
            </a:fld>
            <a:endParaRPr lang="zh-TW" altLang="en-US"/>
          </a:p>
        </p:txBody>
      </p:sp>
      <p:sp>
        <p:nvSpPr>
          <p:cNvPr id="4" name="內容版面配置區 3"/>
          <p:cNvSpPr>
            <a:spLocks noGrp="1"/>
          </p:cNvSpPr>
          <p:nvPr>
            <p:ph sz="quarter" idx="1"/>
          </p:nvPr>
        </p:nvSpPr>
        <p:spPr/>
        <p:txBody>
          <a:bodyPr/>
          <a:lstStyle/>
          <a:p>
            <a:endParaRPr lang="zh-TW" altLang="en-US"/>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1619672" y="1527048"/>
            <a:ext cx="6048672" cy="4802803"/>
          </a:xfrm>
          <a:prstGeom prst="rect">
            <a:avLst/>
          </a:prstGeom>
        </p:spPr>
      </p:pic>
    </p:spTree>
    <p:extLst>
      <p:ext uri="{BB962C8B-B14F-4D97-AF65-F5344CB8AC3E}">
        <p14:creationId xmlns:p14="http://schemas.microsoft.com/office/powerpoint/2010/main" val="18900990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部落格文章的</a:t>
            </a:r>
            <a:r>
              <a:rPr lang="en-US" altLang="zh-TW" dirty="0"/>
              <a:t>HTML</a:t>
            </a:r>
            <a:r>
              <a:rPr lang="zh-TW" altLang="zh-TW" dirty="0"/>
              <a:t>內容處理</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85</a:t>
            </a:fld>
            <a:endParaRPr lang="zh-TW" altLang="en-US"/>
          </a:p>
        </p:txBody>
      </p:sp>
      <p:sp>
        <p:nvSpPr>
          <p:cNvPr id="4" name="內容版面配置區 3"/>
          <p:cNvSpPr>
            <a:spLocks noGrp="1"/>
          </p:cNvSpPr>
          <p:nvPr>
            <p:ph sz="quarter" idx="1"/>
          </p:nvPr>
        </p:nvSpPr>
        <p:spPr/>
        <p:txBody>
          <a:bodyPr/>
          <a:lstStyle/>
          <a:p>
            <a:endParaRPr lang="zh-TW" altLang="en-US"/>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1619672" y="1506517"/>
            <a:ext cx="5904656" cy="4961639"/>
          </a:xfrm>
          <a:prstGeom prst="rect">
            <a:avLst/>
          </a:prstGeom>
        </p:spPr>
      </p:pic>
    </p:spTree>
    <p:extLst>
      <p:ext uri="{BB962C8B-B14F-4D97-AF65-F5344CB8AC3E}">
        <p14:creationId xmlns:p14="http://schemas.microsoft.com/office/powerpoint/2010/main" val="6472621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部落格文章的</a:t>
            </a:r>
            <a:r>
              <a:rPr lang="en-US" altLang="zh-TW" dirty="0"/>
              <a:t>HTML</a:t>
            </a:r>
            <a:r>
              <a:rPr lang="zh-TW" altLang="zh-TW" dirty="0"/>
              <a:t>內容處理</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86</a:t>
            </a:fld>
            <a:endParaRPr lang="zh-TW" altLang="en-US"/>
          </a:p>
        </p:txBody>
      </p:sp>
      <p:pic>
        <p:nvPicPr>
          <p:cNvPr id="5" name="內容版面配置區 4"/>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945855" y="1498560"/>
            <a:ext cx="7252290" cy="5098791"/>
          </a:xfrm>
          <a:prstGeom prst="rect">
            <a:avLst/>
          </a:prstGeom>
        </p:spPr>
      </p:pic>
    </p:spTree>
    <p:extLst>
      <p:ext uri="{BB962C8B-B14F-4D97-AF65-F5344CB8AC3E}">
        <p14:creationId xmlns:p14="http://schemas.microsoft.com/office/powerpoint/2010/main" val="39886409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部落格文章的</a:t>
            </a:r>
            <a:r>
              <a:rPr lang="en-US" altLang="zh-TW" dirty="0"/>
              <a:t>HTML</a:t>
            </a:r>
            <a:r>
              <a:rPr lang="zh-TW" altLang="zh-TW" dirty="0"/>
              <a:t>內容處理</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87</a:t>
            </a:fld>
            <a:endParaRPr lang="zh-TW" altLang="en-US"/>
          </a:p>
        </p:txBody>
      </p:sp>
      <p:sp>
        <p:nvSpPr>
          <p:cNvPr id="4" name="內容版面配置區 3"/>
          <p:cNvSpPr>
            <a:spLocks noGrp="1"/>
          </p:cNvSpPr>
          <p:nvPr>
            <p:ph sz="quarter" idx="1"/>
          </p:nvPr>
        </p:nvSpPr>
        <p:spPr/>
        <p:txBody>
          <a:bodyPr/>
          <a:lstStyle/>
          <a:p>
            <a:r>
              <a:rPr lang="zh-TW" altLang="zh-TW" dirty="0"/>
              <a:t>在</a:t>
            </a:r>
            <a:r>
              <a:rPr lang="en-US" altLang="zh-TW" dirty="0"/>
              <a:t>post.html</a:t>
            </a:r>
            <a:r>
              <a:rPr lang="zh-TW" altLang="zh-TW" dirty="0"/>
              <a:t>中在輸出</a:t>
            </a:r>
            <a:r>
              <a:rPr lang="en-US" altLang="zh-TW" dirty="0" err="1"/>
              <a:t>post.body</a:t>
            </a:r>
            <a:r>
              <a:rPr lang="zh-TW" altLang="zh-TW" dirty="0"/>
              <a:t>的後面，再加上一個</a:t>
            </a:r>
            <a:r>
              <a:rPr lang="en-US" altLang="zh-TW" dirty="0"/>
              <a:t>safe</a:t>
            </a:r>
            <a:r>
              <a:rPr lang="zh-TW" altLang="zh-TW" dirty="0"/>
              <a:t>的過濾器</a:t>
            </a:r>
            <a:endParaRPr lang="en-US" altLang="zh-TW" dirty="0"/>
          </a:p>
          <a:p>
            <a:pPr marL="274320" lvl="1" indent="0">
              <a:buNone/>
            </a:pPr>
            <a:r>
              <a:rPr lang="en-US" altLang="zh-TW" dirty="0"/>
              <a:t>{{ </a:t>
            </a:r>
            <a:r>
              <a:rPr lang="en-US" altLang="zh-TW" dirty="0" err="1"/>
              <a:t>post.body</a:t>
            </a:r>
            <a:r>
              <a:rPr lang="en-US" altLang="zh-TW" dirty="0"/>
              <a:t> | safe }}</a:t>
            </a:r>
            <a:endParaRPr lang="zh-TW" altLang="en-US"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2339752" y="2792638"/>
            <a:ext cx="4464496" cy="3845906"/>
          </a:xfrm>
          <a:prstGeom prst="rect">
            <a:avLst/>
          </a:prstGeom>
        </p:spPr>
      </p:pic>
    </p:spTree>
    <p:extLst>
      <p:ext uri="{BB962C8B-B14F-4D97-AF65-F5344CB8AC3E}">
        <p14:creationId xmlns:p14="http://schemas.microsoft.com/office/powerpoint/2010/main" val="5104445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Markdown</a:t>
            </a:r>
            <a:r>
              <a:rPr lang="zh-TW" altLang="zh-TW" dirty="0"/>
              <a:t>語法解析與應用</a:t>
            </a:r>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88</a:t>
            </a:fld>
            <a:endParaRPr lang="zh-TW" altLang="en-US"/>
          </a:p>
        </p:txBody>
      </p:sp>
      <p:sp>
        <p:nvSpPr>
          <p:cNvPr id="4" name="內容版面配置區 3"/>
          <p:cNvSpPr>
            <a:spLocks noGrp="1"/>
          </p:cNvSpPr>
          <p:nvPr>
            <p:ph sz="quarter" idx="1"/>
          </p:nvPr>
        </p:nvSpPr>
        <p:spPr/>
        <p:txBody>
          <a:bodyPr/>
          <a:lstStyle/>
          <a:p>
            <a:r>
              <a:rPr lang="en-US" altLang="zh-TW" dirty="0"/>
              <a:t>Markdown</a:t>
            </a:r>
            <a:r>
              <a:rPr lang="zh-TW" altLang="zh-TW" dirty="0"/>
              <a:t>語法，讓部落客在編輯文章的時候可以兼顧彈性、便利以及安全。</a:t>
            </a:r>
            <a:r>
              <a:rPr lang="en-US" altLang="zh-TW" dirty="0"/>
              <a:t>Markdown</a:t>
            </a:r>
            <a:r>
              <a:rPr lang="zh-TW" altLang="zh-TW" dirty="0"/>
              <a:t>的語法介紹，請參考網站：</a:t>
            </a:r>
            <a:r>
              <a:rPr lang="en-US" altLang="zh-TW" u="sng" dirty="0">
                <a:hlinkClick r:id="rId2"/>
              </a:rPr>
              <a:t>http://markdown.tw/</a:t>
            </a:r>
            <a:r>
              <a:rPr lang="en-US" altLang="zh-TW" dirty="0"/>
              <a:t> </a:t>
            </a:r>
            <a:r>
              <a:rPr lang="zh-TW" altLang="zh-TW" dirty="0"/>
              <a:t>上的說明。</a:t>
            </a:r>
            <a:endParaRPr lang="en-US" altLang="zh-TW" dirty="0"/>
          </a:p>
          <a:p>
            <a:r>
              <a:rPr lang="zh-TW" altLang="zh-TW" dirty="0"/>
              <a:t>安裝</a:t>
            </a:r>
            <a:r>
              <a:rPr lang="en-US" altLang="zh-TW" dirty="0" err="1"/>
              <a:t>django</a:t>
            </a:r>
            <a:r>
              <a:rPr lang="en-US" altLang="zh-TW" dirty="0"/>
              <a:t>-markdown-</a:t>
            </a:r>
            <a:r>
              <a:rPr lang="en-US" altLang="zh-TW" dirty="0" err="1"/>
              <a:t>deux</a:t>
            </a:r>
            <a:r>
              <a:rPr lang="zh-TW" altLang="zh-TW" dirty="0"/>
              <a:t>套件</a:t>
            </a:r>
            <a:endParaRPr lang="en-US" altLang="zh-TW" dirty="0"/>
          </a:p>
          <a:p>
            <a:r>
              <a:rPr lang="zh-TW" altLang="zh-TW" dirty="0"/>
              <a:t>使用</a:t>
            </a:r>
            <a:r>
              <a:rPr lang="en-US" altLang="zh-TW" dirty="0"/>
              <a:t>pip freeze</a:t>
            </a:r>
            <a:r>
              <a:rPr lang="zh-TW" altLang="zh-TW" dirty="0"/>
              <a:t>把它放到</a:t>
            </a:r>
            <a:r>
              <a:rPr lang="en-US" altLang="zh-TW" dirty="0"/>
              <a:t>requirements.txt</a:t>
            </a:r>
            <a:r>
              <a:rPr lang="zh-TW" altLang="zh-TW" dirty="0"/>
              <a:t>中，步驟如下：</a:t>
            </a:r>
          </a:p>
          <a:p>
            <a:pPr marL="274320" lvl="1" indent="0">
              <a:buNone/>
            </a:pPr>
            <a:r>
              <a:rPr lang="en-US" altLang="zh-TW" dirty="0"/>
              <a:t>pip install </a:t>
            </a:r>
            <a:r>
              <a:rPr lang="en-US" altLang="zh-TW" dirty="0" err="1"/>
              <a:t>django</a:t>
            </a:r>
            <a:r>
              <a:rPr lang="en-US" altLang="zh-TW" dirty="0"/>
              <a:t>-markdown-deux</a:t>
            </a:r>
          </a:p>
          <a:p>
            <a:pPr marL="274320" lvl="1" indent="0">
              <a:buNone/>
            </a:pPr>
            <a:r>
              <a:rPr lang="en-US" altLang="zh-TW" dirty="0"/>
              <a:t>pip freeze &gt; requirements.txt</a:t>
            </a:r>
          </a:p>
          <a:p>
            <a:pPr lvl="1"/>
            <a:endParaRPr lang="zh-TW" altLang="en-US" dirty="0"/>
          </a:p>
        </p:txBody>
      </p:sp>
    </p:spTree>
    <p:extLst>
      <p:ext uri="{BB962C8B-B14F-4D97-AF65-F5344CB8AC3E}">
        <p14:creationId xmlns:p14="http://schemas.microsoft.com/office/powerpoint/2010/main" val="4733524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Markdown</a:t>
            </a:r>
            <a:r>
              <a:rPr lang="zh-TW" altLang="zh-TW" dirty="0"/>
              <a:t>語法解析與應用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89</a:t>
            </a:fld>
            <a:endParaRPr lang="zh-TW" altLang="en-US"/>
          </a:p>
        </p:txBody>
      </p:sp>
      <p:sp>
        <p:nvSpPr>
          <p:cNvPr id="4" name="內容版面配置區 3"/>
          <p:cNvSpPr>
            <a:spLocks noGrp="1"/>
          </p:cNvSpPr>
          <p:nvPr>
            <p:ph sz="quarter" idx="1"/>
          </p:nvPr>
        </p:nvSpPr>
        <p:spPr/>
        <p:txBody>
          <a:bodyPr>
            <a:normAutofit fontScale="92500" lnSpcReduction="20000"/>
          </a:bodyPr>
          <a:lstStyle/>
          <a:p>
            <a:r>
              <a:rPr lang="zh-TW" altLang="en-US" dirty="0"/>
              <a:t>加入</a:t>
            </a:r>
            <a:r>
              <a:rPr lang="en-US" altLang="zh-TW" dirty="0" err="1"/>
              <a:t>markdown_deux</a:t>
            </a:r>
            <a:r>
              <a:rPr lang="zh-TW" altLang="en-US" dirty="0"/>
              <a:t>至</a:t>
            </a:r>
            <a:r>
              <a:rPr lang="en-US" altLang="zh-TW" dirty="0"/>
              <a:t>setting.py</a:t>
            </a:r>
            <a:r>
              <a:rPr lang="zh-TW" altLang="zh-TW" dirty="0"/>
              <a:t>中的</a:t>
            </a:r>
            <a:r>
              <a:rPr lang="en-US" altLang="zh-TW" dirty="0"/>
              <a:t>INSTALLED_APP</a:t>
            </a:r>
          </a:p>
          <a:p>
            <a:pPr marL="274320" lvl="1" indent="0">
              <a:buNone/>
            </a:pPr>
            <a:r>
              <a:rPr lang="en-US" altLang="zh-TW" dirty="0"/>
              <a:t>...</a:t>
            </a:r>
            <a:r>
              <a:rPr lang="zh-TW" altLang="en-US" dirty="0"/>
              <a:t>略</a:t>
            </a:r>
            <a:r>
              <a:rPr lang="en-US" altLang="zh-TW" dirty="0"/>
              <a:t>...</a:t>
            </a:r>
          </a:p>
          <a:p>
            <a:pPr marL="274320" lvl="1" indent="0">
              <a:buNone/>
            </a:pPr>
            <a:r>
              <a:rPr lang="en-US" altLang="zh-TW" dirty="0"/>
              <a:t>INSTALLED_APPS = (</a:t>
            </a:r>
          </a:p>
          <a:p>
            <a:pPr marL="274320" lvl="1" indent="0">
              <a:buNone/>
            </a:pPr>
            <a:r>
              <a:rPr lang="en-US" altLang="zh-TW" dirty="0"/>
              <a:t>    '</a:t>
            </a:r>
            <a:r>
              <a:rPr lang="en-US" altLang="zh-TW" dirty="0" err="1"/>
              <a:t>django.contrib.admin</a:t>
            </a:r>
            <a:r>
              <a:rPr lang="en-US" altLang="zh-TW" dirty="0"/>
              <a:t>',</a:t>
            </a:r>
          </a:p>
          <a:p>
            <a:pPr marL="274320" lvl="1" indent="0">
              <a:buNone/>
            </a:pPr>
            <a:r>
              <a:rPr lang="en-US" altLang="zh-TW" dirty="0"/>
              <a:t>    '</a:t>
            </a:r>
            <a:r>
              <a:rPr lang="en-US" altLang="zh-TW" dirty="0" err="1"/>
              <a:t>django.contrib.auth</a:t>
            </a:r>
            <a:r>
              <a:rPr lang="en-US" altLang="zh-TW" dirty="0"/>
              <a:t>',</a:t>
            </a:r>
          </a:p>
          <a:p>
            <a:pPr marL="274320" lvl="1" indent="0">
              <a:buNone/>
            </a:pPr>
            <a:r>
              <a:rPr lang="en-US" altLang="zh-TW" dirty="0"/>
              <a:t>    '</a:t>
            </a:r>
            <a:r>
              <a:rPr lang="en-US" altLang="zh-TW" dirty="0" err="1"/>
              <a:t>django.contrib.contenttypes</a:t>
            </a:r>
            <a:r>
              <a:rPr lang="en-US" altLang="zh-TW" dirty="0"/>
              <a:t>',</a:t>
            </a:r>
          </a:p>
          <a:p>
            <a:pPr marL="274320" lvl="1" indent="0">
              <a:buNone/>
            </a:pPr>
            <a:r>
              <a:rPr lang="en-US" altLang="zh-TW" dirty="0"/>
              <a:t>    '</a:t>
            </a:r>
            <a:r>
              <a:rPr lang="en-US" altLang="zh-TW" dirty="0" err="1"/>
              <a:t>django.contrib.sessions</a:t>
            </a:r>
            <a:r>
              <a:rPr lang="en-US" altLang="zh-TW" dirty="0"/>
              <a:t>',</a:t>
            </a:r>
          </a:p>
          <a:p>
            <a:pPr marL="274320" lvl="1" indent="0">
              <a:buNone/>
            </a:pPr>
            <a:r>
              <a:rPr lang="en-US" altLang="zh-TW" dirty="0"/>
              <a:t>    '</a:t>
            </a:r>
            <a:r>
              <a:rPr lang="en-US" altLang="zh-TW" dirty="0" err="1"/>
              <a:t>django.contrib.messages</a:t>
            </a:r>
            <a:r>
              <a:rPr lang="en-US" altLang="zh-TW" dirty="0"/>
              <a:t>',</a:t>
            </a:r>
          </a:p>
          <a:p>
            <a:pPr marL="274320" lvl="1" indent="0">
              <a:buNone/>
            </a:pPr>
            <a:r>
              <a:rPr lang="en-US" altLang="zh-TW" dirty="0"/>
              <a:t>    '</a:t>
            </a:r>
            <a:r>
              <a:rPr lang="en-US" altLang="zh-TW" dirty="0" err="1"/>
              <a:t>django.contrib.staticfiles</a:t>
            </a:r>
            <a:r>
              <a:rPr lang="en-US" altLang="zh-TW" dirty="0"/>
              <a:t>',</a:t>
            </a:r>
          </a:p>
          <a:p>
            <a:pPr marL="274320" lvl="1" indent="0">
              <a:buNone/>
            </a:pPr>
            <a:r>
              <a:rPr lang="en-US" altLang="zh-TW" dirty="0"/>
              <a:t>    '</a:t>
            </a:r>
            <a:r>
              <a:rPr lang="en-US" altLang="zh-TW" dirty="0" err="1"/>
              <a:t>markdown_deux</a:t>
            </a:r>
            <a:r>
              <a:rPr lang="en-US" altLang="zh-TW" dirty="0"/>
              <a:t>',</a:t>
            </a:r>
          </a:p>
          <a:p>
            <a:pPr marL="274320" lvl="1" indent="0">
              <a:buNone/>
            </a:pPr>
            <a:r>
              <a:rPr lang="en-US" altLang="zh-TW" dirty="0"/>
              <a:t>    '</a:t>
            </a:r>
            <a:r>
              <a:rPr lang="en-US" altLang="zh-TW" dirty="0" err="1"/>
              <a:t>mainsite</a:t>
            </a:r>
            <a:r>
              <a:rPr lang="en-US" altLang="zh-TW" dirty="0"/>
              <a:t>',</a:t>
            </a:r>
          </a:p>
          <a:p>
            <a:pPr marL="274320" lvl="1" indent="0">
              <a:buNone/>
            </a:pPr>
            <a:r>
              <a:rPr lang="en-US" altLang="zh-TW" dirty="0"/>
              <a:t>)</a:t>
            </a:r>
          </a:p>
          <a:p>
            <a:pPr marL="274320" lvl="1" indent="0">
              <a:buNone/>
            </a:pPr>
            <a:r>
              <a:rPr lang="en-US" altLang="zh-TW" dirty="0"/>
              <a:t>...</a:t>
            </a:r>
            <a:r>
              <a:rPr lang="zh-TW" altLang="en-US" dirty="0"/>
              <a:t>略</a:t>
            </a:r>
            <a:r>
              <a:rPr lang="en-US" altLang="zh-TW" dirty="0"/>
              <a:t>...</a:t>
            </a:r>
          </a:p>
          <a:p>
            <a:pPr lvl="1"/>
            <a:endParaRPr lang="zh-TW" altLang="en-US" dirty="0"/>
          </a:p>
        </p:txBody>
      </p:sp>
    </p:spTree>
    <p:extLst>
      <p:ext uri="{BB962C8B-B14F-4D97-AF65-F5344CB8AC3E}">
        <p14:creationId xmlns:p14="http://schemas.microsoft.com/office/powerpoint/2010/main" val="259288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產生第一個網站框架</a:t>
            </a:r>
            <a:endParaRPr lang="zh-TW" altLang="en-US" dirty="0"/>
          </a:p>
        </p:txBody>
      </p:sp>
      <p:sp>
        <p:nvSpPr>
          <p:cNvPr id="3" name="內容版面配置區 2"/>
          <p:cNvSpPr>
            <a:spLocks noGrp="1"/>
          </p:cNvSpPr>
          <p:nvPr>
            <p:ph sz="quarter" idx="1"/>
          </p:nvPr>
        </p:nvSpPr>
        <p:spPr/>
        <p:txBody>
          <a:bodyPr>
            <a:normAutofit/>
          </a:bodyPr>
          <a:lstStyle/>
          <a:p>
            <a:pPr lvl="0"/>
            <a:r>
              <a:rPr lang="zh-TW" altLang="zh-TW" sz="2400" dirty="0"/>
              <a:t>然後，別忘了建立</a:t>
            </a:r>
            <a:r>
              <a:rPr lang="en-US" altLang="zh-TW" sz="2400" dirty="0" err="1"/>
              <a:t>Git</a:t>
            </a:r>
            <a:r>
              <a:rPr lang="zh-TW" altLang="zh-TW" sz="2400" dirty="0"/>
              <a:t>倉庫，如下：</a:t>
            </a:r>
            <a:endParaRPr lang="en-US" altLang="zh-TW" sz="2400" dirty="0"/>
          </a:p>
          <a:p>
            <a:pPr marL="274320" lvl="1" indent="0">
              <a:buNone/>
            </a:pPr>
            <a:r>
              <a:rPr lang="en-US" altLang="zh-TW" sz="1900" dirty="0"/>
              <a:t>pip freeze &gt; requirements.txt</a:t>
            </a:r>
          </a:p>
          <a:p>
            <a:pPr marL="274320" lvl="1" indent="0">
              <a:buNone/>
            </a:pPr>
            <a:r>
              <a:rPr lang="en-US" altLang="zh-TW" sz="1900" dirty="0"/>
              <a:t>git config --global user.name Richard</a:t>
            </a:r>
          </a:p>
          <a:p>
            <a:pPr marL="274320" lvl="1" indent="0">
              <a:buNone/>
            </a:pPr>
            <a:r>
              <a:rPr lang="en-US" altLang="zh-TW" sz="1900" dirty="0"/>
              <a:t>git config --global </a:t>
            </a:r>
            <a:r>
              <a:rPr lang="en-US" altLang="zh-TW" sz="1900" dirty="0" err="1"/>
              <a:t>user.email</a:t>
            </a:r>
            <a:r>
              <a:rPr lang="en-US" altLang="zh-TW" sz="1900" dirty="0"/>
              <a:t> skynet.tw@gmail.com</a:t>
            </a:r>
          </a:p>
          <a:p>
            <a:pPr marL="274320" lvl="1" indent="0">
              <a:buNone/>
            </a:pPr>
            <a:r>
              <a:rPr lang="en-US" altLang="zh-TW" sz="1900" dirty="0"/>
              <a:t>git </a:t>
            </a:r>
            <a:r>
              <a:rPr lang="en-US" altLang="zh-TW" sz="1900" dirty="0" err="1"/>
              <a:t>init</a:t>
            </a:r>
            <a:endParaRPr lang="en-US" altLang="zh-TW" sz="1900" dirty="0"/>
          </a:p>
          <a:p>
            <a:pPr marL="274320" lvl="1" indent="0">
              <a:buNone/>
            </a:pPr>
            <a:r>
              <a:rPr lang="en-US" altLang="zh-TW" sz="1900" dirty="0"/>
              <a:t>git add .</a:t>
            </a:r>
          </a:p>
          <a:p>
            <a:pPr marL="274320" lvl="1" indent="0">
              <a:buNone/>
            </a:pPr>
            <a:r>
              <a:rPr lang="en-US" altLang="zh-TW" sz="1900" dirty="0"/>
              <a:t>git commit -m 'first commit'</a:t>
            </a:r>
          </a:p>
        </p:txBody>
      </p:sp>
      <p:sp>
        <p:nvSpPr>
          <p:cNvPr id="5" name="投影片編號版面配置區 4"/>
          <p:cNvSpPr>
            <a:spLocks noGrp="1"/>
          </p:cNvSpPr>
          <p:nvPr>
            <p:ph type="sldNum" sz="quarter" idx="12"/>
          </p:nvPr>
        </p:nvSpPr>
        <p:spPr/>
        <p:txBody>
          <a:bodyPr/>
          <a:lstStyle/>
          <a:p>
            <a:fld id="{369E457D-EE12-4164-8E32-9DDD40A95892}" type="slidenum">
              <a:rPr lang="zh-TW" altLang="en-US" smtClean="0"/>
              <a:pPr/>
              <a:t>9</a:t>
            </a:fld>
            <a:endParaRPr lang="zh-TW" altLang="en-US"/>
          </a:p>
        </p:txBody>
      </p:sp>
    </p:spTree>
    <p:extLst>
      <p:ext uri="{BB962C8B-B14F-4D97-AF65-F5344CB8AC3E}">
        <p14:creationId xmlns:p14="http://schemas.microsoft.com/office/powerpoint/2010/main" val="31756657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Markdown</a:t>
            </a:r>
            <a:r>
              <a:rPr lang="zh-TW" altLang="zh-TW" dirty="0"/>
              <a:t>語法解析與應用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90</a:t>
            </a:fld>
            <a:endParaRPr lang="zh-TW" altLang="en-US"/>
          </a:p>
        </p:txBody>
      </p:sp>
      <p:sp>
        <p:nvSpPr>
          <p:cNvPr id="4" name="內容版面配置區 3"/>
          <p:cNvSpPr>
            <a:spLocks noGrp="1"/>
          </p:cNvSpPr>
          <p:nvPr>
            <p:ph sz="quarter" idx="1"/>
          </p:nvPr>
        </p:nvSpPr>
        <p:spPr/>
        <p:txBody>
          <a:bodyPr>
            <a:normAutofit fontScale="92500" lnSpcReduction="20000"/>
          </a:bodyPr>
          <a:lstStyle/>
          <a:p>
            <a:r>
              <a:rPr lang="zh-TW" altLang="zh-TW" dirty="0"/>
              <a:t>修改之後的</a:t>
            </a:r>
            <a:r>
              <a:rPr lang="en-US" altLang="zh-TW" dirty="0"/>
              <a:t>post.html</a:t>
            </a:r>
            <a:r>
              <a:rPr lang="zh-TW" altLang="zh-TW" dirty="0"/>
              <a:t>如下所示：</a:t>
            </a:r>
            <a:endParaRPr lang="en-US" altLang="zh-TW" dirty="0"/>
          </a:p>
          <a:p>
            <a:pPr marL="274320" lvl="1" indent="0">
              <a:buNone/>
            </a:pPr>
            <a:r>
              <a:rPr lang="en-US" altLang="zh-TW" dirty="0"/>
              <a:t>&lt;!-- post.html --&gt;</a:t>
            </a:r>
          </a:p>
          <a:p>
            <a:pPr marL="274320" lvl="1" indent="0">
              <a:buNone/>
            </a:pPr>
            <a:r>
              <a:rPr lang="en-US" altLang="zh-TW" dirty="0"/>
              <a:t>{% extends 'base.html' %}</a:t>
            </a:r>
          </a:p>
          <a:p>
            <a:pPr marL="274320" lvl="1" indent="0">
              <a:buNone/>
            </a:pPr>
            <a:r>
              <a:rPr lang="en-US" altLang="zh-TW" dirty="0">
                <a:solidFill>
                  <a:srgbClr val="FF0000"/>
                </a:solidFill>
              </a:rPr>
              <a:t>{% load </a:t>
            </a:r>
            <a:r>
              <a:rPr lang="en-US" altLang="zh-TW" dirty="0" err="1">
                <a:solidFill>
                  <a:srgbClr val="FF0000"/>
                </a:solidFill>
              </a:rPr>
              <a:t>markdown_deux_tags</a:t>
            </a:r>
            <a:r>
              <a:rPr lang="en-US" altLang="zh-TW" dirty="0">
                <a:solidFill>
                  <a:srgbClr val="FF0000"/>
                </a:solidFill>
              </a:rPr>
              <a:t> %}</a:t>
            </a:r>
          </a:p>
          <a:p>
            <a:pPr marL="274320" lvl="1" indent="0">
              <a:buNone/>
            </a:pPr>
            <a:r>
              <a:rPr lang="en-US" altLang="zh-TW" dirty="0"/>
              <a:t>{% block title %} {{ </a:t>
            </a:r>
            <a:r>
              <a:rPr lang="en-US" altLang="zh-TW" dirty="0" err="1"/>
              <a:t>post.title</a:t>
            </a:r>
            <a:r>
              <a:rPr lang="en-US" altLang="zh-TW" dirty="0"/>
              <a:t> }} - </a:t>
            </a:r>
            <a:r>
              <a:rPr lang="zh-TW" altLang="en-US" dirty="0"/>
              <a:t>文學天地 </a:t>
            </a:r>
            <a:r>
              <a:rPr lang="en-US" altLang="zh-TW" dirty="0"/>
              <a:t>{% </a:t>
            </a:r>
            <a:r>
              <a:rPr lang="en-US" altLang="zh-TW" dirty="0" err="1"/>
              <a:t>endblock</a:t>
            </a:r>
            <a:r>
              <a:rPr lang="en-US" altLang="zh-TW" dirty="0"/>
              <a:t> %}</a:t>
            </a:r>
          </a:p>
          <a:p>
            <a:pPr marL="274320" lvl="1" indent="0">
              <a:buNone/>
            </a:pPr>
            <a:r>
              <a:rPr lang="en-US" altLang="zh-TW" dirty="0"/>
              <a:t>{% block </a:t>
            </a:r>
            <a:r>
              <a:rPr lang="en-US" altLang="zh-TW" dirty="0" err="1"/>
              <a:t>headmessage</a:t>
            </a:r>
            <a:r>
              <a:rPr lang="en-US" altLang="zh-TW" dirty="0"/>
              <a:t> %}</a:t>
            </a:r>
          </a:p>
          <a:p>
            <a:pPr marL="274320" lvl="1" indent="0">
              <a:buNone/>
            </a:pPr>
            <a:r>
              <a:rPr lang="en-US" altLang="zh-TW" dirty="0"/>
              <a:t>    &lt;h3 style='font-family:</a:t>
            </a:r>
            <a:r>
              <a:rPr lang="zh-TW" altLang="en-US" dirty="0"/>
              <a:t>微軟正黑體</a:t>
            </a:r>
            <a:r>
              <a:rPr lang="en-US" altLang="zh-TW" dirty="0"/>
              <a:t>;'&gt;{{ </a:t>
            </a:r>
            <a:r>
              <a:rPr lang="en-US" altLang="zh-TW" dirty="0" err="1"/>
              <a:t>post.title</a:t>
            </a:r>
            <a:r>
              <a:rPr lang="en-US" altLang="zh-TW" dirty="0"/>
              <a:t> }}&lt;/h3&gt;</a:t>
            </a:r>
          </a:p>
          <a:p>
            <a:pPr marL="274320" lvl="1" indent="0">
              <a:buNone/>
            </a:pPr>
            <a:r>
              <a:rPr lang="en-US" altLang="zh-TW" dirty="0"/>
              <a:t>{% </a:t>
            </a:r>
            <a:r>
              <a:rPr lang="en-US" altLang="zh-TW" dirty="0" err="1"/>
              <a:t>endblock</a:t>
            </a:r>
            <a:r>
              <a:rPr lang="en-US" altLang="zh-TW" dirty="0"/>
              <a:t> %}</a:t>
            </a:r>
          </a:p>
          <a:p>
            <a:pPr marL="274320" lvl="1" indent="0">
              <a:buNone/>
            </a:pPr>
            <a:r>
              <a:rPr lang="en-US" altLang="zh-TW" dirty="0"/>
              <a:t>{% block content %} </a:t>
            </a:r>
          </a:p>
          <a:p>
            <a:pPr marL="274320" lvl="1" indent="0">
              <a:buNone/>
            </a:pPr>
            <a:r>
              <a:rPr lang="en-US" altLang="zh-TW" dirty="0"/>
              <a:t>        &lt;p style='font-family:</a:t>
            </a:r>
            <a:r>
              <a:rPr lang="zh-TW" altLang="en-US" dirty="0"/>
              <a:t>微軟正黑體</a:t>
            </a:r>
            <a:r>
              <a:rPr lang="en-US" altLang="zh-TW" dirty="0"/>
              <a:t>;font-size:12pt;letter-spacing:2pt;'&gt;</a:t>
            </a:r>
          </a:p>
          <a:p>
            <a:pPr marL="274320" lvl="1" indent="0">
              <a:buNone/>
            </a:pPr>
            <a:r>
              <a:rPr lang="en-US" altLang="zh-TW" dirty="0"/>
              <a:t>            </a:t>
            </a:r>
            <a:r>
              <a:rPr lang="en-US" altLang="zh-TW" dirty="0">
                <a:solidFill>
                  <a:srgbClr val="FF0000"/>
                </a:solidFill>
              </a:rPr>
              <a:t>{{ </a:t>
            </a:r>
            <a:r>
              <a:rPr lang="en-US" altLang="zh-TW" dirty="0" err="1">
                <a:solidFill>
                  <a:srgbClr val="FF0000"/>
                </a:solidFill>
              </a:rPr>
              <a:t>post.body</a:t>
            </a:r>
            <a:r>
              <a:rPr lang="en-US" altLang="zh-TW" dirty="0">
                <a:solidFill>
                  <a:srgbClr val="FF0000"/>
                </a:solidFill>
              </a:rPr>
              <a:t> | markdown }}&lt;/</a:t>
            </a:r>
            <a:r>
              <a:rPr lang="en-US" altLang="zh-TW" dirty="0"/>
              <a:t>a&gt;</a:t>
            </a:r>
          </a:p>
          <a:p>
            <a:pPr marL="274320" lvl="1" indent="0">
              <a:buNone/>
            </a:pPr>
            <a:r>
              <a:rPr lang="en-US" altLang="zh-TW" dirty="0"/>
              <a:t>        &lt;/p&gt;</a:t>
            </a:r>
          </a:p>
          <a:p>
            <a:pPr marL="274320" lvl="1" indent="0">
              <a:buNone/>
            </a:pPr>
            <a:r>
              <a:rPr lang="en-US" altLang="zh-TW" dirty="0"/>
              <a:t>{% </a:t>
            </a:r>
            <a:r>
              <a:rPr lang="en-US" altLang="zh-TW" dirty="0" err="1"/>
              <a:t>endblock</a:t>
            </a:r>
            <a:r>
              <a:rPr lang="en-US" altLang="zh-TW" dirty="0"/>
              <a:t> %}</a:t>
            </a:r>
          </a:p>
          <a:p>
            <a:pPr lvl="1"/>
            <a:endParaRPr lang="zh-TW" altLang="en-US" dirty="0"/>
          </a:p>
        </p:txBody>
      </p:sp>
    </p:spTree>
    <p:extLst>
      <p:ext uri="{BB962C8B-B14F-4D97-AF65-F5344CB8AC3E}">
        <p14:creationId xmlns:p14="http://schemas.microsoft.com/office/powerpoint/2010/main" val="24897709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Markdown</a:t>
            </a:r>
            <a:r>
              <a:rPr lang="zh-TW" altLang="zh-TW" dirty="0"/>
              <a:t>語法解析與應用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91</a:t>
            </a:fld>
            <a:endParaRPr lang="zh-TW" altLang="en-US"/>
          </a:p>
        </p:txBody>
      </p:sp>
      <p:sp>
        <p:nvSpPr>
          <p:cNvPr id="4" name="內容版面配置區 3"/>
          <p:cNvSpPr>
            <a:spLocks noGrp="1"/>
          </p:cNvSpPr>
          <p:nvPr>
            <p:ph sz="quarter" idx="1"/>
          </p:nvPr>
        </p:nvSpPr>
        <p:spPr/>
        <p:txBody>
          <a:bodyPr/>
          <a:lstStyle/>
          <a:p>
            <a:r>
              <a:rPr lang="zh-TW" altLang="zh-TW" dirty="0"/>
              <a:t>把原本的文章內容加上簡單的</a:t>
            </a:r>
            <a:r>
              <a:rPr lang="en-US" altLang="zh-TW" dirty="0"/>
              <a:t>Markdown</a:t>
            </a:r>
            <a:r>
              <a:rPr lang="zh-TW" altLang="zh-TW" dirty="0"/>
              <a:t>語法</a:t>
            </a:r>
            <a:endParaRPr lang="en-US" altLang="zh-TW" dirty="0"/>
          </a:p>
          <a:p>
            <a:r>
              <a:rPr lang="zh-TW" altLang="zh-TW" dirty="0"/>
              <a:t>「</a:t>
            </a:r>
            <a:r>
              <a:rPr lang="en-US" altLang="zh-TW" dirty="0"/>
              <a:t>##</a:t>
            </a:r>
            <a:r>
              <a:rPr lang="zh-TW" altLang="zh-TW" dirty="0"/>
              <a:t>」是</a:t>
            </a:r>
            <a:r>
              <a:rPr lang="en-US" altLang="zh-TW" dirty="0"/>
              <a:t>Markdown</a:t>
            </a:r>
            <a:r>
              <a:rPr lang="zh-TW" altLang="zh-TW" dirty="0"/>
              <a:t>中的小標題</a:t>
            </a:r>
            <a:endParaRPr lang="en-US" altLang="zh-TW" dirty="0"/>
          </a:p>
          <a:p>
            <a:r>
              <a:rPr lang="zh-TW" altLang="zh-TW" dirty="0"/>
              <a:t>「</a:t>
            </a:r>
            <a:r>
              <a:rPr lang="en-US" altLang="zh-TW" dirty="0"/>
              <a:t>!</a:t>
            </a:r>
            <a:r>
              <a:rPr lang="zh-TW" altLang="zh-TW" dirty="0"/>
              <a:t>」則是圖形連結</a:t>
            </a:r>
            <a:endParaRPr lang="zh-TW" altLang="en-US" dirty="0"/>
          </a:p>
        </p:txBody>
      </p:sp>
      <p:pic>
        <p:nvPicPr>
          <p:cNvPr id="7" name="圖片 6"/>
          <p:cNvPicPr/>
          <p:nvPr/>
        </p:nvPicPr>
        <p:blipFill>
          <a:blip r:embed="rId2">
            <a:extLst>
              <a:ext uri="{28A0092B-C50C-407E-A947-70E740481C1C}">
                <a14:useLocalDpi xmlns:a14="http://schemas.microsoft.com/office/drawing/2010/main" val="0"/>
              </a:ext>
            </a:extLst>
          </a:blip>
          <a:stretch>
            <a:fillRect/>
          </a:stretch>
        </p:blipFill>
        <p:spPr>
          <a:xfrm>
            <a:off x="2339752" y="2920873"/>
            <a:ext cx="4464496" cy="3717671"/>
          </a:xfrm>
          <a:prstGeom prst="rect">
            <a:avLst/>
          </a:prstGeom>
        </p:spPr>
      </p:pic>
    </p:spTree>
    <p:extLst>
      <p:ext uri="{BB962C8B-B14F-4D97-AF65-F5344CB8AC3E}">
        <p14:creationId xmlns:p14="http://schemas.microsoft.com/office/powerpoint/2010/main" val="3720529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Markdown</a:t>
            </a:r>
            <a:r>
              <a:rPr lang="zh-TW" altLang="zh-TW" dirty="0"/>
              <a:t>語法解析與應用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92</a:t>
            </a:fld>
            <a:endParaRPr lang="zh-TW" altLang="en-US"/>
          </a:p>
        </p:txBody>
      </p:sp>
      <p:sp>
        <p:nvSpPr>
          <p:cNvPr id="4" name="內容版面配置區 3"/>
          <p:cNvSpPr>
            <a:spLocks noGrp="1"/>
          </p:cNvSpPr>
          <p:nvPr>
            <p:ph sz="quarter" idx="1"/>
          </p:nvPr>
        </p:nvSpPr>
        <p:spPr/>
        <p:txBody>
          <a:bodyPr/>
          <a:lstStyle/>
          <a:p>
            <a:endParaRPr lang="zh-TW" altLang="en-US"/>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1547664" y="1487512"/>
            <a:ext cx="6048672" cy="4893815"/>
          </a:xfrm>
          <a:prstGeom prst="rect">
            <a:avLst/>
          </a:prstGeom>
        </p:spPr>
      </p:pic>
    </p:spTree>
    <p:extLst>
      <p:ext uri="{BB962C8B-B14F-4D97-AF65-F5344CB8AC3E}">
        <p14:creationId xmlns:p14="http://schemas.microsoft.com/office/powerpoint/2010/main" val="31072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Markdown</a:t>
            </a:r>
            <a:r>
              <a:rPr lang="zh-TW" altLang="zh-TW" dirty="0"/>
              <a:t>語法解析與應用</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93</a:t>
            </a:fld>
            <a:endParaRPr lang="zh-TW" altLang="en-US"/>
          </a:p>
        </p:txBody>
      </p:sp>
      <p:sp>
        <p:nvSpPr>
          <p:cNvPr id="4" name="內容版面配置區 3"/>
          <p:cNvSpPr>
            <a:spLocks noGrp="1"/>
          </p:cNvSpPr>
          <p:nvPr>
            <p:ph sz="quarter" idx="1"/>
          </p:nvPr>
        </p:nvSpPr>
        <p:spPr/>
        <p:txBody>
          <a:bodyPr/>
          <a:lstStyle/>
          <a:p>
            <a:endParaRPr lang="zh-TW" altLang="en-US"/>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1835696" y="1491232"/>
            <a:ext cx="5472608" cy="4890096"/>
          </a:xfrm>
          <a:prstGeom prst="rect">
            <a:avLst/>
          </a:prstGeom>
        </p:spPr>
      </p:pic>
    </p:spTree>
    <p:extLst>
      <p:ext uri="{BB962C8B-B14F-4D97-AF65-F5344CB8AC3E}">
        <p14:creationId xmlns:p14="http://schemas.microsoft.com/office/powerpoint/2010/main" val="11251578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習題</a:t>
            </a:r>
          </a:p>
        </p:txBody>
      </p:sp>
      <p:sp>
        <p:nvSpPr>
          <p:cNvPr id="3" name="內容版面配置區 2"/>
          <p:cNvSpPr>
            <a:spLocks noGrp="1"/>
          </p:cNvSpPr>
          <p:nvPr>
            <p:ph sz="quarter" idx="1"/>
          </p:nvPr>
        </p:nvSpPr>
        <p:spPr/>
        <p:txBody>
          <a:bodyPr>
            <a:normAutofit fontScale="92500"/>
          </a:bodyPr>
          <a:lstStyle/>
          <a:p>
            <a:pPr marL="514350" lvl="0" indent="-514350">
              <a:buFont typeface="+mj-lt"/>
              <a:buAutoNum type="arabicPeriod"/>
            </a:pPr>
            <a:r>
              <a:rPr lang="zh-TW" altLang="zh-TW" sz="2800" dirty="0"/>
              <a:t>依照本書的步驟，但是在資料模型中多增加一個摘要的欄位，建立一個屬於你自己的迷你部落格網站</a:t>
            </a:r>
          </a:p>
          <a:p>
            <a:pPr marL="514350" lvl="0" indent="-514350">
              <a:buFont typeface="+mj-lt"/>
              <a:buAutoNum type="arabicPeriod"/>
            </a:pPr>
            <a:r>
              <a:rPr lang="zh-TW" altLang="zh-TW" sz="2800" dirty="0"/>
              <a:t>在新建立的部落格首頁中，摘要的部份請顯示在資料模型中的摘要欄位</a:t>
            </a:r>
          </a:p>
          <a:p>
            <a:pPr marL="514350" lvl="0" indent="-514350">
              <a:buFont typeface="+mj-lt"/>
              <a:buAutoNum type="arabicPeriod"/>
            </a:pPr>
            <a:r>
              <a:rPr lang="zh-TW" altLang="zh-TW" sz="2800" dirty="0"/>
              <a:t>在首頁中，請加入</a:t>
            </a:r>
            <a:r>
              <a:rPr lang="en-US" altLang="zh-TW" sz="2800" u="sng" dirty="0">
                <a:hlinkClick r:id="rId2"/>
              </a:rPr>
              <a:t>http://flagcounter.com/</a:t>
            </a:r>
            <a:r>
              <a:rPr lang="en-US" altLang="zh-TW" sz="2800" dirty="0"/>
              <a:t> </a:t>
            </a:r>
            <a:r>
              <a:rPr lang="zh-TW" altLang="zh-TW" sz="2800" dirty="0"/>
              <a:t>計數器的功能</a:t>
            </a:r>
          </a:p>
          <a:p>
            <a:pPr marL="514350" lvl="0" indent="-514350">
              <a:buFont typeface="+mj-lt"/>
              <a:buAutoNum type="arabicPeriod"/>
            </a:pPr>
            <a:r>
              <a:rPr lang="zh-TW" altLang="zh-TW" sz="2800" dirty="0"/>
              <a:t>請在首頁中也加入可以解析</a:t>
            </a:r>
            <a:r>
              <a:rPr lang="en-US" altLang="zh-TW" sz="2800" dirty="0"/>
              <a:t>Markdown</a:t>
            </a:r>
            <a:r>
              <a:rPr lang="zh-TW" altLang="zh-TW" sz="2800" dirty="0"/>
              <a:t>語法的功能</a:t>
            </a:r>
          </a:p>
          <a:p>
            <a:pPr marL="514350" lvl="0" indent="-514350">
              <a:buFont typeface="+mj-lt"/>
              <a:buAutoNum type="arabicPeriod"/>
            </a:pPr>
            <a:r>
              <a:rPr lang="zh-TW" altLang="zh-TW" sz="2800" dirty="0"/>
              <a:t>請建立一篇以</a:t>
            </a:r>
            <a:r>
              <a:rPr lang="en-US" altLang="zh-TW" sz="2800" dirty="0"/>
              <a:t>Markdown</a:t>
            </a:r>
            <a:r>
              <a:rPr lang="zh-TW" altLang="zh-TW" sz="2800" dirty="0"/>
              <a:t>語法排版的文章，至少包含</a:t>
            </a:r>
            <a:r>
              <a:rPr lang="en-US" altLang="zh-TW" sz="2800" dirty="0"/>
              <a:t>5</a:t>
            </a:r>
            <a:r>
              <a:rPr lang="zh-TW" altLang="zh-TW" sz="2800" dirty="0"/>
              <a:t>個以上的</a:t>
            </a:r>
            <a:r>
              <a:rPr lang="en-US" altLang="zh-TW" sz="2800" dirty="0"/>
              <a:t>Markdown</a:t>
            </a:r>
            <a:r>
              <a:rPr lang="zh-TW" altLang="zh-TW" sz="2800" dirty="0"/>
              <a:t>指令</a:t>
            </a:r>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94</a:t>
            </a:fld>
            <a:endParaRPr lang="zh-TW"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鎮">
  <a:themeElements>
    <a:clrScheme name="市鎮">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觀點">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市鎮">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850</TotalTime>
  <Words>6492</Words>
  <Application>Microsoft Office PowerPoint</Application>
  <PresentationFormat>如螢幕大小 (4:3)</PresentationFormat>
  <Paragraphs>832</Paragraphs>
  <Slides>94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94</vt:i4>
      </vt:variant>
    </vt:vector>
  </HeadingPairs>
  <TitlesOfParts>
    <vt:vector size="101" baseType="lpstr">
      <vt:lpstr>微軟正黑體</vt:lpstr>
      <vt:lpstr>Arial</vt:lpstr>
      <vt:lpstr>Calibri</vt:lpstr>
      <vt:lpstr>Verdana</vt:lpstr>
      <vt:lpstr>Wingdings</vt:lpstr>
      <vt:lpstr>Wingdings 2</vt:lpstr>
      <vt:lpstr>市鎮</vt:lpstr>
      <vt:lpstr>第二堂 Django網站快速入門</vt:lpstr>
      <vt:lpstr>學習目標</vt:lpstr>
      <vt:lpstr>部落格網站的需求與規劃</vt:lpstr>
      <vt:lpstr>產生第一個網站框架</vt:lpstr>
      <vt:lpstr>產生第一個網站框架</vt:lpstr>
      <vt:lpstr>產生第一個網站框架</vt:lpstr>
      <vt:lpstr>產生第一個網站框架</vt:lpstr>
      <vt:lpstr>產生第一個網站框架</vt:lpstr>
      <vt:lpstr>產生第一個網站框架</vt:lpstr>
      <vt:lpstr>產生第一個網站框架</vt:lpstr>
      <vt:lpstr>Django資料夾與檔案解析</vt:lpstr>
      <vt:lpstr>編輯settings.py</vt:lpstr>
      <vt:lpstr>編輯settings.py</vt:lpstr>
      <vt:lpstr>資料庫與Django的關係</vt:lpstr>
      <vt:lpstr>資料庫與Django的關係</vt:lpstr>
      <vt:lpstr>定義資料模型</vt:lpstr>
      <vt:lpstr>定義資料模型</vt:lpstr>
      <vt:lpstr> 啟用admin管理介面</vt:lpstr>
      <vt:lpstr>建立一個管理者的帳號以及密碼</vt:lpstr>
      <vt:lpstr>定義的Post納入管理、透過admin.site.register註冊</vt:lpstr>
      <vt:lpstr>啟用admin管理介面</vt:lpstr>
      <vt:lpstr>啟用admin管理介面</vt:lpstr>
      <vt:lpstr>啟用admin管理介面</vt:lpstr>
      <vt:lpstr>啟用admin管理介面</vt:lpstr>
      <vt:lpstr>啟用admin管理介面</vt:lpstr>
      <vt:lpstr>啟用admin管理介面</vt:lpstr>
      <vt:lpstr>啟用admin管理介面</vt:lpstr>
      <vt:lpstr>啟用admin管理介面</vt:lpstr>
      <vt:lpstr>讀取資料庫中的內容</vt:lpstr>
      <vt:lpstr>讀取資料庫中的內容</vt:lpstr>
      <vt:lpstr>讀取資料庫中的內容</vt:lpstr>
      <vt:lpstr>讀取資料庫中的內容</vt:lpstr>
      <vt:lpstr>網址對應與頁面輸出</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建立網頁輸出模版template</vt:lpstr>
      <vt:lpstr>網址對應urls.py</vt:lpstr>
      <vt:lpstr>網址對應urls.py</vt:lpstr>
      <vt:lpstr>網址對應urls.py</vt:lpstr>
      <vt:lpstr>網址對應urls.py</vt:lpstr>
      <vt:lpstr>網址對應urls.py</vt:lpstr>
      <vt:lpstr>網址對應urls.py</vt:lpstr>
      <vt:lpstr>網址對應urls.py</vt:lpstr>
      <vt:lpstr>共用模版的使用</vt:lpstr>
      <vt:lpstr>共用模版的使用</vt:lpstr>
      <vt:lpstr>共用模版的使用</vt:lpstr>
      <vt:lpstr>共用模版的使用</vt:lpstr>
      <vt:lpstr>共用模版的使用</vt:lpstr>
      <vt:lpstr>共用模版的使用</vt:lpstr>
      <vt:lpstr>共用模版的使用</vt:lpstr>
      <vt:lpstr>共用模版的使用</vt:lpstr>
      <vt:lpstr>共用模版的使用</vt:lpstr>
      <vt:lpstr>進階網站功能運用</vt:lpstr>
      <vt:lpstr>Javascript以及CSS檔案的引用</vt:lpstr>
      <vt:lpstr>Javascript以及CSS檔案的引用</vt:lpstr>
      <vt:lpstr>Javascript以及CSS檔案的引用</vt:lpstr>
      <vt:lpstr>Javascript以及CSS檔案的引用</vt:lpstr>
      <vt:lpstr>Javascript以及CSS檔案的引用</vt:lpstr>
      <vt:lpstr>Javascript以及CSS檔案的引用</vt:lpstr>
      <vt:lpstr>Javascript以及CSS檔案的引用</vt:lpstr>
      <vt:lpstr>Javascript以及CSS檔案的引用</vt:lpstr>
      <vt:lpstr>Javascript以及CSS檔案的引用</vt:lpstr>
      <vt:lpstr>Javascript以及CSS檔案的引用</vt:lpstr>
      <vt:lpstr>Javascript以及CSS檔案的引用</vt:lpstr>
      <vt:lpstr>圖形檔的應用</vt:lpstr>
      <vt:lpstr>圖形檔的應用</vt:lpstr>
      <vt:lpstr>圖形檔的應用</vt:lpstr>
      <vt:lpstr>在主網頁顯示文章摘要</vt:lpstr>
      <vt:lpstr>在主網頁顯示文章摘要</vt:lpstr>
      <vt:lpstr>在主網頁顯示文章摘要</vt:lpstr>
      <vt:lpstr>PowerPoint 簡報</vt:lpstr>
      <vt:lpstr>部落格文章的HTML內容處理</vt:lpstr>
      <vt:lpstr>部落格文章的HTML內容處理</vt:lpstr>
      <vt:lpstr>部落格文章的HTML內容處理</vt:lpstr>
      <vt:lpstr>部落格文章的HTML內容處理</vt:lpstr>
      <vt:lpstr>部落格文章的HTML內容處理</vt:lpstr>
      <vt:lpstr>Markdown語法解析與應用</vt:lpstr>
      <vt:lpstr>Markdown語法解析與應用</vt:lpstr>
      <vt:lpstr>Markdown語法解析與應用</vt:lpstr>
      <vt:lpstr>Markdown語法解析與應用</vt:lpstr>
      <vt:lpstr>Markdown語法解析與應用</vt:lpstr>
      <vt:lpstr>Markdown語法解析與應用</vt:lpstr>
      <vt:lpstr>習題</vt:lpstr>
    </vt:vector>
  </TitlesOfParts>
  <Company>SYNNEX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第一堂 程式設計所需要的基礎知識</dc:title>
  <dc:creator>USER</dc:creator>
  <cp:lastModifiedBy>Min-Huang Ho</cp:lastModifiedBy>
  <cp:revision>184</cp:revision>
  <dcterms:created xsi:type="dcterms:W3CDTF">2017-10-09T22:32:02Z</dcterms:created>
  <dcterms:modified xsi:type="dcterms:W3CDTF">2020-10-27T05:23:33Z</dcterms:modified>
</cp:coreProperties>
</file>