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9" r:id="rId3"/>
    <p:sldId id="280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1" r:id="rId14"/>
    <p:sldId id="283" r:id="rId15"/>
    <p:sldId id="269" r:id="rId16"/>
    <p:sldId id="270" r:id="rId17"/>
    <p:sldId id="272" r:id="rId18"/>
    <p:sldId id="28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2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0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5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99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5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4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5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2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4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8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D957-BA88-4865-9DCC-D6D4596943FC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F170-C32B-40F7-8965-52C80E262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0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F678-7D3A-4515-BE64-E600995B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384" y="675179"/>
            <a:ext cx="8791575" cy="3954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MGM COLLEGE OF ENGINEERING AND TECHNOLOGY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9E0F-8DC4-4CE9-B49E-588AC2479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40725"/>
            <a:ext cx="12192000" cy="8882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LOTUS SQL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4ACAE-8DFB-4FDF-ADF7-B0B1CA3DE4F0}"/>
              </a:ext>
            </a:extLst>
          </p:cNvPr>
          <p:cNvSpPr txBox="1"/>
          <p:nvPr/>
        </p:nvSpPr>
        <p:spPr>
          <a:xfrm>
            <a:off x="1959429" y="4859382"/>
            <a:ext cx="4081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Mrs. Deepa P 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Assistant Professor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Department of Computer Science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961E0-6FF6-4148-BA7E-221A404B1112}"/>
              </a:ext>
            </a:extLst>
          </p:cNvPr>
          <p:cNvSpPr txBox="1"/>
          <p:nvPr/>
        </p:nvSpPr>
        <p:spPr>
          <a:xfrm>
            <a:off x="7759337" y="4859382"/>
            <a:ext cx="2969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Bibin P Varghese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HKC18CS021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S7 Computer Science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3706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358D-67A1-4354-A017-91AAA820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65217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9FBC5-57AC-47C5-9106-AD22C222C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51" y="1490134"/>
            <a:ext cx="10624458" cy="4518779"/>
          </a:xfrm>
        </p:spPr>
      </p:pic>
    </p:spTree>
    <p:extLst>
      <p:ext uri="{BB962C8B-B14F-4D97-AF65-F5344CB8AC3E}">
        <p14:creationId xmlns:p14="http://schemas.microsoft.com/office/powerpoint/2010/main" val="300433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04D8-F937-45A9-8838-818011EE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8BD8-653C-4D61-B663-022DDB95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78332"/>
            <a:ext cx="9905999" cy="51353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OPERATORS-OPERATION FUSION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to dataset operation implementation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in the main memory database field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can be fused together to maximize data and code locality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tuples in registers and makes the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cheap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5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314F-ACCB-4B7F-9ACD-D02E5A59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cost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82B89-7A68-472D-B1CD-321888D6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023" y="1066799"/>
            <a:ext cx="7001691" cy="5534298"/>
          </a:xfrm>
        </p:spPr>
      </p:pic>
    </p:spTree>
    <p:extLst>
      <p:ext uri="{BB962C8B-B14F-4D97-AF65-F5344CB8AC3E}">
        <p14:creationId xmlns:p14="http://schemas.microsoft.com/office/powerpoint/2010/main" val="257295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C694-9E0A-4F79-8631-E0116ECB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cost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8C55-AD63-408B-97FC-C0C987DB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5657"/>
            <a:ext cx="9905999" cy="53557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model evaluates cost of the implementation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the cost can be calculated in several aspects , such as CPU usage , memory access and I/O bytes.</a:t>
            </a:r>
          </a:p>
        </p:txBody>
      </p:sp>
    </p:spTree>
    <p:extLst>
      <p:ext uri="{BB962C8B-B14F-4D97-AF65-F5344CB8AC3E}">
        <p14:creationId xmlns:p14="http://schemas.microsoft.com/office/powerpoint/2010/main" val="47493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D728-91F1-4757-9C8E-0DF4E570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5010"/>
            <a:ext cx="9905998" cy="100127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cost model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0FCE2-1506-4425-A4D5-4D24904E7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06286"/>
                <a:ext cx="9905999" cy="48855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𝐿𝑜𝑡𝑢𝑠𝐵𝑟𝑜𝑎𝑑𝑐𝑎𝑠𝑡𝐻𝑎𝑠h𝐽𝑜𝑖𝑛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𝑏𝑟𝑜𝑎𝑑𝑐𝑎𝑠𝑡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𝐿𝑒𝑓𝑡𝐼𝑛𝑝𝑢𝑡𝑅𝑜𝑤𝐶𝑜𝑢𝑛𝑡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𝐿𝑒𝑓𝑡𝐼𝑛𝑝𝑢𝑡𝐶𝑜𝑙𝑢𝑚𝑛𝐶𝑜𝑢𝑛𝑡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𝑁𝑢𝑚𝑅𝑖𝑔h𝑡𝑃𝑎𝑟𝑡𝑖𝑡𝑖𝑜𝑛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h𝑎𝑠h𝑚𝑎𝑝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𝐿𝑒𝑓𝑡𝐼𝑛𝑝𝑢𝑡𝑅𝑜𝑤𝐶𝑜𝑢𝑛𝑡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𝑁𝑢𝑚𝑅𝑖𝑔h𝑡𝑃𝑎𝑟𝑡𝑖𝑡𝑖𝑜𝑛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𝑅𝑖𝑔h𝑡𝐼𝑛𝑝𝑢𝑡𝑅𝑜𝑤𝐶𝑜𝑢𝑛𝑡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𝐿𝑒𝑓𝑡𝐷𝑖𝑠𝑡𝑖𝑛𝑐𝑡𝑅𝑜𝑤𝐶𝑜𝑢𝑛𝑡</m:t>
                            </m:r>
                          </m:e>
                        </m:d>
                      </m:e>
                    </m:func>
                  </m:oMath>
                </a14:m>
                <a:endParaRPr lang="en-US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𝑜𝑢𝑡𝑝𝑢𝑡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𝑂𝑢𝑡𝑝𝑢𝑡𝑅𝑜𝑤𝐶𝑜𝑢𝑛𝑡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𝑂𝑢𝑡𝑝𝑢𝑡𝐶𝑜𝑙𝑢𝑚𝑛𝐶𝑜𝑢𝑛𝑡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𝑏𝑟𝑜𝑎𝑑𝑐𝑎𝑠𝑡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h𝑎𝑠h𝑚𝑎𝑝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0FCE2-1506-4425-A4D5-4D24904E7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06286"/>
                <a:ext cx="9905999" cy="4885508"/>
              </a:xfrm>
              <a:blipFill>
                <a:blip r:embed="rId2"/>
                <a:stretch>
                  <a:fillRect l="-1231" t="-3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3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A57D-84FC-4580-83EF-C67D2148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2" y="394377"/>
            <a:ext cx="9905998" cy="44828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1CC95-4707-46FA-8514-23D28CCED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9" y="1008306"/>
                <a:ext cx="10711541" cy="5117964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DECORRELATION OF SUBQUERIES</a:t>
                </a:r>
              </a:p>
              <a:p>
                <a:r>
                  <a:rPr lang="en-IN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Subqueries that do not involve external variables are noncorrelated &amp; parsed into independent subtree </a:t>
                </a:r>
              </a:p>
              <a:p>
                <a:r>
                  <a:rPr lang="en-IN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Correlated subquery appears as a </a:t>
                </a:r>
                <a14:m>
                  <m:oMath xmlns:m="http://schemas.openxmlformats.org/officeDocument/2006/math">
                    <m:r>
                      <a:rPr lang="en-IN" sz="10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𝐿𝑜𝑔𝑖𝑐𝑎𝑙𝐶𝑜𝑟𝑟𝑒𝑙𝑎𝑡𝑒</m:t>
                    </m:r>
                  </m:oMath>
                </a14:m>
                <a:r>
                  <a:rPr lang="en-IN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operator in original logical plan</a:t>
                </a:r>
              </a:p>
              <a:p>
                <a:r>
                  <a:rPr lang="en-IN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Behaves like a special type of join, but the right input subtree refers to variables from left input</a:t>
                </a:r>
              </a:p>
              <a:p>
                <a:r>
                  <a:rPr lang="en-IN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Re-executing the right subtree every time hampers performance in most cases</a:t>
                </a:r>
              </a:p>
              <a:p>
                <a:r>
                  <a:rPr lang="en-IN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decorrelation is necessary</a:t>
                </a:r>
              </a:p>
              <a:p>
                <a:r>
                  <a:rPr lang="en-IN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Calcite adopts several methods for decorrelation, but they are not efficient enough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1CC95-4707-46FA-8514-23D28CCED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9" y="1008306"/>
                <a:ext cx="10711541" cy="5117964"/>
              </a:xfrm>
              <a:blipFill>
                <a:blip r:embed="rId2"/>
                <a:stretch>
                  <a:fillRect l="-1479" t="-2738" r="-626" b="-54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13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2A53-8B29-47F8-A2A1-B888138B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DECORRELATION OF SUBQUERIES (CONT..)</a:t>
            </a:r>
            <a:endParaRPr lang="en-IN" sz="28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BF8786-AD21-4548-983F-BC1F09A1F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398"/>
          <a:stretch/>
        </p:blipFill>
        <p:spPr>
          <a:xfrm>
            <a:off x="1766251" y="1125582"/>
            <a:ext cx="8656319" cy="261257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42E52B-D803-4B3A-9673-9EC7185BD050}"/>
              </a:ext>
            </a:extLst>
          </p:cNvPr>
          <p:cNvSpPr txBox="1"/>
          <p:nvPr/>
        </p:nvSpPr>
        <p:spPr>
          <a:xfrm>
            <a:off x="2525486" y="3732012"/>
            <a:ext cx="69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 Calcite decorrelation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A80AA6-E2EF-447B-A035-5B1421BA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51" y="4532810"/>
            <a:ext cx="8656319" cy="1846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C5E63A-6F90-4554-B421-A91573C51E62}"/>
              </a:ext>
            </a:extLst>
          </p:cNvPr>
          <p:cNvSpPr txBox="1"/>
          <p:nvPr/>
        </p:nvSpPr>
        <p:spPr>
          <a:xfrm>
            <a:off x="2641463" y="6409509"/>
            <a:ext cx="69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Decorrelation Example</a:t>
            </a:r>
          </a:p>
        </p:txBody>
      </p:sp>
    </p:spTree>
    <p:extLst>
      <p:ext uri="{BB962C8B-B14F-4D97-AF65-F5344CB8AC3E}">
        <p14:creationId xmlns:p14="http://schemas.microsoft.com/office/powerpoint/2010/main" val="381814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8B84-5A5A-4D5C-B8AC-6435C407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7134F-CAAD-450C-B6F5-D993F5BD7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41120"/>
                <a:ext cx="9905999" cy="5068389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Calcite users invoke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𝑔𝑒𝑡𝑅𝑜𝑤𝐶𝑜𝑢𝑛𝑡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estimate the no: of output rows of an operator</a:t>
                </a:r>
              </a:p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is based on Calcite’s mechanism that provides metadata</a:t>
                </a:r>
              </a:p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estimates </a:t>
                </a:r>
                <a:r>
                  <a:rPr lang="en-I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RowCount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condition selectivity</a:t>
                </a:r>
              </a:p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tracks inherited properties- unique keys and column origins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7134F-CAAD-450C-B6F5-D993F5BD7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41120"/>
                <a:ext cx="9905999" cy="5068389"/>
              </a:xfrm>
              <a:blipFill>
                <a:blip r:embed="rId2"/>
                <a:stretch>
                  <a:fillRect l="-1600" t="-1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9927FE-C1AB-4106-9D2C-DC9207A6ABDB}"/>
              </a:ext>
            </a:extLst>
          </p:cNvPr>
          <p:cNvSpPr txBox="1"/>
          <p:nvPr/>
        </p:nvSpPr>
        <p:spPr>
          <a:xfrm>
            <a:off x="5630091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17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64E-7048-455C-ACE4-713CA375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estimation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A2C3B-AE5E-450D-AAB8-116E47497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22767"/>
                <a:ext cx="9905999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Eg: estimation of the output </a:t>
                </a:r>
                <a:r>
                  <a:rPr lang="en-I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RowCount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simple query </a:t>
                </a: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𝑠𝑒𝑙𝑒𝑐𝑡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𝑓𝑟𝑜𝑚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𝑇𝑎𝑏𝑙𝑒𝐴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𝑇𝑎𝑏𝑙𝑒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𝑇𝑎𝑏𝑙𝑒𝐴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𝑇𝑎𝑏𝑙𝑒𝐵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its estimated number of rows is</a:t>
                </a: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𝑅𝑜𝑤𝐶𝑜𝑢𝑛𝑡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𝑇𝑎𝑏𝑙𝑒𝐴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𝑅𝑜𝑤𝐶𝑜𝑢𝑛𝑡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𝑇𝑎𝑏𝑙𝑒𝐵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𝑅𝑜𝑤𝐶𝑜𝑢𝑛𝑡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endParaRPr lang="en-IN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𝑆𝑒𝑙𝑒𝑐𝑡𝑖𝑣𝑖𝑡𝑦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𝑇𝑎𝑏𝑙𝑒𝐴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𝑇𝑎𝑏𝑙𝑒𝐵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selectivity is a simple guess that returns a value between 0.5 and 1.0</a:t>
                </a: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A2C3B-AE5E-450D-AAB8-116E47497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22767"/>
                <a:ext cx="9905999" cy="3541714"/>
              </a:xfrm>
              <a:blipFill>
                <a:blip r:embed="rId2"/>
                <a:stretch>
                  <a:fillRect l="-1415" t="-2582" b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2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4B33-3C4D-40E7-9697-0AD4E844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505C-1560-449F-A9BE-9572A6442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0490"/>
            <a:ext cx="9905999" cy="525997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Workloads and environment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translation analysis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time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0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9B13-C32E-4972-BA1A-1626639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0ACD-8B56-4AFF-9527-BC13447BC4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–Lotus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BACKGROUND–calcite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Operators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5CE47-F523-4932-AD46-8E41CA70F1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20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0DF7-3A76-4DBC-9FC1-2128B1F2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0744-3F9F-4851-8F83-2858F195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1450"/>
            <a:ext cx="9905999" cy="496803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processing system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less memory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queries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327-6C72-435B-AF38-12551658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89F6-3755-433D-8994-439EE7F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2114"/>
            <a:ext cx="10266817" cy="510736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Lotus is a big data processing system developed with native programming language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boost lotus we present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LotusSQL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Calcite to compile and optimize queries with the guidance of a physical cost model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are resolved as a whole and compressed during C++ compilation time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all the about strategies,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LotusSQL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TPC-H queries by more than twice on average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0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CFB-403C-4803-AC69-8E93D39C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AC9B-F149-4A85-B2A0-8667DD16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97" y="1066798"/>
            <a:ext cx="9905999" cy="5172683"/>
          </a:xfrm>
        </p:spPr>
        <p:txBody>
          <a:bodyPr>
            <a:normAutofit fontScale="92500" lnSpcReduction="20000"/>
          </a:bodyPr>
          <a:lstStyle/>
          <a:p>
            <a:r>
              <a:rPr lang="nl-NL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Apache Hadoop, Apache hadoop, http://hadoop.apache.org, 2021.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J. Ekanayake, H. Li, B. J. Zhang, T.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Gunarathne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H. Bae, J.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G. Fox, Twister: A runtime for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iterative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19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 Int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High Performance Distributed Computing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Chicago, IL, USA,2010, pp. 810–818.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Y. Y. Bu, B. Howe, M.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Balazinska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M. D. Ernst,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HaLoop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Effificient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iterative data processing on large clusters,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VLDB 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Endowm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3, nos. 1&amp;2, pp. 285–296, 2010.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G. M.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Essertel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Y.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Tahboub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M. Decker, K. J. Brown, K. Olukotun, and T.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Rompf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Flare: Optimizing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spark with native compilation for scale-up architectures and medium-size data, in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13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USENIX Conf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Operating Systems Design and Implementation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Berkeley, CA, USA, 2018, pp. 799–815.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R. S. Xin, J. Rosen, M.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Zaharia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J. Franklin, S.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Shenker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I.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Shark: SQL and rich analytics at scale, in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2013 ACM SIGMOD Int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Management of Data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New York, NY, USA, 2013, pp. 13–24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6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0F3D-E634-437B-8877-6EE910EE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8244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8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2AA1-F848-47A6-95E5-438CE78A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713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B3F0-5267-4512-AB94-9988C534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4629"/>
            <a:ext cx="9905999" cy="3074125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engine to provide SQL support for dataset abstraction on native backend Lotus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SQL processing framework to deal with frontend jobs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719C-CCD0-454A-87B1-E5B87BD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4D2E-3B41-481C-9BC8-72DC00EC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40580"/>
            <a:ext cx="9905999" cy="5251512"/>
          </a:xfrm>
        </p:spPr>
        <p:txBody>
          <a:bodyPr>
            <a:normAutofit fontScale="77500" lnSpcReduction="20000"/>
          </a:bodyPr>
          <a:lstStyle/>
          <a:p>
            <a:r>
              <a:rPr lang="en-US" sz="3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apid development of information technology has brought significant progress to human society</a:t>
            </a:r>
          </a:p>
          <a:p>
            <a:r>
              <a:rPr lang="en-US" sz="3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amount of data that computer systems need to deal with has increased accordingly</a:t>
            </a:r>
          </a:p>
          <a:p>
            <a:r>
              <a:rPr lang="en-US" sz="3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is a common choice for data analysis</a:t>
            </a:r>
          </a:p>
          <a:p>
            <a:r>
              <a:rPr lang="en-US" sz="3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execution efficiency of SQL queries TPC defines a benchmark TPC-H is widely used for OLAP performance evaluation.</a:t>
            </a:r>
          </a:p>
          <a:p>
            <a:r>
              <a:rPr lang="en-US" sz="3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for processing structured data on Spark.</a:t>
            </a:r>
            <a:endParaRPr lang="en-US" sz="37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2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D2D1-F8C3-4A58-9A96-8E31634F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39815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6EF8-E2D7-4BA1-A49B-59141243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6" y="1208086"/>
            <a:ext cx="11103429" cy="54191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arbage collection and data serialization, are attributable to JVMs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Lotus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high performance data-parallel computing engine built with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because of bare-metal runtime environment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storage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strategy,Coarse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-grained function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call,Memory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design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template usage and automatic type deduction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:Semantic gap exists between lotus and SQL and Massive development efforts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5C5B-A8F6-4DD2-99FC-6EE68AEC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42288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-Lotus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152B-B652-4826-AB6D-7B5DF8F5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4952"/>
            <a:ext cx="9905999" cy="540776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machine data parallel computing engine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Low-overhead storage module &amp; Highly efficient compute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module is designed to have low overhead ,combination of buffer caches and compact object models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model is C++ dataset programming model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abstraction of compact collections and efficient operation implementations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Logically an array of records segmented into multiple partitions</a:t>
            </a:r>
          </a:p>
        </p:txBody>
      </p:sp>
    </p:spTree>
    <p:extLst>
      <p:ext uri="{BB962C8B-B14F-4D97-AF65-F5344CB8AC3E}">
        <p14:creationId xmlns:p14="http://schemas.microsoft.com/office/powerpoint/2010/main" val="68277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DE12-EE90-42DC-9F3C-7D1615BE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31349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BACKGROUND–Lotus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7093-2F2E-45C4-AEEE-58493889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143000"/>
            <a:ext cx="10265229" cy="527521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is quite similar to spark’s RDD for distributed allocation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evaluation strategy and supports fault tolerance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result datasets can be cached explicitly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compact object storage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serialization and deserialization overhead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primary data types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string dataset, data are organized into two compact buffers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compute engine for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LotusSQL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7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3C3-1039-4341-8970-363BD2FC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329749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BACKGROUND–calcite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ADBD-3313-4C1E-AE78-18C03A03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879" y="1126068"/>
            <a:ext cx="10223515" cy="549244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software framework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query processing , optimization and query language support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Perceives developers of specialized systems encounter related problems such as query optimization or the need to support query language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engineering effort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Unifying and pluggable framework</a:t>
            </a:r>
          </a:p>
        </p:txBody>
      </p:sp>
    </p:spTree>
    <p:extLst>
      <p:ext uri="{BB962C8B-B14F-4D97-AF65-F5344CB8AC3E}">
        <p14:creationId xmlns:p14="http://schemas.microsoft.com/office/powerpoint/2010/main" val="312049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2978-5244-455B-A9F5-BAE1CD6D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BACKGROUND–calcite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949E-1A48-4BB7-9E3B-DCEC6E33B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7352"/>
            <a:ext cx="10467115" cy="5133447"/>
          </a:xfrm>
        </p:spPr>
        <p:txBody>
          <a:bodyPr>
            <a:normAutofit fontScale="925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is the primary form of operation and it includes filter , project and join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operator assigns an implementation method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compose the relational algebra expression tree, which is the representation of an execution plan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 consisting mainly of physical operators called physical plan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Cost-based dynamic programming search to find the best execution plan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as a frontend to produce a physical execution plan.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1156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Tw Cen MT</vt:lpstr>
      <vt:lpstr>Wingdings</vt:lpstr>
      <vt:lpstr>Circuit</vt:lpstr>
      <vt:lpstr>MGM COLLEGE OF ENGINEERING AND TECHNOLOGY</vt:lpstr>
      <vt:lpstr>Table of contents</vt:lpstr>
      <vt:lpstr>Objective</vt:lpstr>
      <vt:lpstr>INTRODUCTION</vt:lpstr>
      <vt:lpstr>Introdution (Cont….)</vt:lpstr>
      <vt:lpstr>BACKGROUND -Lotus</vt:lpstr>
      <vt:lpstr>BACKGROUND–Lotus (Cont….)</vt:lpstr>
      <vt:lpstr>BACKGROUND–calcite</vt:lpstr>
      <vt:lpstr>BACKGROUND–calcite (Cont….) </vt:lpstr>
      <vt:lpstr>WORKFLOW</vt:lpstr>
      <vt:lpstr>PHYSICAL OPERATORS</vt:lpstr>
      <vt:lpstr>Implementation and cost model</vt:lpstr>
      <vt:lpstr>Implementation and cost model</vt:lpstr>
      <vt:lpstr>Implementation and cost model</vt:lpstr>
      <vt:lpstr>Query optimization</vt:lpstr>
      <vt:lpstr>DECORRELATION OF SUBQUERIES (CONT..)</vt:lpstr>
      <vt:lpstr>Rowcount estimation</vt:lpstr>
      <vt:lpstr>Rowcount estimation</vt:lpstr>
      <vt:lpstr>EVALUATION</vt:lpstr>
      <vt:lpstr>ADVAntages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 COLLEGE OF ENGINEERING AND TECHNOLOGY</dc:title>
  <dc:creator>Varghese P P</dc:creator>
  <cp:lastModifiedBy>Varghese P P</cp:lastModifiedBy>
  <cp:revision>20</cp:revision>
  <dcterms:created xsi:type="dcterms:W3CDTF">2021-11-26T05:44:44Z</dcterms:created>
  <dcterms:modified xsi:type="dcterms:W3CDTF">2021-12-12T09:42:49Z</dcterms:modified>
</cp:coreProperties>
</file>