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5" r:id="rId4"/>
    <p:sldId id="267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AAA63-F852-47DE-B77A-ABB5D0366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8F160-6BE7-4C8D-A9DD-F5661F8CA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85AB-DDEF-43CB-B54D-A080F547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647A9-32A8-44E2-93FF-6AF8B4CF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B3563-A7CB-4B5D-8D44-17F9986B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2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D9615-4269-4901-9FC2-F64620BB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0D9879-C790-4305-95B8-556DE0A9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EB212-93C5-4043-9D34-04F4FF59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384746-D20D-41F3-A537-4692951F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5FBF9-E31F-4F41-A9D0-06738FF6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43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C95C9-A541-4779-AB04-51B5639CD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79E99-1BF7-4518-A5B3-60DE2004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A0B21-55D8-4739-84EC-4F19C927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573F5-5987-4CC0-A09F-0218EB49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F581-2A1F-49E7-97A8-5AE87C4A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C3560-42EB-45F6-9A13-DA8C59C3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428A9-3535-488C-9B56-A69F8EFD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1E5E8-386A-4DDD-838B-3A5AE022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B32A9-C0E3-4267-966D-0AE7BDEB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9FC30-F1CC-4479-B9C5-C56277B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9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BD47B-0D06-495A-A2AE-B6B3B74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C2A98-02F1-4499-ABAF-EDB64D6F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51087-C3A1-45CA-B2BC-2FE77F8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B4676-5633-4651-A3AB-E91909C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01EE1-B56A-4065-97BD-37D862CD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55680-C725-48B4-8881-9781914D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06A2-D601-40AC-9600-509167CE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F7B80F-F538-4129-BBCA-754957B4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D019B-547E-41A0-8033-A28272A1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28379-5689-44D6-A12E-9E327CF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43FE6-74FA-4BCA-89D1-5C75265C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FC7B-F0E0-4AB8-998F-AA20E2F2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77E5E-FD7C-4B43-8721-63E2FA127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99FE9-ADFA-4FD6-B2DC-66A85E30A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08A351-1E5E-49B8-A6FC-571896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2BC54C-0CF7-4ACB-8E4C-E8E0C6FCF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ED409-7192-4D34-B73A-26922C7C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03CF62-27CA-4478-B42D-44F071F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142E62-C5C5-4C9F-917F-0EBFE045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1EAD5-F26D-44F8-87F6-4E975BA9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FB4118-8C58-4FE8-BD62-43D29D03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F5E2A5-EEB0-430A-9E97-856B2BCF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3DFE2-D368-426A-A8C9-937BA11F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38DDE5-4064-4B82-A31F-A20EF3C9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F7EE41-6BF9-4890-A2DA-A6D00F8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00284-FD6A-47CB-8C24-6C540D13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CEAE-311E-435A-B099-7FF4681E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7080E-FC0C-4E06-92A4-31485B07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78677-8E75-42C4-B6FC-F6D3D2CB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D2BA5-D6D5-46C8-A759-4E66DB4D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38545-3FF7-4D94-981F-85F96BA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872AF-7BCE-4778-851E-53005AB3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CA838-CB7E-48F0-A91E-8D03F20D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3F08FA-D1DA-4DF9-988A-8789BD269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DAC79-78FB-48CA-AC0B-AFDFE1693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F7CC47-F2AE-45E0-B259-55EA3276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EB065-0A88-4028-AD96-DF8DFA75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F21A3-548E-4A06-9BAD-D451E45D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59B0EF-6C40-4554-913A-139B95A2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8DB0C-29BF-490D-80F0-D6382681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679EF-B824-4764-B1E0-B393DD6CD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2D0C-2C96-4528-A0E1-A2648356396B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AEBD9-E599-4C6D-B5CD-0C91C086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A3C7D-76E6-4460-86EA-61E74BBF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36F57-E8FB-457F-9450-B0D4183D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7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5A86-A45D-4C76-BA97-0B7C2D69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9B0F1-F180-4BE1-92BB-779BCA76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5403B-D263-4377-B9B0-4AB28CE5E2CF}"/>
              </a:ext>
            </a:extLst>
          </p:cNvPr>
          <p:cNvSpPr txBox="1"/>
          <p:nvPr/>
        </p:nvSpPr>
        <p:spPr>
          <a:xfrm>
            <a:off x="2209800" y="282080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1</a:t>
            </a:r>
            <a:r>
              <a:rPr lang="ko-KR" altLang="en-US" sz="6000" b="1" dirty="0"/>
              <a:t>차 업데이트 기획안</a:t>
            </a:r>
          </a:p>
        </p:txBody>
      </p:sp>
    </p:spTree>
    <p:extLst>
      <p:ext uri="{BB962C8B-B14F-4D97-AF65-F5344CB8AC3E}">
        <p14:creationId xmlns:p14="http://schemas.microsoft.com/office/powerpoint/2010/main" val="71038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6817A-04C4-4FE2-B1F9-6F2029E3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613C5-65D9-4EF1-A01A-6D1A076E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9AC595-0E90-4AB7-BAEB-839DD890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08" y="0"/>
            <a:ext cx="3339728" cy="68604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7D5F2-A4DC-4272-ABEC-6FE286D7C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14" y="0"/>
            <a:ext cx="348948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DE0099-0FCC-4DCC-8625-C8A48E1EE165}"/>
              </a:ext>
            </a:extLst>
          </p:cNvPr>
          <p:cNvSpPr txBox="1"/>
          <p:nvPr/>
        </p:nvSpPr>
        <p:spPr>
          <a:xfrm>
            <a:off x="974574" y="5592188"/>
            <a:ext cx="316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기존영역 유지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277B6F-2447-440B-A9C9-FA081B185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669" y="836068"/>
            <a:ext cx="3245617" cy="14662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C34D29-9C03-4DEA-B74D-774BEA3C5D9B}"/>
              </a:ext>
            </a:extLst>
          </p:cNvPr>
          <p:cNvSpPr/>
          <p:nvPr/>
        </p:nvSpPr>
        <p:spPr>
          <a:xfrm>
            <a:off x="8434315" y="2134554"/>
            <a:ext cx="3220317" cy="335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실시간 이자현황을 볼 수 있는     </a:t>
            </a:r>
            <a:r>
              <a:rPr lang="ko-KR" altLang="en-US" sz="1400" b="1" dirty="0" err="1">
                <a:solidFill>
                  <a:schemeClr val="tx1"/>
                </a:solidFill>
              </a:rPr>
              <a:t>코고뱅크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C13F6-34D4-4B98-810C-6CA41ACC47F8}"/>
              </a:ext>
            </a:extLst>
          </p:cNvPr>
          <p:cNvSpPr txBox="1"/>
          <p:nvPr/>
        </p:nvSpPr>
        <p:spPr>
          <a:xfrm>
            <a:off x="8434315" y="2797791"/>
            <a:ext cx="3055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혹은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동그라미에 </a:t>
            </a:r>
            <a:r>
              <a:rPr lang="ko-KR" altLang="en-US" dirty="0" err="1"/>
              <a:t>코고뱅크</a:t>
            </a:r>
            <a:r>
              <a:rPr lang="ko-KR" altLang="en-US" dirty="0"/>
              <a:t> 아이콘 추가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가시적으로 좀더 돋보일 수 있도록</a:t>
            </a:r>
            <a:r>
              <a:rPr lang="en-US" altLang="ko-KR" dirty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21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2E174-612E-4F3F-BFF4-0553E021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A7B7E-C654-48C9-B78C-3464C230C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A8C0-ECEA-4418-B9B6-935F48FAA330}"/>
              </a:ext>
            </a:extLst>
          </p:cNvPr>
          <p:cNvSpPr txBox="1"/>
          <p:nvPr/>
        </p:nvSpPr>
        <p:spPr>
          <a:xfrm>
            <a:off x="2895195" y="292116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/>
              <a:t>코고로또</a:t>
            </a:r>
            <a:r>
              <a:rPr lang="ko-KR" altLang="en-US" sz="6000" b="1" dirty="0"/>
              <a:t> 고도화</a:t>
            </a:r>
          </a:p>
        </p:txBody>
      </p:sp>
    </p:spTree>
    <p:extLst>
      <p:ext uri="{BB962C8B-B14F-4D97-AF65-F5344CB8AC3E}">
        <p14:creationId xmlns:p14="http://schemas.microsoft.com/office/powerpoint/2010/main" val="206465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43E2-8C34-4831-8C8E-5B3B32B2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49" y="360027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41CBA-E5EA-43A6-9715-F7E3DB3A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9F28C2-4516-4D99-9EDE-DE6BF32CBC4D}"/>
              </a:ext>
            </a:extLst>
          </p:cNvPr>
          <p:cNvSpPr/>
          <p:nvPr/>
        </p:nvSpPr>
        <p:spPr>
          <a:xfrm>
            <a:off x="428264" y="112592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2C230-8B39-4051-AB55-C9FD5A1B9294}"/>
              </a:ext>
            </a:extLst>
          </p:cNvPr>
          <p:cNvSpPr txBox="1"/>
          <p:nvPr/>
        </p:nvSpPr>
        <p:spPr>
          <a:xfrm>
            <a:off x="1382210" y="311705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16ADC5B-B9D3-4437-9BD9-F9997417EB68}"/>
              </a:ext>
            </a:extLst>
          </p:cNvPr>
          <p:cNvSpPr/>
          <p:nvPr/>
        </p:nvSpPr>
        <p:spPr>
          <a:xfrm>
            <a:off x="2990724" y="2560487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AE3D86-73BD-4472-980E-746AE304C3EA}"/>
              </a:ext>
            </a:extLst>
          </p:cNvPr>
          <p:cNvSpPr txBox="1"/>
          <p:nvPr/>
        </p:nvSpPr>
        <p:spPr>
          <a:xfrm>
            <a:off x="428264" y="2478941"/>
            <a:ext cx="3187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응모 기간 </a:t>
            </a:r>
            <a:r>
              <a:rPr lang="en-US" altLang="ko-KR" sz="1100" dirty="0"/>
              <a:t>: 05/21 00:01~ 05/21 23:59</a:t>
            </a:r>
          </a:p>
          <a:p>
            <a:r>
              <a:rPr lang="ko-KR" altLang="en-US" sz="1100" dirty="0"/>
              <a:t>당첨자 발표 </a:t>
            </a:r>
            <a:r>
              <a:rPr lang="en-US" altLang="ko-KR" sz="1100" dirty="0"/>
              <a:t>: 05/22 00:00 </a:t>
            </a:r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</a:t>
            </a:r>
            <a:r>
              <a:rPr lang="en-US" altLang="ko-KR" sz="1100" dirty="0"/>
              <a:t>1</a:t>
            </a:r>
            <a:r>
              <a:rPr lang="ko-KR" altLang="en-US" sz="1100" dirty="0"/>
              <a:t>회 참여가능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E538216-5735-4AE5-A81D-82EEB13EB5DA}"/>
              </a:ext>
            </a:extLst>
          </p:cNvPr>
          <p:cNvSpPr/>
          <p:nvPr/>
        </p:nvSpPr>
        <p:spPr>
          <a:xfrm>
            <a:off x="558528" y="337202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98D0EF0-92F8-4FF2-94F5-4CAC7ABAC372}"/>
              </a:ext>
            </a:extLst>
          </p:cNvPr>
          <p:cNvSpPr/>
          <p:nvPr/>
        </p:nvSpPr>
        <p:spPr>
          <a:xfrm>
            <a:off x="453475" y="999179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B38CF19-FD6D-4C99-A1D2-8DFA59336326}"/>
              </a:ext>
            </a:extLst>
          </p:cNvPr>
          <p:cNvSpPr/>
          <p:nvPr/>
        </p:nvSpPr>
        <p:spPr>
          <a:xfrm>
            <a:off x="1663604" y="1019803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C4BC58F-A3EF-430A-8484-B42A2303D32A}"/>
              </a:ext>
            </a:extLst>
          </p:cNvPr>
          <p:cNvSpPr/>
          <p:nvPr/>
        </p:nvSpPr>
        <p:spPr>
          <a:xfrm>
            <a:off x="3025376" y="1003723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9C8A48-A267-402D-8E63-A669EF16B39A}"/>
              </a:ext>
            </a:extLst>
          </p:cNvPr>
          <p:cNvSpPr txBox="1"/>
          <p:nvPr/>
        </p:nvSpPr>
        <p:spPr>
          <a:xfrm>
            <a:off x="987649" y="1569038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en-US" altLang="ko-KR" dirty="0"/>
              <a:t>1,000</a:t>
            </a:r>
            <a:r>
              <a:rPr lang="ko-KR" altLang="en-US" dirty="0"/>
              <a:t> </a:t>
            </a:r>
            <a:r>
              <a:rPr lang="en-US" altLang="ko-KR" dirty="0"/>
              <a:t>GST / 1</a:t>
            </a:r>
            <a:r>
              <a:rPr lang="ko-KR" altLang="en-US" dirty="0"/>
              <a:t>명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D7B2E4E-9CA0-4C2E-8FB0-7F8F513DC354}"/>
              </a:ext>
            </a:extLst>
          </p:cNvPr>
          <p:cNvSpPr/>
          <p:nvPr/>
        </p:nvSpPr>
        <p:spPr>
          <a:xfrm>
            <a:off x="838200" y="3601844"/>
            <a:ext cx="1313985" cy="294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실시간참여현황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45F6F08-7DD8-4B18-A016-0A08F7DD2920}"/>
              </a:ext>
            </a:extLst>
          </p:cNvPr>
          <p:cNvSpPr/>
          <p:nvPr/>
        </p:nvSpPr>
        <p:spPr>
          <a:xfrm>
            <a:off x="2245489" y="3598894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당첨자발표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3427A8-4F1C-4806-B494-DECC3FE1936A}"/>
              </a:ext>
            </a:extLst>
          </p:cNvPr>
          <p:cNvSpPr txBox="1"/>
          <p:nvPr/>
        </p:nvSpPr>
        <p:spPr>
          <a:xfrm>
            <a:off x="2118909" y="3957862"/>
            <a:ext cx="320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실시간 참여인원 </a:t>
            </a:r>
            <a:r>
              <a:rPr lang="en-US" altLang="ko-KR" sz="1100" b="1" dirty="0"/>
              <a:t> </a:t>
            </a:r>
            <a:r>
              <a:rPr lang="en-US" altLang="ko-KR" sz="1100" dirty="0"/>
              <a:t>501</a:t>
            </a:r>
            <a:r>
              <a:rPr lang="ko-KR" altLang="en-US" sz="1100" dirty="0"/>
              <a:t> 명</a:t>
            </a:r>
            <a:endParaRPr lang="en-US" altLang="ko-KR" sz="1100" dirty="0"/>
          </a:p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4A108C-1273-4A18-B0D1-3008E3D3EF2F}"/>
              </a:ext>
            </a:extLst>
          </p:cNvPr>
          <p:cNvSpPr txBox="1"/>
          <p:nvPr/>
        </p:nvSpPr>
        <p:spPr>
          <a:xfrm>
            <a:off x="846392" y="4372508"/>
            <a:ext cx="30511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  <a:p>
            <a:r>
              <a:rPr lang="ko-KR" altLang="en-US" sz="1100" dirty="0" err="1"/>
              <a:t>밍밍쓰</a:t>
            </a:r>
            <a:r>
              <a:rPr lang="ko-KR" altLang="en-US" sz="1200" dirty="0"/>
              <a:t>  </a:t>
            </a:r>
            <a:r>
              <a:rPr lang="ko-KR" altLang="en-US" dirty="0"/>
              <a:t>              </a:t>
            </a:r>
            <a:r>
              <a:rPr lang="en-US" altLang="ko-KR" sz="1100" dirty="0"/>
              <a:t>00:01:20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32709B4-6103-4215-BCBF-362753CDFE71}"/>
              </a:ext>
            </a:extLst>
          </p:cNvPr>
          <p:cNvSpPr/>
          <p:nvPr/>
        </p:nvSpPr>
        <p:spPr>
          <a:xfrm>
            <a:off x="4717762" y="153480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DC56FC-D14B-40AF-865D-A0203FA1E00D}"/>
              </a:ext>
            </a:extLst>
          </p:cNvPr>
          <p:cNvSpPr txBox="1"/>
          <p:nvPr/>
        </p:nvSpPr>
        <p:spPr>
          <a:xfrm>
            <a:off x="5671708" y="352593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BE2D2B4-79E7-4EFA-829E-AB95E14517D2}"/>
              </a:ext>
            </a:extLst>
          </p:cNvPr>
          <p:cNvSpPr/>
          <p:nvPr/>
        </p:nvSpPr>
        <p:spPr>
          <a:xfrm>
            <a:off x="7334814" y="2615023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E9D189-AAE3-434F-8E22-41700168973D}"/>
              </a:ext>
            </a:extLst>
          </p:cNvPr>
          <p:cNvSpPr txBox="1"/>
          <p:nvPr/>
        </p:nvSpPr>
        <p:spPr>
          <a:xfrm>
            <a:off x="4747950" y="2561813"/>
            <a:ext cx="3187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응모 기간 </a:t>
            </a:r>
            <a:r>
              <a:rPr lang="en-US" altLang="ko-KR" sz="1100" dirty="0"/>
              <a:t>: : 05/21 00:01~ 05/21 23:59</a:t>
            </a:r>
          </a:p>
          <a:p>
            <a:r>
              <a:rPr lang="ko-KR" altLang="en-US" sz="1100" dirty="0"/>
              <a:t>당첨자 발표 </a:t>
            </a:r>
            <a:r>
              <a:rPr lang="en-US" altLang="ko-KR" sz="1100" dirty="0"/>
              <a:t>: 05/22 00:00 </a:t>
            </a:r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</a:t>
            </a:r>
            <a:r>
              <a:rPr lang="en-US" altLang="ko-KR" sz="1100" dirty="0"/>
              <a:t>1</a:t>
            </a:r>
            <a:r>
              <a:rPr lang="ko-KR" altLang="en-US" sz="1100" dirty="0"/>
              <a:t>회 참여가능 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ED0E481-0517-4222-950A-82A4F2F7456B}"/>
              </a:ext>
            </a:extLst>
          </p:cNvPr>
          <p:cNvSpPr/>
          <p:nvPr/>
        </p:nvSpPr>
        <p:spPr>
          <a:xfrm>
            <a:off x="4848026" y="3412912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A5A5CB4-940C-430C-9074-0D05F806374D}"/>
              </a:ext>
            </a:extLst>
          </p:cNvPr>
          <p:cNvSpPr/>
          <p:nvPr/>
        </p:nvSpPr>
        <p:spPr>
          <a:xfrm>
            <a:off x="4742973" y="1040067"/>
            <a:ext cx="1176169" cy="3354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en-US" altLang="ko-KR" sz="1200" dirty="0">
                <a:solidFill>
                  <a:schemeClr val="tx1"/>
                </a:solidFill>
              </a:rPr>
              <a:t>GST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3E4B3160-BD13-42B0-BC4C-D1CAEEB19CF8}"/>
              </a:ext>
            </a:extLst>
          </p:cNvPr>
          <p:cNvSpPr/>
          <p:nvPr/>
        </p:nvSpPr>
        <p:spPr>
          <a:xfrm>
            <a:off x="5953102" y="1060691"/>
            <a:ext cx="1300934" cy="3354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일간 </a:t>
            </a:r>
            <a:r>
              <a:rPr lang="ko-KR" altLang="en-US" sz="1200" dirty="0" err="1">
                <a:solidFill>
                  <a:schemeClr val="bg1"/>
                </a:solidFill>
              </a:rPr>
              <a:t>기프티콘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5B30590-5B0A-4D2B-8900-76635206E905}"/>
              </a:ext>
            </a:extLst>
          </p:cNvPr>
          <p:cNvSpPr/>
          <p:nvPr/>
        </p:nvSpPr>
        <p:spPr>
          <a:xfrm>
            <a:off x="7314874" y="1044611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0EB529-2CA4-4A88-9419-77B1CC2810DE}"/>
              </a:ext>
            </a:extLst>
          </p:cNvPr>
          <p:cNvSpPr txBox="1"/>
          <p:nvPr/>
        </p:nvSpPr>
        <p:spPr>
          <a:xfrm>
            <a:off x="5111255" y="1620972"/>
            <a:ext cx="290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스타벅스 </a:t>
            </a:r>
            <a:r>
              <a:rPr lang="ko-KR" altLang="en-US" dirty="0" err="1"/>
              <a:t>기프티콘</a:t>
            </a:r>
            <a:r>
              <a:rPr lang="ko-KR" altLang="en-US" dirty="0"/>
              <a:t> </a:t>
            </a:r>
            <a:r>
              <a:rPr lang="en-US" altLang="ko-KR" dirty="0"/>
              <a:t>/ 5</a:t>
            </a:r>
            <a:r>
              <a:rPr lang="ko-KR" altLang="en-US" dirty="0"/>
              <a:t>명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9B302BB1-C151-4D6F-95BE-9D385A524081}"/>
              </a:ext>
            </a:extLst>
          </p:cNvPr>
          <p:cNvSpPr/>
          <p:nvPr/>
        </p:nvSpPr>
        <p:spPr>
          <a:xfrm>
            <a:off x="5127698" y="3642732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실시간참여현황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0217BCC-341F-4530-8C6E-DB61ED8C4F4F}"/>
              </a:ext>
            </a:extLst>
          </p:cNvPr>
          <p:cNvSpPr/>
          <p:nvPr/>
        </p:nvSpPr>
        <p:spPr>
          <a:xfrm>
            <a:off x="6534987" y="3639782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당첨자발표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346C8E-BF39-44E4-AFCA-5B1807DEB6DB}"/>
              </a:ext>
            </a:extLst>
          </p:cNvPr>
          <p:cNvSpPr txBox="1"/>
          <p:nvPr/>
        </p:nvSpPr>
        <p:spPr>
          <a:xfrm>
            <a:off x="5090585" y="4212888"/>
            <a:ext cx="305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당첨일         당첨자         최종경쟁률</a:t>
            </a:r>
            <a:endParaRPr lang="en-US" altLang="ko-KR" sz="1200" b="1" dirty="0"/>
          </a:p>
          <a:p>
            <a:r>
              <a:rPr lang="en-US" altLang="ko-KR" sz="1200" b="1" dirty="0"/>
              <a:t>05/21           JERRY         1: 503</a:t>
            </a:r>
          </a:p>
          <a:p>
            <a:r>
              <a:rPr lang="en-US" altLang="ko-KR" sz="1200" b="1" dirty="0"/>
              <a:t>05/22           </a:t>
            </a:r>
            <a:r>
              <a:rPr lang="ko-KR" altLang="en-US" sz="1200" b="1" dirty="0" err="1"/>
              <a:t>돼지놈</a:t>
            </a:r>
            <a:r>
              <a:rPr lang="en-US" altLang="ko-KR" sz="1200" b="1" dirty="0"/>
              <a:t>         1: 1002</a:t>
            </a:r>
          </a:p>
          <a:p>
            <a:r>
              <a:rPr lang="en-US" altLang="ko-KR" sz="1200" b="1" dirty="0"/>
              <a:t>05/23           </a:t>
            </a:r>
            <a:r>
              <a:rPr lang="ko-KR" altLang="en-US" sz="1200" b="1" dirty="0" err="1"/>
              <a:t>지미킴</a:t>
            </a:r>
            <a:r>
              <a:rPr lang="ko-KR" altLang="en-US" sz="1200" b="1" dirty="0"/>
              <a:t>         </a:t>
            </a:r>
            <a:r>
              <a:rPr lang="en-US" altLang="ko-KR" sz="1200" b="1" dirty="0"/>
              <a:t>1: 300</a:t>
            </a:r>
          </a:p>
          <a:p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E74643-878A-418E-AA67-E2462744A9EC}"/>
              </a:ext>
            </a:extLst>
          </p:cNvPr>
          <p:cNvSpPr txBox="1"/>
          <p:nvPr/>
        </p:nvSpPr>
        <p:spPr>
          <a:xfrm>
            <a:off x="8657077" y="1825625"/>
            <a:ext cx="29763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일간 로또와 월간 로또로 구분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일반 유저들이 흥미를 느낄 수 있는 일간 </a:t>
            </a:r>
            <a:r>
              <a:rPr lang="ko-KR" altLang="en-US" sz="1200" dirty="0" err="1"/>
              <a:t>기프티콘</a:t>
            </a:r>
            <a:r>
              <a:rPr lang="en-US" altLang="ko-KR" sz="1200" dirty="0"/>
              <a:t>/ </a:t>
            </a:r>
            <a:r>
              <a:rPr lang="ko-KR" altLang="en-US" sz="1200" dirty="0"/>
              <a:t>기존 유저들이 흥미를 느낄 수 있는 </a:t>
            </a:r>
            <a:r>
              <a:rPr lang="en-US" altLang="ko-KR" sz="1200" dirty="0"/>
              <a:t>GST </a:t>
            </a:r>
            <a:r>
              <a:rPr lang="ko-KR" altLang="en-US" sz="1200" dirty="0"/>
              <a:t>로또로 구성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월간 경품은 매달 </a:t>
            </a:r>
            <a:r>
              <a:rPr lang="en-US" altLang="ko-KR" sz="1200" dirty="0"/>
              <a:t>1</a:t>
            </a:r>
            <a:r>
              <a:rPr lang="ko-KR" altLang="en-US" sz="1200" dirty="0"/>
              <a:t>번의 큰 상품을 경품으로 진행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기존 데이터를 보았을 때 법에 없는 제세공과금 부과보다는</a:t>
            </a:r>
            <a:r>
              <a:rPr lang="en-US" altLang="ko-KR" sz="1200" dirty="0"/>
              <a:t>, 200</a:t>
            </a:r>
            <a:r>
              <a:rPr lang="ko-KR" altLang="en-US" sz="1200" dirty="0"/>
              <a:t>명 이상의 참가자확보는 무조건적이므로</a:t>
            </a:r>
            <a:r>
              <a:rPr lang="en-US" altLang="ko-KR" sz="1200" dirty="0"/>
              <a:t>, 1000GST</a:t>
            </a:r>
            <a:r>
              <a:rPr lang="ko-KR" altLang="en-US" sz="1200" dirty="0"/>
              <a:t>를 주어도 남는 </a:t>
            </a:r>
            <a:r>
              <a:rPr lang="en-US" altLang="ko-KR" sz="1200" dirty="0"/>
              <a:t>GST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생길 것으로 예상</a:t>
            </a:r>
            <a:r>
              <a:rPr lang="en-US" altLang="ko-KR" sz="1200" dirty="0"/>
              <a:t>..! </a:t>
            </a:r>
          </a:p>
        </p:txBody>
      </p:sp>
    </p:spTree>
    <p:extLst>
      <p:ext uri="{BB962C8B-B14F-4D97-AF65-F5344CB8AC3E}">
        <p14:creationId xmlns:p14="http://schemas.microsoft.com/office/powerpoint/2010/main" val="44183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E9F4A-3295-4519-A13E-53C3B87B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120EC-8F99-4193-97E8-D2837FCF0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031ED2-19B2-4BB9-B45B-13E98BB2AB80}"/>
              </a:ext>
            </a:extLst>
          </p:cNvPr>
          <p:cNvSpPr/>
          <p:nvPr/>
        </p:nvSpPr>
        <p:spPr>
          <a:xfrm>
            <a:off x="678016" y="126184"/>
            <a:ext cx="3634451" cy="66328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CF33-41D1-49AC-BA56-20E395AE9ADE}"/>
              </a:ext>
            </a:extLst>
          </p:cNvPr>
          <p:cNvSpPr txBox="1"/>
          <p:nvPr/>
        </p:nvSpPr>
        <p:spPr>
          <a:xfrm>
            <a:off x="1631962" y="325297"/>
            <a:ext cx="30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COGO LOTTO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9E942E9-24CF-4C82-8BE3-7F4FE1C9AF9D}"/>
              </a:ext>
            </a:extLst>
          </p:cNvPr>
          <p:cNvSpPr/>
          <p:nvPr/>
        </p:nvSpPr>
        <p:spPr>
          <a:xfrm>
            <a:off x="3283210" y="2593727"/>
            <a:ext cx="950733" cy="5074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응모하기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pPr algn="ctr"/>
            <a:r>
              <a:rPr lang="en-US" altLang="ko-KR" sz="1050" dirty="0"/>
              <a:t>5 GST</a:t>
            </a:r>
            <a:endParaRPr lang="ko-KR" alt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392C1-93CB-47B9-A898-9B1AE3A0A54B}"/>
              </a:ext>
            </a:extLst>
          </p:cNvPr>
          <p:cNvSpPr txBox="1"/>
          <p:nvPr/>
        </p:nvSpPr>
        <p:spPr>
          <a:xfrm>
            <a:off x="703227" y="2463649"/>
            <a:ext cx="3187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응모 기간 </a:t>
            </a:r>
            <a:r>
              <a:rPr lang="en-US" altLang="ko-KR" sz="1100" dirty="0"/>
              <a:t>: 06/01 00:01~ 06/30 23:59</a:t>
            </a:r>
          </a:p>
          <a:p>
            <a:r>
              <a:rPr lang="ko-KR" altLang="en-US" sz="1100" dirty="0"/>
              <a:t>당첨자 발표 </a:t>
            </a:r>
            <a:r>
              <a:rPr lang="en-US" altLang="ko-KR" sz="1100" dirty="0"/>
              <a:t>: 07/01 00:00 </a:t>
            </a:r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</a:t>
            </a:r>
            <a:r>
              <a:rPr lang="en-US" altLang="ko-KR" sz="1100" dirty="0"/>
              <a:t>1</a:t>
            </a:r>
            <a:r>
              <a:rPr lang="ko-KR" altLang="en-US" sz="1100" dirty="0"/>
              <a:t>일 </a:t>
            </a:r>
            <a:r>
              <a:rPr lang="en-US" altLang="ko-KR" sz="1100" dirty="0"/>
              <a:t>1</a:t>
            </a:r>
            <a:r>
              <a:rPr lang="ko-KR" altLang="en-US" sz="1100" dirty="0"/>
              <a:t>회 참여가능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F9158B4-7736-44C8-A34A-6C71385E6991}"/>
              </a:ext>
            </a:extLst>
          </p:cNvPr>
          <p:cNvSpPr/>
          <p:nvPr/>
        </p:nvSpPr>
        <p:spPr>
          <a:xfrm>
            <a:off x="808280" y="3385616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A91568-BDD8-4B17-87CE-6243CAEA39E7}"/>
              </a:ext>
            </a:extLst>
          </p:cNvPr>
          <p:cNvSpPr/>
          <p:nvPr/>
        </p:nvSpPr>
        <p:spPr>
          <a:xfrm>
            <a:off x="703227" y="1012771"/>
            <a:ext cx="1176169" cy="335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일간 </a:t>
            </a:r>
            <a:r>
              <a:rPr lang="en-US" altLang="ko-KR" sz="1200" dirty="0"/>
              <a:t>GST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43F660A-5F3B-4235-9727-2B0E2EF9A268}"/>
              </a:ext>
            </a:extLst>
          </p:cNvPr>
          <p:cNvSpPr/>
          <p:nvPr/>
        </p:nvSpPr>
        <p:spPr>
          <a:xfrm>
            <a:off x="1913356" y="1033395"/>
            <a:ext cx="1300934" cy="3354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일간 </a:t>
            </a:r>
            <a:r>
              <a:rPr lang="ko-KR" altLang="en-US" sz="1200" dirty="0" err="1">
                <a:solidFill>
                  <a:schemeClr val="tx1"/>
                </a:solidFill>
              </a:rPr>
              <a:t>기프티콘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2C57DF3-12FA-4798-BFBC-C5A5A2AF6F82}"/>
              </a:ext>
            </a:extLst>
          </p:cNvPr>
          <p:cNvSpPr/>
          <p:nvPr/>
        </p:nvSpPr>
        <p:spPr>
          <a:xfrm>
            <a:off x="3275128" y="1017315"/>
            <a:ext cx="1037339" cy="3693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월간 경품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EF741-0F31-48BE-8B80-7D33723F49D5}"/>
              </a:ext>
            </a:extLst>
          </p:cNvPr>
          <p:cNvSpPr txBox="1"/>
          <p:nvPr/>
        </p:nvSpPr>
        <p:spPr>
          <a:xfrm>
            <a:off x="1237401" y="1582630"/>
            <a:ext cx="251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~</a:t>
            </a:r>
            <a:r>
              <a:rPr lang="ko-KR" altLang="en-US" b="1" dirty="0"/>
              <a:t>당첨 상품</a:t>
            </a:r>
            <a:r>
              <a:rPr lang="en-US" altLang="ko-KR" b="1" dirty="0"/>
              <a:t>~ </a:t>
            </a:r>
          </a:p>
          <a:p>
            <a:pPr algn="ctr"/>
            <a:r>
              <a:rPr lang="ko-KR" altLang="en-US" dirty="0"/>
              <a:t>아이패드 </a:t>
            </a:r>
            <a:r>
              <a:rPr lang="en-US" altLang="ko-KR" dirty="0"/>
              <a:t>/ 1</a:t>
            </a:r>
            <a:r>
              <a:rPr lang="ko-KR" altLang="en-US" dirty="0"/>
              <a:t>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E6D8B8E-C96C-4188-AC79-779C2F05DB05}"/>
              </a:ext>
            </a:extLst>
          </p:cNvPr>
          <p:cNvSpPr/>
          <p:nvPr/>
        </p:nvSpPr>
        <p:spPr>
          <a:xfrm>
            <a:off x="1087952" y="3615436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실시간참여현황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E6223FC-F951-4F7B-994B-5463FC9330D2}"/>
              </a:ext>
            </a:extLst>
          </p:cNvPr>
          <p:cNvSpPr/>
          <p:nvPr/>
        </p:nvSpPr>
        <p:spPr>
          <a:xfrm>
            <a:off x="2495241" y="3612486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당첨자발표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16DE9E-62C0-4E3B-BCC2-D0A8DF6CB90B}"/>
              </a:ext>
            </a:extLst>
          </p:cNvPr>
          <p:cNvSpPr/>
          <p:nvPr/>
        </p:nvSpPr>
        <p:spPr>
          <a:xfrm>
            <a:off x="382137" y="3261815"/>
            <a:ext cx="4148920" cy="3553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6D283B-41AA-4DAF-96B0-4586DC122E51}"/>
              </a:ext>
            </a:extLst>
          </p:cNvPr>
          <p:cNvCxnSpPr/>
          <p:nvPr/>
        </p:nvCxnSpPr>
        <p:spPr>
          <a:xfrm flipV="1">
            <a:off x="4139131" y="1386647"/>
            <a:ext cx="1497394" cy="199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AAE8151-A450-495A-96E9-20D564379551}"/>
              </a:ext>
            </a:extLst>
          </p:cNvPr>
          <p:cNvSpPr/>
          <p:nvPr/>
        </p:nvSpPr>
        <p:spPr>
          <a:xfrm>
            <a:off x="5942124" y="467264"/>
            <a:ext cx="3330851" cy="3239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2230C0B-3B69-4225-B140-9CFC91CE757C}"/>
              </a:ext>
            </a:extLst>
          </p:cNvPr>
          <p:cNvSpPr/>
          <p:nvPr/>
        </p:nvSpPr>
        <p:spPr>
          <a:xfrm>
            <a:off x="6178627" y="760398"/>
            <a:ext cx="1313985" cy="2948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실시간참여현황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B4AD9AA-65F5-4A80-9962-742EAB167649}"/>
              </a:ext>
            </a:extLst>
          </p:cNvPr>
          <p:cNvSpPr/>
          <p:nvPr/>
        </p:nvSpPr>
        <p:spPr>
          <a:xfrm>
            <a:off x="7622328" y="760398"/>
            <a:ext cx="1313985" cy="29486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당첨자발표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24F488-7B3B-4B78-A7F7-C592AF1ABAB0}"/>
              </a:ext>
            </a:extLst>
          </p:cNvPr>
          <p:cNvSpPr txBox="1"/>
          <p:nvPr/>
        </p:nvSpPr>
        <p:spPr>
          <a:xfrm>
            <a:off x="6178627" y="1545315"/>
            <a:ext cx="3311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닉네임              참여횟수</a:t>
            </a:r>
            <a:endParaRPr lang="en-US" altLang="ko-KR" sz="1400" b="1" dirty="0"/>
          </a:p>
          <a:p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5AA499-FE3A-4E4D-8206-0AC16B8A84BF}"/>
              </a:ext>
            </a:extLst>
          </p:cNvPr>
          <p:cNvSpPr/>
          <p:nvPr/>
        </p:nvSpPr>
        <p:spPr>
          <a:xfrm>
            <a:off x="7622328" y="109908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 dirty="0"/>
              <a:t>실시간 경쟁률 </a:t>
            </a:r>
            <a:r>
              <a:rPr lang="en-US" altLang="ko-KR" sz="1100" b="1" dirty="0"/>
              <a:t>  </a:t>
            </a:r>
            <a:r>
              <a:rPr lang="en-US" altLang="ko-KR" sz="1100" dirty="0"/>
              <a:t>1 : 501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1DD05-3599-45D7-82C1-2E963778A6F7}"/>
              </a:ext>
            </a:extLst>
          </p:cNvPr>
          <p:cNvSpPr txBox="1"/>
          <p:nvPr/>
        </p:nvSpPr>
        <p:spPr>
          <a:xfrm>
            <a:off x="6096000" y="1905795"/>
            <a:ext cx="2952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수달공주       </a:t>
            </a:r>
            <a:r>
              <a:rPr lang="en-US" altLang="ko-KR" dirty="0"/>
              <a:t>17</a:t>
            </a:r>
          </a:p>
          <a:p>
            <a:r>
              <a:rPr lang="ko-KR" altLang="en-US" dirty="0"/>
              <a:t>제리서          </a:t>
            </a:r>
            <a:r>
              <a:rPr lang="en-US" altLang="ko-KR" dirty="0"/>
              <a:t>15</a:t>
            </a:r>
          </a:p>
          <a:p>
            <a:r>
              <a:rPr lang="ko-KR" altLang="en-US" dirty="0"/>
              <a:t>돼지새끼       </a:t>
            </a:r>
            <a:r>
              <a:rPr lang="en-US" altLang="ko-KR" dirty="0"/>
              <a:t> 11</a:t>
            </a:r>
          </a:p>
          <a:p>
            <a:r>
              <a:rPr lang="ko-KR" altLang="en-US" dirty="0" err="1"/>
              <a:t>귤선생</a:t>
            </a:r>
            <a:r>
              <a:rPr lang="ko-KR" altLang="en-US" dirty="0"/>
              <a:t>           </a:t>
            </a:r>
            <a:r>
              <a:rPr lang="en-US" altLang="ko-KR" dirty="0"/>
              <a:t>8</a:t>
            </a:r>
          </a:p>
          <a:p>
            <a:r>
              <a:rPr lang="ko-KR" altLang="en-US" dirty="0" err="1"/>
              <a:t>밍밍쓰</a:t>
            </a:r>
            <a:r>
              <a:rPr lang="ko-KR" altLang="en-US" dirty="0"/>
              <a:t>           </a:t>
            </a:r>
            <a:r>
              <a:rPr lang="en-US" altLang="ko-KR" dirty="0"/>
              <a:t>5</a:t>
            </a:r>
          </a:p>
          <a:p>
            <a:r>
              <a:rPr lang="ko-KR" altLang="en-US" dirty="0" err="1"/>
              <a:t>이반님</a:t>
            </a:r>
            <a:r>
              <a:rPr lang="ko-KR" altLang="en-US" dirty="0"/>
              <a:t>           </a:t>
            </a:r>
            <a:r>
              <a:rPr lang="en-US" altLang="ko-KR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B29B1-01D5-43DA-B36C-BB9758E06FD9}"/>
              </a:ext>
            </a:extLst>
          </p:cNvPr>
          <p:cNvSpPr txBox="1"/>
          <p:nvPr/>
        </p:nvSpPr>
        <p:spPr>
          <a:xfrm>
            <a:off x="6701051" y="4476466"/>
            <a:ext cx="4926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참여횟수가 많을 수록 상단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숫자가 같을 경우 최신 응모일수록 상단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094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7DD7-B8BB-44EC-8648-0B867CF8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0E122-137C-4134-B82B-0027D01D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D1F2B-E3D3-4D26-99B0-BC1976493A69}"/>
              </a:ext>
            </a:extLst>
          </p:cNvPr>
          <p:cNvSpPr txBox="1"/>
          <p:nvPr/>
        </p:nvSpPr>
        <p:spPr>
          <a:xfrm>
            <a:off x="3998795" y="2706445"/>
            <a:ext cx="6291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 err="1"/>
              <a:t>코고랭킹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4805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0B5E-DC01-498E-8212-BAA33F55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37" y="254196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21A60-085C-409E-8597-D8721C7B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70529" y="19473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5D6CEA-D203-4860-B5DE-13712154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2" y="5732218"/>
            <a:ext cx="3316519" cy="8054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0BA597-89AB-4964-B620-337E8BFB43B9}"/>
              </a:ext>
            </a:extLst>
          </p:cNvPr>
          <p:cNvSpPr/>
          <p:nvPr/>
        </p:nvSpPr>
        <p:spPr>
          <a:xfrm>
            <a:off x="490283" y="122556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78A1-40C8-4206-B057-19BE83341B00}"/>
              </a:ext>
            </a:extLst>
          </p:cNvPr>
          <p:cNvSpPr txBox="1"/>
          <p:nvPr/>
        </p:nvSpPr>
        <p:spPr>
          <a:xfrm>
            <a:off x="1040627" y="314101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BB103A-4394-470D-840D-D1082ED9FF99}"/>
              </a:ext>
            </a:extLst>
          </p:cNvPr>
          <p:cNvSpPr/>
          <p:nvPr/>
        </p:nvSpPr>
        <p:spPr>
          <a:xfrm>
            <a:off x="590647" y="777079"/>
            <a:ext cx="112022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GST</a:t>
            </a:r>
            <a:r>
              <a:rPr lang="ko-KR" altLang="en-US" sz="1050" dirty="0"/>
              <a:t>자산순위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64984B-39BC-4006-898E-73AAD2F3FB62}"/>
              </a:ext>
            </a:extLst>
          </p:cNvPr>
          <p:cNvSpPr/>
          <p:nvPr/>
        </p:nvSpPr>
        <p:spPr>
          <a:xfrm>
            <a:off x="1754969" y="773398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9764E8-337E-4474-8CB4-8F91C81B3947}"/>
              </a:ext>
            </a:extLst>
          </p:cNvPr>
          <p:cNvSpPr/>
          <p:nvPr/>
        </p:nvSpPr>
        <p:spPr>
          <a:xfrm>
            <a:off x="2749449" y="786844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4B6746-8D9B-4499-8EA6-50951C7E0444}"/>
              </a:ext>
            </a:extLst>
          </p:cNvPr>
          <p:cNvSpPr txBox="1"/>
          <p:nvPr/>
        </p:nvSpPr>
        <p:spPr>
          <a:xfrm>
            <a:off x="565322" y="1312668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 보유한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</a:t>
            </a:r>
            <a:r>
              <a:rPr lang="ko-KR" altLang="en-US" sz="1000" dirty="0"/>
              <a:t>는 미포함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</a:t>
            </a:r>
            <a:r>
              <a:rPr lang="en-US" altLang="ko-KR" sz="1100" b="1" u="sng" dirty="0"/>
              <a:t>GST </a:t>
            </a:r>
            <a:r>
              <a:rPr lang="ko-KR" altLang="en-US" sz="1100" b="1" u="sng" dirty="0"/>
              <a:t>보유현황 확인하기 </a:t>
            </a:r>
            <a:endParaRPr lang="en-US" altLang="ko-KR" sz="1100" b="1" u="sng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4D322F-7460-4AC0-BAA8-F91643AB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45" y="2910521"/>
            <a:ext cx="293918" cy="3539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08300EA-3993-4B01-B402-687A611F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1" y="3376636"/>
            <a:ext cx="253022" cy="33822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B890944-4A7F-4C0E-A53E-06FA5F128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758" y="3820022"/>
            <a:ext cx="279349" cy="3656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61C8965-0837-4019-A0B2-658EC8EE4B34}"/>
              </a:ext>
            </a:extLst>
          </p:cNvPr>
          <p:cNvSpPr txBox="1"/>
          <p:nvPr/>
        </p:nvSpPr>
        <p:spPr>
          <a:xfrm>
            <a:off x="1754969" y="295045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86BB29-2A02-4F6E-B315-DAFD8953AB1A}"/>
              </a:ext>
            </a:extLst>
          </p:cNvPr>
          <p:cNvSpPr txBox="1"/>
          <p:nvPr/>
        </p:nvSpPr>
        <p:spPr>
          <a:xfrm>
            <a:off x="1999407" y="1969091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96D93-8756-4D19-B4AA-26E70CDD9088}"/>
              </a:ext>
            </a:extLst>
          </p:cNvPr>
          <p:cNvSpPr txBox="1"/>
          <p:nvPr/>
        </p:nvSpPr>
        <p:spPr>
          <a:xfrm>
            <a:off x="1081104" y="2457897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순위       닉네임          </a:t>
            </a:r>
            <a:r>
              <a:rPr lang="en-US" altLang="ko-KR" sz="1100" b="1" dirty="0"/>
              <a:t>24H</a:t>
            </a:r>
            <a:r>
              <a:rPr lang="ko-KR" altLang="en-US" sz="1100" b="1" dirty="0"/>
              <a:t>자산변동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C43B84-B0E3-473A-B05E-E2B3F6E8CECA}"/>
              </a:ext>
            </a:extLst>
          </p:cNvPr>
          <p:cNvSpPr txBox="1"/>
          <p:nvPr/>
        </p:nvSpPr>
        <p:spPr>
          <a:xfrm>
            <a:off x="1758062" y="3390490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FD70B-59B1-452B-B2F7-D52E8978B372}"/>
              </a:ext>
            </a:extLst>
          </p:cNvPr>
          <p:cNvSpPr txBox="1"/>
          <p:nvPr/>
        </p:nvSpPr>
        <p:spPr>
          <a:xfrm>
            <a:off x="1754969" y="383558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751C42-3F0D-4D35-AB11-8FDFE8B1E8C6}"/>
              </a:ext>
            </a:extLst>
          </p:cNvPr>
          <p:cNvSpPr txBox="1"/>
          <p:nvPr/>
        </p:nvSpPr>
        <p:spPr>
          <a:xfrm>
            <a:off x="1150758" y="424458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55FF-2865-4106-91A8-F79AB7C1A46F}"/>
              </a:ext>
            </a:extLst>
          </p:cNvPr>
          <p:cNvSpPr txBox="1"/>
          <p:nvPr/>
        </p:nvSpPr>
        <p:spPr>
          <a:xfrm>
            <a:off x="1150758" y="5011330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0C957-F446-48AB-B4D7-72B3C8748B72}"/>
              </a:ext>
            </a:extLst>
          </p:cNvPr>
          <p:cNvSpPr txBox="1"/>
          <p:nvPr/>
        </p:nvSpPr>
        <p:spPr>
          <a:xfrm>
            <a:off x="5268034" y="434844"/>
            <a:ext cx="682388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GST </a:t>
            </a:r>
            <a:r>
              <a:rPr lang="ko-KR" altLang="en-US" sz="2000" b="1" dirty="0"/>
              <a:t>자산순위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보유한 </a:t>
            </a:r>
            <a:r>
              <a:rPr lang="en-US" altLang="ko-KR" sz="1600" dirty="0"/>
              <a:t>GST </a:t>
            </a:r>
            <a:r>
              <a:rPr lang="ko-KR" altLang="en-US" sz="1600" dirty="0"/>
              <a:t>자산 순위 기준으로 집계</a:t>
            </a:r>
            <a:endParaRPr lang="en-US" altLang="ko-KR" sz="1600" dirty="0"/>
          </a:p>
          <a:p>
            <a:r>
              <a:rPr lang="en-US" altLang="ko-KR" sz="1600" dirty="0"/>
              <a:t>&gt; </a:t>
            </a:r>
            <a:r>
              <a:rPr lang="ko-KR" altLang="en-US" sz="1600" dirty="0" err="1"/>
              <a:t>코고뱅크에</a:t>
            </a:r>
            <a:r>
              <a:rPr lang="ko-KR" altLang="en-US" sz="1600" dirty="0"/>
              <a:t> 예치중인 </a:t>
            </a:r>
            <a:r>
              <a:rPr lang="en-US" altLang="ko-KR" sz="1600" dirty="0"/>
              <a:t>GST </a:t>
            </a:r>
            <a:r>
              <a:rPr lang="ko-KR" altLang="en-US" sz="1600" dirty="0"/>
              <a:t>미포함</a:t>
            </a:r>
            <a:r>
              <a:rPr lang="en-US" altLang="ko-KR" sz="16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</a:t>
            </a:r>
            <a:r>
              <a:rPr lang="en-US" altLang="ko-KR" sz="1400" dirty="0"/>
              <a:t>GST </a:t>
            </a:r>
            <a:r>
              <a:rPr lang="ko-KR" altLang="en-US" sz="1400" dirty="0"/>
              <a:t>보유현황 확인하기 클릭 시 다음의 페이지로 연동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0CA6C3BB-F0D5-4858-8414-A12A3CBAA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015" y="3264487"/>
            <a:ext cx="2338055" cy="34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1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B0AB5-A172-4074-B472-CE4543C6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23819-3D5A-42F8-BC1E-E9533E75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305917-BAC3-4929-9822-985035BF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5E8C219-7FB1-4202-8D42-0D5D7DA3015D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96B6A-35D0-4B74-B08E-EC5DE3D1B82F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137B7-D700-4524-9687-8C5D51D03E60}"/>
              </a:ext>
            </a:extLst>
          </p:cNvPr>
          <p:cNvSpPr/>
          <p:nvPr/>
        </p:nvSpPr>
        <p:spPr>
          <a:xfrm>
            <a:off x="975059" y="7930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1DF0C6-9C8F-4009-85F4-E2BDA1D7DAD6}"/>
              </a:ext>
            </a:extLst>
          </p:cNvPr>
          <p:cNvSpPr/>
          <p:nvPr/>
        </p:nvSpPr>
        <p:spPr>
          <a:xfrm>
            <a:off x="2139381" y="789320"/>
            <a:ext cx="914399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</a:rPr>
              <a:t>채굴왕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89A338-7B0F-42BB-ACD1-ED2425A3D689}"/>
              </a:ext>
            </a:extLst>
          </p:cNvPr>
          <p:cNvSpPr/>
          <p:nvPr/>
        </p:nvSpPr>
        <p:spPr>
          <a:xfrm>
            <a:off x="3133861" y="802766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62697-F73E-4E6D-B108-601EE1B50F5B}"/>
              </a:ext>
            </a:extLst>
          </p:cNvPr>
          <p:cNvSpPr txBox="1"/>
          <p:nvPr/>
        </p:nvSpPr>
        <p:spPr>
          <a:xfrm>
            <a:off x="949734" y="1328590"/>
            <a:ext cx="32268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현재까지 채굴한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pPr algn="r"/>
            <a:r>
              <a:rPr lang="ko-KR" altLang="en-US" sz="1100" b="1" u="sng" dirty="0"/>
              <a:t>나의 채굴현황 확인하기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020E7-A6E1-4DB7-9E93-F7736FCB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7" y="292644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392270-5F86-46C7-BFB6-BF92F92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53" y="3392558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9F0BE5-69B9-4602-8F2A-C8610DB4E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166A31-E5D1-4731-9BD0-088662AE638D}"/>
              </a:ext>
            </a:extLst>
          </p:cNvPr>
          <p:cNvSpPr txBox="1"/>
          <p:nvPr/>
        </p:nvSpPr>
        <p:spPr>
          <a:xfrm>
            <a:off x="2139381" y="296637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D46C4A-E453-44CF-9C4F-FF15A4FD05CE}"/>
              </a:ext>
            </a:extLst>
          </p:cNvPr>
          <p:cNvSpPr txBox="1"/>
          <p:nvPr/>
        </p:nvSpPr>
        <p:spPr>
          <a:xfrm>
            <a:off x="2383819" y="1985013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8AE18-85A1-4358-A4ED-9D8A3DB956B5}"/>
              </a:ext>
            </a:extLst>
          </p:cNvPr>
          <p:cNvSpPr txBox="1"/>
          <p:nvPr/>
        </p:nvSpPr>
        <p:spPr>
          <a:xfrm>
            <a:off x="1465516" y="2541725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DD0CD-614B-449F-A7D7-3002825845FF}"/>
              </a:ext>
            </a:extLst>
          </p:cNvPr>
          <p:cNvSpPr txBox="1"/>
          <p:nvPr/>
        </p:nvSpPr>
        <p:spPr>
          <a:xfrm>
            <a:off x="2142474" y="340641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6722F-DF52-40BF-96B2-059554F352E2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89F72-E77E-47CA-848B-9D733FD5E64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4220C-2C6D-49C6-8452-D23CD902183A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1A5DAC-9EBF-41C5-9D35-239D4B0ED1A5}"/>
              </a:ext>
            </a:extLst>
          </p:cNvPr>
          <p:cNvSpPr txBox="1"/>
          <p:nvPr/>
        </p:nvSpPr>
        <p:spPr>
          <a:xfrm>
            <a:off x="5268034" y="434844"/>
            <a:ext cx="68238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채굴왕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/>
              <a:t>나의 채굴현황 확인하기 클릭 시 다음의 페이지로 이동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33CC6A16-6090-472A-B43E-BC5D1D0D6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151" y="3039804"/>
            <a:ext cx="3125995" cy="35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3F09-15BA-4768-8AA9-6A0930C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7B0B4-5994-4146-A9F0-BE4F5771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FF4123-4C31-4973-979E-75635637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4" y="5748140"/>
            <a:ext cx="3316519" cy="8054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01DB6E2-913B-42BA-BDA7-3E4A3A29CB52}"/>
              </a:ext>
            </a:extLst>
          </p:cNvPr>
          <p:cNvSpPr/>
          <p:nvPr/>
        </p:nvSpPr>
        <p:spPr>
          <a:xfrm>
            <a:off x="874695" y="138478"/>
            <a:ext cx="3466596" cy="6644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E591-456F-4F3B-9251-0EB2850B6936}"/>
              </a:ext>
            </a:extLst>
          </p:cNvPr>
          <p:cNvSpPr txBox="1"/>
          <p:nvPr/>
        </p:nvSpPr>
        <p:spPr>
          <a:xfrm>
            <a:off x="1425039" y="330023"/>
            <a:ext cx="24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COGO</a:t>
            </a:r>
            <a:r>
              <a:rPr lang="ko-KR" altLang="en-US" sz="1400" dirty="0"/>
              <a:t> </a:t>
            </a:r>
            <a:r>
              <a:rPr lang="en-US" altLang="ko-KR" sz="1400" dirty="0"/>
              <a:t>RANKING </a:t>
            </a:r>
            <a:r>
              <a:rPr lang="en-US" altLang="ko-KR" sz="1400" b="1" dirty="0"/>
              <a:t>TOP 100 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2FCA27-D712-484B-9E19-5FC3A808EEF1}"/>
              </a:ext>
            </a:extLst>
          </p:cNvPr>
          <p:cNvSpPr/>
          <p:nvPr/>
        </p:nvSpPr>
        <p:spPr>
          <a:xfrm>
            <a:off x="975059" y="793001"/>
            <a:ext cx="112022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GST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 err="1">
                <a:solidFill>
                  <a:schemeClr val="tx1"/>
                </a:solidFill>
              </a:rPr>
              <a:t>보유왕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8CE001-7FAE-4036-8DC1-230E7E8125E8}"/>
              </a:ext>
            </a:extLst>
          </p:cNvPr>
          <p:cNvSpPr/>
          <p:nvPr/>
        </p:nvSpPr>
        <p:spPr>
          <a:xfrm>
            <a:off x="2139381" y="789320"/>
            <a:ext cx="9143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채굴왕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8B1B03-84DD-4C58-8F38-FBD691946EC2}"/>
              </a:ext>
            </a:extLst>
          </p:cNvPr>
          <p:cNvSpPr/>
          <p:nvPr/>
        </p:nvSpPr>
        <p:spPr>
          <a:xfrm>
            <a:off x="3133861" y="802766"/>
            <a:ext cx="914399" cy="369332"/>
          </a:xfrm>
          <a:prstGeom prst="rect">
            <a:avLst/>
          </a:prstGeom>
          <a:solidFill>
            <a:srgbClr val="5382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저축왕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A7F85-12BE-4A6B-8361-A0282AFDE7BC}"/>
              </a:ext>
            </a:extLst>
          </p:cNvPr>
          <p:cNvSpPr txBox="1"/>
          <p:nvPr/>
        </p:nvSpPr>
        <p:spPr>
          <a:xfrm>
            <a:off x="949734" y="1328590"/>
            <a:ext cx="322681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코고뱅크에</a:t>
            </a:r>
            <a:r>
              <a:rPr lang="ko-KR" altLang="en-US" sz="1000" dirty="0"/>
              <a:t> 예치중인 </a:t>
            </a:r>
            <a:r>
              <a:rPr lang="en-US" altLang="ko-KR" sz="1000" dirty="0"/>
              <a:t>GST </a:t>
            </a:r>
            <a:r>
              <a:rPr lang="ko-KR" altLang="en-US" sz="1000" dirty="0"/>
              <a:t>기준으로 집계 </a:t>
            </a:r>
            <a:endParaRPr lang="en-US" altLang="ko-KR" sz="1000" dirty="0"/>
          </a:p>
          <a:p>
            <a:r>
              <a:rPr lang="en-US" altLang="ko-KR" sz="1000" dirty="0"/>
              <a:t>       (00</a:t>
            </a:r>
            <a:r>
              <a:rPr lang="ko-KR" altLang="en-US" sz="1000" dirty="0"/>
              <a:t>시 기준 이자 포함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                                        </a:t>
            </a:r>
            <a:r>
              <a:rPr lang="ko-KR" altLang="en-US" sz="1100" b="1" u="sng" dirty="0" err="1"/>
              <a:t>코고뱅크</a:t>
            </a:r>
            <a:r>
              <a:rPr lang="ko-KR" altLang="en-US" sz="1100" b="1" u="sng" dirty="0"/>
              <a:t> 바로가기</a:t>
            </a:r>
            <a:endParaRPr lang="en-US" altLang="ko-KR" sz="1100" b="1" u="sng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1B2840-D298-4A65-BB3A-92E98647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57" y="2926443"/>
            <a:ext cx="293918" cy="3539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BD04AD-7B95-418E-8E97-74F6035E7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53" y="3392558"/>
            <a:ext cx="253022" cy="338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EFFA2C-2E1F-4DD1-A99D-94E3EE25B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170" y="3835944"/>
            <a:ext cx="279349" cy="365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C9907F-C547-4268-8BD9-F01F1447FD19}"/>
              </a:ext>
            </a:extLst>
          </p:cNvPr>
          <p:cNvSpPr txBox="1"/>
          <p:nvPr/>
        </p:nvSpPr>
        <p:spPr>
          <a:xfrm>
            <a:off x="2383819" y="1985013"/>
            <a:ext cx="1957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05/21</a:t>
            </a:r>
            <a:r>
              <a:rPr lang="ko-KR" altLang="en-US" sz="1050" dirty="0"/>
              <a:t>일</a:t>
            </a:r>
            <a:r>
              <a:rPr lang="en-US" altLang="ko-KR" sz="1050" dirty="0"/>
              <a:t> </a:t>
            </a:r>
            <a:r>
              <a:rPr lang="ko-KR" altLang="en-US" sz="1050" dirty="0"/>
              <a:t>기준 </a:t>
            </a:r>
            <a:r>
              <a:rPr lang="en-US" altLang="ko-KR" sz="1050" dirty="0"/>
              <a:t>00</a:t>
            </a:r>
            <a:r>
              <a:rPr lang="ko-KR" altLang="en-US" sz="1050" dirty="0"/>
              <a:t>시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22D1A-B7D0-4FFD-839D-AF555368FADD}"/>
              </a:ext>
            </a:extLst>
          </p:cNvPr>
          <p:cNvSpPr txBox="1"/>
          <p:nvPr/>
        </p:nvSpPr>
        <p:spPr>
          <a:xfrm>
            <a:off x="1535170" y="426050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4"/>
            </a:pPr>
            <a:r>
              <a:rPr lang="ko-KR" altLang="en-US" sz="1200" dirty="0"/>
              <a:t>     </a:t>
            </a:r>
            <a:r>
              <a:rPr lang="ko-KR" altLang="en-US" sz="1200" dirty="0" err="1"/>
              <a:t>서제리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5</a:t>
            </a:r>
            <a:r>
              <a:rPr lang="ko-KR" altLang="en-US" sz="1200" dirty="0"/>
              <a:t>          </a:t>
            </a:r>
            <a:r>
              <a:rPr lang="ko-KR" altLang="en-US" sz="1200" dirty="0" err="1"/>
              <a:t>댄돼지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9925B-B98D-4C3C-88FC-E96511FCE990}"/>
              </a:ext>
            </a:extLst>
          </p:cNvPr>
          <p:cNvSpPr txBox="1"/>
          <p:nvPr/>
        </p:nvSpPr>
        <p:spPr>
          <a:xfrm>
            <a:off x="1535170" y="5027252"/>
            <a:ext cx="251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 </a:t>
            </a:r>
            <a:r>
              <a:rPr lang="ko-KR" altLang="en-US" sz="1200" dirty="0"/>
              <a:t>         </a:t>
            </a:r>
            <a:r>
              <a:rPr lang="ko-KR" altLang="en-US" sz="1200" dirty="0" err="1"/>
              <a:t>옥수니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+12.0%</a:t>
            </a:r>
          </a:p>
          <a:p>
            <a:endParaRPr lang="en-US" altLang="ko-KR" sz="1200" dirty="0"/>
          </a:p>
          <a:p>
            <a:r>
              <a:rPr lang="en-US" altLang="ko-KR" sz="1200" dirty="0"/>
              <a:t>7          IMFINE</a:t>
            </a:r>
            <a:r>
              <a:rPr lang="ko-KR" altLang="en-US" sz="1200" dirty="0"/>
              <a:t>         </a:t>
            </a:r>
            <a:r>
              <a:rPr lang="en-US" altLang="ko-KR" sz="1200" dirty="0"/>
              <a:t>- 20.1%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A1DA1D-8DED-4FB3-AC74-2BA370B962E5}"/>
              </a:ext>
            </a:extLst>
          </p:cNvPr>
          <p:cNvSpPr txBox="1"/>
          <p:nvPr/>
        </p:nvSpPr>
        <p:spPr>
          <a:xfrm>
            <a:off x="2139381" y="296637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압둘라        </a:t>
            </a:r>
            <a:r>
              <a:rPr lang="en-US" altLang="ko-KR" sz="1200" dirty="0"/>
              <a:t>+2.0%             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9ABD7C-51FE-4332-83C2-B298363D0E16}"/>
              </a:ext>
            </a:extLst>
          </p:cNvPr>
          <p:cNvSpPr txBox="1"/>
          <p:nvPr/>
        </p:nvSpPr>
        <p:spPr>
          <a:xfrm>
            <a:off x="1465516" y="2541725"/>
            <a:ext cx="3794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순위       닉네임         </a:t>
            </a:r>
            <a:r>
              <a:rPr lang="en-US" altLang="ko-KR" sz="1100" dirty="0"/>
              <a:t>24H</a:t>
            </a:r>
            <a:r>
              <a:rPr lang="ko-KR" altLang="en-US" sz="1100" dirty="0"/>
              <a:t>자산변동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0D221-6D31-4EF1-886B-DCC8294652EF}"/>
              </a:ext>
            </a:extLst>
          </p:cNvPr>
          <p:cNvSpPr txBox="1"/>
          <p:nvPr/>
        </p:nvSpPr>
        <p:spPr>
          <a:xfrm>
            <a:off x="2142474" y="3406412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수달공주      </a:t>
            </a:r>
            <a:r>
              <a:rPr lang="en-US" altLang="ko-KR" sz="1200" dirty="0"/>
              <a:t>-1.0%             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7DE80B-9868-47F6-900C-8D46BDF51891}"/>
              </a:ext>
            </a:extLst>
          </p:cNvPr>
          <p:cNvSpPr txBox="1"/>
          <p:nvPr/>
        </p:nvSpPr>
        <p:spPr>
          <a:xfrm>
            <a:off x="2139381" y="3851504"/>
            <a:ext cx="2780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밍밍이</a:t>
            </a:r>
            <a:r>
              <a:rPr lang="ko-KR" altLang="en-US" sz="1200" dirty="0"/>
              <a:t>         </a:t>
            </a:r>
            <a:r>
              <a:rPr lang="en-US" altLang="ko-KR" sz="1200" dirty="0"/>
              <a:t>+80.0%             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F86B3-F8D3-4A4E-B503-8CF2EFCCA0F1}"/>
              </a:ext>
            </a:extLst>
          </p:cNvPr>
          <p:cNvSpPr txBox="1"/>
          <p:nvPr/>
        </p:nvSpPr>
        <p:spPr>
          <a:xfrm>
            <a:off x="5268034" y="434844"/>
            <a:ext cx="682388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저축왕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ko-KR" altLang="en-US" sz="1600" dirty="0"/>
              <a:t>총 채굴한 내역으로 집계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매일 </a:t>
            </a:r>
            <a:r>
              <a:rPr lang="en-US" altLang="ko-KR" sz="1600" dirty="0"/>
              <a:t>00</a:t>
            </a:r>
            <a:r>
              <a:rPr lang="ko-KR" altLang="en-US" sz="1600" dirty="0"/>
              <a:t>시 기준 업데이트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/>
              <a:t>100</a:t>
            </a:r>
            <a:r>
              <a:rPr lang="ko-KR" altLang="en-US" sz="1600" dirty="0" err="1"/>
              <a:t>위까지만</a:t>
            </a:r>
            <a:r>
              <a:rPr lang="ko-KR" altLang="en-US" sz="1600" dirty="0"/>
              <a:t> 노출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24H</a:t>
            </a:r>
            <a:r>
              <a:rPr lang="ko-KR" altLang="en-US" sz="1600" b="1" dirty="0"/>
              <a:t> 자산변동 </a:t>
            </a:r>
            <a:endParaRPr lang="en-US" altLang="ko-KR" sz="1600" b="1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금일 내 보유자산 </a:t>
            </a:r>
            <a:r>
              <a:rPr lang="en-US" altLang="ko-KR" sz="1400" dirty="0"/>
              <a:t>– </a:t>
            </a:r>
            <a:r>
              <a:rPr lang="ko-KR" altLang="en-US" sz="1400" dirty="0"/>
              <a:t>전일 내 보유자산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/>
              <a:t>/ </a:t>
            </a:r>
            <a:r>
              <a:rPr lang="ko-KR" altLang="en-US" sz="1400" dirty="0"/>
              <a:t>전일 내 보유자산 </a:t>
            </a:r>
            <a:r>
              <a:rPr lang="en-US" altLang="ko-KR" sz="1400" dirty="0"/>
              <a:t>* 100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코고뱅크</a:t>
            </a:r>
            <a:r>
              <a:rPr lang="ko-KR" altLang="en-US" sz="1400" dirty="0"/>
              <a:t> 바로가기</a:t>
            </a:r>
            <a:r>
              <a:rPr lang="en-US" altLang="ko-KR" sz="1400" dirty="0"/>
              <a:t>-&gt; </a:t>
            </a:r>
            <a:r>
              <a:rPr lang="ko-KR" altLang="en-US" sz="1400" dirty="0" err="1"/>
              <a:t>코고뱅크로</a:t>
            </a:r>
            <a:r>
              <a:rPr lang="ko-KR" altLang="en-US" sz="1400" dirty="0"/>
              <a:t> 넘김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2800" dirty="0">
                <a:highlight>
                  <a:srgbClr val="FF0000"/>
                </a:highlight>
              </a:rPr>
              <a:t>개발팀에 묻습니다</a:t>
            </a:r>
            <a:r>
              <a:rPr lang="en-US" altLang="ko-KR" sz="2800" dirty="0">
                <a:highlight>
                  <a:srgbClr val="FF0000"/>
                </a:highlight>
              </a:rPr>
              <a:t>.</a:t>
            </a:r>
          </a:p>
          <a:p>
            <a:r>
              <a:rPr lang="en-US" altLang="ko-KR" sz="2800" dirty="0">
                <a:highlight>
                  <a:srgbClr val="FF0000"/>
                </a:highlight>
              </a:rPr>
              <a:t>00</a:t>
            </a:r>
            <a:r>
              <a:rPr lang="ko-KR" altLang="en-US" sz="2800" dirty="0">
                <a:highlight>
                  <a:srgbClr val="FF0000"/>
                </a:highlight>
              </a:rPr>
              <a:t>시 기준 이자까지 합산해서 </a:t>
            </a:r>
            <a:r>
              <a:rPr lang="en-US" altLang="ko-KR" sz="2800" dirty="0">
                <a:highlight>
                  <a:srgbClr val="FF0000"/>
                </a:highlight>
              </a:rPr>
              <a:t>24H </a:t>
            </a:r>
            <a:r>
              <a:rPr lang="ko-KR" altLang="en-US" sz="2800" dirty="0">
                <a:highlight>
                  <a:srgbClr val="FF0000"/>
                </a:highlight>
              </a:rPr>
              <a:t>자산 변동 및 순위를 체크하실 수 있는지</a:t>
            </a:r>
            <a:r>
              <a:rPr lang="en-US" altLang="ko-KR" sz="2800" dirty="0">
                <a:highlight>
                  <a:srgbClr val="FF0000"/>
                </a:highlight>
              </a:rPr>
              <a:t>.</a:t>
            </a:r>
          </a:p>
          <a:p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05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BE85E-AAF6-483B-AF74-2D2E4EB6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1F988-A47A-4550-A4ED-C59AEFA3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4CCD0-A60D-4CD8-9C7A-5B71C8E9A4E1}"/>
              </a:ext>
            </a:extLst>
          </p:cNvPr>
          <p:cNvSpPr txBox="1"/>
          <p:nvPr/>
        </p:nvSpPr>
        <p:spPr>
          <a:xfrm>
            <a:off x="3657600" y="2721114"/>
            <a:ext cx="746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뱅크 영역 교체</a:t>
            </a:r>
          </a:p>
        </p:txBody>
      </p:sp>
    </p:spTree>
    <p:extLst>
      <p:ext uri="{BB962C8B-B14F-4D97-AF65-F5344CB8AC3E}">
        <p14:creationId xmlns:p14="http://schemas.microsoft.com/office/powerpoint/2010/main" val="29175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632</Words>
  <Application>Microsoft Office PowerPoint</Application>
  <PresentationFormat>와이드스크린</PresentationFormat>
  <Paragraphs>191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 </vt:lpstr>
      <vt:lpstr> </vt:lpstr>
      <vt:lpstr> </vt:lpstr>
      <vt:lpstr> </vt:lpstr>
      <vt:lpstr> </vt:lpstr>
      <vt:lpstr> </vt:lpstr>
      <vt:lpstr>　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15</cp:revision>
  <dcterms:created xsi:type="dcterms:W3CDTF">2022-05-21T08:19:41Z</dcterms:created>
  <dcterms:modified xsi:type="dcterms:W3CDTF">2022-05-23T01:11:29Z</dcterms:modified>
</cp:coreProperties>
</file>