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70" r:id="rId4"/>
    <p:sldId id="271" r:id="rId5"/>
    <p:sldId id="265" r:id="rId6"/>
    <p:sldId id="269" r:id="rId7"/>
    <p:sldId id="274" r:id="rId8"/>
    <p:sldId id="268" r:id="rId9"/>
    <p:sldId id="272" r:id="rId10"/>
    <p:sldId id="273" r:id="rId11"/>
    <p:sldId id="275" r:id="rId12"/>
    <p:sldId id="267" r:id="rId13"/>
    <p:sldId id="276" r:id="rId14"/>
    <p:sldId id="260" r:id="rId15"/>
    <p:sldId id="259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AAA63-F852-47DE-B77A-ABB5D0366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F160-6BE7-4C8D-A9DD-F5661F8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85AB-DDEF-43CB-B54D-A080F54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647A9-32A8-44E2-93FF-6AF8B4C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B3563-A7CB-4B5D-8D44-17F9986B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D9615-4269-4901-9FC2-F64620BB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D9879-C790-4305-95B8-556DE0A9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EB212-93C5-4043-9D34-04F4FF59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4746-D20D-41F3-A537-4692951F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FBF9-E31F-4F41-A9D0-06738FF6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3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C95C9-A541-4779-AB04-51B5639CD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79E99-1BF7-4518-A5B3-60DE2004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0B21-55D8-4739-84EC-4F19C927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573F5-5987-4CC0-A09F-0218EB49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F581-2A1F-49E7-97A8-5AE87C4A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C3560-42EB-45F6-9A13-DA8C59C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428A9-3535-488C-9B56-A69F8EFD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1E5E8-386A-4DDD-838B-3A5AE022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B32A9-C0E3-4267-966D-0AE7BDE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9FC30-F1CC-4479-B9C5-C56277B6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9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D47B-0D06-495A-A2AE-B6B3B74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C2A98-02F1-4499-ABAF-EDB64D6F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51087-C3A1-45CA-B2BC-2FE77F8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B4676-5633-4651-A3AB-E91909C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01EE1-B56A-4065-97BD-37D862CD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5680-C725-48B4-8881-9781914D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B06A2-D601-40AC-9600-509167CE7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7B80F-F538-4129-BBCA-754957B4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D019B-547E-41A0-8033-A28272A1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28379-5689-44D6-A12E-9E327CF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43FE6-74FA-4BCA-89D1-5C75265C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AFC7B-F0E0-4AB8-998F-AA20E2F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77E5E-FD7C-4B43-8721-63E2FA12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99FE9-ADFA-4FD6-B2DC-66A85E30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8A351-1E5E-49B8-A6FC-5718969E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BC54C-0CF7-4ACB-8E4C-E8E0C6FC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ED409-7192-4D34-B73A-26922C7C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03CF62-27CA-4478-B42D-44F071F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42E62-C5C5-4C9F-917F-0EBFE045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1EAD5-F26D-44F8-87F6-4E975BA9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B4118-8C58-4FE8-BD62-43D29D03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5E2A5-EEB0-430A-9E97-856B2BC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3DFE2-D368-426A-A8C9-937BA11F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38DDE5-4064-4B82-A31F-A20EF3C9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F7EE41-6BF9-4890-A2DA-A6D00F8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00284-FD6A-47CB-8C24-6C540D13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CEAE-311E-435A-B099-7FF4681E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7080E-FC0C-4E06-92A4-31485B07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78677-8E75-42C4-B6FC-F6D3D2C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D2BA5-D6D5-46C8-A759-4E66DB4D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38545-3FF7-4D94-981F-85F96BA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872AF-7BCE-4778-851E-53005AB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CA838-CB7E-48F0-A91E-8D03F20D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F08FA-D1DA-4DF9-988A-8789BD269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DAC79-78FB-48CA-AC0B-AFDFE169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CC47-F2AE-45E0-B259-55EA3276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EB065-0A88-4028-AD96-DF8DFA75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F21A3-548E-4A06-9BAD-D451E45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9B0EF-6C40-4554-913A-139B95A2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8DB0C-29BF-490D-80F0-D6382681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679EF-B824-4764-B1E0-B393DD6C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AEBD9-E599-4C6D-B5CD-0C91C086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A3C7D-76E6-4460-86EA-61E74BBF4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5A86-A45D-4C76-BA97-0B7C2D69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B0F1-F180-4BE1-92BB-779BCA76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403B-D263-4377-B9B0-4AB28CE5E2CF}"/>
              </a:ext>
            </a:extLst>
          </p:cNvPr>
          <p:cNvSpPr txBox="1"/>
          <p:nvPr/>
        </p:nvSpPr>
        <p:spPr>
          <a:xfrm>
            <a:off x="2209800" y="282080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</a:t>
            </a:r>
            <a:r>
              <a:rPr lang="ko-KR" altLang="en-US" sz="6000" b="1" dirty="0"/>
              <a:t>차 업데이트 기획안</a:t>
            </a:r>
          </a:p>
        </p:txBody>
      </p:sp>
    </p:spTree>
    <p:extLst>
      <p:ext uri="{BB962C8B-B14F-4D97-AF65-F5344CB8AC3E}">
        <p14:creationId xmlns:p14="http://schemas.microsoft.com/office/powerpoint/2010/main" val="71038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F7D52-CB72-433D-844E-F61B3D6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A4C5F-D412-4AF1-A4A5-15E761A3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BC8EC8-E054-41F3-AF67-9F438E290055}"/>
              </a:ext>
            </a:extLst>
          </p:cNvPr>
          <p:cNvSpPr/>
          <p:nvPr/>
        </p:nvSpPr>
        <p:spPr>
          <a:xfrm>
            <a:off x="127181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C73051-D48B-4F5C-A1C5-80A25FF94C9B}"/>
              </a:ext>
            </a:extLst>
          </p:cNvPr>
          <p:cNvSpPr/>
          <p:nvPr/>
        </p:nvSpPr>
        <p:spPr>
          <a:xfrm>
            <a:off x="2777627" y="2588343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2DAF04-0CF3-48E1-B028-C69D37E19299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2AF7DE-C82F-487D-A445-7E078B280CE4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EA77F6-2C83-41D5-A66E-CFC409FFD501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83B370A-D8FE-451F-9753-54CA26715A45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39D6B-B61C-4CB3-B542-A88952D73FBA}"/>
              </a:ext>
            </a:extLst>
          </p:cNvPr>
          <p:cNvSpPr txBox="1"/>
          <p:nvPr/>
        </p:nvSpPr>
        <p:spPr>
          <a:xfrm>
            <a:off x="537117" y="1569038"/>
            <a:ext cx="288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68CF4E-E168-48C6-952F-2F9BEAC15318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DD7148-716B-485F-9E0D-0725031E9789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24B01-6A83-4B8F-9600-D8256BD3C5DD}"/>
              </a:ext>
            </a:extLst>
          </p:cNvPr>
          <p:cNvSpPr txBox="1"/>
          <p:nvPr/>
        </p:nvSpPr>
        <p:spPr>
          <a:xfrm>
            <a:off x="740476" y="4691245"/>
            <a:ext cx="3051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23:03:20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21:19:19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20:18:13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19:03:20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18:19:19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16:18:13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16:03:20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15:19:19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14:18:13</a:t>
            </a:r>
          </a:p>
          <a:p>
            <a:endParaRPr lang="en-US" altLang="ko-KR" sz="11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0B296A-8AAF-405D-A6F1-8275D79C70E1}"/>
              </a:ext>
            </a:extLst>
          </p:cNvPr>
          <p:cNvSpPr/>
          <p:nvPr/>
        </p:nvSpPr>
        <p:spPr>
          <a:xfrm>
            <a:off x="747816" y="4383760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참여완료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BE03512-0F7A-4147-B501-547A4BA574E5}"/>
              </a:ext>
            </a:extLst>
          </p:cNvPr>
          <p:cNvSpPr/>
          <p:nvPr/>
        </p:nvSpPr>
        <p:spPr>
          <a:xfrm>
            <a:off x="356616" y="4340887"/>
            <a:ext cx="3294544" cy="377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EB5075-2074-47D6-A25B-7AD51C662892}"/>
              </a:ext>
            </a:extLst>
          </p:cNvPr>
          <p:cNvSpPr txBox="1"/>
          <p:nvPr/>
        </p:nvSpPr>
        <p:spPr>
          <a:xfrm>
            <a:off x="127181" y="2472284"/>
            <a:ext cx="3187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1" u="sng" dirty="0"/>
              <a:t>당첨 </a:t>
            </a:r>
            <a:r>
              <a:rPr lang="ko-KR" altLang="en-US" sz="900" b="1" u="sng" dirty="0" err="1"/>
              <a:t>기프티콘은</a:t>
            </a:r>
            <a:r>
              <a:rPr lang="ko-KR" altLang="en-US" sz="900" b="1" u="sng" dirty="0"/>
              <a:t> </a:t>
            </a:r>
            <a:r>
              <a:rPr lang="ko-KR" altLang="en-US" sz="900" b="1" u="sng" dirty="0" err="1"/>
              <a:t>코인고스트에</a:t>
            </a:r>
            <a:r>
              <a:rPr lang="ko-KR" altLang="en-US" sz="900" b="1" u="sng" dirty="0"/>
              <a:t> 가입된 번호로 </a:t>
            </a:r>
            <a:br>
              <a:rPr lang="en-US" altLang="ko-KR" sz="900" b="1" u="sng" dirty="0"/>
            </a:br>
            <a:r>
              <a:rPr lang="en-US" altLang="ko-KR" sz="900" b="1" u="sng" dirty="0"/>
              <a:t>MMS</a:t>
            </a:r>
            <a:r>
              <a:rPr lang="ko-KR" altLang="en-US" sz="900" b="1" u="sng" dirty="0"/>
              <a:t>로 </a:t>
            </a:r>
            <a:r>
              <a:rPr lang="en-US" altLang="ko-KR" sz="900" b="1" u="sng" dirty="0"/>
              <a:t>7</a:t>
            </a:r>
            <a:r>
              <a:rPr lang="ko-KR" altLang="en-US" sz="900" b="1" u="sng" dirty="0"/>
              <a:t>일 이내 전송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AC725F-BACF-499A-BD7E-7B0319850A18}"/>
              </a:ext>
            </a:extLst>
          </p:cNvPr>
          <p:cNvSpPr/>
          <p:nvPr/>
        </p:nvSpPr>
        <p:spPr>
          <a:xfrm>
            <a:off x="4867837" y="289051"/>
            <a:ext cx="3093525" cy="3488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2C564-A5C2-483E-BA91-9C2F865CF42F}"/>
              </a:ext>
            </a:extLst>
          </p:cNvPr>
          <p:cNvSpPr txBox="1"/>
          <p:nvPr/>
        </p:nvSpPr>
        <p:spPr>
          <a:xfrm>
            <a:off x="3958940" y="14380"/>
            <a:ext cx="309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응모하기 클릭 시</a:t>
            </a:r>
            <a:r>
              <a:rPr lang="en-US" altLang="ko-KR" sz="1400" dirty="0"/>
              <a:t> </a:t>
            </a:r>
            <a:r>
              <a:rPr lang="ko-KR" altLang="en-US" sz="1400" dirty="0"/>
              <a:t>팝업생성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11E89-02A6-475E-9AFE-886F23C31752}"/>
              </a:ext>
            </a:extLst>
          </p:cNvPr>
          <p:cNvSpPr txBox="1"/>
          <p:nvPr/>
        </p:nvSpPr>
        <p:spPr>
          <a:xfrm>
            <a:off x="5331641" y="403012"/>
            <a:ext cx="198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GST PAY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코고로또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경품응모에</a:t>
            </a:r>
            <a:r>
              <a:rPr lang="ko-KR" altLang="en-US" sz="1200" dirty="0"/>
              <a:t> 참여하시겠습니까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C39E3-E782-4E3E-B519-A0ADAD2A78CF}"/>
              </a:ext>
            </a:extLst>
          </p:cNvPr>
          <p:cNvSpPr txBox="1"/>
          <p:nvPr/>
        </p:nvSpPr>
        <p:spPr>
          <a:xfrm>
            <a:off x="5345448" y="1288550"/>
            <a:ext cx="216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</a:t>
            </a:r>
            <a:r>
              <a:rPr lang="en-US" altLang="ko-KR" sz="1200" dirty="0"/>
              <a:t>GST : 149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F7A2D2F-0B70-4ECF-BE1B-F469CEF1BE64}"/>
              </a:ext>
            </a:extLst>
          </p:cNvPr>
          <p:cNvSpPr/>
          <p:nvPr/>
        </p:nvSpPr>
        <p:spPr>
          <a:xfrm>
            <a:off x="5582954" y="3184889"/>
            <a:ext cx="1686296" cy="46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 GST</a:t>
            </a:r>
            <a:r>
              <a:rPr lang="ko-KR" altLang="en-US" sz="1400" b="1" dirty="0"/>
              <a:t> 결제하기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4ABCD4-E0DC-47F0-ABC8-36C228E47105}"/>
              </a:ext>
            </a:extLst>
          </p:cNvPr>
          <p:cNvCxnSpPr/>
          <p:nvPr/>
        </p:nvCxnSpPr>
        <p:spPr>
          <a:xfrm flipH="1">
            <a:off x="5279410" y="3831640"/>
            <a:ext cx="866898" cy="8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468C68-8D08-4B38-A4F9-452A5BC5C979}"/>
              </a:ext>
            </a:extLst>
          </p:cNvPr>
          <p:cNvCxnSpPr/>
          <p:nvPr/>
        </p:nvCxnSpPr>
        <p:spPr>
          <a:xfrm>
            <a:off x="6645072" y="3801445"/>
            <a:ext cx="852053" cy="9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033231-2C45-4011-AB6E-9188212C63C7}"/>
              </a:ext>
            </a:extLst>
          </p:cNvPr>
          <p:cNvSpPr txBox="1"/>
          <p:nvPr/>
        </p:nvSpPr>
        <p:spPr>
          <a:xfrm>
            <a:off x="4132079" y="4722004"/>
            <a:ext cx="19643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패스워드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자리 입력창으로 넘김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응모 성공</a:t>
            </a:r>
            <a:r>
              <a:rPr lang="en-US" altLang="ko-KR" sz="1100" b="1" dirty="0"/>
              <a:t>!”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------------------------------</a:t>
            </a:r>
          </a:p>
          <a:p>
            <a:r>
              <a:rPr lang="ko-KR" altLang="en-US" sz="1100" b="1" dirty="0"/>
              <a:t>응모 완료 시 버튼색깔 차별화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그 버튼 클릭 시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이미 참여하셨습니다</a:t>
            </a:r>
            <a:r>
              <a:rPr lang="en-US" altLang="ko-KR" sz="1100" b="1" dirty="0"/>
              <a:t>” </a:t>
            </a:r>
          </a:p>
          <a:p>
            <a:endParaRPr lang="en-US" altLang="ko-KR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68200-4FE9-499E-A46C-F183CB986A65}"/>
              </a:ext>
            </a:extLst>
          </p:cNvPr>
          <p:cNvSpPr txBox="1"/>
          <p:nvPr/>
        </p:nvSpPr>
        <p:spPr>
          <a:xfrm>
            <a:off x="6939484" y="4825793"/>
            <a:ext cx="1964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보유하신 </a:t>
            </a:r>
            <a:r>
              <a:rPr lang="en-US" altLang="ko-KR" sz="1100" dirty="0"/>
              <a:t>GST</a:t>
            </a:r>
            <a:r>
              <a:rPr lang="ko-KR" altLang="en-US" sz="1100" dirty="0"/>
              <a:t>가 부족합니다</a:t>
            </a:r>
            <a:r>
              <a:rPr lang="en-US" altLang="ko-KR" sz="1100" dirty="0"/>
              <a:t>.</a:t>
            </a:r>
          </a:p>
          <a:p>
            <a:br>
              <a:rPr lang="en-US" altLang="ko-KR" sz="1100" dirty="0"/>
            </a:br>
            <a:r>
              <a:rPr lang="ko-KR" altLang="en-US" sz="1100" dirty="0" err="1"/>
              <a:t>코인고스트는</a:t>
            </a:r>
            <a:r>
              <a:rPr lang="ko-KR" altLang="en-US" sz="1100" dirty="0"/>
              <a:t> 상시 채굴이 가능합니다</a:t>
            </a:r>
            <a:r>
              <a:rPr lang="en-US" altLang="ko-KR" sz="1100" dirty="0"/>
              <a:t>. </a:t>
            </a:r>
          </a:p>
          <a:p>
            <a:endParaRPr lang="en-US" altLang="ko-KR" sz="1100" b="1" dirty="0"/>
          </a:p>
          <a:p>
            <a:r>
              <a:rPr lang="ko-KR" altLang="en-US" sz="1100" b="1" dirty="0"/>
              <a:t>채굴가이드 </a:t>
            </a:r>
            <a:r>
              <a:rPr lang="ko-KR" altLang="en-US" sz="1100" b="1" dirty="0" err="1"/>
              <a:t>보러가기</a:t>
            </a:r>
            <a:r>
              <a:rPr lang="ko-KR" altLang="en-US" sz="1100" b="1" dirty="0"/>
              <a:t>   취소</a:t>
            </a:r>
            <a:endParaRPr lang="en-US" altLang="ko-KR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6A4BB-A314-47F0-B2C7-FD72B1DC61C4}"/>
              </a:ext>
            </a:extLst>
          </p:cNvPr>
          <p:cNvSpPr txBox="1"/>
          <p:nvPr/>
        </p:nvSpPr>
        <p:spPr>
          <a:xfrm>
            <a:off x="4107711" y="4046544"/>
            <a:ext cx="14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넉넉할때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8186B3-96A2-4905-BF99-4F7BB70B32FA}"/>
              </a:ext>
            </a:extLst>
          </p:cNvPr>
          <p:cNvSpPr txBox="1"/>
          <p:nvPr/>
        </p:nvSpPr>
        <p:spPr>
          <a:xfrm>
            <a:off x="7167342" y="3994486"/>
            <a:ext cx="15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없을때</a:t>
            </a:r>
            <a:endParaRPr lang="ko-KR" altLang="en-US" sz="1200" dirty="0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383AB1AE-F58A-4370-AAE9-38AC4102CB6B}"/>
              </a:ext>
            </a:extLst>
          </p:cNvPr>
          <p:cNvSpPr/>
          <p:nvPr/>
        </p:nvSpPr>
        <p:spPr>
          <a:xfrm>
            <a:off x="8686391" y="6525474"/>
            <a:ext cx="434934" cy="30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392A8E9-F2EA-4A4C-A699-72A0E491C35B}"/>
              </a:ext>
            </a:extLst>
          </p:cNvPr>
          <p:cNvSpPr/>
          <p:nvPr/>
        </p:nvSpPr>
        <p:spPr>
          <a:xfrm>
            <a:off x="4092175" y="5191198"/>
            <a:ext cx="1463497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4DEE439-5198-4740-858C-944DE83B5D4C}"/>
              </a:ext>
            </a:extLst>
          </p:cNvPr>
          <p:cNvSpPr/>
          <p:nvPr/>
        </p:nvSpPr>
        <p:spPr>
          <a:xfrm>
            <a:off x="6598791" y="4756115"/>
            <a:ext cx="2553199" cy="136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B3A9A3-53E7-4C8F-B78D-B3D0D2ECF264}"/>
              </a:ext>
            </a:extLst>
          </p:cNvPr>
          <p:cNvSpPr/>
          <p:nvPr/>
        </p:nvSpPr>
        <p:spPr>
          <a:xfrm>
            <a:off x="4108767" y="6184736"/>
            <a:ext cx="1743393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6F2CA0E-887D-4C41-9FCD-93821DE4865D}"/>
              </a:ext>
            </a:extLst>
          </p:cNvPr>
          <p:cNvSpPr/>
          <p:nvPr/>
        </p:nvSpPr>
        <p:spPr>
          <a:xfrm rot="1288014">
            <a:off x="5930687" y="6510879"/>
            <a:ext cx="1046461" cy="283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22BAE7-A226-477D-B26D-4DEB60674940}"/>
              </a:ext>
            </a:extLst>
          </p:cNvPr>
          <p:cNvSpPr/>
          <p:nvPr/>
        </p:nvSpPr>
        <p:spPr>
          <a:xfrm>
            <a:off x="5157802" y="1884892"/>
            <a:ext cx="2536600" cy="124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48E5B7-0EF5-469E-AF20-EF1BC520946B}"/>
              </a:ext>
            </a:extLst>
          </p:cNvPr>
          <p:cNvSpPr txBox="1"/>
          <p:nvPr/>
        </p:nvSpPr>
        <p:spPr>
          <a:xfrm>
            <a:off x="8903858" y="168268"/>
            <a:ext cx="273990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참여자가 기입한 모든 정보는 다음의 목적을 위해 활용되며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하기 목적 이외의 용도로는 사용되지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1) </a:t>
            </a:r>
            <a:r>
              <a:rPr lang="ko-KR" altLang="en-US" sz="1200" dirty="0"/>
              <a:t>개인정보 수집 항목 및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</a:t>
            </a:r>
            <a:endParaRPr lang="en-US" altLang="ko-KR" sz="1200" dirty="0"/>
          </a:p>
          <a:p>
            <a:r>
              <a:rPr lang="ko-KR" altLang="en-US" sz="1200" dirty="0"/>
              <a:t>가</a:t>
            </a:r>
            <a:r>
              <a:rPr lang="en-US" altLang="ko-KR" sz="1200" dirty="0"/>
              <a:t>) </a:t>
            </a:r>
            <a:r>
              <a:rPr lang="ko-KR" altLang="en-US" sz="1200" dirty="0"/>
              <a:t>수집 항목 </a:t>
            </a:r>
            <a:r>
              <a:rPr lang="en-US" altLang="ko-KR" sz="1200" dirty="0"/>
              <a:t>(</a:t>
            </a:r>
            <a:r>
              <a:rPr lang="ko-KR" altLang="en-US" sz="1200" dirty="0"/>
              <a:t>필수항목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연락처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경품을 </a:t>
            </a:r>
            <a:r>
              <a:rPr lang="ko-KR" altLang="en-US" sz="1200" dirty="0" err="1"/>
              <a:t>수령받으실</a:t>
            </a:r>
            <a:r>
              <a:rPr lang="ko-KR" altLang="en-US" sz="1200" dirty="0"/>
              <a:t> 주소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/>
              <a:t>수집 및 이용 목적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 지급 및 배송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개인정보 보유 및 이용기간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동의일로부터 개인정보의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목적을 달성할 때까지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제세공과금은 당사가 부담합니다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응모 참여 시 결제한 </a:t>
            </a:r>
            <a:r>
              <a:rPr lang="en-US" altLang="ko-KR" sz="1200" dirty="0"/>
              <a:t>GST</a:t>
            </a:r>
            <a:r>
              <a:rPr lang="ko-KR" altLang="en-US" sz="1200" dirty="0"/>
              <a:t>는 환불이 불가합니다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36BA4E-6935-4B85-8B38-92E4789BE72D}"/>
              </a:ext>
            </a:extLst>
          </p:cNvPr>
          <p:cNvSpPr txBox="1"/>
          <p:nvPr/>
        </p:nvSpPr>
        <p:spPr>
          <a:xfrm>
            <a:off x="5203125" y="1646366"/>
            <a:ext cx="1424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개인정보처리방침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AC7BFD-7CA6-4F95-A194-7A23FD323F59}"/>
              </a:ext>
            </a:extLst>
          </p:cNvPr>
          <p:cNvSpPr txBox="1"/>
          <p:nvPr/>
        </p:nvSpPr>
        <p:spPr>
          <a:xfrm>
            <a:off x="6702718" y="1670871"/>
            <a:ext cx="803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동의 </a:t>
            </a:r>
            <a:r>
              <a:rPr lang="en-US" altLang="ko-KR" sz="700" dirty="0"/>
              <a:t>(</a:t>
            </a:r>
            <a:r>
              <a:rPr lang="ko-KR" altLang="en-US" sz="700" dirty="0"/>
              <a:t>필수사항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9992E17-6CE6-4EAF-92C6-6C8D73E04308}"/>
              </a:ext>
            </a:extLst>
          </p:cNvPr>
          <p:cNvSpPr/>
          <p:nvPr/>
        </p:nvSpPr>
        <p:spPr>
          <a:xfrm>
            <a:off x="6635357" y="1702878"/>
            <a:ext cx="136037" cy="1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261BCAD2-DA21-483E-8C8E-CA57104F86AD}"/>
              </a:ext>
            </a:extLst>
          </p:cNvPr>
          <p:cNvSpPr/>
          <p:nvPr/>
        </p:nvSpPr>
        <p:spPr>
          <a:xfrm>
            <a:off x="7720314" y="2363232"/>
            <a:ext cx="952068" cy="276999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90A67D3-24D0-4F0A-A44D-29A80F22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45" y="6158236"/>
            <a:ext cx="1398969" cy="130483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40D296-5413-4A34-A392-DECA851305CA}"/>
              </a:ext>
            </a:extLst>
          </p:cNvPr>
          <p:cNvSpPr txBox="1"/>
          <p:nvPr/>
        </p:nvSpPr>
        <p:spPr>
          <a:xfrm>
            <a:off x="9304202" y="6511556"/>
            <a:ext cx="283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출금       </a:t>
            </a:r>
            <a:r>
              <a:rPr lang="ko-KR" altLang="en-US" sz="1200" dirty="0" err="1"/>
              <a:t>코고로또</a:t>
            </a:r>
            <a:r>
              <a:rPr lang="ko-KR" altLang="en-US" sz="1200" dirty="0"/>
              <a:t> 응모      </a:t>
            </a:r>
            <a:r>
              <a:rPr lang="en-US" altLang="ko-KR" sz="1200" dirty="0"/>
              <a:t>2GST 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4A1E4E-1EFD-4DB3-9941-0EF4B3F15CB7}"/>
              </a:ext>
            </a:extLst>
          </p:cNvPr>
          <p:cNvSpPr txBox="1"/>
          <p:nvPr/>
        </p:nvSpPr>
        <p:spPr>
          <a:xfrm>
            <a:off x="1866896" y="3936018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10 : 501</a:t>
            </a:r>
          </a:p>
        </p:txBody>
      </p:sp>
    </p:spTree>
    <p:extLst>
      <p:ext uri="{BB962C8B-B14F-4D97-AF65-F5344CB8AC3E}">
        <p14:creationId xmlns:p14="http://schemas.microsoft.com/office/powerpoint/2010/main" val="13171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9A351-C3CF-40F2-AC72-813A0E3A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15C01-2048-44B5-A451-2F915EA6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31DD1-31EE-47C3-9E7F-D3512D51849D}"/>
              </a:ext>
            </a:extLst>
          </p:cNvPr>
          <p:cNvSpPr txBox="1"/>
          <p:nvPr/>
        </p:nvSpPr>
        <p:spPr>
          <a:xfrm>
            <a:off x="3668080" y="2874956"/>
            <a:ext cx="675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1-3) </a:t>
            </a:r>
            <a:r>
              <a:rPr lang="ko-KR" altLang="en-US" sz="4800" b="1" dirty="0"/>
              <a:t>월간 경품</a:t>
            </a:r>
          </a:p>
        </p:txBody>
      </p:sp>
    </p:spTree>
    <p:extLst>
      <p:ext uri="{BB962C8B-B14F-4D97-AF65-F5344CB8AC3E}">
        <p14:creationId xmlns:p14="http://schemas.microsoft.com/office/powerpoint/2010/main" val="49918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9F4A-3295-4519-A13E-53C3B87B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20EC-8F99-4193-97E8-D2837FCF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94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1DD05-3599-45D7-82C1-2E963778A6F7}"/>
              </a:ext>
            </a:extLst>
          </p:cNvPr>
          <p:cNvSpPr txBox="1"/>
          <p:nvPr/>
        </p:nvSpPr>
        <p:spPr>
          <a:xfrm>
            <a:off x="637717" y="4464300"/>
            <a:ext cx="2952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수달공주           </a:t>
            </a:r>
            <a:r>
              <a:rPr lang="en-US" altLang="ko-KR" sz="1100" dirty="0"/>
              <a:t>17</a:t>
            </a:r>
          </a:p>
          <a:p>
            <a:r>
              <a:rPr lang="ko-KR" altLang="en-US" sz="1100" dirty="0"/>
              <a:t>제리서              </a:t>
            </a:r>
            <a:r>
              <a:rPr lang="en-US" altLang="ko-KR" sz="1100" dirty="0"/>
              <a:t>15</a:t>
            </a:r>
          </a:p>
          <a:p>
            <a:r>
              <a:rPr lang="ko-KR" altLang="en-US" sz="1100" dirty="0"/>
              <a:t>돼지새끼       </a:t>
            </a:r>
            <a:r>
              <a:rPr lang="en-US" altLang="ko-KR" sz="1100" dirty="0"/>
              <a:t>    11</a:t>
            </a:r>
          </a:p>
          <a:p>
            <a:r>
              <a:rPr lang="ko-KR" altLang="en-US" sz="1100" dirty="0" err="1"/>
              <a:t>귤선생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8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</a:p>
          <a:p>
            <a:r>
              <a:rPr lang="ko-KR" altLang="en-US" sz="1100" dirty="0" err="1"/>
              <a:t>이반님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BB29B1-01D5-43DA-B36C-BB9758E06FD9}"/>
              </a:ext>
            </a:extLst>
          </p:cNvPr>
          <p:cNvSpPr txBox="1"/>
          <p:nvPr/>
        </p:nvSpPr>
        <p:spPr>
          <a:xfrm>
            <a:off x="8434898" y="4464300"/>
            <a:ext cx="492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참여횟수가 많을 수록 상단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숫자가 같을 경우 최신 응모일수록 상단</a:t>
            </a:r>
            <a:endParaRPr lang="en-US" altLang="ko-KR" sz="1100" dirty="0"/>
          </a:p>
          <a:p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270DBC-1F36-4856-8FE5-2464146F6506}"/>
              </a:ext>
            </a:extLst>
          </p:cNvPr>
          <p:cNvSpPr/>
          <p:nvPr/>
        </p:nvSpPr>
        <p:spPr>
          <a:xfrm>
            <a:off x="127182" y="112592"/>
            <a:ext cx="3534568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29B612-F6A4-4E25-AD49-F59F9BD1C7E9}"/>
              </a:ext>
            </a:extLst>
          </p:cNvPr>
          <p:cNvSpPr/>
          <p:nvPr/>
        </p:nvSpPr>
        <p:spPr>
          <a:xfrm>
            <a:off x="2542502" y="3058526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F127CB1-5E03-446D-92C2-8797B5AFC6B1}"/>
              </a:ext>
            </a:extLst>
          </p:cNvPr>
          <p:cNvSpPr/>
          <p:nvPr/>
        </p:nvSpPr>
        <p:spPr>
          <a:xfrm>
            <a:off x="259566" y="3622968"/>
            <a:ext cx="3330851" cy="2146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4343375-482B-4672-9A5A-BA6507CF2D3F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BCE0F84-6AE8-4301-9512-E7FAFC504854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728A266-9C1A-4D87-BB79-188DD42EE7C7}"/>
              </a:ext>
            </a:extLst>
          </p:cNvPr>
          <p:cNvSpPr/>
          <p:nvPr/>
        </p:nvSpPr>
        <p:spPr>
          <a:xfrm>
            <a:off x="2641391" y="1002318"/>
            <a:ext cx="1037339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월간 경품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1DB1BA-281A-4AB0-AACF-D5EE5F278C1E}"/>
              </a:ext>
            </a:extLst>
          </p:cNvPr>
          <p:cNvSpPr txBox="1"/>
          <p:nvPr/>
        </p:nvSpPr>
        <p:spPr>
          <a:xfrm>
            <a:off x="537116" y="1457929"/>
            <a:ext cx="288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~</a:t>
            </a:r>
            <a:r>
              <a:rPr lang="ko-KR" altLang="en-US" sz="1400" b="1" dirty="0"/>
              <a:t>당첨 상품</a:t>
            </a:r>
            <a:r>
              <a:rPr lang="en-US" altLang="ko-KR" sz="1400" b="1" dirty="0"/>
              <a:t>~ </a:t>
            </a:r>
          </a:p>
          <a:p>
            <a:pPr algn="ctr"/>
            <a:r>
              <a:rPr lang="ko-KR" altLang="en-US" sz="1400" dirty="0"/>
              <a:t>아이패드 </a:t>
            </a:r>
            <a:r>
              <a:rPr lang="en-US" altLang="ko-KR" sz="1400" dirty="0"/>
              <a:t>/ 1</a:t>
            </a:r>
            <a:r>
              <a:rPr lang="ko-KR" altLang="en-US" sz="1400" dirty="0"/>
              <a:t>명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1B798A2-D75A-4FB4-83A4-AA062CBDDDAD}"/>
              </a:ext>
            </a:extLst>
          </p:cNvPr>
          <p:cNvSpPr/>
          <p:nvPr/>
        </p:nvSpPr>
        <p:spPr>
          <a:xfrm>
            <a:off x="552156" y="359033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B96D56-1AB5-494E-B0CD-38CD25D97879}"/>
              </a:ext>
            </a:extLst>
          </p:cNvPr>
          <p:cNvSpPr/>
          <p:nvPr/>
        </p:nvSpPr>
        <p:spPr>
          <a:xfrm>
            <a:off x="2111470" y="3615451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E347EAF-7538-496C-96AA-3ABAC8B24800}"/>
              </a:ext>
            </a:extLst>
          </p:cNvPr>
          <p:cNvSpPr/>
          <p:nvPr/>
        </p:nvSpPr>
        <p:spPr>
          <a:xfrm>
            <a:off x="589840" y="4132659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en-US" altLang="ko-KR" sz="1050" b="1" u="sng" dirty="0">
                <a:solidFill>
                  <a:schemeClr val="tx1"/>
                </a:solidFill>
              </a:rPr>
              <a:t>5</a:t>
            </a:r>
            <a:r>
              <a:rPr lang="ko-KR" altLang="en-US" sz="1050" dirty="0">
                <a:solidFill>
                  <a:schemeClr val="tx1"/>
                </a:solidFill>
              </a:rPr>
              <a:t>회 참여완료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275AA0-2E5E-4059-8D06-3A3CD6621CA0}"/>
              </a:ext>
            </a:extLst>
          </p:cNvPr>
          <p:cNvSpPr txBox="1"/>
          <p:nvPr/>
        </p:nvSpPr>
        <p:spPr>
          <a:xfrm>
            <a:off x="300564" y="3038440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06/01 00:01~ 06/30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07/01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일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1" u="sn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FEA0B1-A440-495D-BA85-6E377C872902}"/>
              </a:ext>
            </a:extLst>
          </p:cNvPr>
          <p:cNvSpPr txBox="1"/>
          <p:nvPr/>
        </p:nvSpPr>
        <p:spPr>
          <a:xfrm>
            <a:off x="1134536" y="372932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pic>
        <p:nvPicPr>
          <p:cNvPr id="43" name="Picture 4" descr="아이 패드 - 무료 과학 기술개 아이콘">
            <a:extLst>
              <a:ext uri="{FF2B5EF4-FFF2-40B4-BE49-F238E27FC236}">
                <a16:creationId xmlns:a16="http://schemas.microsoft.com/office/drawing/2014/main" id="{82E54B8C-350C-46CF-A1E3-9E51737F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31" y="1944501"/>
            <a:ext cx="957078" cy="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2AA5883-A139-402D-975B-4FEE55FB1C54}"/>
              </a:ext>
            </a:extLst>
          </p:cNvPr>
          <p:cNvSpPr txBox="1"/>
          <p:nvPr/>
        </p:nvSpPr>
        <p:spPr>
          <a:xfrm>
            <a:off x="300564" y="5769248"/>
            <a:ext cx="3010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&gt;  </a:t>
            </a:r>
            <a:r>
              <a:rPr lang="ko-KR" altLang="en-US" sz="900" dirty="0"/>
              <a:t>이벤트 경품은 응모 시 기입해주신 주소지 혹은 휴대폰 번호로 배송되며</a:t>
            </a:r>
            <a:r>
              <a:rPr lang="en-US" altLang="ko-KR" sz="900" dirty="0"/>
              <a:t>, </a:t>
            </a:r>
            <a:r>
              <a:rPr lang="ko-KR" altLang="en-US" sz="900" dirty="0"/>
              <a:t>연락처 정보 오류 등으로 반송될 경우 당첨이 취소될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이벤트 경품 이미지는 이해를 돕기 위한 이미지이며</a:t>
            </a:r>
            <a:r>
              <a:rPr lang="en-US" altLang="ko-KR" sz="900" dirty="0"/>
              <a:t>, </a:t>
            </a:r>
            <a:r>
              <a:rPr lang="ko-KR" altLang="en-US" sz="900" dirty="0"/>
              <a:t>경품의 옵션은 랜덤으로 지정되며 신상품으로 발송됩니다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당첨 상품 지급은 평균 </a:t>
            </a:r>
            <a:r>
              <a:rPr lang="en-US" altLang="ko-KR" sz="900" dirty="0"/>
              <a:t>5</a:t>
            </a:r>
            <a:r>
              <a:rPr lang="ko-KR" altLang="en-US" sz="900" dirty="0"/>
              <a:t>일 소요됩니다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D1250D-FBEB-4E87-869F-11C5C127437E}"/>
              </a:ext>
            </a:extLst>
          </p:cNvPr>
          <p:cNvSpPr txBox="1"/>
          <p:nvPr/>
        </p:nvSpPr>
        <p:spPr>
          <a:xfrm>
            <a:off x="8434898" y="83150"/>
            <a:ext cx="3478934" cy="608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코고로또</a:t>
            </a:r>
            <a:r>
              <a:rPr lang="ko-KR" altLang="en-US" sz="1000" b="1" dirty="0"/>
              <a:t> 월간 경품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응모기간 및 당첨자 발표 수동 입력 </a:t>
            </a:r>
            <a:endParaRPr lang="en-US" altLang="ko-KR" sz="1000" dirty="0"/>
          </a:p>
          <a:p>
            <a:r>
              <a:rPr lang="ko-KR" altLang="en-US" sz="1000" dirty="0"/>
              <a:t>상품 썸네일 및 상품명도 수동 입력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관리자단 없이 그냥 우선 </a:t>
            </a:r>
            <a:r>
              <a:rPr lang="ko-KR" altLang="en-US" sz="1000" dirty="0" err="1"/>
              <a:t>수동입력해도</a:t>
            </a:r>
            <a:r>
              <a:rPr lang="ko-KR" altLang="en-US" sz="1000" dirty="0"/>
              <a:t> 상관없습니다</a:t>
            </a:r>
            <a:r>
              <a:rPr lang="en-US" altLang="ko-KR" sz="1000" dirty="0"/>
              <a:t>) 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실시간 참여현황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최근 참여할 수록 상단 노출 </a:t>
            </a:r>
            <a:endParaRPr lang="en-US" altLang="ko-KR" sz="1000" dirty="0"/>
          </a:p>
          <a:p>
            <a:r>
              <a:rPr lang="ko-KR" altLang="en-US" sz="1000" dirty="0"/>
              <a:t>실시간 경쟁률  즉시 반영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ko-KR" altLang="en-US" sz="1000" dirty="0"/>
              <a:t>실시간 참여자 수 없어도 됨</a:t>
            </a:r>
            <a:r>
              <a:rPr lang="en-US" altLang="ko-KR" sz="1000" dirty="0"/>
              <a:t>) </a:t>
            </a:r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000" dirty="0"/>
              <a:t>나의 참여 현황은 상단에 차별성을 두고 고정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만약 내가 참여했을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참여완료 및 몇 회 참여인지 실시간 반영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참여하지 않았을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미참여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000" b="1" dirty="0"/>
              <a:t>당첨자 데이터는 최신순으로 </a:t>
            </a:r>
            <a:r>
              <a:rPr lang="ko-KR" altLang="en-US" sz="1000" b="1" dirty="0" err="1"/>
              <a:t>윗정렬</a:t>
            </a:r>
            <a:endParaRPr lang="en-US" altLang="ko-KR" sz="1000" b="1" dirty="0"/>
          </a:p>
          <a:p>
            <a:r>
              <a:rPr lang="en-US" altLang="ko-KR" sz="1000" b="1" dirty="0"/>
              <a:t>00</a:t>
            </a:r>
            <a:r>
              <a:rPr lang="ko-KR" altLang="en-US" sz="1000" b="1" dirty="0"/>
              <a:t>시 기준 당첨자가 나오면 </a:t>
            </a:r>
            <a:r>
              <a:rPr lang="en-US" altLang="ko-KR" sz="1000" b="1" dirty="0"/>
              <a:t>24</a:t>
            </a:r>
            <a:r>
              <a:rPr lang="ko-KR" altLang="en-US" sz="1000" b="1" dirty="0"/>
              <a:t>시간동안</a:t>
            </a:r>
            <a:endParaRPr lang="en-US" altLang="ko-KR" sz="1000" b="1" dirty="0"/>
          </a:p>
          <a:p>
            <a:r>
              <a:rPr lang="ko-KR" altLang="en-US" sz="1000" b="1" dirty="0"/>
              <a:t>굵은 </a:t>
            </a:r>
            <a:r>
              <a:rPr lang="ko-KR" altLang="en-US" sz="1000" b="1" dirty="0" err="1"/>
              <a:t>글씨라던지</a:t>
            </a:r>
            <a:r>
              <a:rPr lang="en-US" altLang="ko-KR" sz="1000" b="1" dirty="0"/>
              <a:t>..</a:t>
            </a:r>
            <a:r>
              <a:rPr lang="ko-KR" altLang="en-US" sz="1000" b="1" dirty="0"/>
              <a:t>뭔가 특별한 표기가 떠있음</a:t>
            </a:r>
            <a:endParaRPr lang="en-US" altLang="ko-KR" sz="1000" b="1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이전 당첨자가 </a:t>
            </a:r>
            <a:r>
              <a:rPr lang="ko-KR" altLang="en-US" sz="1000" b="1" dirty="0" err="1"/>
              <a:t>될때까지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7F7CD9-2D4A-4DCE-8848-B704205E59F9}"/>
              </a:ext>
            </a:extLst>
          </p:cNvPr>
          <p:cNvSpPr txBox="1"/>
          <p:nvPr/>
        </p:nvSpPr>
        <p:spPr>
          <a:xfrm>
            <a:off x="2328889" y="3911126"/>
            <a:ext cx="126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실시간 경쟁률 </a:t>
            </a:r>
            <a:r>
              <a:rPr lang="en-US" altLang="ko-KR" sz="900" dirty="0"/>
              <a:t>1:801</a:t>
            </a:r>
            <a:endParaRPr lang="ko-KR" altLang="en-US" sz="9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0828FB3-4349-442A-8454-058653D8BCB2}"/>
              </a:ext>
            </a:extLst>
          </p:cNvPr>
          <p:cNvCxnSpPr/>
          <p:nvPr/>
        </p:nvCxnSpPr>
        <p:spPr>
          <a:xfrm flipV="1">
            <a:off x="1708727" y="2807855"/>
            <a:ext cx="6726171" cy="146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40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093E-1FB2-41C8-889F-BB9BBD8B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F81A-7737-443E-87BC-B0522699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E18D2-CEC5-4C53-9111-1999CE3ED484}"/>
              </a:ext>
            </a:extLst>
          </p:cNvPr>
          <p:cNvSpPr txBox="1"/>
          <p:nvPr/>
        </p:nvSpPr>
        <p:spPr>
          <a:xfrm>
            <a:off x="637717" y="4464300"/>
            <a:ext cx="2952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수달공주           </a:t>
            </a:r>
            <a:r>
              <a:rPr lang="en-US" altLang="ko-KR" sz="1100" dirty="0"/>
              <a:t>17</a:t>
            </a:r>
          </a:p>
          <a:p>
            <a:r>
              <a:rPr lang="ko-KR" altLang="en-US" sz="1100" dirty="0"/>
              <a:t>제리서              </a:t>
            </a:r>
            <a:r>
              <a:rPr lang="en-US" altLang="ko-KR" sz="1100" dirty="0"/>
              <a:t>15</a:t>
            </a:r>
          </a:p>
          <a:p>
            <a:r>
              <a:rPr lang="ko-KR" altLang="en-US" sz="1100" dirty="0"/>
              <a:t>돼지새끼       </a:t>
            </a:r>
            <a:r>
              <a:rPr lang="en-US" altLang="ko-KR" sz="1100" dirty="0"/>
              <a:t>    11</a:t>
            </a:r>
          </a:p>
          <a:p>
            <a:r>
              <a:rPr lang="ko-KR" altLang="en-US" sz="1100" dirty="0" err="1"/>
              <a:t>귤선생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8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</a:p>
          <a:p>
            <a:r>
              <a:rPr lang="ko-KR" altLang="en-US" sz="1100" dirty="0" err="1"/>
              <a:t>이반님</a:t>
            </a:r>
            <a:r>
              <a:rPr lang="ko-KR" altLang="en-US" sz="1100" dirty="0"/>
              <a:t>              </a:t>
            </a:r>
            <a:r>
              <a:rPr lang="en-US" altLang="ko-KR" sz="1100" dirty="0"/>
              <a:t>5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6A8E5-3E10-4164-8142-61E0A1F2CB03}"/>
              </a:ext>
            </a:extLst>
          </p:cNvPr>
          <p:cNvSpPr/>
          <p:nvPr/>
        </p:nvSpPr>
        <p:spPr>
          <a:xfrm>
            <a:off x="127182" y="112592"/>
            <a:ext cx="3534568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78A9A2F-D717-4094-9669-BF18D391C760}"/>
              </a:ext>
            </a:extLst>
          </p:cNvPr>
          <p:cNvSpPr/>
          <p:nvPr/>
        </p:nvSpPr>
        <p:spPr>
          <a:xfrm>
            <a:off x="2542502" y="3058526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305DABB-1ACB-4F4A-BC48-AFE496DBB198}"/>
              </a:ext>
            </a:extLst>
          </p:cNvPr>
          <p:cNvSpPr/>
          <p:nvPr/>
        </p:nvSpPr>
        <p:spPr>
          <a:xfrm>
            <a:off x="259566" y="3622968"/>
            <a:ext cx="3330851" cy="2146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315253B-2298-41D0-8C1A-2132F0581149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FB815B-338F-4E14-B402-99D094824E42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38B6248-269C-45A9-B469-E3D2AAB1B767}"/>
              </a:ext>
            </a:extLst>
          </p:cNvPr>
          <p:cNvSpPr/>
          <p:nvPr/>
        </p:nvSpPr>
        <p:spPr>
          <a:xfrm>
            <a:off x="2641391" y="1002318"/>
            <a:ext cx="1037339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월간 경품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046A9-CA08-40FB-B7F8-B29F763AEC5F}"/>
              </a:ext>
            </a:extLst>
          </p:cNvPr>
          <p:cNvSpPr txBox="1"/>
          <p:nvPr/>
        </p:nvSpPr>
        <p:spPr>
          <a:xfrm>
            <a:off x="537116" y="1457929"/>
            <a:ext cx="288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~</a:t>
            </a:r>
            <a:r>
              <a:rPr lang="ko-KR" altLang="en-US" sz="1400" b="1" dirty="0"/>
              <a:t>당첨 상품</a:t>
            </a:r>
            <a:r>
              <a:rPr lang="en-US" altLang="ko-KR" sz="1400" b="1" dirty="0"/>
              <a:t>~ </a:t>
            </a:r>
          </a:p>
          <a:p>
            <a:pPr algn="ctr"/>
            <a:r>
              <a:rPr lang="ko-KR" altLang="en-US" sz="1400" dirty="0"/>
              <a:t>아이패드 </a:t>
            </a:r>
            <a:r>
              <a:rPr lang="en-US" altLang="ko-KR" sz="1400" dirty="0"/>
              <a:t>/ 1</a:t>
            </a:r>
            <a:r>
              <a:rPr lang="ko-KR" altLang="en-US" sz="1400" dirty="0"/>
              <a:t>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423118-CDBE-43DF-A77B-63BAC707539D}"/>
              </a:ext>
            </a:extLst>
          </p:cNvPr>
          <p:cNvSpPr/>
          <p:nvPr/>
        </p:nvSpPr>
        <p:spPr>
          <a:xfrm>
            <a:off x="552156" y="359033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737F3C6-FD8E-4917-8F7F-EF41D9C41E20}"/>
              </a:ext>
            </a:extLst>
          </p:cNvPr>
          <p:cNvSpPr/>
          <p:nvPr/>
        </p:nvSpPr>
        <p:spPr>
          <a:xfrm>
            <a:off x="2111470" y="3615451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DBDF1D-9110-457C-BA6A-741593FBBE81}"/>
              </a:ext>
            </a:extLst>
          </p:cNvPr>
          <p:cNvSpPr/>
          <p:nvPr/>
        </p:nvSpPr>
        <p:spPr>
          <a:xfrm>
            <a:off x="589840" y="4132659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en-US" altLang="ko-KR" sz="1050" b="1" u="sng" dirty="0">
                <a:solidFill>
                  <a:schemeClr val="tx1"/>
                </a:solidFill>
              </a:rPr>
              <a:t>5</a:t>
            </a:r>
            <a:r>
              <a:rPr lang="ko-KR" altLang="en-US" sz="1050" dirty="0">
                <a:solidFill>
                  <a:schemeClr val="tx1"/>
                </a:solidFill>
              </a:rPr>
              <a:t>회 참여완료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95A2A3D-99CF-47A1-8C8F-8FD43C770F31}"/>
              </a:ext>
            </a:extLst>
          </p:cNvPr>
          <p:cNvSpPr/>
          <p:nvPr/>
        </p:nvSpPr>
        <p:spPr>
          <a:xfrm>
            <a:off x="259566" y="4101815"/>
            <a:ext cx="3294544" cy="377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C9AE3-A544-471D-BF0D-E914B7482DB4}"/>
              </a:ext>
            </a:extLst>
          </p:cNvPr>
          <p:cNvSpPr txBox="1"/>
          <p:nvPr/>
        </p:nvSpPr>
        <p:spPr>
          <a:xfrm>
            <a:off x="300564" y="3038440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06/01 00:01~ 06/30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07/01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일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BE49E6-5A6F-46A6-B3AA-DDFCE51234B4}"/>
              </a:ext>
            </a:extLst>
          </p:cNvPr>
          <p:cNvSpPr txBox="1"/>
          <p:nvPr/>
        </p:nvSpPr>
        <p:spPr>
          <a:xfrm>
            <a:off x="1134536" y="372932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pic>
        <p:nvPicPr>
          <p:cNvPr id="18" name="Picture 4" descr="아이 패드 - 무료 과학 기술개 아이콘">
            <a:extLst>
              <a:ext uri="{FF2B5EF4-FFF2-40B4-BE49-F238E27FC236}">
                <a16:creationId xmlns:a16="http://schemas.microsoft.com/office/drawing/2014/main" id="{1537C0AC-33D2-4C54-86D4-AF53A6B9D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31" y="1944501"/>
            <a:ext cx="957078" cy="9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C1F6F0-5148-4CD9-8BAF-14A0F0A75A07}"/>
              </a:ext>
            </a:extLst>
          </p:cNvPr>
          <p:cNvSpPr txBox="1"/>
          <p:nvPr/>
        </p:nvSpPr>
        <p:spPr>
          <a:xfrm>
            <a:off x="2401409" y="3910311"/>
            <a:ext cx="1260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실시간 경쟁률 </a:t>
            </a:r>
            <a:r>
              <a:rPr lang="en-US" altLang="ko-KR" sz="900" dirty="0"/>
              <a:t>1:801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AEC7A-8C04-40C0-A0E4-E63313880A0E}"/>
              </a:ext>
            </a:extLst>
          </p:cNvPr>
          <p:cNvSpPr txBox="1"/>
          <p:nvPr/>
        </p:nvSpPr>
        <p:spPr>
          <a:xfrm>
            <a:off x="300564" y="5769248"/>
            <a:ext cx="3010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&gt;  </a:t>
            </a:r>
            <a:r>
              <a:rPr lang="ko-KR" altLang="en-US" sz="900" dirty="0"/>
              <a:t>이벤트 경품은 응모 시 기입해주신 주소지 혹은 휴대폰 번호로 배송되며</a:t>
            </a:r>
            <a:r>
              <a:rPr lang="en-US" altLang="ko-KR" sz="900" dirty="0"/>
              <a:t>, </a:t>
            </a:r>
            <a:r>
              <a:rPr lang="ko-KR" altLang="en-US" sz="900" dirty="0"/>
              <a:t>연락처 정보 오류 등으로 반송될 경우 당첨이 취소될 수 있습니다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이벤트 경품 이미지는 이해를 돕기 위한 이미지이며</a:t>
            </a:r>
            <a:r>
              <a:rPr lang="en-US" altLang="ko-KR" sz="900" dirty="0"/>
              <a:t>, </a:t>
            </a:r>
            <a:r>
              <a:rPr lang="ko-KR" altLang="en-US" sz="900" dirty="0"/>
              <a:t>경품의 옵션은 랜덤으로 지정되며 신상품으로 발송됩니다</a:t>
            </a:r>
            <a:r>
              <a:rPr lang="en-US" altLang="ko-KR" sz="9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/>
              <a:t>당첨 상품 지급은 평균 </a:t>
            </a:r>
            <a:r>
              <a:rPr lang="en-US" altLang="ko-KR" sz="900" dirty="0"/>
              <a:t>5</a:t>
            </a:r>
            <a:r>
              <a:rPr lang="ko-KR" altLang="en-US" sz="900" dirty="0"/>
              <a:t>일 소요됩니다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B2BC255-077F-4307-836C-B1FC195D3E41}"/>
              </a:ext>
            </a:extLst>
          </p:cNvPr>
          <p:cNvSpPr/>
          <p:nvPr/>
        </p:nvSpPr>
        <p:spPr>
          <a:xfrm>
            <a:off x="3796145" y="3131127"/>
            <a:ext cx="1191491" cy="297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515D6-0709-42CC-9483-F6E292545279}"/>
              </a:ext>
            </a:extLst>
          </p:cNvPr>
          <p:cNvSpPr txBox="1"/>
          <p:nvPr/>
        </p:nvSpPr>
        <p:spPr>
          <a:xfrm>
            <a:off x="5525272" y="2944003"/>
            <a:ext cx="363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응모하기 의 경우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ko-KR" altLang="en-US" dirty="0" err="1"/>
              <a:t>코고로또</a:t>
            </a:r>
            <a:r>
              <a:rPr lang="ko-KR" altLang="en-US" dirty="0"/>
              <a:t> 절차와 동일</a:t>
            </a:r>
          </a:p>
        </p:txBody>
      </p:sp>
    </p:spTree>
    <p:extLst>
      <p:ext uri="{BB962C8B-B14F-4D97-AF65-F5344CB8AC3E}">
        <p14:creationId xmlns:p14="http://schemas.microsoft.com/office/powerpoint/2010/main" val="205832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7DD7-B8BB-44EC-8648-0B867CF8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0E122-137C-4134-B82B-0027D01D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D1F2B-E3D3-4D26-99B0-BC1976493A69}"/>
              </a:ext>
            </a:extLst>
          </p:cNvPr>
          <p:cNvSpPr txBox="1"/>
          <p:nvPr/>
        </p:nvSpPr>
        <p:spPr>
          <a:xfrm>
            <a:off x="3592395" y="2724918"/>
            <a:ext cx="6291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2. </a:t>
            </a:r>
            <a:r>
              <a:rPr lang="ko-KR" altLang="en-US" sz="6000" b="1" dirty="0" err="1"/>
              <a:t>코고랭킹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4805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0B5E-DC01-498E-8212-BAA33F5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37" y="254196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21A60-085C-409E-8597-D8721C7B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70529" y="19473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D6CEA-D203-4860-B5DE-13712154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2" y="5732218"/>
            <a:ext cx="3316519" cy="8054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0BA597-89AB-4964-B620-337E8BFB43B9}"/>
              </a:ext>
            </a:extLst>
          </p:cNvPr>
          <p:cNvSpPr/>
          <p:nvPr/>
        </p:nvSpPr>
        <p:spPr>
          <a:xfrm>
            <a:off x="490283" y="122556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78A1-40C8-4206-B057-19BE83341B00}"/>
              </a:ext>
            </a:extLst>
          </p:cNvPr>
          <p:cNvSpPr txBox="1"/>
          <p:nvPr/>
        </p:nvSpPr>
        <p:spPr>
          <a:xfrm>
            <a:off x="1040627" y="314101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B103A-4394-470D-840D-D1082ED9FF99}"/>
              </a:ext>
            </a:extLst>
          </p:cNvPr>
          <p:cNvSpPr/>
          <p:nvPr/>
        </p:nvSpPr>
        <p:spPr>
          <a:xfrm>
            <a:off x="590647" y="777079"/>
            <a:ext cx="11202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GST</a:t>
            </a:r>
            <a:r>
              <a:rPr lang="ko-KR" altLang="en-US" sz="1050" dirty="0"/>
              <a:t>자산순위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64984B-39BC-4006-898E-73AAD2F3FB62}"/>
              </a:ext>
            </a:extLst>
          </p:cNvPr>
          <p:cNvSpPr/>
          <p:nvPr/>
        </p:nvSpPr>
        <p:spPr>
          <a:xfrm>
            <a:off x="1754969" y="773398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채굴왕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9764E8-337E-4474-8CB4-8F91C81B3947}"/>
              </a:ext>
            </a:extLst>
          </p:cNvPr>
          <p:cNvSpPr/>
          <p:nvPr/>
        </p:nvSpPr>
        <p:spPr>
          <a:xfrm>
            <a:off x="2749449" y="786844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저축왕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B6746-8D9B-4499-8EA6-50951C7E0444}"/>
              </a:ext>
            </a:extLst>
          </p:cNvPr>
          <p:cNvSpPr txBox="1"/>
          <p:nvPr/>
        </p:nvSpPr>
        <p:spPr>
          <a:xfrm>
            <a:off x="565322" y="1312668"/>
            <a:ext cx="322681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 보유한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코고뱅크에</a:t>
            </a:r>
            <a:r>
              <a:rPr lang="ko-KR" altLang="en-US" sz="1000" dirty="0"/>
              <a:t> 예치중인 </a:t>
            </a:r>
            <a:r>
              <a:rPr lang="en-US" altLang="ko-KR" sz="1000" dirty="0"/>
              <a:t>GST</a:t>
            </a:r>
            <a:r>
              <a:rPr lang="ko-KR" altLang="en-US" sz="1000" dirty="0"/>
              <a:t>는 미포함</a:t>
            </a:r>
            <a:endParaRPr lang="en-US" altLang="ko-KR" sz="1000" dirty="0"/>
          </a:p>
          <a:p>
            <a:pPr algn="r"/>
            <a:r>
              <a:rPr lang="ko-KR" altLang="en-US" sz="1100" b="1" u="sng" dirty="0"/>
              <a:t>나의 </a:t>
            </a:r>
            <a:r>
              <a:rPr lang="en-US" altLang="ko-KR" sz="1100" b="1" u="sng" dirty="0"/>
              <a:t>GST </a:t>
            </a:r>
            <a:r>
              <a:rPr lang="ko-KR" altLang="en-US" sz="1100" b="1" u="sng" dirty="0"/>
              <a:t>보유현황 확인하기 </a:t>
            </a:r>
            <a:endParaRPr lang="en-US" altLang="ko-KR" sz="1100" b="1" u="sng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4D322F-7460-4AC0-BAA8-F91643AB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45" y="2910521"/>
            <a:ext cx="293918" cy="3539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8300EA-3993-4B01-B402-687A611F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1" y="3376636"/>
            <a:ext cx="253022" cy="3382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890944-4A7F-4C0E-A53E-06FA5F128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58" y="3820022"/>
            <a:ext cx="279349" cy="365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1C8965-0837-4019-A0B2-658EC8EE4B34}"/>
              </a:ext>
            </a:extLst>
          </p:cNvPr>
          <p:cNvSpPr txBox="1"/>
          <p:nvPr/>
        </p:nvSpPr>
        <p:spPr>
          <a:xfrm>
            <a:off x="1754969" y="295045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6BB29-2A02-4F6E-B315-DAFD8953AB1A}"/>
              </a:ext>
            </a:extLst>
          </p:cNvPr>
          <p:cNvSpPr txBox="1"/>
          <p:nvPr/>
        </p:nvSpPr>
        <p:spPr>
          <a:xfrm>
            <a:off x="1999407" y="1969091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96D93-8756-4D19-B4AA-26E70CDD9088}"/>
              </a:ext>
            </a:extLst>
          </p:cNvPr>
          <p:cNvSpPr txBox="1"/>
          <p:nvPr/>
        </p:nvSpPr>
        <p:spPr>
          <a:xfrm>
            <a:off x="1081104" y="2457897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순위       닉네임          </a:t>
            </a:r>
            <a:r>
              <a:rPr lang="en-US" altLang="ko-KR" sz="1100" b="1" dirty="0"/>
              <a:t>24H</a:t>
            </a:r>
            <a:r>
              <a:rPr lang="ko-KR" altLang="en-US" sz="1100" b="1" dirty="0"/>
              <a:t>자산변동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43B84-B0E3-473A-B05E-E2B3F6E8CECA}"/>
              </a:ext>
            </a:extLst>
          </p:cNvPr>
          <p:cNvSpPr txBox="1"/>
          <p:nvPr/>
        </p:nvSpPr>
        <p:spPr>
          <a:xfrm>
            <a:off x="1758062" y="3390490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FD70B-59B1-452B-B2F7-D52E8978B372}"/>
              </a:ext>
            </a:extLst>
          </p:cNvPr>
          <p:cNvSpPr txBox="1"/>
          <p:nvPr/>
        </p:nvSpPr>
        <p:spPr>
          <a:xfrm>
            <a:off x="1754969" y="383558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51C42-3F0D-4D35-AB11-8FDFE8B1E8C6}"/>
              </a:ext>
            </a:extLst>
          </p:cNvPr>
          <p:cNvSpPr txBox="1"/>
          <p:nvPr/>
        </p:nvSpPr>
        <p:spPr>
          <a:xfrm>
            <a:off x="1150758" y="4244580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55FF-2865-4106-91A8-F79AB7C1A46F}"/>
              </a:ext>
            </a:extLst>
          </p:cNvPr>
          <p:cNvSpPr txBox="1"/>
          <p:nvPr/>
        </p:nvSpPr>
        <p:spPr>
          <a:xfrm>
            <a:off x="1150758" y="5011330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0C957-F446-48AB-B4D7-72B3C8748B72}"/>
              </a:ext>
            </a:extLst>
          </p:cNvPr>
          <p:cNvSpPr txBox="1"/>
          <p:nvPr/>
        </p:nvSpPr>
        <p:spPr>
          <a:xfrm>
            <a:off x="5268034" y="434844"/>
            <a:ext cx="68238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GST </a:t>
            </a:r>
            <a:r>
              <a:rPr lang="ko-KR" altLang="en-US" sz="2000" b="1" dirty="0"/>
              <a:t>자산순위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보유한 </a:t>
            </a:r>
            <a:r>
              <a:rPr lang="en-US" altLang="ko-KR" sz="1600" dirty="0"/>
              <a:t>GST </a:t>
            </a:r>
            <a:r>
              <a:rPr lang="ko-KR" altLang="en-US" sz="1600" dirty="0"/>
              <a:t>자산 순위 기준으로 집계</a:t>
            </a:r>
            <a:endParaRPr lang="en-US" altLang="ko-KR" sz="1600" dirty="0"/>
          </a:p>
          <a:p>
            <a:r>
              <a:rPr lang="en-US" altLang="ko-KR" sz="1600" dirty="0"/>
              <a:t>&gt; </a:t>
            </a:r>
            <a:r>
              <a:rPr lang="ko-KR" altLang="en-US" sz="1600" dirty="0" err="1"/>
              <a:t>코고뱅크에</a:t>
            </a:r>
            <a:r>
              <a:rPr lang="ko-KR" altLang="en-US" sz="1600" dirty="0"/>
              <a:t> 예치중인 </a:t>
            </a:r>
            <a:r>
              <a:rPr lang="en-US" altLang="ko-KR" sz="1600" dirty="0"/>
              <a:t>GST </a:t>
            </a:r>
            <a:r>
              <a:rPr lang="ko-KR" altLang="en-US" sz="1600" dirty="0"/>
              <a:t>미포함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나의 </a:t>
            </a:r>
            <a:r>
              <a:rPr lang="en-US" altLang="ko-KR" sz="1400" dirty="0"/>
              <a:t>GST </a:t>
            </a:r>
            <a:r>
              <a:rPr lang="ko-KR" altLang="en-US" sz="1400" dirty="0"/>
              <a:t>보유현황 확인하기 클릭 시 다음의 페이지로 연동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0CA6C3BB-F0D5-4858-8414-A12A3CBAA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015" y="3264487"/>
            <a:ext cx="2338055" cy="34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0AB5-A172-4074-B472-CE4543C6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23819-3D5A-42F8-BC1E-E9533E75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05917-BAC3-4929-9822-985035BF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4" y="5748140"/>
            <a:ext cx="3316519" cy="8054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8C219-7FB1-4202-8D42-0D5D7DA3015D}"/>
              </a:ext>
            </a:extLst>
          </p:cNvPr>
          <p:cNvSpPr/>
          <p:nvPr/>
        </p:nvSpPr>
        <p:spPr>
          <a:xfrm>
            <a:off x="874695" y="138478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6B6A-35D0-4B74-B08E-EC5DE3D1B82F}"/>
              </a:ext>
            </a:extLst>
          </p:cNvPr>
          <p:cNvSpPr txBox="1"/>
          <p:nvPr/>
        </p:nvSpPr>
        <p:spPr>
          <a:xfrm>
            <a:off x="1425039" y="330023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137B7-D700-4524-9687-8C5D51D03E60}"/>
              </a:ext>
            </a:extLst>
          </p:cNvPr>
          <p:cNvSpPr/>
          <p:nvPr/>
        </p:nvSpPr>
        <p:spPr>
          <a:xfrm>
            <a:off x="975059" y="793001"/>
            <a:ext cx="11202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GST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보유왕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1DF0C6-9C8F-4009-85F4-E2BDA1D7DAD6}"/>
              </a:ext>
            </a:extLst>
          </p:cNvPr>
          <p:cNvSpPr/>
          <p:nvPr/>
        </p:nvSpPr>
        <p:spPr>
          <a:xfrm>
            <a:off x="2139381" y="789320"/>
            <a:ext cx="91439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채굴왕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A338-7B0F-42BB-ACD1-ED2425A3D689}"/>
              </a:ext>
            </a:extLst>
          </p:cNvPr>
          <p:cNvSpPr/>
          <p:nvPr/>
        </p:nvSpPr>
        <p:spPr>
          <a:xfrm>
            <a:off x="3133861" y="802766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저축왕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62697-F73E-4E6D-B108-601EE1B50F5B}"/>
              </a:ext>
            </a:extLst>
          </p:cNvPr>
          <p:cNvSpPr txBox="1"/>
          <p:nvPr/>
        </p:nvSpPr>
        <p:spPr>
          <a:xfrm>
            <a:off x="949734" y="1328590"/>
            <a:ext cx="3226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현재까지 채굴한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pPr algn="r"/>
            <a:r>
              <a:rPr lang="ko-KR" altLang="en-US" sz="1100" b="1" u="sng" dirty="0"/>
              <a:t>나의 채굴현황 확인하기</a:t>
            </a:r>
            <a:endParaRPr lang="en-US" altLang="ko-KR" sz="11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020E7-A6E1-4DB7-9E93-F7736FCB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7" y="2926443"/>
            <a:ext cx="293918" cy="353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92270-5F86-46C7-BFB6-BF92F929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53" y="3392558"/>
            <a:ext cx="253022" cy="338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9F0BE5-69B9-4602-8F2A-C8610DB4E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70" y="3835944"/>
            <a:ext cx="279349" cy="36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166A31-E5D1-4731-9BD0-088662AE638D}"/>
              </a:ext>
            </a:extLst>
          </p:cNvPr>
          <p:cNvSpPr txBox="1"/>
          <p:nvPr/>
        </p:nvSpPr>
        <p:spPr>
          <a:xfrm>
            <a:off x="2139381" y="296637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6C4A-E453-44CF-9C4F-FF15A4FD05CE}"/>
              </a:ext>
            </a:extLst>
          </p:cNvPr>
          <p:cNvSpPr txBox="1"/>
          <p:nvPr/>
        </p:nvSpPr>
        <p:spPr>
          <a:xfrm>
            <a:off x="2383819" y="1985013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8AE18-85A1-4358-A4ED-9D8A3DB956B5}"/>
              </a:ext>
            </a:extLst>
          </p:cNvPr>
          <p:cNvSpPr txBox="1"/>
          <p:nvPr/>
        </p:nvSpPr>
        <p:spPr>
          <a:xfrm>
            <a:off x="1465516" y="2541725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순위       닉네임         </a:t>
            </a:r>
            <a:r>
              <a:rPr lang="en-US" altLang="ko-KR" sz="1100" dirty="0"/>
              <a:t>24H</a:t>
            </a:r>
            <a:r>
              <a:rPr lang="ko-KR" altLang="en-US" sz="1100" dirty="0"/>
              <a:t>자산변동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DD0CD-614B-449F-A7D7-3002825845FF}"/>
              </a:ext>
            </a:extLst>
          </p:cNvPr>
          <p:cNvSpPr txBox="1"/>
          <p:nvPr/>
        </p:nvSpPr>
        <p:spPr>
          <a:xfrm>
            <a:off x="2142474" y="340641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6722F-DF52-40BF-96B2-059554F352E2}"/>
              </a:ext>
            </a:extLst>
          </p:cNvPr>
          <p:cNvSpPr txBox="1"/>
          <p:nvPr/>
        </p:nvSpPr>
        <p:spPr>
          <a:xfrm>
            <a:off x="2139381" y="385150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89F72-E77E-47CA-848B-9D733FD5E64D}"/>
              </a:ext>
            </a:extLst>
          </p:cNvPr>
          <p:cNvSpPr txBox="1"/>
          <p:nvPr/>
        </p:nvSpPr>
        <p:spPr>
          <a:xfrm>
            <a:off x="1535170" y="426050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4220C-2C6D-49C6-8452-D23CD902183A}"/>
              </a:ext>
            </a:extLst>
          </p:cNvPr>
          <p:cNvSpPr txBox="1"/>
          <p:nvPr/>
        </p:nvSpPr>
        <p:spPr>
          <a:xfrm>
            <a:off x="1535170" y="502725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A5DAC-9EBF-41C5-9D35-239D4B0ED1A5}"/>
              </a:ext>
            </a:extLst>
          </p:cNvPr>
          <p:cNvSpPr txBox="1"/>
          <p:nvPr/>
        </p:nvSpPr>
        <p:spPr>
          <a:xfrm>
            <a:off x="5268034" y="434844"/>
            <a:ext cx="68238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채굴왕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채굴한 내역으로 집계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나의 채굴현황 확인하기 클릭 시 다음의 페이지로 이동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3CC6A16-6090-472A-B43E-BC5D1D0D6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151" y="3039804"/>
            <a:ext cx="3125995" cy="35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3F09-15BA-4768-8AA9-6A0930C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7B0B4-5994-4146-A9F0-BE4F5771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F4123-4C31-4973-979E-75635637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4" y="5748140"/>
            <a:ext cx="3316519" cy="8054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1DB6E2-913B-42BA-BDA7-3E4A3A29CB52}"/>
              </a:ext>
            </a:extLst>
          </p:cNvPr>
          <p:cNvSpPr/>
          <p:nvPr/>
        </p:nvSpPr>
        <p:spPr>
          <a:xfrm>
            <a:off x="874695" y="138478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E591-456F-4F3B-9251-0EB2850B6936}"/>
              </a:ext>
            </a:extLst>
          </p:cNvPr>
          <p:cNvSpPr txBox="1"/>
          <p:nvPr/>
        </p:nvSpPr>
        <p:spPr>
          <a:xfrm>
            <a:off x="1425039" y="330023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2FCA27-D712-484B-9E19-5FC3A808EEF1}"/>
              </a:ext>
            </a:extLst>
          </p:cNvPr>
          <p:cNvSpPr/>
          <p:nvPr/>
        </p:nvSpPr>
        <p:spPr>
          <a:xfrm>
            <a:off x="975059" y="793001"/>
            <a:ext cx="11202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GST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보유왕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8CE001-7FAE-4036-8DC1-230E7E8125E8}"/>
              </a:ext>
            </a:extLst>
          </p:cNvPr>
          <p:cNvSpPr/>
          <p:nvPr/>
        </p:nvSpPr>
        <p:spPr>
          <a:xfrm>
            <a:off x="2139381" y="789320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채굴왕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8B1B03-84DD-4C58-8F38-FBD691946EC2}"/>
              </a:ext>
            </a:extLst>
          </p:cNvPr>
          <p:cNvSpPr/>
          <p:nvPr/>
        </p:nvSpPr>
        <p:spPr>
          <a:xfrm>
            <a:off x="3133861" y="802766"/>
            <a:ext cx="914399" cy="369332"/>
          </a:xfrm>
          <a:prstGeom prst="rect">
            <a:avLst/>
          </a:prstGeom>
          <a:solidFill>
            <a:srgbClr val="538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저축왕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7F85-12BE-4A6B-8361-A0282AFDE7BC}"/>
              </a:ext>
            </a:extLst>
          </p:cNvPr>
          <p:cNvSpPr txBox="1"/>
          <p:nvPr/>
        </p:nvSpPr>
        <p:spPr>
          <a:xfrm>
            <a:off x="949734" y="1328590"/>
            <a:ext cx="322681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코고뱅크에</a:t>
            </a:r>
            <a:r>
              <a:rPr lang="ko-KR" altLang="en-US" sz="1000" dirty="0"/>
              <a:t> 예치중인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r>
              <a:rPr lang="en-US" altLang="ko-KR" sz="1000" dirty="0"/>
              <a:t>       (00</a:t>
            </a:r>
            <a:r>
              <a:rPr lang="ko-KR" altLang="en-US" sz="1000" dirty="0"/>
              <a:t>시 기준 이자 포함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                                        </a:t>
            </a:r>
            <a:r>
              <a:rPr lang="ko-KR" altLang="en-US" sz="1100" b="1" u="sng" dirty="0" err="1"/>
              <a:t>코고뱅크</a:t>
            </a:r>
            <a:r>
              <a:rPr lang="ko-KR" altLang="en-US" sz="1100" b="1" u="sng" dirty="0"/>
              <a:t> 바로가기</a:t>
            </a:r>
            <a:endParaRPr lang="en-US" altLang="ko-KR" sz="11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1B2840-D298-4A65-BB3A-92E98647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7" y="2926443"/>
            <a:ext cx="293918" cy="353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BD04AD-7B95-418E-8E97-74F6035E7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53" y="3392558"/>
            <a:ext cx="253022" cy="338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EFFA2C-2E1F-4DD1-A99D-94E3EE25B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70" y="3835944"/>
            <a:ext cx="279349" cy="36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9907F-C547-4268-8BD9-F01F1447FD19}"/>
              </a:ext>
            </a:extLst>
          </p:cNvPr>
          <p:cNvSpPr txBox="1"/>
          <p:nvPr/>
        </p:nvSpPr>
        <p:spPr>
          <a:xfrm>
            <a:off x="2383819" y="1985013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22D1A-B7D0-4FFD-839D-AF555368FADD}"/>
              </a:ext>
            </a:extLst>
          </p:cNvPr>
          <p:cNvSpPr txBox="1"/>
          <p:nvPr/>
        </p:nvSpPr>
        <p:spPr>
          <a:xfrm>
            <a:off x="1535170" y="426050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9925B-B98D-4C3C-88FC-E96511FCE990}"/>
              </a:ext>
            </a:extLst>
          </p:cNvPr>
          <p:cNvSpPr txBox="1"/>
          <p:nvPr/>
        </p:nvSpPr>
        <p:spPr>
          <a:xfrm>
            <a:off x="1535170" y="502725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DA1D-8DED-4FB3-AC74-2BA370B962E5}"/>
              </a:ext>
            </a:extLst>
          </p:cNvPr>
          <p:cNvSpPr txBox="1"/>
          <p:nvPr/>
        </p:nvSpPr>
        <p:spPr>
          <a:xfrm>
            <a:off x="2139381" y="296637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ABD7C-51FE-4332-83C2-B298363D0E16}"/>
              </a:ext>
            </a:extLst>
          </p:cNvPr>
          <p:cNvSpPr txBox="1"/>
          <p:nvPr/>
        </p:nvSpPr>
        <p:spPr>
          <a:xfrm>
            <a:off x="1465516" y="2541725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순위       닉네임         </a:t>
            </a:r>
            <a:r>
              <a:rPr lang="en-US" altLang="ko-KR" sz="1100" dirty="0"/>
              <a:t>24H</a:t>
            </a:r>
            <a:r>
              <a:rPr lang="ko-KR" altLang="en-US" sz="1100" dirty="0"/>
              <a:t>자산변동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0D221-6D31-4EF1-886B-DCC8294652EF}"/>
              </a:ext>
            </a:extLst>
          </p:cNvPr>
          <p:cNvSpPr txBox="1"/>
          <p:nvPr/>
        </p:nvSpPr>
        <p:spPr>
          <a:xfrm>
            <a:off x="2142474" y="340641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DE80B-9868-47F6-900C-8D46BDF51891}"/>
              </a:ext>
            </a:extLst>
          </p:cNvPr>
          <p:cNvSpPr txBox="1"/>
          <p:nvPr/>
        </p:nvSpPr>
        <p:spPr>
          <a:xfrm>
            <a:off x="2139381" y="385150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F86B3-F8D3-4A4E-B503-8CF2EFCCA0F1}"/>
              </a:ext>
            </a:extLst>
          </p:cNvPr>
          <p:cNvSpPr txBox="1"/>
          <p:nvPr/>
        </p:nvSpPr>
        <p:spPr>
          <a:xfrm>
            <a:off x="4814995" y="1158652"/>
            <a:ext cx="68238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저축왕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채굴한 내역으로 집계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{(</a:t>
            </a:r>
            <a:r>
              <a:rPr lang="ko-KR" altLang="en-US" sz="1400" dirty="0"/>
              <a:t>금일 내 </a:t>
            </a:r>
            <a:r>
              <a:rPr lang="ko-KR" altLang="en-US" sz="1400" dirty="0" err="1"/>
              <a:t>스테이킹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gst</a:t>
            </a:r>
            <a:r>
              <a:rPr lang="en-US" altLang="ko-KR" sz="1400" dirty="0"/>
              <a:t> + </a:t>
            </a:r>
            <a:r>
              <a:rPr lang="ko-KR" altLang="en-US" sz="1400" dirty="0"/>
              <a:t>이자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– ( </a:t>
            </a:r>
            <a:r>
              <a:rPr lang="ko-KR" altLang="en-US" sz="1400" dirty="0"/>
              <a:t>전일 내 </a:t>
            </a:r>
            <a:r>
              <a:rPr lang="ko-KR" altLang="en-US" sz="1400" dirty="0" err="1"/>
              <a:t>스테이킹</a:t>
            </a:r>
            <a:r>
              <a:rPr lang="en-US" altLang="ko-KR" sz="1400" dirty="0" err="1"/>
              <a:t>gst</a:t>
            </a:r>
            <a:r>
              <a:rPr lang="en-US" altLang="ko-KR" sz="1400" dirty="0"/>
              <a:t>+ </a:t>
            </a:r>
            <a:r>
              <a:rPr lang="ko-KR" altLang="en-US" sz="1400" dirty="0"/>
              <a:t>이자</a:t>
            </a:r>
            <a:r>
              <a:rPr lang="en-US" altLang="ko-KR" sz="1400" dirty="0"/>
              <a:t>)}</a:t>
            </a:r>
            <a:r>
              <a:rPr lang="ko-KR" altLang="en-US" sz="1400" dirty="0"/>
              <a:t> </a:t>
            </a:r>
            <a:r>
              <a:rPr lang="en-US" altLang="ko-KR" sz="1400" dirty="0"/>
              <a:t>/ (</a:t>
            </a:r>
            <a:r>
              <a:rPr lang="ko-KR" altLang="en-US" sz="1400" dirty="0"/>
              <a:t>전일 내 </a:t>
            </a:r>
            <a:r>
              <a:rPr lang="ko-KR" altLang="en-US" sz="1400" dirty="0" err="1"/>
              <a:t>스테이킹</a:t>
            </a:r>
            <a:r>
              <a:rPr lang="en-US" altLang="ko-KR" sz="1400" dirty="0" err="1"/>
              <a:t>gst</a:t>
            </a:r>
            <a:r>
              <a:rPr lang="en-US" altLang="ko-KR" sz="1400" dirty="0"/>
              <a:t>+ </a:t>
            </a:r>
            <a:r>
              <a:rPr lang="ko-KR" altLang="en-US" sz="1400" dirty="0"/>
              <a:t>이자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코고뱅크</a:t>
            </a:r>
            <a:r>
              <a:rPr lang="ko-KR" altLang="en-US" sz="1400" dirty="0"/>
              <a:t> 바로가기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코고뱅크로</a:t>
            </a:r>
            <a:r>
              <a:rPr lang="ko-KR" altLang="en-US" sz="1400" dirty="0"/>
              <a:t> 넘김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05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E85E-AAF6-483B-AF74-2D2E4EB6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1F988-A47A-4550-A4ED-C59AEFA3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4CCD0-A60D-4CD8-9C7A-5B71C8E9A4E1}"/>
              </a:ext>
            </a:extLst>
          </p:cNvPr>
          <p:cNvSpPr txBox="1"/>
          <p:nvPr/>
        </p:nvSpPr>
        <p:spPr>
          <a:xfrm>
            <a:off x="3657600" y="2721114"/>
            <a:ext cx="746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뱅크 영역 교체</a:t>
            </a:r>
          </a:p>
        </p:txBody>
      </p:sp>
    </p:spTree>
    <p:extLst>
      <p:ext uri="{BB962C8B-B14F-4D97-AF65-F5344CB8AC3E}">
        <p14:creationId xmlns:p14="http://schemas.microsoft.com/office/powerpoint/2010/main" val="29175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817A-04C4-4FE2-B1F9-6F2029E3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613C5-65D9-4EF1-A01A-6D1A076E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AC595-0E90-4AB7-BAEB-839DD890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08" y="0"/>
            <a:ext cx="3339728" cy="68604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87D5F2-A4DC-4272-ABEC-6FE286D7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4" y="0"/>
            <a:ext cx="348948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E0099-0FCC-4DCC-8625-C8A48E1EE165}"/>
              </a:ext>
            </a:extLst>
          </p:cNvPr>
          <p:cNvSpPr txBox="1"/>
          <p:nvPr/>
        </p:nvSpPr>
        <p:spPr>
          <a:xfrm>
            <a:off x="974574" y="5592188"/>
            <a:ext cx="316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기존영역 유지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277B6F-2447-440B-A9C9-FA081B18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69" y="836068"/>
            <a:ext cx="3245617" cy="14662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C34D29-9C03-4DEA-B74D-774BEA3C5D9B}"/>
              </a:ext>
            </a:extLst>
          </p:cNvPr>
          <p:cNvSpPr/>
          <p:nvPr/>
        </p:nvSpPr>
        <p:spPr>
          <a:xfrm>
            <a:off x="8434315" y="2134554"/>
            <a:ext cx="3220317" cy="335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실시간 이자현황을 볼 수 있는     </a:t>
            </a:r>
            <a:r>
              <a:rPr lang="ko-KR" altLang="en-US" sz="1400" b="1" dirty="0" err="1">
                <a:solidFill>
                  <a:schemeClr val="tx1"/>
                </a:solidFill>
              </a:rPr>
              <a:t>코고뱅크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C13F6-34D4-4B98-810C-6CA41ACC47F8}"/>
              </a:ext>
            </a:extLst>
          </p:cNvPr>
          <p:cNvSpPr txBox="1"/>
          <p:nvPr/>
        </p:nvSpPr>
        <p:spPr>
          <a:xfrm>
            <a:off x="8434315" y="2797791"/>
            <a:ext cx="305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동그라미에 </a:t>
            </a:r>
            <a:r>
              <a:rPr lang="ko-KR" altLang="en-US" dirty="0" err="1"/>
              <a:t>코고뱅크</a:t>
            </a:r>
            <a:r>
              <a:rPr lang="ko-KR" altLang="en-US" dirty="0"/>
              <a:t> 아이콘 추가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가시적으로 좀더 돋보일 수 있도록</a:t>
            </a:r>
            <a:r>
              <a:rPr lang="en-US" altLang="ko-KR" dirty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2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E174-612E-4F3F-BFF4-0553E02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A7B7E-C654-48C9-B78C-3464C230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A8C0-ECEA-4418-B9B6-935F48FAA330}"/>
              </a:ext>
            </a:extLst>
          </p:cNvPr>
          <p:cNvSpPr txBox="1"/>
          <p:nvPr/>
        </p:nvSpPr>
        <p:spPr>
          <a:xfrm>
            <a:off x="2895195" y="292116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1) </a:t>
            </a:r>
            <a:r>
              <a:rPr lang="ko-KR" altLang="en-US" sz="6000" b="1" dirty="0" err="1"/>
              <a:t>코고로또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465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EED7A-D40C-4EFA-BEFA-E6765FD1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082A4-BEAE-4691-BBB7-76F1CB75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0CCB1-FF55-475F-8D38-C770BF4F8708}"/>
              </a:ext>
            </a:extLst>
          </p:cNvPr>
          <p:cNvSpPr txBox="1"/>
          <p:nvPr/>
        </p:nvSpPr>
        <p:spPr>
          <a:xfrm>
            <a:off x="2124371" y="2370078"/>
            <a:ext cx="75159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일간로또와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월간로또로</a:t>
            </a:r>
            <a:r>
              <a:rPr lang="ko-KR" altLang="en-US" sz="2000" dirty="0"/>
              <a:t> 구분</a:t>
            </a:r>
            <a:endParaRPr lang="en-US" altLang="ko-KR" sz="2000" dirty="0"/>
          </a:p>
          <a:p>
            <a:r>
              <a:rPr lang="en-US" altLang="ko-KR" sz="2000" dirty="0"/>
              <a:t>“</a:t>
            </a:r>
            <a:r>
              <a:rPr lang="ko-KR" altLang="en-US" sz="2000" dirty="0" err="1"/>
              <a:t>일간로또</a:t>
            </a:r>
            <a:r>
              <a:rPr lang="en-US" altLang="ko-KR" sz="2000" dirty="0"/>
              <a:t>”</a:t>
            </a:r>
            <a:r>
              <a:rPr lang="ko-KR" altLang="en-US" sz="2000" dirty="0"/>
              <a:t>는 </a:t>
            </a:r>
            <a:r>
              <a:rPr lang="en-US" altLang="ko-KR" sz="2000" dirty="0"/>
              <a:t>“GST”</a:t>
            </a:r>
            <a:r>
              <a:rPr lang="ko-KR" altLang="en-US" sz="2000" dirty="0"/>
              <a:t>와 </a:t>
            </a:r>
            <a:r>
              <a:rPr lang="en-US" altLang="ko-KR" sz="2000" dirty="0"/>
              <a:t>“</a:t>
            </a:r>
            <a:r>
              <a:rPr lang="ko-KR" altLang="en-US" sz="2000" dirty="0" err="1"/>
              <a:t>기프티콘</a:t>
            </a:r>
            <a:r>
              <a:rPr lang="en-US" altLang="ko-KR" sz="2000" dirty="0"/>
              <a:t>”</a:t>
            </a:r>
            <a:r>
              <a:rPr lang="ko-KR" altLang="en-US" sz="2000" dirty="0"/>
              <a:t>으로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6403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464AA-8B65-4B92-BFBA-B517812A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6CDDF-E1EA-4A24-8EE0-C13C4394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29AF0-848D-4ACE-832A-23AB3377A797}"/>
              </a:ext>
            </a:extLst>
          </p:cNvPr>
          <p:cNvSpPr txBox="1"/>
          <p:nvPr/>
        </p:nvSpPr>
        <p:spPr>
          <a:xfrm>
            <a:off x="3801510" y="2809651"/>
            <a:ext cx="61275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1-1) </a:t>
            </a:r>
            <a:r>
              <a:rPr lang="ko-KR" altLang="en-US" sz="4400" b="1" dirty="0"/>
              <a:t>일간 </a:t>
            </a:r>
            <a:r>
              <a:rPr lang="en-US" altLang="ko-KR" sz="4400" b="1" dirty="0"/>
              <a:t>GST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30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43E2-8C34-4831-8C8E-5B3B32B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49" y="360027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1CBA-E5EA-43A6-9715-F7E3DB3A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9F28C2-4516-4D99-9EDE-DE6BF32CBC4D}"/>
              </a:ext>
            </a:extLst>
          </p:cNvPr>
          <p:cNvSpPr/>
          <p:nvPr/>
        </p:nvSpPr>
        <p:spPr>
          <a:xfrm>
            <a:off x="127181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2C230-8B39-4051-AB55-C9FD5A1B9294}"/>
              </a:ext>
            </a:extLst>
          </p:cNvPr>
          <p:cNvSpPr txBox="1"/>
          <p:nvPr/>
        </p:nvSpPr>
        <p:spPr>
          <a:xfrm>
            <a:off x="1382210" y="311705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6ADC5B-B9D3-4437-9BD9-F9997417EB68}"/>
              </a:ext>
            </a:extLst>
          </p:cNvPr>
          <p:cNvSpPr/>
          <p:nvPr/>
        </p:nvSpPr>
        <p:spPr>
          <a:xfrm>
            <a:off x="2700427" y="2605940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538216-5735-4AE5-A81D-82EEB13EB5DA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8D0EF0-92F8-4FF2-94F5-4CAC7ABAC372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38CF19-FD6D-4C99-A1D2-8DFA59336326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4BC58F-A3EF-430A-8484-B42A2303D32A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C8A48-A267-402D-8E63-A669EF16B39A}"/>
              </a:ext>
            </a:extLst>
          </p:cNvPr>
          <p:cNvSpPr txBox="1"/>
          <p:nvPr/>
        </p:nvSpPr>
        <p:spPr>
          <a:xfrm>
            <a:off x="686566" y="1569038"/>
            <a:ext cx="25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D7B2E4E-9CA0-4C2E-8FB0-7F8F513DC354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45F6F08-7DD8-4B18-A016-0A08F7DD2920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3427A8-4F1C-4806-B494-DECC3FE1936A}"/>
              </a:ext>
            </a:extLst>
          </p:cNvPr>
          <p:cNvSpPr txBox="1"/>
          <p:nvPr/>
        </p:nvSpPr>
        <p:spPr>
          <a:xfrm>
            <a:off x="1922870" y="3952873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 : 501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4A108C-1273-4A18-B0D1-3008E3D3EF2F}"/>
              </a:ext>
            </a:extLst>
          </p:cNvPr>
          <p:cNvSpPr txBox="1"/>
          <p:nvPr/>
        </p:nvSpPr>
        <p:spPr>
          <a:xfrm>
            <a:off x="740476" y="4691245"/>
            <a:ext cx="3051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23:03:20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21:19:19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20:18:13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19:03:20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18:19:19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16:18:13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16:03:20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15:19:19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14:18:13</a:t>
            </a:r>
          </a:p>
          <a:p>
            <a:endParaRPr lang="en-US" altLang="ko-KR" sz="11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2709B4-6103-4215-BCBF-362753CDFE71}"/>
              </a:ext>
            </a:extLst>
          </p:cNvPr>
          <p:cNvSpPr/>
          <p:nvPr/>
        </p:nvSpPr>
        <p:spPr>
          <a:xfrm>
            <a:off x="4215963" y="120027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DC56FC-D14B-40AF-865D-A0203FA1E00D}"/>
              </a:ext>
            </a:extLst>
          </p:cNvPr>
          <p:cNvSpPr txBox="1"/>
          <p:nvPr/>
        </p:nvSpPr>
        <p:spPr>
          <a:xfrm>
            <a:off x="5169909" y="319140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E2D2B4-79E7-4EFA-829E-AB95E14517D2}"/>
              </a:ext>
            </a:extLst>
          </p:cNvPr>
          <p:cNvSpPr/>
          <p:nvPr/>
        </p:nvSpPr>
        <p:spPr>
          <a:xfrm>
            <a:off x="6871806" y="2621121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ED0E481-0517-4222-950A-82A4F2F7456B}"/>
              </a:ext>
            </a:extLst>
          </p:cNvPr>
          <p:cNvSpPr/>
          <p:nvPr/>
        </p:nvSpPr>
        <p:spPr>
          <a:xfrm>
            <a:off x="4299315" y="3505740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5B30590-5B0A-4D2B-8900-76635206E905}"/>
              </a:ext>
            </a:extLst>
          </p:cNvPr>
          <p:cNvSpPr/>
          <p:nvPr/>
        </p:nvSpPr>
        <p:spPr>
          <a:xfrm>
            <a:off x="6813075" y="1011158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0EB529-2CA4-4A88-9419-77B1CC2810DE}"/>
              </a:ext>
            </a:extLst>
          </p:cNvPr>
          <p:cNvSpPr txBox="1"/>
          <p:nvPr/>
        </p:nvSpPr>
        <p:spPr>
          <a:xfrm>
            <a:off x="4609456" y="1587519"/>
            <a:ext cx="290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B302BB1-C151-4D6F-95BE-9D385A524081}"/>
              </a:ext>
            </a:extLst>
          </p:cNvPr>
          <p:cNvSpPr/>
          <p:nvPr/>
        </p:nvSpPr>
        <p:spPr>
          <a:xfrm>
            <a:off x="4625899" y="3609279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 참여현황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0217BCC-341F-4530-8C6E-DB61ED8C4F4F}"/>
              </a:ext>
            </a:extLst>
          </p:cNvPr>
          <p:cNvSpPr/>
          <p:nvPr/>
        </p:nvSpPr>
        <p:spPr>
          <a:xfrm>
            <a:off x="6033188" y="3606329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 발표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346C8E-BF39-44E4-AFCA-5B1807DEB6DB}"/>
              </a:ext>
            </a:extLst>
          </p:cNvPr>
          <p:cNvSpPr txBox="1"/>
          <p:nvPr/>
        </p:nvSpPr>
        <p:spPr>
          <a:xfrm>
            <a:off x="4587075" y="4110664"/>
            <a:ext cx="3051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당첨일         당첨자         최종경쟁률</a:t>
            </a:r>
            <a:endParaRPr lang="en-US" altLang="ko-KR" sz="1200" b="1" dirty="0"/>
          </a:p>
          <a:p>
            <a:r>
              <a:rPr lang="en-US" altLang="ko-KR" sz="1200" b="1" dirty="0"/>
              <a:t>05/23           </a:t>
            </a:r>
            <a:r>
              <a:rPr lang="ko-KR" altLang="en-US" sz="1200" b="1" dirty="0" err="1"/>
              <a:t>지미킴</a:t>
            </a:r>
            <a:r>
              <a:rPr lang="ko-KR" altLang="en-US" sz="1200" b="1" dirty="0"/>
              <a:t>         </a:t>
            </a:r>
            <a:r>
              <a:rPr lang="en-US" altLang="ko-KR" sz="1200" b="1" dirty="0"/>
              <a:t>1: 300</a:t>
            </a:r>
          </a:p>
          <a:p>
            <a:endParaRPr lang="en-US" altLang="ko-KR" sz="1200" b="1" dirty="0"/>
          </a:p>
          <a:p>
            <a:r>
              <a:rPr lang="en-US" altLang="ko-KR" sz="1200" dirty="0"/>
              <a:t>05/22           </a:t>
            </a:r>
            <a:r>
              <a:rPr lang="ko-KR" altLang="en-US" sz="1200" dirty="0" err="1"/>
              <a:t>돼지놈</a:t>
            </a:r>
            <a:r>
              <a:rPr lang="en-US" altLang="ko-KR" sz="1200" dirty="0"/>
              <a:t>         1: 1002</a:t>
            </a:r>
          </a:p>
          <a:p>
            <a:endParaRPr lang="en-US" altLang="ko-KR" sz="1200" dirty="0"/>
          </a:p>
          <a:p>
            <a:r>
              <a:rPr lang="en-US" altLang="ko-KR" sz="1200" dirty="0"/>
              <a:t>05/21           JERRY         1: 503</a:t>
            </a:r>
          </a:p>
          <a:p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1B477A6-8279-4D0B-8B17-E16F4EF47B75}"/>
              </a:ext>
            </a:extLst>
          </p:cNvPr>
          <p:cNvSpPr/>
          <p:nvPr/>
        </p:nvSpPr>
        <p:spPr>
          <a:xfrm>
            <a:off x="4245549" y="1025310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1EEB07F-7A95-4CEB-A433-DAF324AAD2DD}"/>
              </a:ext>
            </a:extLst>
          </p:cNvPr>
          <p:cNvSpPr/>
          <p:nvPr/>
        </p:nvSpPr>
        <p:spPr>
          <a:xfrm>
            <a:off x="5445533" y="1014267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47E3B-165F-42B9-BE44-0804D6AF4DAC}"/>
              </a:ext>
            </a:extLst>
          </p:cNvPr>
          <p:cNvSpPr txBox="1"/>
          <p:nvPr/>
        </p:nvSpPr>
        <p:spPr>
          <a:xfrm>
            <a:off x="8536996" y="161704"/>
            <a:ext cx="34789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코고로또</a:t>
            </a:r>
            <a:r>
              <a:rPr lang="ko-KR" altLang="en-US" sz="1400" b="1" dirty="0"/>
              <a:t> 일간</a:t>
            </a:r>
            <a:r>
              <a:rPr lang="en-US" altLang="ko-KR" sz="1400" b="1" dirty="0"/>
              <a:t>GST</a:t>
            </a:r>
          </a:p>
          <a:p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응모기간 매일매일 자동 변경 </a:t>
            </a:r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당첨자 발표도 자동 변경 </a:t>
            </a:r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당첨자 발표 </a:t>
            </a:r>
            <a:r>
              <a:rPr lang="en-US" altLang="ko-KR" sz="1200" dirty="0"/>
              <a:t>00</a:t>
            </a:r>
            <a:r>
              <a:rPr lang="ko-KR" altLang="en-US" sz="1200" dirty="0"/>
              <a:t>시 랜덤 선정 및 당첨자 발표 탭에 기록됨</a:t>
            </a:r>
            <a:endParaRPr lang="en-US" altLang="ko-KR" sz="1200" dirty="0"/>
          </a:p>
          <a:p>
            <a:pPr marL="342900" indent="-342900">
              <a:buAutoNum type="arabicParenR"/>
            </a:pPr>
            <a:r>
              <a:rPr lang="ko-KR" altLang="en-US" sz="1200" dirty="0"/>
              <a:t>당첨자 발표 시 당첨일은 응모기간 날짜로 발표 </a:t>
            </a:r>
            <a:endParaRPr lang="en-US" altLang="ko-KR" sz="1200" dirty="0"/>
          </a:p>
          <a:p>
            <a:r>
              <a:rPr lang="en-US" altLang="ko-KR" sz="1200" dirty="0"/>
              <a:t>Ex) </a:t>
            </a:r>
            <a:r>
              <a:rPr lang="ko-KR" altLang="en-US" sz="1200" dirty="0"/>
              <a:t>응모기간 </a:t>
            </a:r>
            <a:r>
              <a:rPr lang="en-US" altLang="ko-KR" sz="1200" dirty="0"/>
              <a:t>05/21 00:01 ~ 05/21 23:59, </a:t>
            </a:r>
            <a:r>
              <a:rPr lang="ko-KR" altLang="en-US" sz="1200" dirty="0"/>
              <a:t>당첨자 발표가 </a:t>
            </a:r>
            <a:r>
              <a:rPr lang="en-US" altLang="ko-KR" sz="1200" dirty="0"/>
              <a:t>05/22</a:t>
            </a:r>
            <a:r>
              <a:rPr lang="ko-KR" altLang="en-US" sz="1200" dirty="0"/>
              <a:t>일 경우 당첨일은 </a:t>
            </a:r>
            <a:r>
              <a:rPr lang="en-US" altLang="ko-KR" sz="1200" dirty="0"/>
              <a:t>05/21</a:t>
            </a:r>
            <a:r>
              <a:rPr lang="ko-KR" altLang="en-US" sz="1200" dirty="0"/>
              <a:t>임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실시간 참여현황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최근 참여할 수록 상단 노출 </a:t>
            </a:r>
            <a:endParaRPr lang="en-US" altLang="ko-KR" sz="1200" dirty="0"/>
          </a:p>
          <a:p>
            <a:r>
              <a:rPr lang="ko-KR" altLang="en-US" sz="1200" dirty="0"/>
              <a:t>실시간 참여인원은 즉시 반영</a:t>
            </a:r>
            <a:endParaRPr lang="en-US" altLang="ko-KR" sz="1200" dirty="0"/>
          </a:p>
          <a:p>
            <a:r>
              <a:rPr lang="ko-KR" altLang="en-US" sz="1200" dirty="0"/>
              <a:t>실시간 경쟁률 또한 즉시 반영</a:t>
            </a:r>
            <a:endParaRPr lang="en-US" altLang="ko-KR" sz="1200" dirty="0"/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200" dirty="0"/>
              <a:t>나의 참여 현황은 상단에 차별성을 두고 고정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만약 내가 참여했을 경우 </a:t>
            </a:r>
            <a:endParaRPr lang="en-US" altLang="ko-KR" sz="1200" b="1" dirty="0"/>
          </a:p>
          <a:p>
            <a:r>
              <a:rPr lang="ko-KR" altLang="en-US" sz="1200" b="1" dirty="0"/>
              <a:t>나의 응모현황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참여완료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ko-KR" altLang="en-US" sz="1200" b="1" dirty="0"/>
              <a:t>참여하지 않았을 경우 </a:t>
            </a:r>
            <a:endParaRPr lang="en-US" altLang="ko-KR" sz="1200" b="1" dirty="0"/>
          </a:p>
          <a:p>
            <a:r>
              <a:rPr lang="ko-KR" altLang="en-US" sz="1200" b="1" dirty="0"/>
              <a:t>나의 응모현황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미참여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200" b="1" dirty="0"/>
              <a:t>당첨자 데이터는 최신순으로 </a:t>
            </a:r>
            <a:r>
              <a:rPr lang="ko-KR" altLang="en-US" sz="1200" b="1" dirty="0" err="1"/>
              <a:t>윗정렬</a:t>
            </a:r>
            <a:endParaRPr lang="en-US" altLang="ko-KR" sz="1200" b="1" dirty="0"/>
          </a:p>
          <a:p>
            <a:r>
              <a:rPr lang="en-US" altLang="ko-KR" sz="1200" b="1" dirty="0"/>
              <a:t>00</a:t>
            </a:r>
            <a:r>
              <a:rPr lang="ko-KR" altLang="en-US" sz="1200" b="1" dirty="0"/>
              <a:t>시 기준 당첨자가 나오면 </a:t>
            </a:r>
            <a:r>
              <a:rPr lang="en-US" altLang="ko-KR" sz="1200" b="1" dirty="0"/>
              <a:t>24</a:t>
            </a:r>
            <a:r>
              <a:rPr lang="ko-KR" altLang="en-US" sz="1200" b="1" dirty="0"/>
              <a:t>시간동안</a:t>
            </a:r>
            <a:endParaRPr lang="en-US" altLang="ko-KR" sz="1200" b="1" dirty="0"/>
          </a:p>
          <a:p>
            <a:r>
              <a:rPr lang="ko-KR" altLang="en-US" sz="1200" b="1" dirty="0"/>
              <a:t>굵은 </a:t>
            </a:r>
            <a:r>
              <a:rPr lang="ko-KR" altLang="en-US" sz="1200" b="1" dirty="0" err="1"/>
              <a:t>글씨라던지</a:t>
            </a:r>
            <a:r>
              <a:rPr lang="en-US" altLang="ko-KR" sz="1200" b="1" dirty="0"/>
              <a:t>..</a:t>
            </a:r>
            <a:r>
              <a:rPr lang="ko-KR" altLang="en-US" sz="1200" b="1" dirty="0"/>
              <a:t>뭔가 특별한 표기가 떠있음</a:t>
            </a:r>
            <a:endParaRPr lang="en-US" altLang="ko-KR" sz="1200" b="1" dirty="0"/>
          </a:p>
          <a:p>
            <a:r>
              <a:rPr lang="en-US" altLang="ko-KR" sz="1200" b="1" dirty="0"/>
              <a:t>(</a:t>
            </a:r>
            <a:r>
              <a:rPr lang="ko-KR" altLang="en-US" sz="1200" b="1" dirty="0"/>
              <a:t>이전 당첨자가 </a:t>
            </a:r>
            <a:r>
              <a:rPr lang="ko-KR" altLang="en-US" sz="1200" b="1" dirty="0" err="1"/>
              <a:t>될때까지</a:t>
            </a:r>
            <a:r>
              <a:rPr lang="en-US" altLang="ko-KR" sz="1200" b="1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2B10C9-7164-4BCA-B944-7177A8D294D6}"/>
              </a:ext>
            </a:extLst>
          </p:cNvPr>
          <p:cNvSpPr/>
          <p:nvPr/>
        </p:nvSpPr>
        <p:spPr>
          <a:xfrm>
            <a:off x="747816" y="4383760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참여완료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82F5F2-AE25-4542-9B8D-DADB312FBDAE}"/>
              </a:ext>
            </a:extLst>
          </p:cNvPr>
          <p:cNvSpPr/>
          <p:nvPr/>
        </p:nvSpPr>
        <p:spPr>
          <a:xfrm>
            <a:off x="356616" y="4306824"/>
            <a:ext cx="3294544" cy="411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12674-77ED-47B3-9910-1537423E3CB9}"/>
              </a:ext>
            </a:extLst>
          </p:cNvPr>
          <p:cNvSpPr txBox="1"/>
          <p:nvPr/>
        </p:nvSpPr>
        <p:spPr>
          <a:xfrm>
            <a:off x="3651160" y="4383760"/>
            <a:ext cx="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17BBAA4-FB75-4B38-AD66-75BD9BE49CEB}"/>
              </a:ext>
            </a:extLst>
          </p:cNvPr>
          <p:cNvSpPr/>
          <p:nvPr/>
        </p:nvSpPr>
        <p:spPr>
          <a:xfrm>
            <a:off x="5939883" y="3553601"/>
            <a:ext cx="1494071" cy="4112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59F87-69B8-4515-B121-5105B8C68B13}"/>
              </a:ext>
            </a:extLst>
          </p:cNvPr>
          <p:cNvSpPr txBox="1"/>
          <p:nvPr/>
        </p:nvSpPr>
        <p:spPr>
          <a:xfrm>
            <a:off x="7443723" y="3339046"/>
            <a:ext cx="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8D2E95-A23B-4149-BE49-FBD9B122CB57}"/>
              </a:ext>
            </a:extLst>
          </p:cNvPr>
          <p:cNvSpPr txBox="1"/>
          <p:nvPr/>
        </p:nvSpPr>
        <p:spPr>
          <a:xfrm>
            <a:off x="196010" y="2536475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r>
              <a:rPr lang="en-US" altLang="ko-KR" sz="900" b="1" u="sng" dirty="0"/>
              <a:t>&gt; 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br>
              <a:rPr lang="en-US" altLang="ko-KR" sz="900" b="1" u="sng" dirty="0"/>
            </a:br>
            <a:r>
              <a:rPr lang="en-US" altLang="ko-KR" sz="900" b="1" u="sng" dirty="0"/>
              <a:t>&gt; </a:t>
            </a:r>
            <a:r>
              <a:rPr lang="ko-KR" altLang="en-US" sz="900" b="1" u="sng" dirty="0"/>
              <a:t>당첨</a:t>
            </a:r>
            <a:r>
              <a:rPr lang="en-US" altLang="ko-KR" sz="900" b="1" u="sng" dirty="0"/>
              <a:t>GST</a:t>
            </a:r>
            <a:r>
              <a:rPr lang="ko-KR" altLang="en-US" sz="900" b="1" u="sng" dirty="0"/>
              <a:t>는 </a:t>
            </a:r>
            <a:r>
              <a:rPr lang="ko-KR" altLang="en-US" sz="900" b="1" u="sng" dirty="0" err="1"/>
              <a:t>코고월렛으로</a:t>
            </a:r>
            <a:r>
              <a:rPr lang="ko-KR" altLang="en-US" sz="900" b="1" u="sng" dirty="0"/>
              <a:t> 즉시 지급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E2B3F0-67EE-4F31-B66D-70AFD765F45E}"/>
              </a:ext>
            </a:extLst>
          </p:cNvPr>
          <p:cNvSpPr txBox="1"/>
          <p:nvPr/>
        </p:nvSpPr>
        <p:spPr>
          <a:xfrm>
            <a:off x="4323383" y="2536475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r>
              <a:rPr lang="en-US" altLang="ko-KR" sz="900" b="1" u="sng" dirty="0"/>
              <a:t>&gt; 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br>
              <a:rPr lang="en-US" altLang="ko-KR" sz="900" b="1" u="sng" dirty="0"/>
            </a:br>
            <a:r>
              <a:rPr lang="en-US" altLang="ko-KR" sz="900" b="1" u="sng" dirty="0"/>
              <a:t>&gt; </a:t>
            </a:r>
            <a:r>
              <a:rPr lang="ko-KR" altLang="en-US" sz="900" b="1" u="sng" dirty="0"/>
              <a:t>당첨</a:t>
            </a:r>
            <a:r>
              <a:rPr lang="en-US" altLang="ko-KR" sz="900" b="1" u="sng" dirty="0"/>
              <a:t>GST</a:t>
            </a:r>
            <a:r>
              <a:rPr lang="ko-KR" altLang="en-US" sz="900" b="1" u="sng" dirty="0"/>
              <a:t>는 </a:t>
            </a:r>
            <a:r>
              <a:rPr lang="ko-KR" altLang="en-US" sz="900" b="1" u="sng" dirty="0" err="1"/>
              <a:t>코고월렛으로</a:t>
            </a:r>
            <a:r>
              <a:rPr lang="ko-KR" altLang="en-US" sz="900" b="1" u="sng" dirty="0"/>
              <a:t> 즉시 지급</a:t>
            </a:r>
          </a:p>
        </p:txBody>
      </p:sp>
    </p:spTree>
    <p:extLst>
      <p:ext uri="{BB962C8B-B14F-4D97-AF65-F5344CB8AC3E}">
        <p14:creationId xmlns:p14="http://schemas.microsoft.com/office/powerpoint/2010/main" val="4418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6357E-0150-4346-B8F0-5EBAB6F6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51DFC-788B-4C6C-B489-0AF3BD01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DEDA88-7134-4889-9A8D-3000ED6F035B}"/>
              </a:ext>
            </a:extLst>
          </p:cNvPr>
          <p:cNvSpPr/>
          <p:nvPr/>
        </p:nvSpPr>
        <p:spPr>
          <a:xfrm>
            <a:off x="127180" y="0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5439161-94DB-479F-8C05-289CE0D00E72}"/>
              </a:ext>
            </a:extLst>
          </p:cNvPr>
          <p:cNvSpPr/>
          <p:nvPr/>
        </p:nvSpPr>
        <p:spPr>
          <a:xfrm>
            <a:off x="2700427" y="2605940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01446-42C7-481D-AE8B-A2B72A7A8494}"/>
              </a:ext>
            </a:extLst>
          </p:cNvPr>
          <p:cNvSpPr txBox="1"/>
          <p:nvPr/>
        </p:nvSpPr>
        <p:spPr>
          <a:xfrm>
            <a:off x="196010" y="2536475"/>
            <a:ext cx="31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r>
              <a:rPr lang="en-US" altLang="ko-KR" sz="900" b="1" u="sng" dirty="0"/>
              <a:t>&gt; 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br>
              <a:rPr lang="en-US" altLang="ko-KR" sz="900" b="1" u="sng" dirty="0"/>
            </a:br>
            <a:r>
              <a:rPr lang="en-US" altLang="ko-KR" sz="900" b="1" u="sng" dirty="0"/>
              <a:t>&gt; </a:t>
            </a:r>
            <a:r>
              <a:rPr lang="ko-KR" altLang="en-US" sz="900" b="1" u="sng" dirty="0"/>
              <a:t>당첨</a:t>
            </a:r>
            <a:r>
              <a:rPr lang="en-US" altLang="ko-KR" sz="900" b="1" u="sng" dirty="0"/>
              <a:t>GST</a:t>
            </a:r>
            <a:r>
              <a:rPr lang="ko-KR" altLang="en-US" sz="900" b="1" u="sng" dirty="0"/>
              <a:t>는 </a:t>
            </a:r>
            <a:r>
              <a:rPr lang="ko-KR" altLang="en-US" sz="900" b="1" u="sng" dirty="0" err="1"/>
              <a:t>코고월렛으로</a:t>
            </a:r>
            <a:r>
              <a:rPr lang="ko-KR" altLang="en-US" sz="900" b="1" u="sng" dirty="0"/>
              <a:t> 즉시 지급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79125F9-E3D1-4151-B6EF-29264987DB63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5DD9A32-BF49-43C4-959E-06C110266A07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9D0581-C7B2-4194-8C56-8EBCF7D75B10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8DF750-8419-409C-A95C-2B8A620BAA46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82E0A-4EED-4B69-BFB3-E5F23F76D426}"/>
              </a:ext>
            </a:extLst>
          </p:cNvPr>
          <p:cNvSpPr txBox="1"/>
          <p:nvPr/>
        </p:nvSpPr>
        <p:spPr>
          <a:xfrm>
            <a:off x="686566" y="1569038"/>
            <a:ext cx="25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8E70D0-A000-4840-A4B6-8A67960FB6F6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39A2DC-C880-4DD0-8311-D3C0F7472BA8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B3A31A-A4AD-4851-A0F4-D49A8950E4A1}"/>
              </a:ext>
            </a:extLst>
          </p:cNvPr>
          <p:cNvSpPr txBox="1"/>
          <p:nvPr/>
        </p:nvSpPr>
        <p:spPr>
          <a:xfrm>
            <a:off x="527786" y="4434325"/>
            <a:ext cx="3051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54E92-BED4-412E-BE01-8A8B5B1F324D}"/>
              </a:ext>
            </a:extLst>
          </p:cNvPr>
          <p:cNvSpPr txBox="1"/>
          <p:nvPr/>
        </p:nvSpPr>
        <p:spPr>
          <a:xfrm>
            <a:off x="1099100" y="320742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FD0B87-E8EA-4235-9426-1A5542FD775E}"/>
              </a:ext>
            </a:extLst>
          </p:cNvPr>
          <p:cNvSpPr/>
          <p:nvPr/>
        </p:nvSpPr>
        <p:spPr>
          <a:xfrm>
            <a:off x="2601397" y="2449738"/>
            <a:ext cx="1279790" cy="807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1598F3-8F5C-4CDA-BE0F-552ABF6F5274}"/>
              </a:ext>
            </a:extLst>
          </p:cNvPr>
          <p:cNvSpPr/>
          <p:nvPr/>
        </p:nvSpPr>
        <p:spPr>
          <a:xfrm>
            <a:off x="4867837" y="289051"/>
            <a:ext cx="3093525" cy="3488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AC50B-1368-46EB-ABEF-C5A41ACFC313}"/>
              </a:ext>
            </a:extLst>
          </p:cNvPr>
          <p:cNvSpPr txBox="1"/>
          <p:nvPr/>
        </p:nvSpPr>
        <p:spPr>
          <a:xfrm>
            <a:off x="3958940" y="14380"/>
            <a:ext cx="309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응모하기 클릭 시</a:t>
            </a:r>
            <a:r>
              <a:rPr lang="en-US" altLang="ko-KR" sz="1400" dirty="0"/>
              <a:t> </a:t>
            </a:r>
            <a:r>
              <a:rPr lang="ko-KR" altLang="en-US" sz="1400" dirty="0"/>
              <a:t>팝업생성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A26B9-8D61-4F2E-95A3-1C3B1A59DA8E}"/>
              </a:ext>
            </a:extLst>
          </p:cNvPr>
          <p:cNvSpPr txBox="1"/>
          <p:nvPr/>
        </p:nvSpPr>
        <p:spPr>
          <a:xfrm>
            <a:off x="5331641" y="403012"/>
            <a:ext cx="198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GST PAY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코고로또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경품응모에</a:t>
            </a:r>
            <a:r>
              <a:rPr lang="ko-KR" altLang="en-US" sz="1200" dirty="0"/>
              <a:t> 참여하시겠습니까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6DB05-82D2-4753-853A-B552CFFDE2EF}"/>
              </a:ext>
            </a:extLst>
          </p:cNvPr>
          <p:cNvSpPr txBox="1"/>
          <p:nvPr/>
        </p:nvSpPr>
        <p:spPr>
          <a:xfrm>
            <a:off x="5345448" y="1288550"/>
            <a:ext cx="216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</a:t>
            </a:r>
            <a:r>
              <a:rPr lang="en-US" altLang="ko-KR" sz="1200" dirty="0"/>
              <a:t>GST : 149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8336FFF-E454-4FA6-93AC-B39F6E8ADE7B}"/>
              </a:ext>
            </a:extLst>
          </p:cNvPr>
          <p:cNvSpPr/>
          <p:nvPr/>
        </p:nvSpPr>
        <p:spPr>
          <a:xfrm>
            <a:off x="5582954" y="3184889"/>
            <a:ext cx="1686296" cy="46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 GST</a:t>
            </a:r>
            <a:r>
              <a:rPr lang="ko-KR" altLang="en-US" sz="1400" b="1" dirty="0"/>
              <a:t> 결제하기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CCA1AF-C4BB-461D-910C-BA9E55B4ECC2}"/>
              </a:ext>
            </a:extLst>
          </p:cNvPr>
          <p:cNvCxnSpPr/>
          <p:nvPr/>
        </p:nvCxnSpPr>
        <p:spPr>
          <a:xfrm flipH="1">
            <a:off x="5279410" y="3831640"/>
            <a:ext cx="866898" cy="8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0752B7-1111-4D84-916B-80A485426816}"/>
              </a:ext>
            </a:extLst>
          </p:cNvPr>
          <p:cNvCxnSpPr/>
          <p:nvPr/>
        </p:nvCxnSpPr>
        <p:spPr>
          <a:xfrm>
            <a:off x="6645072" y="3801445"/>
            <a:ext cx="852053" cy="9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B59A5-0AFB-4A31-84B8-6AE12E6F2079}"/>
              </a:ext>
            </a:extLst>
          </p:cNvPr>
          <p:cNvSpPr txBox="1"/>
          <p:nvPr/>
        </p:nvSpPr>
        <p:spPr>
          <a:xfrm>
            <a:off x="4132079" y="4722004"/>
            <a:ext cx="19643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패스워드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자리 입력창으로 넘김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응모 성공</a:t>
            </a:r>
            <a:r>
              <a:rPr lang="en-US" altLang="ko-KR" sz="1100" b="1" dirty="0"/>
              <a:t>!”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------------------------------</a:t>
            </a:r>
          </a:p>
          <a:p>
            <a:r>
              <a:rPr lang="ko-KR" altLang="en-US" sz="1100" b="1" dirty="0"/>
              <a:t>응모 완료 시 버튼색깔 차별화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그 버튼 클릭 시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이미 참여하셨습니다</a:t>
            </a:r>
            <a:r>
              <a:rPr lang="en-US" altLang="ko-KR" sz="1100" b="1" dirty="0"/>
              <a:t>” </a:t>
            </a:r>
          </a:p>
          <a:p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7E8DF5-5BEC-4D08-9B9A-8C269F0D1825}"/>
              </a:ext>
            </a:extLst>
          </p:cNvPr>
          <p:cNvSpPr txBox="1"/>
          <p:nvPr/>
        </p:nvSpPr>
        <p:spPr>
          <a:xfrm>
            <a:off x="6939484" y="4825793"/>
            <a:ext cx="19643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보유하신 </a:t>
            </a:r>
            <a:r>
              <a:rPr lang="en-US" altLang="ko-KR" sz="1100" dirty="0"/>
              <a:t>GST</a:t>
            </a:r>
            <a:r>
              <a:rPr lang="ko-KR" altLang="en-US" sz="1100" dirty="0"/>
              <a:t>가 부족합니다</a:t>
            </a:r>
            <a:r>
              <a:rPr lang="en-US" altLang="ko-KR" sz="1100" dirty="0"/>
              <a:t>.</a:t>
            </a:r>
          </a:p>
          <a:p>
            <a:br>
              <a:rPr lang="en-US" altLang="ko-KR" sz="1100" dirty="0"/>
            </a:br>
            <a:r>
              <a:rPr lang="ko-KR" altLang="en-US" sz="1100" dirty="0" err="1"/>
              <a:t>코인고스트는</a:t>
            </a:r>
            <a:r>
              <a:rPr lang="ko-KR" altLang="en-US" sz="1100" dirty="0"/>
              <a:t> 상시 채굴이 가능합니다</a:t>
            </a:r>
            <a:r>
              <a:rPr lang="en-US" altLang="ko-KR" sz="1100" dirty="0"/>
              <a:t>. </a:t>
            </a:r>
          </a:p>
          <a:p>
            <a:endParaRPr lang="en-US" altLang="ko-KR" sz="1100" b="1" dirty="0"/>
          </a:p>
          <a:p>
            <a:r>
              <a:rPr lang="ko-KR" altLang="en-US" sz="1100" b="1" dirty="0"/>
              <a:t>채굴가이드 </a:t>
            </a:r>
            <a:r>
              <a:rPr lang="ko-KR" altLang="en-US" sz="1100" b="1" dirty="0" err="1"/>
              <a:t>보러가기</a:t>
            </a:r>
            <a:r>
              <a:rPr lang="ko-KR" altLang="en-US" sz="1100" b="1" dirty="0"/>
              <a:t>   취소</a:t>
            </a:r>
            <a:endParaRPr lang="en-US" altLang="ko-KR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0FE62-CDE9-4F8D-8AE1-D4D89E55E376}"/>
              </a:ext>
            </a:extLst>
          </p:cNvPr>
          <p:cNvSpPr txBox="1"/>
          <p:nvPr/>
        </p:nvSpPr>
        <p:spPr>
          <a:xfrm>
            <a:off x="4107711" y="4046544"/>
            <a:ext cx="14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넉넉할때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F38ED-7FED-4E6C-9361-E923141B8D38}"/>
              </a:ext>
            </a:extLst>
          </p:cNvPr>
          <p:cNvSpPr txBox="1"/>
          <p:nvPr/>
        </p:nvSpPr>
        <p:spPr>
          <a:xfrm>
            <a:off x="7167342" y="3994486"/>
            <a:ext cx="15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없을때</a:t>
            </a:r>
            <a:endParaRPr lang="ko-KR" altLang="en-US" sz="1200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188678-EAA5-44AA-9DC7-31C162FAE3F5}"/>
              </a:ext>
            </a:extLst>
          </p:cNvPr>
          <p:cNvSpPr/>
          <p:nvPr/>
        </p:nvSpPr>
        <p:spPr>
          <a:xfrm>
            <a:off x="4092175" y="5191198"/>
            <a:ext cx="1463497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4756176-3A30-4519-8FAB-876054918F66}"/>
              </a:ext>
            </a:extLst>
          </p:cNvPr>
          <p:cNvSpPr/>
          <p:nvPr/>
        </p:nvSpPr>
        <p:spPr>
          <a:xfrm>
            <a:off x="6598791" y="4756115"/>
            <a:ext cx="2553199" cy="136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D7B0F42-B0DB-483B-9272-4D41413AA67F}"/>
              </a:ext>
            </a:extLst>
          </p:cNvPr>
          <p:cNvSpPr/>
          <p:nvPr/>
        </p:nvSpPr>
        <p:spPr>
          <a:xfrm>
            <a:off x="4108767" y="6184736"/>
            <a:ext cx="1743393" cy="3842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6CFCFC-38FB-42E8-92C6-19C56BB912E9}"/>
              </a:ext>
            </a:extLst>
          </p:cNvPr>
          <p:cNvSpPr txBox="1"/>
          <p:nvPr/>
        </p:nvSpPr>
        <p:spPr>
          <a:xfrm>
            <a:off x="1842845" y="3930194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 : 501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3F5C40C-9C53-4C6E-9BBF-07E48D976171}"/>
              </a:ext>
            </a:extLst>
          </p:cNvPr>
          <p:cNvSpPr/>
          <p:nvPr/>
        </p:nvSpPr>
        <p:spPr>
          <a:xfrm>
            <a:off x="5157802" y="1884892"/>
            <a:ext cx="2536600" cy="124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987771-4B8C-4FD0-B101-4228230B0F24}"/>
              </a:ext>
            </a:extLst>
          </p:cNvPr>
          <p:cNvSpPr txBox="1"/>
          <p:nvPr/>
        </p:nvSpPr>
        <p:spPr>
          <a:xfrm>
            <a:off x="8903858" y="168268"/>
            <a:ext cx="273990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참여자가 기입한 모든 정보는 다음의 목적을 위해 활용되며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하기 목적 이외의 용도로는 사용되지 않습니다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1) </a:t>
            </a:r>
            <a:r>
              <a:rPr lang="ko-KR" altLang="en-US" sz="1200" dirty="0"/>
              <a:t>개인정보 수집 항목 및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</a:t>
            </a:r>
            <a:endParaRPr lang="en-US" altLang="ko-KR" sz="1200" dirty="0"/>
          </a:p>
          <a:p>
            <a:r>
              <a:rPr lang="ko-KR" altLang="en-US" sz="1200" dirty="0"/>
              <a:t>가</a:t>
            </a:r>
            <a:r>
              <a:rPr lang="en-US" altLang="ko-KR" sz="1200" dirty="0"/>
              <a:t>) </a:t>
            </a:r>
            <a:r>
              <a:rPr lang="ko-KR" altLang="en-US" sz="1200" dirty="0"/>
              <a:t>수집 항목 </a:t>
            </a:r>
            <a:r>
              <a:rPr lang="en-US" altLang="ko-KR" sz="1200" dirty="0"/>
              <a:t>(</a:t>
            </a:r>
            <a:r>
              <a:rPr lang="ko-KR" altLang="en-US" sz="1200" dirty="0"/>
              <a:t>필수항목</a:t>
            </a:r>
            <a:r>
              <a:rPr lang="en-US" altLang="ko-KR" sz="1200" dirty="0"/>
              <a:t>)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성함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연락처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경품을 </a:t>
            </a:r>
            <a:r>
              <a:rPr lang="ko-KR" altLang="en-US" sz="1200" dirty="0" err="1"/>
              <a:t>수령받으실</a:t>
            </a:r>
            <a:r>
              <a:rPr lang="ko-KR" altLang="en-US" sz="1200" dirty="0"/>
              <a:t> 주소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ko-KR" altLang="en-US" sz="1200" dirty="0"/>
              <a:t>나</a:t>
            </a:r>
            <a:r>
              <a:rPr lang="en-US" altLang="ko-KR" sz="1200" dirty="0"/>
              <a:t>) </a:t>
            </a:r>
            <a:r>
              <a:rPr lang="ko-KR" altLang="en-US" sz="1200" dirty="0"/>
              <a:t>수집 및 이용 목적 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경품 지급 및 배송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개인정보 보유 및 이용기간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동의일로부터 개인정보의 수집</a:t>
            </a:r>
            <a:r>
              <a:rPr lang="en-US" altLang="ko-KR" sz="1200" dirty="0"/>
              <a:t>/</a:t>
            </a:r>
            <a:r>
              <a:rPr lang="ko-KR" altLang="en-US" sz="1200" dirty="0"/>
              <a:t>이용 목적을 달성할 때까지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제세공과금은 당사가 부담합니다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응모 참여 시 결제한 </a:t>
            </a:r>
            <a:r>
              <a:rPr lang="en-US" altLang="ko-KR" sz="1200" dirty="0"/>
              <a:t>GST</a:t>
            </a:r>
            <a:r>
              <a:rPr lang="ko-KR" altLang="en-US" sz="1200" dirty="0"/>
              <a:t>는 환불이 불가합니다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017014-8150-48B7-8C1F-ECD8130CB128}"/>
              </a:ext>
            </a:extLst>
          </p:cNvPr>
          <p:cNvSpPr txBox="1"/>
          <p:nvPr/>
        </p:nvSpPr>
        <p:spPr>
          <a:xfrm>
            <a:off x="5203125" y="1646366"/>
            <a:ext cx="1424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개인정보처리방침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FA129-1F36-4A03-87AA-E14636399DB4}"/>
              </a:ext>
            </a:extLst>
          </p:cNvPr>
          <p:cNvSpPr txBox="1"/>
          <p:nvPr/>
        </p:nvSpPr>
        <p:spPr>
          <a:xfrm>
            <a:off x="6702718" y="1670871"/>
            <a:ext cx="803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동의 </a:t>
            </a:r>
            <a:r>
              <a:rPr lang="en-US" altLang="ko-KR" sz="700" dirty="0"/>
              <a:t>(</a:t>
            </a:r>
            <a:r>
              <a:rPr lang="ko-KR" altLang="en-US" sz="700" dirty="0"/>
              <a:t>필수사항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097DC4A-807C-4774-BFF4-61CD07A403A1}"/>
              </a:ext>
            </a:extLst>
          </p:cNvPr>
          <p:cNvSpPr/>
          <p:nvPr/>
        </p:nvSpPr>
        <p:spPr>
          <a:xfrm>
            <a:off x="6635357" y="1702878"/>
            <a:ext cx="136037" cy="1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6031922-2693-4D55-ABE3-EC832AB932ED}"/>
              </a:ext>
            </a:extLst>
          </p:cNvPr>
          <p:cNvSpPr/>
          <p:nvPr/>
        </p:nvSpPr>
        <p:spPr>
          <a:xfrm>
            <a:off x="7720314" y="2363232"/>
            <a:ext cx="952068" cy="276999"/>
          </a:xfrm>
          <a:prstGeom prst="rightArrow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4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7CAB-16C5-4367-9D99-97B68BB3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518441-C6C2-494B-8086-558688F1C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3CCCA-35DA-4ABB-8D3D-23371EB7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647"/>
            <a:ext cx="3266890" cy="3047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4BD2FC-CAF8-4DDD-A654-97579387CB98}"/>
              </a:ext>
            </a:extLst>
          </p:cNvPr>
          <p:cNvSpPr txBox="1"/>
          <p:nvPr/>
        </p:nvSpPr>
        <p:spPr>
          <a:xfrm>
            <a:off x="4886492" y="2369872"/>
            <a:ext cx="5685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출금       </a:t>
            </a:r>
            <a:r>
              <a:rPr lang="ko-KR" altLang="en-US" sz="1600" dirty="0" err="1"/>
              <a:t>코고로또</a:t>
            </a:r>
            <a:r>
              <a:rPr lang="ko-KR" altLang="en-US" sz="1600" dirty="0"/>
              <a:t> 응모      </a:t>
            </a:r>
            <a:r>
              <a:rPr lang="en-US" altLang="ko-KR" sz="1600" dirty="0"/>
              <a:t>2GST</a:t>
            </a:r>
          </a:p>
          <a:p>
            <a:r>
              <a:rPr lang="ko-KR" altLang="en-US" sz="1600" dirty="0"/>
              <a:t>입금       </a:t>
            </a:r>
            <a:r>
              <a:rPr lang="ko-KR" altLang="en-US" sz="1600" dirty="0" err="1"/>
              <a:t>코고로또</a:t>
            </a:r>
            <a:r>
              <a:rPr lang="ko-KR" altLang="en-US" sz="1600" dirty="0"/>
              <a:t> 당첨     </a:t>
            </a:r>
            <a:r>
              <a:rPr lang="en-US" altLang="ko-KR" sz="1600" dirty="0"/>
              <a:t>1,000GST 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코고로또를</a:t>
            </a:r>
            <a:r>
              <a:rPr lang="ko-KR" altLang="en-US" sz="1200" dirty="0"/>
              <a:t> 통한 입금은 </a:t>
            </a:r>
            <a:r>
              <a:rPr lang="ko-KR" altLang="en-US" sz="1600" dirty="0">
                <a:solidFill>
                  <a:srgbClr val="FF0000"/>
                </a:solidFill>
              </a:rPr>
              <a:t>채굴현황 중 이벤트 채굴로 간주</a:t>
            </a:r>
            <a:r>
              <a:rPr lang="ko-KR" altLang="en-US" sz="1200" dirty="0"/>
              <a:t>해주세요</a:t>
            </a:r>
            <a:r>
              <a:rPr lang="en-US" altLang="ko-KR" sz="1200" dirty="0"/>
              <a:t>! 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604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B01B0-DEBC-4B71-B34B-914F0591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B6D31-DA74-4515-B5F4-77544EBE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5369E-03E6-4190-A5EC-E55F84503F7A}"/>
              </a:ext>
            </a:extLst>
          </p:cNvPr>
          <p:cNvSpPr txBox="1"/>
          <p:nvPr/>
        </p:nvSpPr>
        <p:spPr>
          <a:xfrm>
            <a:off x="3228755" y="2809757"/>
            <a:ext cx="61275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1-2) </a:t>
            </a:r>
            <a:r>
              <a:rPr lang="ko-KR" altLang="en-US" sz="4400" b="1" dirty="0"/>
              <a:t>일간 </a:t>
            </a:r>
            <a:r>
              <a:rPr lang="ko-KR" altLang="en-US" sz="4400" b="1" dirty="0" err="1"/>
              <a:t>기프티콘</a:t>
            </a:r>
            <a:endParaRPr lang="en-US" altLang="ko-KR" sz="4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9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365E1-987A-46FF-A53F-989FD605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FC3DA-56EA-4C8B-BAEE-3A6939C7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2E660A-C624-4288-9E7B-6B6393F8B521}"/>
              </a:ext>
            </a:extLst>
          </p:cNvPr>
          <p:cNvSpPr/>
          <p:nvPr/>
        </p:nvSpPr>
        <p:spPr>
          <a:xfrm>
            <a:off x="127181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3F85-A7A1-4F13-AC7A-F25F1BA9FB1C}"/>
              </a:ext>
            </a:extLst>
          </p:cNvPr>
          <p:cNvSpPr txBox="1"/>
          <p:nvPr/>
        </p:nvSpPr>
        <p:spPr>
          <a:xfrm>
            <a:off x="1382210" y="311705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6C79B1-4D60-455F-A438-57FFFBF4D3D0}"/>
              </a:ext>
            </a:extLst>
          </p:cNvPr>
          <p:cNvSpPr/>
          <p:nvPr/>
        </p:nvSpPr>
        <p:spPr>
          <a:xfrm>
            <a:off x="2777627" y="2588343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AC942BB-B3E2-47ED-BD7F-321C26088A31}"/>
              </a:ext>
            </a:extLst>
          </p:cNvPr>
          <p:cNvSpPr/>
          <p:nvPr/>
        </p:nvSpPr>
        <p:spPr>
          <a:xfrm>
            <a:off x="257445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7B3F7F-0636-4F3C-B743-3681A1C946DC}"/>
              </a:ext>
            </a:extLst>
          </p:cNvPr>
          <p:cNvSpPr/>
          <p:nvPr/>
        </p:nvSpPr>
        <p:spPr>
          <a:xfrm>
            <a:off x="152392" y="999179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DEB8A5A-230F-4674-949B-F9DDE9DE0FBE}"/>
              </a:ext>
            </a:extLst>
          </p:cNvPr>
          <p:cNvSpPr/>
          <p:nvPr/>
        </p:nvSpPr>
        <p:spPr>
          <a:xfrm>
            <a:off x="1362521" y="1019803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74F4913-FE8F-4A3A-85B1-B79F66AB747A}"/>
              </a:ext>
            </a:extLst>
          </p:cNvPr>
          <p:cNvSpPr/>
          <p:nvPr/>
        </p:nvSpPr>
        <p:spPr>
          <a:xfrm>
            <a:off x="2724293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B3210-8F73-4D57-BB68-9BF4B6372313}"/>
              </a:ext>
            </a:extLst>
          </p:cNvPr>
          <p:cNvSpPr txBox="1"/>
          <p:nvPr/>
        </p:nvSpPr>
        <p:spPr>
          <a:xfrm>
            <a:off x="537117" y="1569038"/>
            <a:ext cx="2888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C1C812D-A1FD-48FF-B133-1E7563477544}"/>
              </a:ext>
            </a:extLst>
          </p:cNvPr>
          <p:cNvSpPr/>
          <p:nvPr/>
        </p:nvSpPr>
        <p:spPr>
          <a:xfrm>
            <a:off x="537117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 참여현황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F2BC46-B84D-4990-918D-D8CE7A4D1F3C}"/>
              </a:ext>
            </a:extLst>
          </p:cNvPr>
          <p:cNvSpPr/>
          <p:nvPr/>
        </p:nvSpPr>
        <p:spPr>
          <a:xfrm>
            <a:off x="1944406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 발표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F65145-4150-46BC-BAAB-07CF466A2B39}"/>
              </a:ext>
            </a:extLst>
          </p:cNvPr>
          <p:cNvSpPr txBox="1"/>
          <p:nvPr/>
        </p:nvSpPr>
        <p:spPr>
          <a:xfrm>
            <a:off x="1922870" y="3952873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10 : 501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087C42-73D8-4371-8AC5-72BC24A54857}"/>
              </a:ext>
            </a:extLst>
          </p:cNvPr>
          <p:cNvSpPr txBox="1"/>
          <p:nvPr/>
        </p:nvSpPr>
        <p:spPr>
          <a:xfrm>
            <a:off x="740476" y="4691245"/>
            <a:ext cx="3051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23:03:20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21:19:19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20:18:13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19:03:20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18:19:19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16:18:13</a:t>
            </a:r>
          </a:p>
          <a:p>
            <a:r>
              <a:rPr lang="ko-KR" altLang="en-US" sz="1100" dirty="0"/>
              <a:t>돼지새끼                     </a:t>
            </a:r>
            <a:r>
              <a:rPr lang="en-US" altLang="ko-KR" sz="1100" dirty="0"/>
              <a:t>16:03:20</a:t>
            </a:r>
          </a:p>
          <a:p>
            <a:r>
              <a:rPr lang="ko-KR" altLang="en-US" sz="1100" dirty="0" err="1"/>
              <a:t>제리제리</a:t>
            </a:r>
            <a:r>
              <a:rPr lang="ko-KR" altLang="en-US" sz="1100" dirty="0"/>
              <a:t>                     </a:t>
            </a:r>
            <a:r>
              <a:rPr lang="en-US" altLang="ko-KR" sz="1100" dirty="0"/>
              <a:t>15:19:19</a:t>
            </a:r>
          </a:p>
          <a:p>
            <a:r>
              <a:rPr lang="ko-KR" altLang="en-US" sz="1100" dirty="0"/>
              <a:t>귤선생님                     </a:t>
            </a:r>
            <a:r>
              <a:rPr lang="en-US" altLang="ko-KR" sz="1100" dirty="0"/>
              <a:t>14:18:13</a:t>
            </a:r>
          </a:p>
          <a:p>
            <a:endParaRPr lang="en-US" altLang="ko-KR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21E9F8-675E-49DA-B15A-E7EEE0DD2339}"/>
              </a:ext>
            </a:extLst>
          </p:cNvPr>
          <p:cNvSpPr/>
          <p:nvPr/>
        </p:nvSpPr>
        <p:spPr>
          <a:xfrm>
            <a:off x="4215963" y="120027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405E8-B845-4D75-BB60-31723BC63D2D}"/>
              </a:ext>
            </a:extLst>
          </p:cNvPr>
          <p:cNvSpPr txBox="1"/>
          <p:nvPr/>
        </p:nvSpPr>
        <p:spPr>
          <a:xfrm>
            <a:off x="5169909" y="319140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6F7B382-E191-4C52-A5E2-4FE615DBEB1F}"/>
              </a:ext>
            </a:extLst>
          </p:cNvPr>
          <p:cNvSpPr/>
          <p:nvPr/>
        </p:nvSpPr>
        <p:spPr>
          <a:xfrm>
            <a:off x="6871806" y="2621121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2 GST</a:t>
            </a:r>
            <a:endParaRPr lang="ko-KR" altLang="en-US" sz="105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B3D23D3-79BC-4037-A94A-56BC85890508}"/>
              </a:ext>
            </a:extLst>
          </p:cNvPr>
          <p:cNvSpPr/>
          <p:nvPr/>
        </p:nvSpPr>
        <p:spPr>
          <a:xfrm>
            <a:off x="4299315" y="3505740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A7D8B58-879C-49F7-A5EE-80C2B7E032E0}"/>
              </a:ext>
            </a:extLst>
          </p:cNvPr>
          <p:cNvSpPr/>
          <p:nvPr/>
        </p:nvSpPr>
        <p:spPr>
          <a:xfrm>
            <a:off x="6813075" y="1011158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2129A5-D686-4143-9B3B-84554E06AF60}"/>
              </a:ext>
            </a:extLst>
          </p:cNvPr>
          <p:cNvSpPr txBox="1"/>
          <p:nvPr/>
        </p:nvSpPr>
        <p:spPr>
          <a:xfrm>
            <a:off x="4609456" y="1587519"/>
            <a:ext cx="290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E96974E-834F-4071-82A9-097AE296FC47}"/>
              </a:ext>
            </a:extLst>
          </p:cNvPr>
          <p:cNvSpPr/>
          <p:nvPr/>
        </p:nvSpPr>
        <p:spPr>
          <a:xfrm>
            <a:off x="4625899" y="3609279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 참여현황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A13FA5-FCC0-4883-A495-A4D9ECFD187D}"/>
              </a:ext>
            </a:extLst>
          </p:cNvPr>
          <p:cNvSpPr/>
          <p:nvPr/>
        </p:nvSpPr>
        <p:spPr>
          <a:xfrm>
            <a:off x="6033188" y="3606329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 발표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68C9D-C446-41C1-A257-F5BC1322A7F1}"/>
              </a:ext>
            </a:extLst>
          </p:cNvPr>
          <p:cNvSpPr txBox="1"/>
          <p:nvPr/>
        </p:nvSpPr>
        <p:spPr>
          <a:xfrm>
            <a:off x="4578987" y="4053305"/>
            <a:ext cx="30511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당첨일         당첨자         최종경쟁률</a:t>
            </a:r>
            <a:endParaRPr lang="en-US" altLang="ko-KR" sz="1200" b="1" dirty="0"/>
          </a:p>
          <a:p>
            <a:r>
              <a:rPr lang="en-US" altLang="ko-KR" sz="1200" dirty="0"/>
              <a:t>05/21           JERRY          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돼지새끼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돼지구이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돼지다리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05/21           </a:t>
            </a:r>
            <a:r>
              <a:rPr lang="ko-KR" altLang="en-US" sz="1200" dirty="0"/>
              <a:t>새끼돼지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통돼지얌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통구이바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바베큐님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 err="1"/>
              <a:t>돼지바보</a:t>
            </a:r>
            <a:r>
              <a:rPr lang="ko-KR" altLang="en-US" sz="1200" dirty="0"/>
              <a:t>      </a:t>
            </a:r>
            <a:r>
              <a:rPr lang="en-US" altLang="ko-KR" sz="1200" dirty="0"/>
              <a:t>5 : 503</a:t>
            </a:r>
          </a:p>
          <a:p>
            <a:r>
              <a:rPr lang="en-US" altLang="ko-KR" sz="1200" dirty="0"/>
              <a:t>05/20           </a:t>
            </a:r>
            <a:r>
              <a:rPr lang="ko-KR" altLang="en-US" sz="1200" dirty="0"/>
              <a:t>고사지내      </a:t>
            </a:r>
            <a:r>
              <a:rPr lang="en-US" altLang="ko-KR" sz="1200" dirty="0"/>
              <a:t>5 : 503</a:t>
            </a:r>
          </a:p>
          <a:p>
            <a:endParaRPr lang="en-US" altLang="ko-KR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A07BF9-7E01-4FE7-ABE5-97EA65BB4021}"/>
              </a:ext>
            </a:extLst>
          </p:cNvPr>
          <p:cNvSpPr/>
          <p:nvPr/>
        </p:nvSpPr>
        <p:spPr>
          <a:xfrm>
            <a:off x="4245549" y="1025310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BABBE82-3061-4F77-A455-28ED7BBB23E5}"/>
              </a:ext>
            </a:extLst>
          </p:cNvPr>
          <p:cNvSpPr/>
          <p:nvPr/>
        </p:nvSpPr>
        <p:spPr>
          <a:xfrm>
            <a:off x="5469350" y="1032515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2EDC1F8-CA64-4AFB-89CA-C3C51203E4AF}"/>
              </a:ext>
            </a:extLst>
          </p:cNvPr>
          <p:cNvSpPr/>
          <p:nvPr/>
        </p:nvSpPr>
        <p:spPr>
          <a:xfrm>
            <a:off x="747816" y="4383760"/>
            <a:ext cx="2666059" cy="2842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나의 응모현황 </a:t>
            </a:r>
            <a:r>
              <a:rPr lang="en-US" altLang="ko-KR" sz="1050" dirty="0">
                <a:solidFill>
                  <a:schemeClr val="tx1"/>
                </a:solidFill>
              </a:rPr>
              <a:t>: </a:t>
            </a:r>
            <a:r>
              <a:rPr lang="ko-KR" altLang="en-US" sz="1050" dirty="0">
                <a:solidFill>
                  <a:schemeClr val="tx1"/>
                </a:solidFill>
              </a:rPr>
              <a:t>참여완료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1C7917F-3259-44C9-AB15-ECB620A66F7A}"/>
              </a:ext>
            </a:extLst>
          </p:cNvPr>
          <p:cNvSpPr/>
          <p:nvPr/>
        </p:nvSpPr>
        <p:spPr>
          <a:xfrm>
            <a:off x="356616" y="4340887"/>
            <a:ext cx="3294544" cy="377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CC1BDB-B405-4356-91BB-EC51D629913B}"/>
              </a:ext>
            </a:extLst>
          </p:cNvPr>
          <p:cNvSpPr txBox="1"/>
          <p:nvPr/>
        </p:nvSpPr>
        <p:spPr>
          <a:xfrm>
            <a:off x="3651160" y="4383760"/>
            <a:ext cx="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06C5D0-0863-4B4B-942C-76EF1F95C55C}"/>
              </a:ext>
            </a:extLst>
          </p:cNvPr>
          <p:cNvSpPr txBox="1"/>
          <p:nvPr/>
        </p:nvSpPr>
        <p:spPr>
          <a:xfrm>
            <a:off x="127181" y="2472284"/>
            <a:ext cx="3187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1" u="sng" dirty="0"/>
              <a:t>당첨 </a:t>
            </a:r>
            <a:r>
              <a:rPr lang="ko-KR" altLang="en-US" sz="900" b="1" u="sng" dirty="0" err="1"/>
              <a:t>기프티콘은</a:t>
            </a:r>
            <a:r>
              <a:rPr lang="ko-KR" altLang="en-US" sz="900" b="1" u="sng" dirty="0"/>
              <a:t> </a:t>
            </a:r>
            <a:r>
              <a:rPr lang="ko-KR" altLang="en-US" sz="900" b="1" u="sng" dirty="0" err="1"/>
              <a:t>코인고스트에</a:t>
            </a:r>
            <a:r>
              <a:rPr lang="ko-KR" altLang="en-US" sz="900" b="1" u="sng" dirty="0"/>
              <a:t> 가입된 번호로 </a:t>
            </a:r>
            <a:br>
              <a:rPr lang="en-US" altLang="ko-KR" sz="900" b="1" u="sng" dirty="0"/>
            </a:br>
            <a:r>
              <a:rPr lang="en-US" altLang="ko-KR" sz="900" b="1" u="sng" dirty="0"/>
              <a:t>MMS</a:t>
            </a:r>
            <a:r>
              <a:rPr lang="ko-KR" altLang="en-US" sz="900" b="1" u="sng" dirty="0"/>
              <a:t>로 </a:t>
            </a:r>
            <a:r>
              <a:rPr lang="en-US" altLang="ko-KR" sz="900" b="1" u="sng" dirty="0"/>
              <a:t>7</a:t>
            </a:r>
            <a:r>
              <a:rPr lang="ko-KR" altLang="en-US" sz="900" b="1" u="sng" dirty="0"/>
              <a:t>일 이내 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A66FD-E728-482C-A754-3CBAFF3F86B5}"/>
              </a:ext>
            </a:extLst>
          </p:cNvPr>
          <p:cNvSpPr txBox="1"/>
          <p:nvPr/>
        </p:nvSpPr>
        <p:spPr>
          <a:xfrm>
            <a:off x="4226314" y="2460569"/>
            <a:ext cx="31878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응모 기간 </a:t>
            </a:r>
            <a:r>
              <a:rPr lang="en-US" altLang="ko-KR" sz="900" dirty="0"/>
              <a:t>: 05/21 00:01~ 05/21 23:59</a:t>
            </a:r>
          </a:p>
          <a:p>
            <a:r>
              <a:rPr lang="ko-KR" altLang="en-US" sz="900" dirty="0"/>
              <a:t>당첨자 발표 </a:t>
            </a:r>
            <a:r>
              <a:rPr lang="en-US" altLang="ko-KR" sz="900" dirty="0"/>
              <a:t>: 05/22 00:00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900" b="1" u="sng" dirty="0"/>
              <a:t>1</a:t>
            </a:r>
            <a:r>
              <a:rPr lang="ko-KR" altLang="en-US" sz="900" b="1" u="sng" dirty="0"/>
              <a:t>인 </a:t>
            </a:r>
            <a:r>
              <a:rPr lang="en-US" altLang="ko-KR" sz="900" b="1" u="sng" dirty="0"/>
              <a:t>1</a:t>
            </a:r>
            <a:r>
              <a:rPr lang="ko-KR" altLang="en-US" sz="900" b="1" u="sng" dirty="0"/>
              <a:t>회 참여가능 </a:t>
            </a:r>
            <a:endParaRPr lang="en-US" altLang="ko-KR" sz="900" b="1" u="sng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b="1" u="sng" dirty="0"/>
              <a:t>당첨 </a:t>
            </a:r>
            <a:r>
              <a:rPr lang="ko-KR" altLang="en-US" sz="900" b="1" u="sng" dirty="0" err="1"/>
              <a:t>기프티콘은</a:t>
            </a:r>
            <a:r>
              <a:rPr lang="ko-KR" altLang="en-US" sz="900" b="1" u="sng" dirty="0"/>
              <a:t> </a:t>
            </a:r>
            <a:r>
              <a:rPr lang="ko-KR" altLang="en-US" sz="900" b="1" u="sng" dirty="0" err="1"/>
              <a:t>코인고스트에</a:t>
            </a:r>
            <a:r>
              <a:rPr lang="ko-KR" altLang="en-US" sz="900" b="1" u="sng" dirty="0"/>
              <a:t> 가입된 번호로 </a:t>
            </a:r>
            <a:br>
              <a:rPr lang="en-US" altLang="ko-KR" sz="900" b="1" u="sng" dirty="0"/>
            </a:br>
            <a:r>
              <a:rPr lang="en-US" altLang="ko-KR" sz="900" b="1" u="sng" dirty="0"/>
              <a:t>MMS</a:t>
            </a:r>
            <a:r>
              <a:rPr lang="ko-KR" altLang="en-US" sz="900" b="1" u="sng" dirty="0"/>
              <a:t>로 </a:t>
            </a:r>
            <a:r>
              <a:rPr lang="en-US" altLang="ko-KR" sz="900" b="1" u="sng" dirty="0"/>
              <a:t>7</a:t>
            </a:r>
            <a:r>
              <a:rPr lang="ko-KR" altLang="en-US" sz="900" b="1" u="sng" dirty="0"/>
              <a:t>일 이내 전송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0E7B78-70AE-43BA-B929-6BA04CAC4471}"/>
              </a:ext>
            </a:extLst>
          </p:cNvPr>
          <p:cNvSpPr txBox="1"/>
          <p:nvPr/>
        </p:nvSpPr>
        <p:spPr>
          <a:xfrm>
            <a:off x="8434898" y="83150"/>
            <a:ext cx="34789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err="1"/>
              <a:t>코고로또</a:t>
            </a:r>
            <a:r>
              <a:rPr lang="ko-KR" altLang="en-US" sz="1050" b="1" dirty="0"/>
              <a:t> 일간</a:t>
            </a:r>
            <a:r>
              <a:rPr lang="en-US" altLang="ko-KR" sz="1050" b="1" dirty="0"/>
              <a:t>GST</a:t>
            </a:r>
          </a:p>
          <a:p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응모기간 매일매일 자동 변경 </a:t>
            </a:r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당첨자 발표도 자동 변경 </a:t>
            </a:r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당첨자 발표 </a:t>
            </a:r>
            <a:r>
              <a:rPr lang="en-US" altLang="ko-KR" sz="1000" dirty="0"/>
              <a:t>00</a:t>
            </a:r>
            <a:r>
              <a:rPr lang="ko-KR" altLang="en-US" sz="1000" dirty="0"/>
              <a:t>시 랜덤 선정 및 당첨자 발표 탭에 기록됨</a:t>
            </a:r>
            <a:endParaRPr lang="en-US" altLang="ko-KR" sz="1000" dirty="0"/>
          </a:p>
          <a:p>
            <a:pPr marL="342900" indent="-342900">
              <a:buAutoNum type="arabicParenR"/>
            </a:pPr>
            <a:r>
              <a:rPr lang="ko-KR" altLang="en-US" sz="1000" dirty="0"/>
              <a:t>당첨자 발표 시 당첨일은 응모기간 날짜로 발표 </a:t>
            </a:r>
            <a:endParaRPr lang="en-US" altLang="ko-KR" sz="1000" dirty="0"/>
          </a:p>
          <a:p>
            <a:r>
              <a:rPr lang="en-US" altLang="ko-KR" sz="1000" dirty="0"/>
              <a:t>Ex) </a:t>
            </a:r>
            <a:r>
              <a:rPr lang="ko-KR" altLang="en-US" sz="1000" dirty="0"/>
              <a:t>응모기간 </a:t>
            </a:r>
            <a:r>
              <a:rPr lang="en-US" altLang="ko-KR" sz="1000" dirty="0"/>
              <a:t>05/21 00:01 ~ 05/21 23:59, </a:t>
            </a:r>
            <a:r>
              <a:rPr lang="ko-KR" altLang="en-US" sz="1000" dirty="0"/>
              <a:t>당첨자 발표가 </a:t>
            </a:r>
            <a:r>
              <a:rPr lang="en-US" altLang="ko-KR" sz="1000" dirty="0"/>
              <a:t>05/22</a:t>
            </a:r>
            <a:r>
              <a:rPr lang="ko-KR" altLang="en-US" sz="1000" dirty="0"/>
              <a:t>일 경우 당첨일은 </a:t>
            </a:r>
            <a:r>
              <a:rPr lang="en-US" altLang="ko-KR" sz="1000" dirty="0"/>
              <a:t>05/21</a:t>
            </a:r>
            <a:r>
              <a:rPr lang="ko-KR" altLang="en-US" sz="1000" dirty="0"/>
              <a:t>임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실시간 참여현황</a:t>
            </a:r>
            <a:endParaRPr lang="en-US" altLang="ko-KR" sz="1000" b="1" dirty="0"/>
          </a:p>
          <a:p>
            <a:endParaRPr lang="en-US" altLang="ko-KR" sz="1000" dirty="0"/>
          </a:p>
          <a:p>
            <a:r>
              <a:rPr lang="ko-KR" altLang="en-US" sz="1000" dirty="0"/>
              <a:t>최근 참여할 수록 상단 노출 </a:t>
            </a:r>
            <a:endParaRPr lang="en-US" altLang="ko-KR" sz="1000" dirty="0"/>
          </a:p>
          <a:p>
            <a:r>
              <a:rPr lang="ko-KR" altLang="en-US" sz="1000" dirty="0"/>
              <a:t>실시간 참여인원은 즉시 반영</a:t>
            </a:r>
            <a:endParaRPr lang="en-US" altLang="ko-KR" sz="1000" dirty="0"/>
          </a:p>
          <a:p>
            <a:r>
              <a:rPr lang="ko-KR" altLang="en-US" sz="1000" dirty="0"/>
              <a:t>실시간 경쟁률 또한 즉시 반영</a:t>
            </a:r>
            <a:endParaRPr lang="en-US" altLang="ko-KR" sz="1000" dirty="0"/>
          </a:p>
          <a:p>
            <a:endParaRPr lang="en-US" altLang="ko-KR" sz="1050" b="1" dirty="0">
              <a:solidFill>
                <a:srgbClr val="FF0000"/>
              </a:solidFill>
            </a:endParaRPr>
          </a:p>
          <a:p>
            <a:r>
              <a:rPr lang="en-US" altLang="ko-KR" sz="1050" b="1" dirty="0">
                <a:solidFill>
                  <a:srgbClr val="FF0000"/>
                </a:solidFill>
              </a:rPr>
              <a:t>1</a:t>
            </a:r>
          </a:p>
          <a:p>
            <a:r>
              <a:rPr lang="ko-KR" altLang="en-US" sz="1000" dirty="0"/>
              <a:t>나의 참여 현황은 상단에 차별성을 두고 고정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b="1" dirty="0"/>
              <a:t>만약 내가 참여했을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참여완료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참여하지 않았을 경우 </a:t>
            </a:r>
            <a:endParaRPr lang="en-US" altLang="ko-KR" sz="1000" b="1" dirty="0"/>
          </a:p>
          <a:p>
            <a:r>
              <a:rPr lang="ko-KR" altLang="en-US" sz="1000" b="1" dirty="0"/>
              <a:t>나의 응모현황 </a:t>
            </a:r>
            <a:r>
              <a:rPr lang="en-US" altLang="ko-KR" sz="1000" b="1" dirty="0"/>
              <a:t>: </a:t>
            </a:r>
            <a:r>
              <a:rPr lang="ko-KR" altLang="en-US" sz="1000" b="1" dirty="0" err="1"/>
              <a:t>미참여</a:t>
            </a:r>
            <a:r>
              <a:rPr lang="ko-KR" altLang="en-US" sz="1000" b="1" dirty="0"/>
              <a:t> 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50" b="1" dirty="0">
                <a:solidFill>
                  <a:srgbClr val="FF0000"/>
                </a:solidFill>
              </a:rPr>
              <a:t>2</a:t>
            </a:r>
          </a:p>
          <a:p>
            <a:r>
              <a:rPr lang="ko-KR" altLang="en-US" sz="1000" b="1" dirty="0"/>
              <a:t>당첨자 데이터는 최신순으로 </a:t>
            </a:r>
            <a:r>
              <a:rPr lang="ko-KR" altLang="en-US" sz="1000" b="1" dirty="0" err="1"/>
              <a:t>윗정렬</a:t>
            </a:r>
            <a:endParaRPr lang="en-US" altLang="ko-KR" sz="1000" b="1" dirty="0"/>
          </a:p>
          <a:p>
            <a:r>
              <a:rPr lang="en-US" altLang="ko-KR" sz="1000" b="1" dirty="0"/>
              <a:t>00</a:t>
            </a:r>
            <a:r>
              <a:rPr lang="ko-KR" altLang="en-US" sz="1000" b="1" dirty="0"/>
              <a:t>시 기준 당첨자가 나오면 </a:t>
            </a:r>
            <a:r>
              <a:rPr lang="en-US" altLang="ko-KR" sz="1000" b="1" dirty="0"/>
              <a:t>24</a:t>
            </a:r>
            <a:r>
              <a:rPr lang="ko-KR" altLang="en-US" sz="1000" b="1" dirty="0"/>
              <a:t>시간동안</a:t>
            </a:r>
            <a:endParaRPr lang="en-US" altLang="ko-KR" sz="1000" b="1" dirty="0"/>
          </a:p>
          <a:p>
            <a:r>
              <a:rPr lang="ko-KR" altLang="en-US" sz="1000" b="1" dirty="0"/>
              <a:t>굵은 </a:t>
            </a:r>
            <a:r>
              <a:rPr lang="ko-KR" altLang="en-US" sz="1000" b="1" dirty="0" err="1"/>
              <a:t>글씨라던지</a:t>
            </a:r>
            <a:r>
              <a:rPr lang="en-US" altLang="ko-KR" sz="1000" b="1" dirty="0"/>
              <a:t>..</a:t>
            </a:r>
            <a:r>
              <a:rPr lang="ko-KR" altLang="en-US" sz="1000" b="1" dirty="0"/>
              <a:t>뭔가 특별한 표기가 떠있음</a:t>
            </a:r>
            <a:endParaRPr lang="en-US" altLang="ko-KR" sz="1000" b="1" dirty="0"/>
          </a:p>
          <a:p>
            <a:r>
              <a:rPr lang="en-US" altLang="ko-KR" sz="1000" b="1" dirty="0"/>
              <a:t>(</a:t>
            </a:r>
            <a:r>
              <a:rPr lang="ko-KR" altLang="en-US" sz="1000" b="1" dirty="0"/>
              <a:t>이전 당첨자가 </a:t>
            </a:r>
            <a:r>
              <a:rPr lang="ko-KR" altLang="en-US" sz="1000" b="1" dirty="0" err="1"/>
              <a:t>될때까지</a:t>
            </a:r>
            <a:r>
              <a:rPr lang="en-US" altLang="ko-KR" sz="1000" b="1" dirty="0"/>
              <a:t>)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r>
              <a:rPr lang="ko-KR" altLang="en-US" sz="1000" b="1" dirty="0">
                <a:highlight>
                  <a:srgbClr val="FFFF00"/>
                </a:highlight>
              </a:rPr>
              <a:t>데이터가 관리자단까지 넘어오지 않아도 됩니다</a:t>
            </a:r>
            <a:r>
              <a:rPr lang="en-US" altLang="ko-KR" sz="1000" b="1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1000" b="1" dirty="0">
                <a:highlight>
                  <a:srgbClr val="FFFF00"/>
                </a:highlight>
              </a:rPr>
              <a:t>다만</a:t>
            </a:r>
            <a:r>
              <a:rPr lang="en-US" altLang="ko-KR" sz="1000" b="1" dirty="0">
                <a:highlight>
                  <a:srgbClr val="FFFF00"/>
                </a:highlight>
              </a:rPr>
              <a:t>, </a:t>
            </a:r>
            <a:r>
              <a:rPr lang="ko-KR" altLang="en-US" sz="1000" b="1" dirty="0">
                <a:highlight>
                  <a:srgbClr val="FFFF00"/>
                </a:highlight>
              </a:rPr>
              <a:t>일간 </a:t>
            </a:r>
            <a:r>
              <a:rPr lang="ko-KR" altLang="en-US" sz="1000" b="1" dirty="0" err="1">
                <a:highlight>
                  <a:srgbClr val="FFFF00"/>
                </a:highlight>
              </a:rPr>
              <a:t>기프티콘의</a:t>
            </a:r>
            <a:r>
              <a:rPr lang="ko-KR" altLang="en-US" sz="1000" b="1" dirty="0">
                <a:highlight>
                  <a:srgbClr val="FFFF00"/>
                </a:highlight>
              </a:rPr>
              <a:t> 경우</a:t>
            </a:r>
            <a:r>
              <a:rPr lang="en-US" altLang="ko-KR" sz="1000" b="1" dirty="0">
                <a:highlight>
                  <a:srgbClr val="FFFF00"/>
                </a:highlight>
              </a:rPr>
              <a:t>, </a:t>
            </a:r>
            <a:r>
              <a:rPr lang="ko-KR" altLang="en-US" sz="1000" b="1" dirty="0">
                <a:highlight>
                  <a:srgbClr val="FFFF00"/>
                </a:highlight>
              </a:rPr>
              <a:t>당첨상품과 당첨 숫자가 주단위로 바뀔 수 있으면 좋을 것 같습니다</a:t>
            </a:r>
            <a:r>
              <a:rPr lang="en-US" altLang="ko-KR" sz="1000" b="1" dirty="0">
                <a:highlight>
                  <a:srgbClr val="FFFF00"/>
                </a:highlight>
              </a:rPr>
              <a:t>. </a:t>
            </a:r>
            <a:br>
              <a:rPr lang="en-US" altLang="ko-KR" sz="1000" b="1" dirty="0">
                <a:highlight>
                  <a:srgbClr val="FFFF00"/>
                </a:highlight>
              </a:rPr>
            </a:br>
            <a:r>
              <a:rPr lang="en-US" altLang="ko-KR" sz="1000" b="1" dirty="0">
                <a:highlight>
                  <a:srgbClr val="FFFF00"/>
                </a:highlight>
              </a:rPr>
              <a:t>(00</a:t>
            </a:r>
            <a:r>
              <a:rPr lang="ko-KR" altLang="en-US" sz="1000" b="1" dirty="0">
                <a:highlight>
                  <a:srgbClr val="FFFF00"/>
                </a:highlight>
              </a:rPr>
              <a:t>시 되는 시점에 수동으로 </a:t>
            </a:r>
            <a:r>
              <a:rPr lang="ko-KR" altLang="en-US" sz="1000" b="1" dirty="0" err="1">
                <a:highlight>
                  <a:srgbClr val="FFFF00"/>
                </a:highlight>
              </a:rPr>
              <a:t>바꿀수있다면</a:t>
            </a:r>
            <a:r>
              <a:rPr lang="ko-KR" altLang="en-US" sz="1000" b="1" dirty="0">
                <a:highlight>
                  <a:srgbClr val="FFFF00"/>
                </a:highlight>
              </a:rPr>
              <a:t> 그것도 좋을 것 </a:t>
            </a:r>
            <a:r>
              <a:rPr lang="ko-KR" altLang="en-US" sz="1000" b="1" dirty="0" err="1">
                <a:highlight>
                  <a:srgbClr val="FFFF00"/>
                </a:highlight>
              </a:rPr>
              <a:t>같구요</a:t>
            </a:r>
            <a:r>
              <a:rPr lang="en-US" altLang="ko-KR" sz="1000" b="1" dirty="0">
                <a:highlight>
                  <a:srgbClr val="FFFF00"/>
                </a:highlight>
              </a:rPr>
              <a:t>= &gt;</a:t>
            </a:r>
            <a:r>
              <a:rPr lang="ko-KR" altLang="en-US" sz="1000" b="1" dirty="0">
                <a:highlight>
                  <a:srgbClr val="FFFF00"/>
                </a:highlight>
              </a:rPr>
              <a:t>개발팀 의견 필요</a:t>
            </a:r>
            <a:r>
              <a:rPr lang="en-US" altLang="ko-KR" sz="1000" b="1" dirty="0">
                <a:highlight>
                  <a:srgbClr val="FFFF00"/>
                </a:highlight>
              </a:rPr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0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1831</Words>
  <Application>Microsoft Office PowerPoint</Application>
  <PresentationFormat>와이드스크린</PresentationFormat>
  <Paragraphs>529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 </vt:lpstr>
      <vt:lpstr> </vt:lpstr>
      <vt:lpstr> </vt:lpstr>
      <vt:lpstr>　</vt:lpstr>
      <vt:lpstr> </vt:lpstr>
      <vt:lpstr> </vt:lpstr>
      <vt:lpstr> </vt:lpstr>
      <vt:lpstr> </vt:lpstr>
      <vt:lpstr> </vt:lpstr>
      <vt:lpstr> </vt:lpstr>
      <vt:lpstr> </vt:lpstr>
      <vt:lpstr> </vt:lpstr>
      <vt:lpstr>　</vt:lpstr>
      <vt:lpstr> </vt:lpstr>
      <vt:lpstr> </vt:lpstr>
      <vt:lpstr>　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30</cp:revision>
  <dcterms:created xsi:type="dcterms:W3CDTF">2022-05-21T08:19:41Z</dcterms:created>
  <dcterms:modified xsi:type="dcterms:W3CDTF">2022-05-23T05:39:46Z</dcterms:modified>
</cp:coreProperties>
</file>