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7CDD-B7BB-41A6-A835-B7C3322E5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054F07-B0B9-4103-A3A4-A83193384E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40C659-B104-41C0-953F-9210D8FAC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FE5C89-03A9-452B-B1A0-4B8B2373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3B21CA-C2D1-4075-A6A7-F1514CF1B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636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9952-E935-49D6-A07D-84F8146C0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F9F5AC-FB85-48A0-A3B9-A028CA552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B8F106-30BF-4E68-9EF6-BC1DD9611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2EF311-6DD5-421B-821F-4AE878D66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D9CD84-7264-462C-871F-53F5AF730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197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EAE8216-1603-4E8E-8389-ABD9C3FA5D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B8057F-ADA3-4BE4-829E-C3242F49A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E5B3DD-8E5E-4BBF-8EB6-5020FDBC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67C87A-0668-46A0-9E2C-297B1EB85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5FF28A-3B59-42E0-BB26-85C1E055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7951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D3E76-09B7-489F-A68C-3C0AE93D8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52A7B2-FEC8-4B01-B435-E0C057BA8F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278110-A08B-4ADA-86C3-22660CBDE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AF6ED5-D378-4B17-8BE2-670EE9C2D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04D36-F71C-498B-91D7-C79EAD63C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549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9A1DE4-CE9C-4FC8-9F7F-157C283B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41D9036-5B7F-4EB3-89DD-25D77C0DD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8259E3-5A6F-499E-9B46-3B9B7A0CB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E74E1F-0CF6-410A-8125-A2691EEAE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8F81A-A1F7-4A89-A081-244483B2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7833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337E4-6974-4DF9-BCE5-3A60EB013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3B5D09-3920-477F-A32B-99BC446A4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805589-11D8-49B8-8EF9-057EEA483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E20DC4-EE16-4A81-BE41-64F13B7AB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C0B52D-50D3-47AD-ACBB-2D10EEBFE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DCC34B-8A02-4757-B298-5FF5A8E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0518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37AEEB-FEE5-4847-B467-E4F7B00A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CEBDDB-6BF8-457D-9A90-14D1E4646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81E7A-66ED-4B42-A328-6A2A32D70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D5432B3-0098-4FDE-A57B-613CD685D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24D9F1D-59F8-41C4-A816-9E3EDF3C2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B9D226-C7BE-40F7-982B-D9328ED9A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7C66AE-13D5-4037-B0BB-880FC326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4A0193D-5214-4278-B5E0-8F6BD72BD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177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EB3994-6EDF-40CA-B74A-EDFA79A05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10C88C1-21F7-4993-A1F5-EF1BB2A76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00E426A-8361-4EC0-B9C3-DCE77B646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2F87E4-B1D0-4648-B973-6B5A84B1E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192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D7F626-B17B-4553-93B9-DA68AA500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28F6FB8-999D-4028-899B-CC26A046B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7A55ED-1F46-4F1E-81DC-D5A814A31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12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44259C-1899-4BD1-85AD-312C1CF39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C784636-A48D-4B8B-A092-C6D5BEF15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BCAD86-ACD1-407F-8D91-A88B6C1FD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58A8BD-C5CF-4616-B1A4-3E89ECC19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C799A0-86E7-4660-9B11-2337246A1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91154B-A52E-48B3-B1A0-42F820A63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213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8A31DB-D28D-49DB-A1AF-424557363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FF6FBB-70F0-400A-BE40-425D461EC7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AC23454-27AD-4993-ACEC-BAEA9A90D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326A44-7E18-442F-8AF0-2F777A6A1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404FAB-F52E-4E2E-850D-2CD0C6C36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3F0F62-F734-4668-A14F-BD74DCF9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06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F7980F-B5E9-49DC-BAE4-3E6AFED9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230FCC-C46F-48A3-B93C-1E44D68946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FAAB62-481A-4F08-A3C9-C2814C6896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02C8D8-9613-4382-9503-6F6627EC6AB0}" type="datetimeFigureOut">
              <a:rPr lang="ko-KR" altLang="en-US" smtClean="0"/>
              <a:t>2022-05-17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C345E6-4906-4D62-9367-55B42C6ABF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0DBA71-37D3-4CF0-AA16-08FB43D142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60756-1C3B-42C7-B447-E4011B833D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35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6B4371-FBBF-49B0-B66F-BA618EA70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0B0507-2DB4-4E07-AE6C-5290D698B1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 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F5685CF-0A81-45BA-8600-FD3DF13A7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75" y="0"/>
            <a:ext cx="3338513" cy="6858000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35E7364-0C96-46A6-BD7D-AB3C1E9BF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460" y="1970027"/>
            <a:ext cx="1200318" cy="121937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2352551-C615-48B0-8AE2-8ACBC1AA1323}"/>
              </a:ext>
            </a:extLst>
          </p:cNvPr>
          <p:cNvSpPr/>
          <p:nvPr/>
        </p:nvSpPr>
        <p:spPr>
          <a:xfrm>
            <a:off x="2209460" y="1970027"/>
            <a:ext cx="1200318" cy="12193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2E7DC8-8BFF-4BE9-AD22-BD433B650CA0}"/>
              </a:ext>
            </a:extLst>
          </p:cNvPr>
          <p:cNvSpPr txBox="1"/>
          <p:nvPr/>
        </p:nvSpPr>
        <p:spPr>
          <a:xfrm>
            <a:off x="3699937" y="2124840"/>
            <a:ext cx="29703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가장 직관적인 </a:t>
            </a:r>
            <a:r>
              <a:rPr lang="ko-KR" altLang="en-US" sz="1400" dirty="0" err="1"/>
              <a:t>플로팅</a:t>
            </a:r>
            <a:r>
              <a:rPr lang="ko-KR" altLang="en-US" sz="1400" dirty="0"/>
              <a:t> 배너를 </a:t>
            </a:r>
            <a:endParaRPr lang="en-US" altLang="ko-KR" sz="1400" dirty="0"/>
          </a:p>
          <a:p>
            <a:r>
              <a:rPr lang="ko-KR" altLang="en-US" sz="1400" dirty="0"/>
              <a:t>이용하여</a:t>
            </a:r>
            <a:r>
              <a:rPr lang="en-US" altLang="ko-KR" sz="1400" dirty="0"/>
              <a:t>, </a:t>
            </a:r>
            <a:r>
              <a:rPr lang="ko-KR" altLang="en-US" sz="1400" dirty="0"/>
              <a:t>금주의 상품이 </a:t>
            </a:r>
            <a:r>
              <a:rPr lang="ko-KR" altLang="en-US" sz="1400" dirty="0" err="1"/>
              <a:t>뭔지</a:t>
            </a:r>
            <a:r>
              <a:rPr lang="ko-KR" altLang="en-US" sz="1400" dirty="0"/>
              <a:t> 대략적인 아이콘으로 보여주고</a:t>
            </a:r>
            <a:r>
              <a:rPr lang="en-US" altLang="ko-KR" sz="1400" dirty="0"/>
              <a:t>, </a:t>
            </a:r>
            <a:r>
              <a:rPr lang="ko-KR" altLang="en-US" sz="1400" dirty="0"/>
              <a:t>응모하기 페이지로 유도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1B4A2D4-1B34-4F91-87E7-E114299C8D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9002" y="19811"/>
            <a:ext cx="2970350" cy="5478924"/>
          </a:xfrm>
          <a:prstGeom prst="rect">
            <a:avLst/>
          </a:prstGeom>
        </p:spPr>
      </p:pic>
      <p:pic>
        <p:nvPicPr>
          <p:cNvPr id="1034" name="Picture 10" descr="선물 상자 - 무료 크리스마스개 아이콘">
            <a:extLst>
              <a:ext uri="{FF2B5EF4-FFF2-40B4-BE49-F238E27FC236}">
                <a16:creationId xmlns:a16="http://schemas.microsoft.com/office/drawing/2014/main" id="{A93F1124-5EE8-4474-B05D-87A36E5E2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4852" y="564981"/>
            <a:ext cx="486888" cy="486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891C8ED-A0D1-47B4-9A60-E69838CD2265}"/>
              </a:ext>
            </a:extLst>
          </p:cNvPr>
          <p:cNvSpPr txBox="1"/>
          <p:nvPr/>
        </p:nvSpPr>
        <p:spPr>
          <a:xfrm>
            <a:off x="8993567" y="959155"/>
            <a:ext cx="1369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COGO</a:t>
            </a:r>
          </a:p>
          <a:p>
            <a:r>
              <a:rPr lang="en-US" altLang="ko-KR" sz="1000" dirty="0"/>
              <a:t>LOTTO</a:t>
            </a:r>
            <a:endParaRPr lang="ko-KR" altLang="en-US" sz="10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C3B20F9-0FDC-419B-989E-59D0E775DA40}"/>
              </a:ext>
            </a:extLst>
          </p:cNvPr>
          <p:cNvSpPr/>
          <p:nvPr/>
        </p:nvSpPr>
        <p:spPr>
          <a:xfrm>
            <a:off x="8801284" y="489372"/>
            <a:ext cx="858068" cy="84841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EEB8AA5F-669A-45F1-8287-307765FF4000}"/>
              </a:ext>
            </a:extLst>
          </p:cNvPr>
          <p:cNvSpPr/>
          <p:nvPr/>
        </p:nvSpPr>
        <p:spPr>
          <a:xfrm>
            <a:off x="9218296" y="1359265"/>
            <a:ext cx="139460" cy="4772461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C5A7142-B2CA-464E-A742-97900BF3B5CA}"/>
              </a:ext>
            </a:extLst>
          </p:cNvPr>
          <p:cNvSpPr txBox="1"/>
          <p:nvPr/>
        </p:nvSpPr>
        <p:spPr>
          <a:xfrm>
            <a:off x="7563984" y="6204764"/>
            <a:ext cx="3308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마이페이지에도 상시 아이콘 삽입</a:t>
            </a:r>
          </a:p>
        </p:txBody>
      </p:sp>
    </p:spTree>
    <p:extLst>
      <p:ext uri="{BB962C8B-B14F-4D97-AF65-F5344CB8AC3E}">
        <p14:creationId xmlns:p14="http://schemas.microsoft.com/office/powerpoint/2010/main" val="2987515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0C73B5-38F1-44B0-81DB-7BB6605B5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C9C9D7-2ADC-48BE-BD76-59896BB83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69B25E-47F4-4D91-A445-64C19601909D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0888D41-12C3-4AC4-8552-5AEC8EDFED7E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pic>
        <p:nvPicPr>
          <p:cNvPr id="18" name="Picture 4" descr="아이 패드 - 무료 과학 기술개 아이콘">
            <a:extLst>
              <a:ext uri="{FF2B5EF4-FFF2-40B4-BE49-F238E27FC236}">
                <a16:creationId xmlns:a16="http://schemas.microsoft.com/office/drawing/2014/main" id="{D8B3DC12-0F61-4CBD-B627-22310FB5A7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33" y="139648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FE4DDF2-8146-463E-8664-3F71E95CD104}"/>
              </a:ext>
            </a:extLst>
          </p:cNvPr>
          <p:cNvSpPr txBox="1"/>
          <p:nvPr/>
        </p:nvSpPr>
        <p:spPr>
          <a:xfrm>
            <a:off x="1186418" y="3266861"/>
            <a:ext cx="269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이번주 경품 </a:t>
            </a:r>
            <a:r>
              <a:rPr lang="en-US" altLang="ko-KR" sz="1400" dirty="0"/>
              <a:t>: IPAD AIR 2</a:t>
            </a:r>
          </a:p>
          <a:p>
            <a:endParaRPr lang="ko-KR" altLang="en-US" dirty="0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07B26C8-5064-4EFA-9A67-1C1D3088230B}"/>
              </a:ext>
            </a:extLst>
          </p:cNvPr>
          <p:cNvSpPr/>
          <p:nvPr/>
        </p:nvSpPr>
        <p:spPr>
          <a:xfrm>
            <a:off x="1075210" y="4272524"/>
            <a:ext cx="1801340" cy="40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응모하기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133BA8-77DA-41D6-8A33-1BBDF492CF6B}"/>
              </a:ext>
            </a:extLst>
          </p:cNvPr>
          <p:cNvSpPr txBox="1"/>
          <p:nvPr/>
        </p:nvSpPr>
        <p:spPr>
          <a:xfrm>
            <a:off x="1033153" y="4849813"/>
            <a:ext cx="298070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경품은 응모 시 기입해주신 주소지 혹은 휴대폰 번호로 배송되며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 정보 오류 등으로 반송될 경우 당첨이 취소될 수 있습니다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 이미지는 이해를 돕기 위한 이미지이며</a:t>
            </a:r>
            <a:r>
              <a:rPr lang="en-US" altLang="ko-KR" sz="1050" dirty="0"/>
              <a:t>, </a:t>
            </a:r>
            <a:r>
              <a:rPr lang="ko-KR" altLang="en-US" sz="1050" dirty="0"/>
              <a:t>경품의 옵션은 랜덤으로 지정되며 신상품으로 발송됩니다</a:t>
            </a:r>
            <a:r>
              <a:rPr lang="en-US" altLang="ko-KR" sz="105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32F0AB-E3BE-4087-BA68-265597193A09}"/>
              </a:ext>
            </a:extLst>
          </p:cNvPr>
          <p:cNvSpPr txBox="1"/>
          <p:nvPr/>
        </p:nvSpPr>
        <p:spPr>
          <a:xfrm>
            <a:off x="1217220" y="3568987"/>
            <a:ext cx="298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응모기간 </a:t>
            </a:r>
            <a:r>
              <a:rPr lang="en-US" altLang="ko-KR" sz="1200" b="1" dirty="0"/>
              <a:t>: 05/12 00:00 ~05/19 00:00</a:t>
            </a:r>
          </a:p>
          <a:p>
            <a:r>
              <a:rPr lang="ko-KR" altLang="en-US" sz="1200" b="1" dirty="0"/>
              <a:t>당첨자 발표 </a:t>
            </a:r>
            <a:r>
              <a:rPr lang="en-US" altLang="ko-KR" sz="1200" b="1" dirty="0"/>
              <a:t>: 05/20 </a:t>
            </a:r>
            <a:r>
              <a:rPr lang="ko-KR" altLang="en-US" sz="1200" b="1" dirty="0"/>
              <a:t>오전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r>
              <a:rPr lang="ko-KR" altLang="en-US" sz="1200" b="1" dirty="0"/>
              <a:t>현재까지 응모자 수 </a:t>
            </a:r>
            <a:r>
              <a:rPr lang="en-US" altLang="ko-KR" sz="1200" b="1" dirty="0"/>
              <a:t>: 183</a:t>
            </a:r>
            <a:r>
              <a:rPr lang="ko-KR" altLang="en-US" sz="1200" b="1" dirty="0"/>
              <a:t> 명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B130AEB-5CA5-4030-B6FB-31C98A699463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이번주 경품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8DF23C3-8747-45A1-BA34-2E59AC22E27C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E99375-9A19-4C53-8A64-C78E99E4A861}"/>
              </a:ext>
            </a:extLst>
          </p:cNvPr>
          <p:cNvSpPr/>
          <p:nvPr/>
        </p:nvSpPr>
        <p:spPr>
          <a:xfrm>
            <a:off x="1045030" y="1349175"/>
            <a:ext cx="2980706" cy="181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107BDE9F-70C9-496F-95CD-1D80CBC6EB90}"/>
              </a:ext>
            </a:extLst>
          </p:cNvPr>
          <p:cNvSpPr/>
          <p:nvPr/>
        </p:nvSpPr>
        <p:spPr>
          <a:xfrm>
            <a:off x="2982437" y="4279565"/>
            <a:ext cx="1015340" cy="40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당첨자 확인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93D7DA-816C-4A66-8565-E0F43213E336}"/>
              </a:ext>
            </a:extLst>
          </p:cNvPr>
          <p:cNvSpPr txBox="1"/>
          <p:nvPr/>
        </p:nvSpPr>
        <p:spPr>
          <a:xfrm>
            <a:off x="4947432" y="1844577"/>
            <a:ext cx="65073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AutoNum type="arabicParenR"/>
            </a:pPr>
            <a:r>
              <a:rPr lang="ko-KR" altLang="en-US" sz="1200" dirty="0"/>
              <a:t>이미지영역</a:t>
            </a:r>
            <a:r>
              <a:rPr lang="en-US" altLang="ko-KR" sz="1200" dirty="0"/>
              <a:t> / </a:t>
            </a:r>
            <a:r>
              <a:rPr lang="ko-KR" altLang="en-US" sz="1200" dirty="0"/>
              <a:t>상품명 영역 </a:t>
            </a:r>
            <a:r>
              <a:rPr lang="en-US" altLang="ko-KR" sz="1200" dirty="0"/>
              <a:t>/ </a:t>
            </a:r>
            <a:r>
              <a:rPr lang="ko-KR" altLang="en-US" sz="1200" dirty="0"/>
              <a:t>응모기간</a:t>
            </a:r>
            <a:r>
              <a:rPr lang="en-US" altLang="ko-KR" sz="1200" dirty="0"/>
              <a:t> / </a:t>
            </a:r>
            <a:r>
              <a:rPr lang="ko-KR" altLang="en-US" sz="1200" dirty="0"/>
              <a:t>당첨자 발표 는 관리자단에서 교체 및 설정 </a:t>
            </a:r>
            <a:r>
              <a:rPr lang="ko-KR" altLang="en-US" sz="1200" dirty="0" err="1"/>
              <a:t>가능해야함</a:t>
            </a:r>
            <a:r>
              <a:rPr lang="en-US" altLang="ko-KR" sz="1200" dirty="0"/>
              <a:t>.</a:t>
            </a:r>
          </a:p>
          <a:p>
            <a:pPr marL="228600" indent="-228600">
              <a:buAutoNum type="arabicParenR"/>
            </a:pPr>
            <a:endParaRPr lang="en-US" altLang="ko-KR" sz="1200" dirty="0"/>
          </a:p>
          <a:p>
            <a:r>
              <a:rPr lang="en-US" altLang="ko-KR" sz="1200" dirty="0"/>
              <a:t>2) </a:t>
            </a:r>
            <a:r>
              <a:rPr lang="ko-KR" altLang="en-US" sz="1200" dirty="0"/>
              <a:t>현재까지 응모자 수는 실시간으로 응모자 수에 맞게 늘어나야 함</a:t>
            </a:r>
            <a:endParaRPr lang="en-US" altLang="ko-KR" sz="1200" dirty="0"/>
          </a:p>
          <a:p>
            <a:r>
              <a:rPr lang="ko-KR" alt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84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BCB0B3-C13F-4352-B5FC-BA3DE4F6B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2D3607-1D2A-427A-AABA-839317C71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4160819" y="33817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0D055C0-EE40-46CB-98F2-70A8EDFF1630}"/>
              </a:ext>
            </a:extLst>
          </p:cNvPr>
          <p:cNvSpPr/>
          <p:nvPr/>
        </p:nvSpPr>
        <p:spPr>
          <a:xfrm>
            <a:off x="119105" y="211236"/>
            <a:ext cx="305789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4D4E0E-07CF-4AB6-BD70-C387D1188491}"/>
              </a:ext>
            </a:extLst>
          </p:cNvPr>
          <p:cNvSpPr txBox="1"/>
          <p:nvPr/>
        </p:nvSpPr>
        <p:spPr>
          <a:xfrm>
            <a:off x="853148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pic>
        <p:nvPicPr>
          <p:cNvPr id="2052" name="Picture 4" descr="아이 패드 - 무료 과학 기술개 아이콘">
            <a:extLst>
              <a:ext uri="{FF2B5EF4-FFF2-40B4-BE49-F238E27FC236}">
                <a16:creationId xmlns:a16="http://schemas.microsoft.com/office/drawing/2014/main" id="{7B2CC76E-1B83-4224-B52D-67399EDC1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25" y="139648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C0898E-C581-41C8-8868-5B3A4E463691}"/>
              </a:ext>
            </a:extLst>
          </p:cNvPr>
          <p:cNvSpPr txBox="1"/>
          <p:nvPr/>
        </p:nvSpPr>
        <p:spPr>
          <a:xfrm>
            <a:off x="325810" y="3266861"/>
            <a:ext cx="269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이번주 경품 </a:t>
            </a:r>
            <a:r>
              <a:rPr lang="en-US" altLang="ko-KR" sz="1400" dirty="0"/>
              <a:t>: IPAD AIR 2</a:t>
            </a:r>
          </a:p>
          <a:p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EF2B82E-99EB-4768-A219-13576605FDBA}"/>
              </a:ext>
            </a:extLst>
          </p:cNvPr>
          <p:cNvSpPr/>
          <p:nvPr/>
        </p:nvSpPr>
        <p:spPr>
          <a:xfrm>
            <a:off x="214602" y="4272524"/>
            <a:ext cx="1801340" cy="40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응모하기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65FC4C-2E06-4516-ABD9-7FCB664149E8}"/>
              </a:ext>
            </a:extLst>
          </p:cNvPr>
          <p:cNvSpPr txBox="1"/>
          <p:nvPr/>
        </p:nvSpPr>
        <p:spPr>
          <a:xfrm>
            <a:off x="172545" y="4849813"/>
            <a:ext cx="298070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경품은 응모 시 기입해주신 주소지 혹은 휴대폰 번호로 배송되며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 정보 오류 등으로 반송될 경우 당첨이 취소될 수 있습니다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 이미지는 이해를 돕기 위한 이미지이며</a:t>
            </a:r>
            <a:r>
              <a:rPr lang="en-US" altLang="ko-KR" sz="1050" dirty="0"/>
              <a:t>, </a:t>
            </a:r>
            <a:r>
              <a:rPr lang="ko-KR" altLang="en-US" sz="1050" dirty="0"/>
              <a:t>경품의 옵션은 랜덤으로 지정되며 신상품으로 발송됩니다</a:t>
            </a:r>
            <a:r>
              <a:rPr lang="en-US" altLang="ko-KR" sz="105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18F36F-BAD7-42BD-AD99-CB8B7F615FF0}"/>
              </a:ext>
            </a:extLst>
          </p:cNvPr>
          <p:cNvSpPr txBox="1"/>
          <p:nvPr/>
        </p:nvSpPr>
        <p:spPr>
          <a:xfrm>
            <a:off x="356612" y="3568987"/>
            <a:ext cx="298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응모기간 </a:t>
            </a:r>
            <a:r>
              <a:rPr lang="en-US" altLang="ko-KR" sz="1200" b="1" dirty="0"/>
              <a:t>: 05/12 00:00 ~05/19 00:00</a:t>
            </a:r>
          </a:p>
          <a:p>
            <a:r>
              <a:rPr lang="ko-KR" altLang="en-US" sz="1200" b="1" dirty="0"/>
              <a:t>당첨자 발표 </a:t>
            </a:r>
            <a:r>
              <a:rPr lang="en-US" altLang="ko-KR" sz="1200" b="1" dirty="0"/>
              <a:t>: 05/20 </a:t>
            </a:r>
            <a:r>
              <a:rPr lang="ko-KR" altLang="en-US" sz="1200" b="1" dirty="0"/>
              <a:t>오전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r>
              <a:rPr lang="ko-KR" altLang="en-US" sz="1200" b="1" dirty="0"/>
              <a:t>현재까지 응모자 수 </a:t>
            </a:r>
            <a:r>
              <a:rPr lang="en-US" altLang="ko-KR" sz="1200" b="1" dirty="0"/>
              <a:t>: 183</a:t>
            </a:r>
            <a:r>
              <a:rPr lang="ko-KR" altLang="en-US" sz="1200" b="1" dirty="0"/>
              <a:t> 명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D367DC5-B798-4397-A629-9A24A73AC905}"/>
              </a:ext>
            </a:extLst>
          </p:cNvPr>
          <p:cNvSpPr/>
          <p:nvPr/>
        </p:nvSpPr>
        <p:spPr>
          <a:xfrm>
            <a:off x="172544" y="890649"/>
            <a:ext cx="1532905" cy="4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이번주 경품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911918-0124-4700-80B4-80421568CD96}"/>
              </a:ext>
            </a:extLst>
          </p:cNvPr>
          <p:cNvSpPr/>
          <p:nvPr/>
        </p:nvSpPr>
        <p:spPr>
          <a:xfrm>
            <a:off x="1727222" y="889409"/>
            <a:ext cx="143790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F017845-4C72-4ACE-8FB4-EBC4BA8B2CCD}"/>
              </a:ext>
            </a:extLst>
          </p:cNvPr>
          <p:cNvSpPr/>
          <p:nvPr/>
        </p:nvSpPr>
        <p:spPr>
          <a:xfrm>
            <a:off x="184422" y="1349175"/>
            <a:ext cx="2980706" cy="181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B374D3D-1E64-4DFD-B2B6-8FCDEE1430AF}"/>
              </a:ext>
            </a:extLst>
          </p:cNvPr>
          <p:cNvSpPr/>
          <p:nvPr/>
        </p:nvSpPr>
        <p:spPr>
          <a:xfrm>
            <a:off x="2121829" y="4279565"/>
            <a:ext cx="1015340" cy="40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당첨자 확인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F919105-D826-4409-800D-74F33255A00A}"/>
              </a:ext>
            </a:extLst>
          </p:cNvPr>
          <p:cNvSpPr/>
          <p:nvPr/>
        </p:nvSpPr>
        <p:spPr>
          <a:xfrm>
            <a:off x="8116778" y="474019"/>
            <a:ext cx="2553199" cy="22810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42B6BA-9170-46F6-9D15-A59454E02DD6}"/>
              </a:ext>
            </a:extLst>
          </p:cNvPr>
          <p:cNvSpPr txBox="1"/>
          <p:nvPr/>
        </p:nvSpPr>
        <p:spPr>
          <a:xfrm>
            <a:off x="7923803" y="46710"/>
            <a:ext cx="30935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응모하기 클릭 시</a:t>
            </a:r>
            <a:r>
              <a:rPr lang="en-US" altLang="ko-KR" sz="1400" dirty="0"/>
              <a:t> </a:t>
            </a:r>
            <a:r>
              <a:rPr lang="ko-KR" altLang="en-US" sz="1400" dirty="0"/>
              <a:t>팝업생성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E9096F-A64A-4FB5-9FCD-652780A658E5}"/>
              </a:ext>
            </a:extLst>
          </p:cNvPr>
          <p:cNvSpPr txBox="1"/>
          <p:nvPr/>
        </p:nvSpPr>
        <p:spPr>
          <a:xfrm>
            <a:off x="8389912" y="550979"/>
            <a:ext cx="19831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GST PAY </a:t>
            </a:r>
          </a:p>
          <a:p>
            <a:endParaRPr lang="en-US" altLang="ko-KR" sz="1200" dirty="0"/>
          </a:p>
          <a:p>
            <a:r>
              <a:rPr lang="ko-KR" altLang="en-US" sz="1200" dirty="0" err="1"/>
              <a:t>코고로또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경품응모에</a:t>
            </a:r>
            <a:r>
              <a:rPr lang="ko-KR" altLang="en-US" sz="1200" dirty="0"/>
              <a:t> 참여하시겠습니까</a:t>
            </a:r>
            <a:r>
              <a:rPr lang="en-US" altLang="ko-KR" sz="1200" dirty="0"/>
              <a:t>?</a:t>
            </a:r>
          </a:p>
          <a:p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B5CE881-2995-4C85-A008-36C70EA4B4B3}"/>
              </a:ext>
            </a:extLst>
          </p:cNvPr>
          <p:cNvSpPr txBox="1"/>
          <p:nvPr/>
        </p:nvSpPr>
        <p:spPr>
          <a:xfrm>
            <a:off x="8389912" y="1464497"/>
            <a:ext cx="216130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 </a:t>
            </a:r>
            <a:r>
              <a:rPr lang="en-US" altLang="ko-KR" sz="1200" dirty="0"/>
              <a:t>GST : 149</a:t>
            </a:r>
          </a:p>
          <a:p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 </a:t>
            </a:r>
          </a:p>
          <a:p>
            <a:endParaRPr lang="en-US" altLang="ko-KR" sz="1200" dirty="0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F71C03A6-3E5D-4821-8522-73F636A1D81B}"/>
              </a:ext>
            </a:extLst>
          </p:cNvPr>
          <p:cNvSpPr/>
          <p:nvPr/>
        </p:nvSpPr>
        <p:spPr>
          <a:xfrm>
            <a:off x="8627418" y="2014581"/>
            <a:ext cx="1686296" cy="4633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/>
              <a:t>10GST</a:t>
            </a:r>
            <a:r>
              <a:rPr lang="ko-KR" altLang="en-US" sz="1400" b="1" dirty="0"/>
              <a:t> 결제하기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D8D44057-02FA-4E47-AAAE-76EEFA009D4C}"/>
              </a:ext>
            </a:extLst>
          </p:cNvPr>
          <p:cNvCxnSpPr/>
          <p:nvPr/>
        </p:nvCxnSpPr>
        <p:spPr>
          <a:xfrm flipH="1">
            <a:off x="8333506" y="2755076"/>
            <a:ext cx="866898" cy="8903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8E4940C-1BC1-4725-A00C-7346C2AAC343}"/>
              </a:ext>
            </a:extLst>
          </p:cNvPr>
          <p:cNvCxnSpPr/>
          <p:nvPr/>
        </p:nvCxnSpPr>
        <p:spPr>
          <a:xfrm>
            <a:off x="9699168" y="2724881"/>
            <a:ext cx="852053" cy="943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3523A223-446A-4089-B24D-F7B312901E0D}"/>
              </a:ext>
            </a:extLst>
          </p:cNvPr>
          <p:cNvSpPr txBox="1"/>
          <p:nvPr/>
        </p:nvSpPr>
        <p:spPr>
          <a:xfrm>
            <a:off x="7351319" y="3683365"/>
            <a:ext cx="1964374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패스워드 </a:t>
            </a:r>
            <a:r>
              <a:rPr lang="en-US" altLang="ko-KR" sz="1100" b="1" dirty="0"/>
              <a:t>6</a:t>
            </a:r>
            <a:r>
              <a:rPr lang="ko-KR" altLang="en-US" sz="1100" b="1" dirty="0"/>
              <a:t>자리 입력창으로 넘김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응모 성공</a:t>
            </a:r>
            <a:r>
              <a:rPr lang="en-US" altLang="ko-KR" sz="1100" b="1" dirty="0"/>
              <a:t>!” </a:t>
            </a:r>
            <a:r>
              <a:rPr lang="ko-KR" altLang="en-US" sz="1100" b="1" dirty="0"/>
              <a:t>메시징</a:t>
            </a:r>
            <a:endParaRPr lang="en-US" altLang="ko-KR" sz="1100" b="1" dirty="0"/>
          </a:p>
          <a:p>
            <a:endParaRPr lang="en-US" altLang="ko-KR" sz="1100" b="1" dirty="0"/>
          </a:p>
          <a:p>
            <a:r>
              <a:rPr lang="en-US" altLang="ko-KR" sz="1100" b="1" dirty="0"/>
              <a:t>------------------------------</a:t>
            </a:r>
          </a:p>
          <a:p>
            <a:r>
              <a:rPr lang="ko-KR" altLang="en-US" sz="1100" b="1" dirty="0"/>
              <a:t>응모하기 또 클릭 시</a:t>
            </a:r>
            <a:endParaRPr lang="en-US" altLang="ko-KR" sz="1100" b="1" dirty="0"/>
          </a:p>
          <a:p>
            <a:r>
              <a:rPr lang="en-US" altLang="ko-KR" sz="1100" b="1" dirty="0"/>
              <a:t>“</a:t>
            </a:r>
            <a:r>
              <a:rPr lang="ko-KR" altLang="en-US" sz="1100" b="1" dirty="0"/>
              <a:t>이미 참여하셨습니다</a:t>
            </a:r>
            <a:r>
              <a:rPr lang="en-US" altLang="ko-KR" sz="1100" b="1" dirty="0"/>
              <a:t>” </a:t>
            </a:r>
          </a:p>
          <a:p>
            <a:endParaRPr lang="en-US" altLang="ko-KR" sz="11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EBFD64A-F580-4EA3-86D2-A435022EEF3E}"/>
              </a:ext>
            </a:extLst>
          </p:cNvPr>
          <p:cNvSpPr txBox="1"/>
          <p:nvPr/>
        </p:nvSpPr>
        <p:spPr>
          <a:xfrm>
            <a:off x="9993580" y="3749229"/>
            <a:ext cx="19643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보유하신 </a:t>
            </a:r>
            <a:r>
              <a:rPr lang="en-US" altLang="ko-KR" sz="1100" b="1" dirty="0"/>
              <a:t>GST</a:t>
            </a:r>
            <a:r>
              <a:rPr lang="ko-KR" altLang="en-US" sz="1100" b="1" dirty="0"/>
              <a:t>가 부족합니다</a:t>
            </a:r>
            <a:r>
              <a:rPr lang="en-US" altLang="ko-KR" sz="1100" b="1" dirty="0"/>
              <a:t>.</a:t>
            </a:r>
          </a:p>
          <a:p>
            <a:r>
              <a:rPr lang="ko-KR" altLang="en-US" sz="1100" b="1" dirty="0"/>
              <a:t>메시징</a:t>
            </a:r>
            <a:endParaRPr lang="en-US" altLang="ko-KR" sz="1100" b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6436EAD-C901-47CD-A74D-F9BB45CDD10A}"/>
              </a:ext>
            </a:extLst>
          </p:cNvPr>
          <p:cNvSpPr txBox="1"/>
          <p:nvPr/>
        </p:nvSpPr>
        <p:spPr>
          <a:xfrm>
            <a:off x="7161807" y="2969980"/>
            <a:ext cx="146561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넉넉할때</a:t>
            </a:r>
            <a:endParaRPr lang="ko-KR" altLang="en-US" sz="12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4C4AE8-47A1-455A-91C0-32363A973F26}"/>
              </a:ext>
            </a:extLst>
          </p:cNvPr>
          <p:cNvSpPr txBox="1"/>
          <p:nvPr/>
        </p:nvSpPr>
        <p:spPr>
          <a:xfrm>
            <a:off x="10221438" y="2917922"/>
            <a:ext cx="15086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보유잔액 </a:t>
            </a:r>
            <a:r>
              <a:rPr lang="ko-KR" altLang="en-US" sz="1200" dirty="0" err="1"/>
              <a:t>없을때</a:t>
            </a:r>
            <a:endParaRPr lang="ko-KR" altLang="en-US" sz="12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4A828906-D25B-449E-A1E6-D8DDEF7A7F0C}"/>
              </a:ext>
            </a:extLst>
          </p:cNvPr>
          <p:cNvSpPr/>
          <p:nvPr/>
        </p:nvSpPr>
        <p:spPr>
          <a:xfrm>
            <a:off x="95354" y="4215318"/>
            <a:ext cx="2026475" cy="5307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2C7F5F91-0E0C-4C42-B791-83D64CAB2A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592" y="5055687"/>
            <a:ext cx="1899040" cy="1771262"/>
          </a:xfrm>
          <a:prstGeom prst="rect">
            <a:avLst/>
          </a:prstGeom>
        </p:spPr>
      </p:pic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951B8556-CB92-4C8E-94FC-4393B8EDBEBB}"/>
              </a:ext>
            </a:extLst>
          </p:cNvPr>
          <p:cNvSpPr/>
          <p:nvPr/>
        </p:nvSpPr>
        <p:spPr>
          <a:xfrm>
            <a:off x="9035631" y="5796226"/>
            <a:ext cx="434934" cy="30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8F134BE-CAA5-4E00-9416-5D448A186789}"/>
              </a:ext>
            </a:extLst>
          </p:cNvPr>
          <p:cNvSpPr txBox="1"/>
          <p:nvPr/>
        </p:nvSpPr>
        <p:spPr>
          <a:xfrm>
            <a:off x="9556665" y="5796226"/>
            <a:ext cx="283820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출금       </a:t>
            </a:r>
            <a:r>
              <a:rPr lang="ko-KR" altLang="en-US" sz="1200" dirty="0" err="1"/>
              <a:t>코고로또</a:t>
            </a:r>
            <a:r>
              <a:rPr lang="ko-KR" altLang="en-US" sz="1200" dirty="0"/>
              <a:t> 응모      </a:t>
            </a:r>
            <a:r>
              <a:rPr lang="en-US" altLang="ko-KR" sz="1200" dirty="0"/>
              <a:t>10GST </a:t>
            </a:r>
            <a:endParaRPr lang="ko-KR" altLang="en-US" sz="1200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0427483-9BF2-4E1C-B181-39A0467348E8}"/>
              </a:ext>
            </a:extLst>
          </p:cNvPr>
          <p:cNvSpPr/>
          <p:nvPr/>
        </p:nvSpPr>
        <p:spPr>
          <a:xfrm>
            <a:off x="3481895" y="211236"/>
            <a:ext cx="3089613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E169A-5056-4F77-B327-9203918F79DC}"/>
              </a:ext>
            </a:extLst>
          </p:cNvPr>
          <p:cNvSpPr txBox="1"/>
          <p:nvPr/>
        </p:nvSpPr>
        <p:spPr>
          <a:xfrm>
            <a:off x="3617259" y="707509"/>
            <a:ext cx="2737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응모신청서 작성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950983-E9AB-4475-86F7-159843408B37}"/>
              </a:ext>
            </a:extLst>
          </p:cNvPr>
          <p:cNvSpPr txBox="1"/>
          <p:nvPr/>
        </p:nvSpPr>
        <p:spPr>
          <a:xfrm>
            <a:off x="3617259" y="1396481"/>
            <a:ext cx="28607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당첨 시 상품을 수령하실 분의 정보를 기재해주세요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2D5D660-0AE4-4C27-B74F-EB40D0C7FCE7}"/>
              </a:ext>
            </a:extLst>
          </p:cNvPr>
          <p:cNvCxnSpPr/>
          <p:nvPr/>
        </p:nvCxnSpPr>
        <p:spPr>
          <a:xfrm>
            <a:off x="3783725" y="2322358"/>
            <a:ext cx="231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6E4539E-AE5E-412C-8B28-770A93000E6E}"/>
              </a:ext>
            </a:extLst>
          </p:cNvPr>
          <p:cNvSpPr txBox="1"/>
          <p:nvPr/>
        </p:nvSpPr>
        <p:spPr>
          <a:xfrm>
            <a:off x="3794234" y="2014581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성함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AF3259CC-A884-4756-AD55-CA99CC347FC1}"/>
              </a:ext>
            </a:extLst>
          </p:cNvPr>
          <p:cNvCxnSpPr/>
          <p:nvPr/>
        </p:nvCxnSpPr>
        <p:spPr>
          <a:xfrm>
            <a:off x="3794234" y="2724881"/>
            <a:ext cx="231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3E8621B-FFFF-47B9-888D-6D864EC85BCC}"/>
              </a:ext>
            </a:extLst>
          </p:cNvPr>
          <p:cNvSpPr txBox="1"/>
          <p:nvPr/>
        </p:nvSpPr>
        <p:spPr>
          <a:xfrm>
            <a:off x="3810107" y="2403534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연락처</a:t>
            </a: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2D2C2047-5A27-49B4-A786-CD794B0A8103}"/>
              </a:ext>
            </a:extLst>
          </p:cNvPr>
          <p:cNvCxnSpPr/>
          <p:nvPr/>
        </p:nvCxnSpPr>
        <p:spPr>
          <a:xfrm>
            <a:off x="3810107" y="3110981"/>
            <a:ext cx="2312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5C53C09-22A8-4C0D-9A93-3220B94A1D50}"/>
              </a:ext>
            </a:extLst>
          </p:cNvPr>
          <p:cNvSpPr txBox="1"/>
          <p:nvPr/>
        </p:nvSpPr>
        <p:spPr>
          <a:xfrm>
            <a:off x="3820617" y="2813302"/>
            <a:ext cx="1250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주소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4306E2E6-968A-46D7-A05D-DB5C980141D6}"/>
              </a:ext>
            </a:extLst>
          </p:cNvPr>
          <p:cNvSpPr/>
          <p:nvPr/>
        </p:nvSpPr>
        <p:spPr>
          <a:xfrm>
            <a:off x="3648642" y="3838039"/>
            <a:ext cx="2759579" cy="181607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58C4672-71A0-48C8-9215-A3ADCEB33F9C}"/>
              </a:ext>
            </a:extLst>
          </p:cNvPr>
          <p:cNvSpPr txBox="1"/>
          <p:nvPr/>
        </p:nvSpPr>
        <p:spPr>
          <a:xfrm>
            <a:off x="3733960" y="3567387"/>
            <a:ext cx="14240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/>
              <a:t>개인정보처리방침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86777D3-3E77-492B-9B19-C0C34F355400}"/>
              </a:ext>
            </a:extLst>
          </p:cNvPr>
          <p:cNvSpPr/>
          <p:nvPr/>
        </p:nvSpPr>
        <p:spPr>
          <a:xfrm>
            <a:off x="5003330" y="3624277"/>
            <a:ext cx="136037" cy="1360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B71047-E9D3-4CB5-B9B9-621C96E76D99}"/>
              </a:ext>
            </a:extLst>
          </p:cNvPr>
          <p:cNvSpPr txBox="1"/>
          <p:nvPr/>
        </p:nvSpPr>
        <p:spPr>
          <a:xfrm>
            <a:off x="5082266" y="3592267"/>
            <a:ext cx="803655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/>
              <a:t>동의 </a:t>
            </a:r>
            <a:r>
              <a:rPr lang="en-US" altLang="ko-KR" sz="700" dirty="0"/>
              <a:t>(</a:t>
            </a:r>
            <a:r>
              <a:rPr lang="ko-KR" altLang="en-US" sz="700" dirty="0"/>
              <a:t>필수사항</a:t>
            </a:r>
            <a:r>
              <a:rPr lang="en-US" altLang="ko-KR" sz="700" dirty="0"/>
              <a:t>)</a:t>
            </a:r>
            <a:endParaRPr lang="ko-KR" altLang="en-US" sz="700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A5ABE24-9E47-4085-B067-DBBA5AAFD181}"/>
              </a:ext>
            </a:extLst>
          </p:cNvPr>
          <p:cNvSpPr/>
          <p:nvPr/>
        </p:nvSpPr>
        <p:spPr>
          <a:xfrm>
            <a:off x="4067503" y="5796226"/>
            <a:ext cx="2028497" cy="4574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다음</a:t>
            </a:r>
          </a:p>
        </p:txBody>
      </p:sp>
    </p:spTree>
    <p:extLst>
      <p:ext uri="{BB962C8B-B14F-4D97-AF65-F5344CB8AC3E}">
        <p14:creationId xmlns:p14="http://schemas.microsoft.com/office/powerpoint/2010/main" val="4094232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60AD7B-DA9C-41DB-8979-69F0ABB7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BC15FA-B6DB-40BF-B219-12F4FFC60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F325B-2AEB-4C78-8DB0-01231BB143AC}"/>
              </a:ext>
            </a:extLst>
          </p:cNvPr>
          <p:cNvSpPr txBox="1"/>
          <p:nvPr/>
        </p:nvSpPr>
        <p:spPr>
          <a:xfrm>
            <a:off x="5943598" y="3066344"/>
            <a:ext cx="7552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당첨자 발표 일 아닐 때 당첨자확인 클릭 시 </a:t>
            </a:r>
            <a:endParaRPr lang="en-US" altLang="ko-KR" sz="1200" b="1" dirty="0"/>
          </a:p>
          <a:p>
            <a:r>
              <a:rPr lang="en-US" altLang="ko-KR" sz="1200" b="1" dirty="0"/>
              <a:t>“</a:t>
            </a:r>
            <a:r>
              <a:rPr lang="ko-KR" altLang="en-US" sz="1200" b="1" dirty="0"/>
              <a:t>아직 당첨자가 발표되지 않았습니다</a:t>
            </a:r>
            <a:r>
              <a:rPr lang="en-US" altLang="ko-KR" sz="1200" b="1" dirty="0"/>
              <a:t>”</a:t>
            </a:r>
          </a:p>
          <a:p>
            <a:endParaRPr lang="en-US" altLang="ko-KR" sz="1200" b="1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CB2C4E-5DB0-467E-BC4E-F12974B2A573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8DDA9-4AF7-4571-BFC1-4F5D32A84F48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pic>
        <p:nvPicPr>
          <p:cNvPr id="7" name="Picture 4" descr="아이 패드 - 무료 과학 기술개 아이콘">
            <a:extLst>
              <a:ext uri="{FF2B5EF4-FFF2-40B4-BE49-F238E27FC236}">
                <a16:creationId xmlns:a16="http://schemas.microsoft.com/office/drawing/2014/main" id="{B59320AF-74DA-4E6A-B907-53DD2FBC8C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133" y="1396481"/>
            <a:ext cx="1714500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83E6DF-A753-43C6-A342-55767CF76D9E}"/>
              </a:ext>
            </a:extLst>
          </p:cNvPr>
          <p:cNvSpPr txBox="1"/>
          <p:nvPr/>
        </p:nvSpPr>
        <p:spPr>
          <a:xfrm>
            <a:off x="1186418" y="3266861"/>
            <a:ext cx="26979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이번주 경품 </a:t>
            </a:r>
            <a:r>
              <a:rPr lang="en-US" altLang="ko-KR" sz="1400" dirty="0"/>
              <a:t>: IPAD AIR 2</a:t>
            </a:r>
          </a:p>
          <a:p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FF14FF5F-D2EF-4B3E-9F84-9BE660F87969}"/>
              </a:ext>
            </a:extLst>
          </p:cNvPr>
          <p:cNvSpPr/>
          <p:nvPr/>
        </p:nvSpPr>
        <p:spPr>
          <a:xfrm>
            <a:off x="1090176" y="4270915"/>
            <a:ext cx="1801340" cy="4049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응모하기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579CEFE-C65F-429A-BE42-1943C1814B9F}"/>
              </a:ext>
            </a:extLst>
          </p:cNvPr>
          <p:cNvSpPr txBox="1"/>
          <p:nvPr/>
        </p:nvSpPr>
        <p:spPr>
          <a:xfrm>
            <a:off x="1033153" y="4849813"/>
            <a:ext cx="2980706" cy="1223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경품은 응모 시 기입해주신 주소지 혹은 휴대폰 번호로 배송되며</a:t>
            </a:r>
            <a:r>
              <a:rPr lang="en-US" altLang="ko-KR" sz="1050" dirty="0"/>
              <a:t>, </a:t>
            </a:r>
            <a:r>
              <a:rPr lang="ko-KR" altLang="en-US" sz="1050" dirty="0"/>
              <a:t>연락처 정보 오류 등으로 반송될 경우 당첨이 취소될 수 있습니다</a:t>
            </a:r>
            <a:r>
              <a:rPr lang="en-US" altLang="ko-KR" sz="105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050" dirty="0"/>
              <a:t>이벤트 경품 이미지는 이해를 돕기 위한 이미지이며</a:t>
            </a:r>
            <a:r>
              <a:rPr lang="en-US" altLang="ko-KR" sz="1050" dirty="0"/>
              <a:t>, </a:t>
            </a:r>
            <a:r>
              <a:rPr lang="ko-KR" altLang="en-US" sz="1050" dirty="0"/>
              <a:t>경품의 옵션은 랜덤으로 지정되며 신상품으로 발송됩니다</a:t>
            </a:r>
            <a:r>
              <a:rPr lang="en-US" altLang="ko-KR" sz="105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0B0AD8-CCC7-4FE0-A495-E9B62391BF08}"/>
              </a:ext>
            </a:extLst>
          </p:cNvPr>
          <p:cNvSpPr txBox="1"/>
          <p:nvPr/>
        </p:nvSpPr>
        <p:spPr>
          <a:xfrm>
            <a:off x="1217220" y="3568987"/>
            <a:ext cx="29807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응모기간 </a:t>
            </a:r>
            <a:r>
              <a:rPr lang="en-US" altLang="ko-KR" sz="1200" b="1" dirty="0"/>
              <a:t>: 05/12 00:00 ~05/19 00:00</a:t>
            </a:r>
          </a:p>
          <a:p>
            <a:r>
              <a:rPr lang="ko-KR" altLang="en-US" sz="1200" b="1" dirty="0"/>
              <a:t>당첨자 발표 </a:t>
            </a:r>
            <a:r>
              <a:rPr lang="en-US" altLang="ko-KR" sz="1200" b="1" dirty="0"/>
              <a:t>: 05/20 </a:t>
            </a:r>
            <a:r>
              <a:rPr lang="ko-KR" altLang="en-US" sz="1200" b="1" dirty="0"/>
              <a:t>오전 </a:t>
            </a:r>
            <a:r>
              <a:rPr lang="en-US" altLang="ko-KR" sz="1200" b="1" dirty="0"/>
              <a:t>9</a:t>
            </a:r>
            <a:r>
              <a:rPr lang="ko-KR" altLang="en-US" sz="1200" b="1" dirty="0"/>
              <a:t>시</a:t>
            </a:r>
            <a:endParaRPr lang="en-US" altLang="ko-KR" sz="1200" b="1" dirty="0"/>
          </a:p>
          <a:p>
            <a:r>
              <a:rPr lang="ko-KR" altLang="en-US" sz="1200" b="1" dirty="0"/>
              <a:t>현재까지 응모자 수 </a:t>
            </a:r>
            <a:r>
              <a:rPr lang="en-US" altLang="ko-KR" sz="1200" b="1" dirty="0"/>
              <a:t>: 183</a:t>
            </a:r>
            <a:r>
              <a:rPr lang="ko-KR" altLang="en-US" sz="1200" b="1" dirty="0"/>
              <a:t> 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6DB928-B135-41CE-B336-CF3AF1F330F9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bg1"/>
                </a:solidFill>
              </a:rPr>
              <a:t>이번주 경품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A4B2D3-A98E-4327-92E3-EE453BFB57A4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80CFFE-C518-4150-90C6-26E4B4537468}"/>
              </a:ext>
            </a:extLst>
          </p:cNvPr>
          <p:cNvSpPr/>
          <p:nvPr/>
        </p:nvSpPr>
        <p:spPr>
          <a:xfrm>
            <a:off x="1045030" y="1349175"/>
            <a:ext cx="2980706" cy="18160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9753D37C-FF98-44C9-BAE2-3B46F15F2CF2}"/>
              </a:ext>
            </a:extLst>
          </p:cNvPr>
          <p:cNvSpPr/>
          <p:nvPr/>
        </p:nvSpPr>
        <p:spPr>
          <a:xfrm>
            <a:off x="2982437" y="4279565"/>
            <a:ext cx="1015340" cy="4037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당첨자 확인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39458F8-0BE7-4995-953C-6758D1DD4D6B}"/>
              </a:ext>
            </a:extLst>
          </p:cNvPr>
          <p:cNvSpPr/>
          <p:nvPr/>
        </p:nvSpPr>
        <p:spPr>
          <a:xfrm>
            <a:off x="2962892" y="4197580"/>
            <a:ext cx="1062843" cy="530757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A5230342-BC8E-4E57-9B5C-31B2EF8B7D1E}"/>
              </a:ext>
            </a:extLst>
          </p:cNvPr>
          <p:cNvCxnSpPr>
            <a:cxnSpLocks/>
          </p:cNvCxnSpPr>
          <p:nvPr/>
        </p:nvCxnSpPr>
        <p:spPr>
          <a:xfrm flipV="1">
            <a:off x="3884348" y="2214972"/>
            <a:ext cx="1958312" cy="20645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462EFCB-C65E-4514-A167-6D78D36FC821}"/>
              </a:ext>
            </a:extLst>
          </p:cNvPr>
          <p:cNvSpPr/>
          <p:nvPr/>
        </p:nvSpPr>
        <p:spPr>
          <a:xfrm>
            <a:off x="5997039" y="1061689"/>
            <a:ext cx="3253839" cy="18002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/>
              <a:t>축하합니다</a:t>
            </a:r>
            <a:r>
              <a:rPr lang="en-US" altLang="ko-KR" sz="1400" dirty="0"/>
              <a:t>! </a:t>
            </a:r>
          </a:p>
          <a:p>
            <a:pPr algn="ctr"/>
            <a:endParaRPr lang="en-US" altLang="ko-KR" sz="1400" dirty="0"/>
          </a:p>
          <a:p>
            <a:pPr algn="ctr"/>
            <a:r>
              <a:rPr lang="en-US" altLang="ko-KR" sz="1400" dirty="0"/>
              <a:t>[</a:t>
            </a:r>
            <a:r>
              <a:rPr lang="ko-KR" altLang="en-US" sz="1400" dirty="0" err="1"/>
              <a:t>유저닉네임</a:t>
            </a:r>
            <a:r>
              <a:rPr lang="en-US" altLang="ko-KR" sz="1400" dirty="0"/>
              <a:t>]</a:t>
            </a:r>
          </a:p>
          <a:p>
            <a:pPr algn="ctr"/>
            <a:endParaRPr lang="en-US" altLang="ko-KR" dirty="0"/>
          </a:p>
          <a:p>
            <a:pPr algn="ctr"/>
            <a:r>
              <a:rPr lang="ko-KR" altLang="en-US" sz="1100" dirty="0"/>
              <a:t>당첨 상품 지급 평균 소요 기간 </a:t>
            </a:r>
            <a:r>
              <a:rPr lang="en-US" altLang="ko-KR" sz="1100" dirty="0"/>
              <a:t>: 5</a:t>
            </a:r>
            <a:r>
              <a:rPr lang="ko-KR" altLang="en-US" sz="1100" dirty="0"/>
              <a:t>일</a:t>
            </a:r>
            <a:r>
              <a:rPr lang="en-US" altLang="ko-KR" sz="1100" dirty="0"/>
              <a:t> </a:t>
            </a:r>
          </a:p>
          <a:p>
            <a:pPr algn="ctr"/>
            <a:endParaRPr lang="en-US" altLang="ko-KR" sz="1100" dirty="0"/>
          </a:p>
          <a:p>
            <a:pPr algn="ctr"/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2FEBD4-79B4-45B2-BF57-AED21FBB50F3}"/>
              </a:ext>
            </a:extLst>
          </p:cNvPr>
          <p:cNvSpPr txBox="1"/>
          <p:nvPr/>
        </p:nvSpPr>
        <p:spPr>
          <a:xfrm>
            <a:off x="5593278" y="3966358"/>
            <a:ext cx="48807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개발팀에게 묻습니다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.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제가 지정하는 당첨자 발표 시간에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실제로 당첨된 유저들 중 랜덤으로 </a:t>
            </a:r>
            <a:r>
              <a:rPr lang="ko-KR" altLang="en-US" dirty="0" err="1">
                <a:solidFill>
                  <a:srgbClr val="FF0000"/>
                </a:solidFill>
                <a:highlight>
                  <a:srgbClr val="FFFF00"/>
                </a:highlight>
              </a:rPr>
              <a:t>당첨시켜서</a:t>
            </a:r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</a:p>
          <a:p>
            <a:r>
              <a:rPr lang="ko-KR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당첨자 확인 페이지에 자동으로 띄울 수 있는지</a:t>
            </a:r>
            <a:r>
              <a:rPr lang="en-US" altLang="ko-KR" dirty="0">
                <a:solidFill>
                  <a:srgbClr val="FF0000"/>
                </a:solidFill>
                <a:highlight>
                  <a:srgbClr val="FFFF00"/>
                </a:highlight>
              </a:rPr>
              <a:t>…! </a:t>
            </a:r>
            <a:endParaRPr lang="ko-KR" altLang="en-US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4160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CA50C-640C-4B23-B4DE-BBA8321EB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254D17-B1D0-4676-A302-307F342D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422C46-9EF9-4E13-8B62-96C3827CA67A}"/>
              </a:ext>
            </a:extLst>
          </p:cNvPr>
          <p:cNvSpPr/>
          <p:nvPr/>
        </p:nvSpPr>
        <p:spPr>
          <a:xfrm>
            <a:off x="944087" y="211236"/>
            <a:ext cx="3253839" cy="612775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256A6-BCE0-4D1B-850D-71AD01DDA06C}"/>
              </a:ext>
            </a:extLst>
          </p:cNvPr>
          <p:cNvSpPr txBox="1"/>
          <p:nvPr/>
        </p:nvSpPr>
        <p:spPr>
          <a:xfrm>
            <a:off x="1713756" y="338177"/>
            <a:ext cx="2208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COGO LOTTO</a:t>
            </a:r>
            <a:endParaRPr lang="ko-KR" altLang="en-US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06D11D-0BBE-4B0A-A245-1D338F6229A2}"/>
              </a:ext>
            </a:extLst>
          </p:cNvPr>
          <p:cNvSpPr/>
          <p:nvPr/>
        </p:nvSpPr>
        <p:spPr>
          <a:xfrm>
            <a:off x="955962" y="890649"/>
            <a:ext cx="1610096" cy="41611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이번주 경품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7404BB2-9FC6-4304-B66B-1B63CFAA42B2}"/>
              </a:ext>
            </a:extLst>
          </p:cNvPr>
          <p:cNvSpPr/>
          <p:nvPr/>
        </p:nvSpPr>
        <p:spPr>
          <a:xfrm>
            <a:off x="2587830" y="889409"/>
            <a:ext cx="1610096" cy="4161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>
                <a:solidFill>
                  <a:schemeClr val="tx1"/>
                </a:solidFill>
              </a:rPr>
              <a:t>코고로또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HISTORY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19ED19-259C-4978-BF00-83A5A8D4421D}"/>
              </a:ext>
            </a:extLst>
          </p:cNvPr>
          <p:cNvSpPr txBox="1"/>
          <p:nvPr/>
        </p:nvSpPr>
        <p:spPr>
          <a:xfrm>
            <a:off x="955962" y="1555668"/>
            <a:ext cx="3241964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/>
              <a:t>경품                     응모기간            당첨자</a:t>
            </a:r>
            <a:endParaRPr lang="en-US" altLang="ko-KR" sz="1100" b="1" dirty="0"/>
          </a:p>
          <a:p>
            <a:r>
              <a:rPr lang="en-US" altLang="ko-KR" sz="1100" b="1" dirty="0"/>
              <a:t>  </a:t>
            </a:r>
          </a:p>
          <a:p>
            <a:r>
              <a:rPr lang="en-US" altLang="ko-KR" sz="1100" dirty="0"/>
              <a:t>IPAD 12...          05/12~05/17          </a:t>
            </a:r>
            <a:r>
              <a:rPr lang="ko-KR" altLang="en-US" sz="1100" dirty="0" err="1"/>
              <a:t>밍밍쓰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ko-KR" altLang="en-US" sz="1100" dirty="0" err="1"/>
              <a:t>콩순이장난감</a:t>
            </a:r>
            <a:r>
              <a:rPr lang="ko-KR" altLang="en-US" sz="1100" dirty="0"/>
              <a:t>      </a:t>
            </a:r>
            <a:r>
              <a:rPr lang="en-US" altLang="ko-KR" sz="1100" dirty="0"/>
              <a:t>05/20~05/25          JERRY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0FE59E-2491-4188-A162-CA90027700BC}"/>
              </a:ext>
            </a:extLst>
          </p:cNvPr>
          <p:cNvSpPr txBox="1"/>
          <p:nvPr/>
        </p:nvSpPr>
        <p:spPr>
          <a:xfrm>
            <a:off x="5035138" y="365125"/>
            <a:ext cx="456903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지금까지 진행한 </a:t>
            </a:r>
            <a:r>
              <a:rPr lang="ko-KR" altLang="en-US" sz="1200" dirty="0" err="1"/>
              <a:t>코고로또</a:t>
            </a:r>
            <a:r>
              <a:rPr lang="ko-KR" altLang="en-US" sz="1200" dirty="0"/>
              <a:t> 히스토리가 쌓임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/>
              <a:t>새 경품행사 등록 시점으로</a:t>
            </a:r>
            <a:r>
              <a:rPr lang="en-US" altLang="ko-KR" sz="1200" dirty="0"/>
              <a:t>, </a:t>
            </a:r>
            <a:r>
              <a:rPr lang="ko-KR" altLang="en-US" sz="1200" dirty="0"/>
              <a:t>자동 이전 히스토리에 쌓임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ko-KR" altLang="en-US" sz="1200" dirty="0" err="1"/>
              <a:t>경품명</a:t>
            </a:r>
            <a:r>
              <a:rPr lang="ko-KR" altLang="en-US" sz="1200" dirty="0"/>
              <a:t>  </a:t>
            </a:r>
            <a:r>
              <a:rPr lang="en-US" altLang="ko-KR" sz="1200" dirty="0"/>
              <a:t>/ </a:t>
            </a:r>
            <a:r>
              <a:rPr lang="ko-KR" altLang="en-US" sz="1200" dirty="0"/>
              <a:t>응모기간 </a:t>
            </a:r>
            <a:r>
              <a:rPr lang="en-US" altLang="ko-KR" sz="1200" dirty="0"/>
              <a:t>/ </a:t>
            </a:r>
            <a:r>
              <a:rPr lang="ko-KR" altLang="en-US" sz="1200" dirty="0"/>
              <a:t>당첨자 </a:t>
            </a:r>
            <a:endParaRPr lang="en-US" altLang="ko-KR" sz="1200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1294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432</Words>
  <Application>Microsoft Office PowerPoint</Application>
  <PresentationFormat>와이드스크린</PresentationFormat>
  <Paragraphs>106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 </vt:lpstr>
      <vt:lpstr> </vt:lpstr>
      <vt:lpstr> </vt:lpstr>
      <vt:lpstr> 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User</dc:creator>
  <cp:lastModifiedBy>User</cp:lastModifiedBy>
  <cp:revision>13</cp:revision>
  <dcterms:created xsi:type="dcterms:W3CDTF">2022-05-12T06:44:48Z</dcterms:created>
  <dcterms:modified xsi:type="dcterms:W3CDTF">2022-05-17T02:41:07Z</dcterms:modified>
</cp:coreProperties>
</file>