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3" r:id="rId3"/>
    <p:sldId id="256" r:id="rId4"/>
    <p:sldId id="257" r:id="rId5"/>
    <p:sldId id="262" r:id="rId6"/>
    <p:sldId id="258" r:id="rId7"/>
    <p:sldId id="259" r:id="rId8"/>
    <p:sldId id="265" r:id="rId9"/>
    <p:sldId id="264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9EE8-D78D-4F02-849A-4D9F31A264C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4118-7992-41D6-B8A5-CC93F628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3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9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9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3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77EC-8E06-44CB-89C8-33E5720B2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58C031-6F97-4D2B-BCA0-AF78E623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103E-20DC-4088-9CF2-53FF6D5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9E128-C22F-43A0-BA47-22A59DD1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B9B2A-C3A1-467F-92B0-140C234D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AF3-2252-4241-A822-58EE3A81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FBC3C-54FD-4A22-BAAB-AB257557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CB73B-362D-4D40-9DB9-8594ACAD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61AC7-A634-4F35-8199-400CAB37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F0A8-A541-4F30-829E-D310EE01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5C84D0-4E6D-4D99-848A-00B6436AF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BE2DA-B483-4E7F-82FC-A79CC4A09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9B92-788E-4025-AB61-FC8B6077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1EBB6-6C5F-4804-ACE5-AA1BB89A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75FC6-70D7-45BE-9177-D5E68AC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ED9F-15B8-47E5-B40F-416BBE83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7F6A1-4700-4246-A331-D8337913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6896B-379F-4183-9ECE-F631EBC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EFB5A-DFEC-463F-954F-32EC9D31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96C1F-1BC3-427F-A481-07731B26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A78C-C940-49B4-B549-BD955C8D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7C1EB-AF69-4B74-AAA4-3AE3D43A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D04E-9AC2-46EE-8C67-0CFFDE0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0D35C-7607-4073-BA43-3C8D8683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6AF15-0518-40B8-B114-8DAF130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5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B1831-F1E1-4C28-AF17-32D9A98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376E-34AA-46A9-A053-71057375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624C7-804F-4222-BF19-889FCBA0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D7ADE-D6C3-4B22-8E56-301B70AB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B3D05-5378-4707-8B45-3442D361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BACBB-45C3-480E-88CD-5215890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0A9A-95DF-440B-A619-C0637956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31826-5E73-4B9A-945F-40F51D9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CE9A7-CBBE-4777-8BAA-BF1723A63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38DE0-5E6F-4FC0-891F-819FDD4C5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727F5-6FE7-4E81-8EE8-BD8FCF176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E4929-8648-4236-8421-A7A5EB7E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BB6C4-8DE8-454D-9BE7-3E9E8668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223DC-C863-4AE8-B3AD-BB7E4D26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A189-B280-4FE9-B023-3ADF9B35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30ACC5-D01D-4591-A469-F03A3542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9B853-199C-49CC-B5A3-5F13B09E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9BB74-F61C-45A5-A09F-8ED6FEEF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5C87A4-2D5F-4CDE-8A26-C6B9A5BD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43BE4-5A19-4AB6-BFD6-6089CD4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6B5C4-DC4D-47E5-8BFE-DE9287F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51905-C767-4B6B-BFA1-C7FCD220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6536-4A1D-4A95-B8FE-43403663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0110-75BC-4011-B225-87F592C0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E4B2F-5126-43E7-A864-FB1E4C14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40F12-7756-438A-839E-7B37876E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CA652-7520-4323-AD50-7AD91187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5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88CF-42BB-484A-95AB-E0E8455B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C6B04-D9BF-4712-966B-89EABD34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F1DF0-FD35-4037-AA97-537D90D3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49FE9-94F0-4B09-9684-D2406B91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3FF98-8A4F-4B8B-B333-154CE73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26787-1ADD-4789-AD7B-B6DB9E0A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DBCF83-800B-47BA-BE92-B3D7D4CF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A8252-B04F-49AA-90A8-E9510748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BC5DA-082A-4976-A5A6-F3AE94049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BBDB-8DB0-42A8-91C2-59ADF259008C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DEADF-ED4F-4EC2-926E-7EA39E9A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2599A-5D20-4526-8986-343FB11BD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2F2A8-D781-427D-AF57-80CA3199B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3E815-1E16-4A02-93EA-84DC1DC8A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B41E-3778-44FC-9112-6C6C29122B11}"/>
              </a:ext>
            </a:extLst>
          </p:cNvPr>
          <p:cNvSpPr txBox="1"/>
          <p:nvPr/>
        </p:nvSpPr>
        <p:spPr>
          <a:xfrm>
            <a:off x="970845" y="2653015"/>
            <a:ext cx="9572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코고스쿨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서비스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차 오픈 기획서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(06/08</a:t>
            </a:r>
            <a:r>
              <a:rPr lang="ko-KR" altLang="en-US" sz="3600" b="1" dirty="0"/>
              <a:t> 오픈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80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E2F68-8255-4EFC-AEA5-7C176B7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66496-7CCF-40F3-9B98-8FB663FA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BB01E3-ED8B-401C-977E-5F20FBCB7AEE}"/>
              </a:ext>
            </a:extLst>
          </p:cNvPr>
          <p:cNvSpPr/>
          <p:nvPr/>
        </p:nvSpPr>
        <p:spPr>
          <a:xfrm>
            <a:off x="123843" y="109319"/>
            <a:ext cx="1771736" cy="72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5A774B-5CB8-435A-9A15-08423011D7B7}"/>
              </a:ext>
            </a:extLst>
          </p:cNvPr>
          <p:cNvSpPr/>
          <p:nvPr/>
        </p:nvSpPr>
        <p:spPr>
          <a:xfrm>
            <a:off x="3152028" y="215315"/>
            <a:ext cx="8875775" cy="6244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551077-1FD8-41DE-ACDC-393413345A23}"/>
              </a:ext>
            </a:extLst>
          </p:cNvPr>
          <p:cNvSpPr/>
          <p:nvPr/>
        </p:nvSpPr>
        <p:spPr>
          <a:xfrm>
            <a:off x="3659720" y="2130877"/>
            <a:ext cx="3708327" cy="1981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4216-461F-46BE-8987-DAC37A9DED1F}"/>
              </a:ext>
            </a:extLst>
          </p:cNvPr>
          <p:cNvSpPr/>
          <p:nvPr/>
        </p:nvSpPr>
        <p:spPr>
          <a:xfrm>
            <a:off x="7907274" y="2141653"/>
            <a:ext cx="3581302" cy="1981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DABA66-EA58-4278-8EFE-0DFBEFFA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265" y="276673"/>
            <a:ext cx="2813537" cy="8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8834D5-E36D-4ADE-89FB-E12E9B91F57C}"/>
              </a:ext>
            </a:extLst>
          </p:cNvPr>
          <p:cNvSpPr txBox="1"/>
          <p:nvPr/>
        </p:nvSpPr>
        <p:spPr>
          <a:xfrm>
            <a:off x="3361270" y="1445332"/>
            <a:ext cx="32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외부강사 특강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FDBCE-3E73-49E3-8DAB-0B7F08AD56E8}"/>
              </a:ext>
            </a:extLst>
          </p:cNvPr>
          <p:cNvSpPr txBox="1"/>
          <p:nvPr/>
        </p:nvSpPr>
        <p:spPr>
          <a:xfrm>
            <a:off x="3748436" y="4892882"/>
            <a:ext cx="2697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J</a:t>
            </a:r>
            <a:r>
              <a:rPr lang="ko-KR" altLang="en-US" sz="1400" b="1" dirty="0"/>
              <a:t>기자</a:t>
            </a:r>
            <a:endParaRPr lang="en-US" altLang="ko-KR" sz="1400" b="1" dirty="0"/>
          </a:p>
          <a:p>
            <a:r>
              <a:rPr lang="ko-KR" altLang="en-US" sz="1200" dirty="0"/>
              <a:t>매주 화</a:t>
            </a:r>
            <a:r>
              <a:rPr lang="en-US" altLang="ko-KR" sz="1200" dirty="0"/>
              <a:t>/</a:t>
            </a:r>
            <a:r>
              <a:rPr lang="ko-KR" altLang="en-US" sz="1200" dirty="0"/>
              <a:t>목 오후 </a:t>
            </a:r>
            <a:r>
              <a:rPr lang="en-US" altLang="ko-KR" sz="1200" dirty="0"/>
              <a:t>7</a:t>
            </a:r>
            <a:r>
              <a:rPr lang="ko-KR" altLang="en-US" sz="1200" dirty="0"/>
              <a:t>시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7E715-F423-4D59-A92D-30F5458B46E3}"/>
              </a:ext>
            </a:extLst>
          </p:cNvPr>
          <p:cNvSpPr txBox="1"/>
          <p:nvPr/>
        </p:nvSpPr>
        <p:spPr>
          <a:xfrm>
            <a:off x="8228753" y="4892881"/>
            <a:ext cx="2697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HO</a:t>
            </a:r>
            <a:r>
              <a:rPr lang="ko-KR" altLang="en-US" sz="1400" b="1" dirty="0"/>
              <a:t>셰프</a:t>
            </a:r>
            <a:endParaRPr lang="en-US" altLang="ko-KR" sz="1400" b="1" dirty="0"/>
          </a:p>
          <a:p>
            <a:r>
              <a:rPr lang="ko-KR" altLang="en-US" sz="1200" dirty="0"/>
              <a:t>매주 월</a:t>
            </a:r>
            <a:r>
              <a:rPr lang="en-US" altLang="ko-KR" sz="1200" dirty="0"/>
              <a:t>/</a:t>
            </a:r>
            <a:r>
              <a:rPr lang="ko-KR" altLang="en-US" sz="1200" dirty="0"/>
              <a:t>수 오후 </a:t>
            </a:r>
            <a:r>
              <a:rPr lang="en-US" altLang="ko-KR" sz="1200" dirty="0"/>
              <a:t>7</a:t>
            </a:r>
            <a:r>
              <a:rPr lang="ko-KR" altLang="en-US" sz="1200" dirty="0"/>
              <a:t>시 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B100E-1552-4F36-B0B5-5CBE2B3E0413}"/>
              </a:ext>
            </a:extLst>
          </p:cNvPr>
          <p:cNvSpPr txBox="1"/>
          <p:nvPr/>
        </p:nvSpPr>
        <p:spPr>
          <a:xfrm>
            <a:off x="9219611" y="2911591"/>
            <a:ext cx="26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D8BA5D-2215-41DA-BD5A-0D3FDB65D19D}"/>
              </a:ext>
            </a:extLst>
          </p:cNvPr>
          <p:cNvSpPr txBox="1"/>
          <p:nvPr/>
        </p:nvSpPr>
        <p:spPr>
          <a:xfrm>
            <a:off x="4920247" y="2991515"/>
            <a:ext cx="26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4B316C-4F21-4F2F-B5BC-A91C2059E697}"/>
              </a:ext>
            </a:extLst>
          </p:cNvPr>
          <p:cNvSpPr txBox="1"/>
          <p:nvPr/>
        </p:nvSpPr>
        <p:spPr>
          <a:xfrm>
            <a:off x="3748436" y="4176362"/>
            <a:ext cx="33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코인</a:t>
            </a:r>
            <a:r>
              <a:rPr lang="en-US" altLang="ko-KR" b="1" dirty="0"/>
              <a:t>/NFT </a:t>
            </a:r>
            <a:r>
              <a:rPr lang="ko-KR" altLang="en-US" b="1" dirty="0"/>
              <a:t>관련 시황과 뉴스를 한번에</a:t>
            </a:r>
            <a:r>
              <a:rPr lang="en-US" altLang="ko-KR" b="1" dirty="0"/>
              <a:t>! </a:t>
            </a:r>
            <a:r>
              <a:rPr lang="ko-KR" altLang="en-US" b="1" dirty="0" err="1"/>
              <a:t>코고데스크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1D935-1896-45D2-B8D4-8886C57DEF6F}"/>
              </a:ext>
            </a:extLst>
          </p:cNvPr>
          <p:cNvSpPr txBox="1"/>
          <p:nvPr/>
        </p:nvSpPr>
        <p:spPr>
          <a:xfrm>
            <a:off x="7947380" y="4155580"/>
            <a:ext cx="33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NFT </a:t>
            </a:r>
            <a:r>
              <a:rPr lang="ko-KR" altLang="en-US" b="1" dirty="0"/>
              <a:t>프로젝트의 핵심정보만 </a:t>
            </a:r>
            <a:endParaRPr lang="en-US" altLang="ko-KR" b="1" dirty="0"/>
          </a:p>
          <a:p>
            <a:r>
              <a:rPr lang="ko-KR" altLang="en-US" b="1" dirty="0"/>
              <a:t>파악한다</a:t>
            </a:r>
            <a:r>
              <a:rPr lang="en-US" altLang="ko-KR" b="1" dirty="0"/>
              <a:t>! </a:t>
            </a:r>
            <a:r>
              <a:rPr lang="ko-KR" altLang="en-US" b="1" dirty="0"/>
              <a:t> </a:t>
            </a:r>
            <a:r>
              <a:rPr lang="en-US" altLang="ko-KR" b="1" dirty="0"/>
              <a:t>“NFT</a:t>
            </a:r>
            <a:r>
              <a:rPr lang="ko-KR" altLang="en-US" b="1" dirty="0" err="1"/>
              <a:t>한끼뚝딱</a:t>
            </a:r>
            <a:r>
              <a:rPr lang="en-US" altLang="ko-KR" b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F69838-B399-406A-97D7-5D42F8072A45}"/>
              </a:ext>
            </a:extLst>
          </p:cNvPr>
          <p:cNvSpPr txBox="1"/>
          <p:nvPr/>
        </p:nvSpPr>
        <p:spPr>
          <a:xfrm>
            <a:off x="210817" y="1143201"/>
            <a:ext cx="2550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 dirty="0"/>
              <a:t>페이지와 연결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코인고스트의</a:t>
            </a:r>
            <a:endParaRPr lang="en-US" altLang="ko-KR" sz="1200" dirty="0"/>
          </a:p>
          <a:p>
            <a:r>
              <a:rPr lang="ko-KR" altLang="en-US" sz="1200" dirty="0" err="1"/>
              <a:t>코고데스크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한끼뚝딱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연결</a:t>
            </a:r>
            <a:endParaRPr lang="en-US" altLang="ko-KR" sz="1200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 err="1">
                <a:solidFill>
                  <a:srgbClr val="FF0000"/>
                </a:solidFill>
              </a:rPr>
              <a:t>가능한건지</a:t>
            </a:r>
            <a:r>
              <a:rPr lang="en-US" altLang="ko-KR" b="1" dirty="0">
                <a:solidFill>
                  <a:srgbClr val="FF0000"/>
                </a:solidFill>
              </a:rPr>
              <a:t>..”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개발팀 체크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356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3BAC-B1C7-44D1-BB48-B262DAF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8CE5-A923-4198-889D-F4F6170E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5CC41-AE64-4F4C-9CCF-ADEAB8DCA527}"/>
              </a:ext>
            </a:extLst>
          </p:cNvPr>
          <p:cNvSpPr txBox="1"/>
          <p:nvPr/>
        </p:nvSpPr>
        <p:spPr>
          <a:xfrm>
            <a:off x="91112" y="336742"/>
            <a:ext cx="412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강의 상세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40E3C-26AC-4473-8564-00227A764CD7}"/>
              </a:ext>
            </a:extLst>
          </p:cNvPr>
          <p:cNvSpPr/>
          <p:nvPr/>
        </p:nvSpPr>
        <p:spPr>
          <a:xfrm>
            <a:off x="2998838" y="832141"/>
            <a:ext cx="8738419" cy="520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FDA43-5648-4AEC-B725-A039919B8894}"/>
              </a:ext>
            </a:extLst>
          </p:cNvPr>
          <p:cNvSpPr txBox="1"/>
          <p:nvPr/>
        </p:nvSpPr>
        <p:spPr>
          <a:xfrm>
            <a:off x="3432056" y="1616354"/>
            <a:ext cx="32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김치코인과</a:t>
            </a:r>
            <a:r>
              <a:rPr lang="ko-KR" altLang="en-US" b="1" dirty="0"/>
              <a:t> </a:t>
            </a:r>
            <a:r>
              <a:rPr lang="en-US" altLang="ko-KR" b="1" dirty="0"/>
              <a:t>NFT</a:t>
            </a:r>
            <a:r>
              <a:rPr lang="ko-KR" altLang="en-US" b="1" dirty="0"/>
              <a:t>의 모든 것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3E4EC-C273-4474-A6D0-FCB0935EEB94}"/>
              </a:ext>
            </a:extLst>
          </p:cNvPr>
          <p:cNvSpPr txBox="1"/>
          <p:nvPr/>
        </p:nvSpPr>
        <p:spPr>
          <a:xfrm>
            <a:off x="7780127" y="2131571"/>
            <a:ext cx="2657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구미호</a:t>
            </a:r>
            <a:endParaRPr lang="en-US" altLang="ko-KR" sz="1400" b="1" dirty="0"/>
          </a:p>
          <a:p>
            <a:r>
              <a:rPr lang="ko-KR" altLang="en-US" sz="1200" dirty="0"/>
              <a:t>매주 금요일 오후 </a:t>
            </a:r>
            <a:r>
              <a:rPr lang="en-US" altLang="ko-KR" sz="1200" dirty="0"/>
              <a:t>5</a:t>
            </a:r>
            <a:r>
              <a:rPr lang="ko-KR" altLang="en-US" sz="1200" dirty="0"/>
              <a:t>시 강의 업로드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BB29BA-2920-477A-98FA-B1A06C07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06" y="875669"/>
            <a:ext cx="2772731" cy="88248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B95B44-30C0-4F9F-8401-D94072989117}"/>
              </a:ext>
            </a:extLst>
          </p:cNvPr>
          <p:cNvSpPr/>
          <p:nvPr/>
        </p:nvSpPr>
        <p:spPr>
          <a:xfrm>
            <a:off x="3217299" y="2053154"/>
            <a:ext cx="4100140" cy="21517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ACCC-498B-414E-9ACF-D082F5CBF68C}"/>
              </a:ext>
            </a:extLst>
          </p:cNvPr>
          <p:cNvSpPr txBox="1"/>
          <p:nvPr/>
        </p:nvSpPr>
        <p:spPr>
          <a:xfrm>
            <a:off x="4750235" y="2944361"/>
            <a:ext cx="255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61BFE-C961-4A4C-9441-50E67ECB2EF1}"/>
              </a:ext>
            </a:extLst>
          </p:cNvPr>
          <p:cNvSpPr/>
          <p:nvPr/>
        </p:nvSpPr>
        <p:spPr>
          <a:xfrm>
            <a:off x="7690081" y="1936479"/>
            <a:ext cx="3840480" cy="392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7261F-B4BF-404B-A714-D119C2DA0BB7}"/>
              </a:ext>
            </a:extLst>
          </p:cNvPr>
          <p:cNvSpPr txBox="1"/>
          <p:nvPr/>
        </p:nvSpPr>
        <p:spPr>
          <a:xfrm>
            <a:off x="7780127" y="2758447"/>
            <a:ext cx="296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강의 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CA090-4B52-43D9-9AD0-2B665A57201D}"/>
              </a:ext>
            </a:extLst>
          </p:cNvPr>
          <p:cNvSpPr txBox="1"/>
          <p:nvPr/>
        </p:nvSpPr>
        <p:spPr>
          <a:xfrm>
            <a:off x="7780127" y="3060448"/>
            <a:ext cx="324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강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김치코인의</a:t>
            </a:r>
            <a:r>
              <a:rPr lang="ko-KR" altLang="en-US" sz="1100" dirty="0"/>
              <a:t> 정의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강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김치코인의</a:t>
            </a:r>
            <a:r>
              <a:rPr lang="ko-KR" altLang="en-US" sz="1100" dirty="0"/>
              <a:t> 우주정복</a:t>
            </a:r>
            <a:endParaRPr lang="en-US" altLang="ko-KR" sz="11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AB6D2C7-0919-4917-82EA-126D5C190A19}"/>
              </a:ext>
            </a:extLst>
          </p:cNvPr>
          <p:cNvSpPr/>
          <p:nvPr/>
        </p:nvSpPr>
        <p:spPr>
          <a:xfrm>
            <a:off x="10069770" y="3539665"/>
            <a:ext cx="1223647" cy="29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강의보기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FA488B-1F6C-46EB-BF85-1B415C49FA45}"/>
              </a:ext>
            </a:extLst>
          </p:cNvPr>
          <p:cNvSpPr/>
          <p:nvPr/>
        </p:nvSpPr>
        <p:spPr>
          <a:xfrm>
            <a:off x="10075412" y="3908194"/>
            <a:ext cx="1223647" cy="29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70F1B-D4D3-4B9D-897B-3A94CC65430A}"/>
              </a:ext>
            </a:extLst>
          </p:cNvPr>
          <p:cNvSpPr txBox="1"/>
          <p:nvPr/>
        </p:nvSpPr>
        <p:spPr>
          <a:xfrm>
            <a:off x="7799548" y="4008211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ko-KR" altLang="en-US" sz="1100" dirty="0"/>
              <a:t>강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김치코인뭐냐고</a:t>
            </a:r>
            <a:r>
              <a:rPr lang="ko-KR" altLang="en-US" sz="1100" dirty="0"/>
              <a:t> 짜증난다고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29D628-8CCE-45CA-87CA-BED32FE0B0A2}"/>
              </a:ext>
            </a:extLst>
          </p:cNvPr>
          <p:cNvSpPr/>
          <p:nvPr/>
        </p:nvSpPr>
        <p:spPr>
          <a:xfrm>
            <a:off x="10068078" y="3190721"/>
            <a:ext cx="1223647" cy="29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강의보기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69AC47-E4D6-4006-B89C-D1FBAB7BFE44}"/>
              </a:ext>
            </a:extLst>
          </p:cNvPr>
          <p:cNvSpPr/>
          <p:nvPr/>
        </p:nvSpPr>
        <p:spPr>
          <a:xfrm>
            <a:off x="9308347" y="3908194"/>
            <a:ext cx="701040" cy="1305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TEST</a:t>
            </a:r>
            <a:endParaRPr lang="ko-KR" altLang="en-US" sz="11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F720A-43AC-44AD-A0EB-509199D30977}"/>
              </a:ext>
            </a:extLst>
          </p:cNvPr>
          <p:cNvSpPr/>
          <p:nvPr/>
        </p:nvSpPr>
        <p:spPr>
          <a:xfrm>
            <a:off x="3302000" y="4269821"/>
            <a:ext cx="4015439" cy="1588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79716-7312-47DC-8D67-67D3C67009CF}"/>
              </a:ext>
            </a:extLst>
          </p:cNvPr>
          <p:cNvSpPr txBox="1"/>
          <p:nvPr/>
        </p:nvSpPr>
        <p:spPr>
          <a:xfrm>
            <a:off x="3432056" y="4358640"/>
            <a:ext cx="333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고스트 </a:t>
            </a:r>
            <a:r>
              <a:rPr lang="ko-KR" altLang="en-US" sz="1200" b="1" dirty="0" err="1"/>
              <a:t>채팅창</a:t>
            </a:r>
            <a:endParaRPr lang="ko-KR" altLang="en-US" sz="12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60DE7B-0A8E-4FB1-A525-D69B2709FB0C}"/>
              </a:ext>
            </a:extLst>
          </p:cNvPr>
          <p:cNvCxnSpPr/>
          <p:nvPr/>
        </p:nvCxnSpPr>
        <p:spPr>
          <a:xfrm>
            <a:off x="3550016" y="5858239"/>
            <a:ext cx="3257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98BD0D-8440-419F-A1EC-D471D6E3D4B1}"/>
              </a:ext>
            </a:extLst>
          </p:cNvPr>
          <p:cNvSpPr/>
          <p:nvPr/>
        </p:nvSpPr>
        <p:spPr>
          <a:xfrm>
            <a:off x="3078480" y="4204901"/>
            <a:ext cx="4434840" cy="1728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A6D351-888A-494D-9E3B-16784C028B68}"/>
              </a:ext>
            </a:extLst>
          </p:cNvPr>
          <p:cNvSpPr txBox="1"/>
          <p:nvPr/>
        </p:nvSpPr>
        <p:spPr>
          <a:xfrm>
            <a:off x="4562744" y="5102655"/>
            <a:ext cx="22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논의 필요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59156F-4984-4EB6-AA36-2C48323159ED}"/>
              </a:ext>
            </a:extLst>
          </p:cNvPr>
          <p:cNvSpPr txBox="1"/>
          <p:nvPr/>
        </p:nvSpPr>
        <p:spPr>
          <a:xfrm>
            <a:off x="52800" y="1265423"/>
            <a:ext cx="29437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썸네일 영역 </a:t>
            </a:r>
            <a:r>
              <a:rPr lang="en-US" altLang="ko-KR" sz="1100" dirty="0"/>
              <a:t>= </a:t>
            </a:r>
            <a:r>
              <a:rPr lang="ko-KR" altLang="en-US" sz="1100" dirty="0"/>
              <a:t>강의 플레이 영역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TEST</a:t>
            </a:r>
            <a:r>
              <a:rPr lang="ko-KR" altLang="en-US" sz="1100" dirty="0"/>
              <a:t> 아이콘 표기</a:t>
            </a:r>
            <a:r>
              <a:rPr lang="en-US" altLang="ko-KR" sz="1100" dirty="0"/>
              <a:t>=&gt; </a:t>
            </a:r>
            <a:r>
              <a:rPr lang="ko-KR" altLang="en-US" sz="1100" dirty="0"/>
              <a:t>가장 최신 업로드 강의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강의 길이의 </a:t>
            </a:r>
            <a:r>
              <a:rPr lang="en-US" altLang="ko-KR" sz="1100" dirty="0"/>
              <a:t>50%</a:t>
            </a:r>
            <a:r>
              <a:rPr lang="ko-KR" altLang="en-US" sz="1100" dirty="0"/>
              <a:t>이상 시청하지 않으면 </a:t>
            </a:r>
            <a:r>
              <a:rPr lang="ko-KR" altLang="en-US" sz="1100" dirty="0" err="1"/>
              <a:t>롤리팝</a:t>
            </a:r>
            <a:r>
              <a:rPr lang="ko-KR" altLang="en-US" sz="1100" dirty="0"/>
              <a:t> 토큰 지급 안됨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“</a:t>
            </a:r>
            <a:r>
              <a:rPr lang="ko-KR" altLang="en-US" sz="1100" dirty="0"/>
              <a:t>코고</a:t>
            </a:r>
            <a:r>
              <a:rPr lang="en-US" altLang="ko-KR" sz="1100" dirty="0"/>
              <a:t>TV </a:t>
            </a:r>
            <a:r>
              <a:rPr lang="ko-KR" altLang="en-US" sz="1100" dirty="0"/>
              <a:t>광고시청과 같은 원리＂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8164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27DA2-0CE0-4471-8F65-5A19550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4BB7-E2C2-4731-85D1-A3D039C0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0CEF6-B717-435A-BBE1-4E3ADB825D9D}"/>
              </a:ext>
            </a:extLst>
          </p:cNvPr>
          <p:cNvSpPr txBox="1"/>
          <p:nvPr/>
        </p:nvSpPr>
        <p:spPr>
          <a:xfrm>
            <a:off x="4665580" y="2782669"/>
            <a:ext cx="554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동아리실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83472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BCA51-A84A-42C5-A910-874A53CA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1533-D8CB-4DAB-8333-70D54DAE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9FEBAD-5E3C-4250-9725-6887E9DCDD93}"/>
              </a:ext>
            </a:extLst>
          </p:cNvPr>
          <p:cNvSpPr/>
          <p:nvPr/>
        </p:nvSpPr>
        <p:spPr>
          <a:xfrm>
            <a:off x="2794000" y="578803"/>
            <a:ext cx="847344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4011F-339E-48B4-9AF9-5FC3C5ACBDE9}"/>
              </a:ext>
            </a:extLst>
          </p:cNvPr>
          <p:cNvSpPr/>
          <p:nvPr/>
        </p:nvSpPr>
        <p:spPr>
          <a:xfrm>
            <a:off x="5110480" y="2371408"/>
            <a:ext cx="5659120" cy="47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4CCB3-0ABE-40D7-9596-0A9648D790DC}"/>
              </a:ext>
            </a:extLst>
          </p:cNvPr>
          <p:cNvSpPr/>
          <p:nvPr/>
        </p:nvSpPr>
        <p:spPr>
          <a:xfrm>
            <a:off x="3561355" y="2371408"/>
            <a:ext cx="3936725" cy="4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80DC5-2153-4474-B933-5761AEDA0ACD}"/>
              </a:ext>
            </a:extLst>
          </p:cNvPr>
          <p:cNvSpPr txBox="1"/>
          <p:nvPr/>
        </p:nvSpPr>
        <p:spPr>
          <a:xfrm>
            <a:off x="3291840" y="1716753"/>
            <a:ext cx="346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체육동아리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B595CB-ED23-4D16-9491-1E1986A8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66" y="673182"/>
            <a:ext cx="2772731" cy="88248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DD726BD-5E31-4C8F-8163-D33E2AEA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08" y="2239662"/>
            <a:ext cx="547392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47F6EDB-23A0-48E6-9B68-B6429CAE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2" y="2052926"/>
            <a:ext cx="1095335" cy="7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002F6C5-E793-4342-841A-29066133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66" y="2626391"/>
            <a:ext cx="1095335" cy="73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0161B1F8-474F-434F-B0A1-DEAF9EE66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40" y="1984043"/>
            <a:ext cx="671936" cy="5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CAF414-FFAA-41B4-A1D5-388F0708AD37}"/>
              </a:ext>
            </a:extLst>
          </p:cNvPr>
          <p:cNvSpPr/>
          <p:nvPr/>
        </p:nvSpPr>
        <p:spPr>
          <a:xfrm>
            <a:off x="3042032" y="4450938"/>
            <a:ext cx="8022208" cy="1573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79419-558A-4F15-B3A3-4D252685F52B}"/>
              </a:ext>
            </a:extLst>
          </p:cNvPr>
          <p:cNvSpPr txBox="1"/>
          <p:nvPr/>
        </p:nvSpPr>
        <p:spPr>
          <a:xfrm>
            <a:off x="5303520" y="4691440"/>
            <a:ext cx="527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COMING SOON 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BE2F4-4BF9-4194-A38A-536FA1CC04F0}"/>
              </a:ext>
            </a:extLst>
          </p:cNvPr>
          <p:cNvSpPr txBox="1"/>
          <p:nvPr/>
        </p:nvSpPr>
        <p:spPr>
          <a:xfrm>
            <a:off x="9596120" y="2922838"/>
            <a:ext cx="234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완료까지 </a:t>
            </a:r>
            <a:r>
              <a:rPr lang="ko-KR" altLang="en-US" sz="1100" dirty="0" err="1"/>
              <a:t>남은시간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11</a:t>
            </a:r>
            <a:r>
              <a:rPr lang="ko-KR" altLang="en-US" sz="1100" dirty="0"/>
              <a:t>시간 </a:t>
            </a:r>
            <a:r>
              <a:rPr lang="en-US" altLang="ko-KR" sz="1100" dirty="0"/>
              <a:t>14</a:t>
            </a:r>
            <a:r>
              <a:rPr lang="ko-KR" altLang="en-US" sz="1100" dirty="0"/>
              <a:t>분 </a:t>
            </a:r>
            <a:r>
              <a:rPr lang="en-US" altLang="ko-KR" sz="1100" dirty="0"/>
              <a:t>45</a:t>
            </a:r>
            <a:r>
              <a:rPr lang="ko-KR" altLang="en-US" sz="1100" dirty="0"/>
              <a:t>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DCB3C-150C-4CBE-9BEE-3F46B39CF273}"/>
              </a:ext>
            </a:extLst>
          </p:cNvPr>
          <p:cNvSpPr txBox="1"/>
          <p:nvPr/>
        </p:nvSpPr>
        <p:spPr>
          <a:xfrm>
            <a:off x="3413156" y="2960688"/>
            <a:ext cx="234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동아리활동 시작시간</a:t>
            </a:r>
            <a:endParaRPr lang="en-US" altLang="ko-KR" sz="1100" dirty="0"/>
          </a:p>
          <a:p>
            <a:r>
              <a:rPr lang="en-US" altLang="ko-KR" sz="1100" dirty="0"/>
              <a:t>2022.05.08 13: 11:</a:t>
            </a:r>
            <a:r>
              <a:rPr lang="ko-KR" altLang="en-US" sz="1100" dirty="0"/>
              <a:t> </a:t>
            </a:r>
            <a:r>
              <a:rPr lang="en-US" altLang="ko-KR" sz="1100" dirty="0"/>
              <a:t>44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20B5B-27B5-4C1A-A557-9685E0DD369E}"/>
              </a:ext>
            </a:extLst>
          </p:cNvPr>
          <p:cNvSpPr txBox="1"/>
          <p:nvPr/>
        </p:nvSpPr>
        <p:spPr>
          <a:xfrm>
            <a:off x="344467" y="317193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동아리활동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73854-5F81-4691-9B11-31CAD6843DE2}"/>
              </a:ext>
            </a:extLst>
          </p:cNvPr>
          <p:cNvSpPr txBox="1"/>
          <p:nvPr/>
        </p:nvSpPr>
        <p:spPr>
          <a:xfrm>
            <a:off x="4748719" y="1655356"/>
            <a:ext cx="360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공부도 체력이 좋아야 하죠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24</a:t>
            </a:r>
            <a:r>
              <a:rPr lang="ko-KR" altLang="en-US" sz="1100" dirty="0"/>
              <a:t>시간 후에 만나요</a:t>
            </a:r>
            <a:r>
              <a:rPr lang="en-US" altLang="ko-KR" sz="1100" dirty="0"/>
              <a:t>! </a:t>
            </a:r>
          </a:p>
          <a:p>
            <a:r>
              <a:rPr lang="ko-KR" altLang="en-US" sz="1100" dirty="0"/>
              <a:t>동아리활동 보상 </a:t>
            </a:r>
            <a:r>
              <a:rPr lang="en-US" altLang="ko-KR" sz="1100" dirty="0"/>
              <a:t>: __________POP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E5937A-56EE-4E9A-8002-6ADE16191DA5}"/>
              </a:ext>
            </a:extLst>
          </p:cNvPr>
          <p:cNvSpPr/>
          <p:nvPr/>
        </p:nvSpPr>
        <p:spPr>
          <a:xfrm>
            <a:off x="4748719" y="1984044"/>
            <a:ext cx="2468989" cy="248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76A0B-86E8-4123-AD1F-179ECE0C5A51}"/>
              </a:ext>
            </a:extLst>
          </p:cNvPr>
          <p:cNvSpPr txBox="1"/>
          <p:nvPr/>
        </p:nvSpPr>
        <p:spPr>
          <a:xfrm>
            <a:off x="7189153" y="1897912"/>
            <a:ext cx="286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NFT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레어리티</a:t>
            </a:r>
            <a:r>
              <a:rPr lang="ko-KR" altLang="en-US" sz="1200" dirty="0">
                <a:solidFill>
                  <a:srgbClr val="FF0000"/>
                </a:solidFill>
              </a:rPr>
              <a:t> 및 개수 별 총액 표기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87C7-78D2-41E9-96D3-44AB01650576}"/>
              </a:ext>
            </a:extLst>
          </p:cNvPr>
          <p:cNvSpPr txBox="1"/>
          <p:nvPr/>
        </p:nvSpPr>
        <p:spPr>
          <a:xfrm>
            <a:off x="3291840" y="3698240"/>
            <a:ext cx="51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 많은 </a:t>
            </a:r>
            <a:r>
              <a:rPr lang="ko-KR" altLang="en-US" sz="1400" dirty="0" err="1"/>
              <a:t>롤리팝을</a:t>
            </a:r>
            <a:r>
              <a:rPr lang="ko-KR" altLang="en-US" sz="1400" dirty="0"/>
              <a:t> 채굴하고 싶다면</a:t>
            </a:r>
            <a:r>
              <a:rPr lang="en-US" altLang="ko-KR" sz="1400" dirty="0"/>
              <a:t>? </a:t>
            </a:r>
          </a:p>
          <a:p>
            <a:r>
              <a:rPr lang="ko-KR" altLang="en-US" sz="1400" dirty="0" err="1"/>
              <a:t>코고스토어에서</a:t>
            </a:r>
            <a:r>
              <a:rPr lang="ko-KR" altLang="en-US" sz="1400" dirty="0"/>
              <a:t> 아이템을 구매해보세요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C2B061F-B5F4-4976-A769-8F73F84F5CB8}"/>
              </a:ext>
            </a:extLst>
          </p:cNvPr>
          <p:cNvSpPr/>
          <p:nvPr/>
        </p:nvSpPr>
        <p:spPr>
          <a:xfrm>
            <a:off x="6847840" y="3698240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8256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142EB-9B2B-446B-BF8E-4664A5AD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EEDDD-1FA8-44C5-89F3-DC903C84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39FBB2-46E7-4360-B40C-17BFDE91EC9E}"/>
              </a:ext>
            </a:extLst>
          </p:cNvPr>
          <p:cNvSpPr/>
          <p:nvPr/>
        </p:nvSpPr>
        <p:spPr>
          <a:xfrm>
            <a:off x="2794000" y="578803"/>
            <a:ext cx="847344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3A991-75D9-48F7-978D-7C9B9C7F7AD4}"/>
              </a:ext>
            </a:extLst>
          </p:cNvPr>
          <p:cNvSpPr/>
          <p:nvPr/>
        </p:nvSpPr>
        <p:spPr>
          <a:xfrm>
            <a:off x="3789680" y="2371408"/>
            <a:ext cx="6979920" cy="47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67F23-2B7B-4AA5-8B7E-A39E6E0640B6}"/>
              </a:ext>
            </a:extLst>
          </p:cNvPr>
          <p:cNvSpPr txBox="1"/>
          <p:nvPr/>
        </p:nvSpPr>
        <p:spPr>
          <a:xfrm>
            <a:off x="5222240" y="1724715"/>
            <a:ext cx="3464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공부도 체력이 좋아야 하죠</a:t>
            </a:r>
            <a:r>
              <a:rPr lang="en-US" altLang="ko-KR" sz="1050" dirty="0"/>
              <a:t>! </a:t>
            </a:r>
          </a:p>
          <a:p>
            <a:r>
              <a:rPr lang="en-US" altLang="ko-KR" sz="1050" dirty="0"/>
              <a:t>24</a:t>
            </a:r>
            <a:r>
              <a:rPr lang="ko-KR" altLang="en-US" sz="1050" dirty="0"/>
              <a:t>시간 후에 만나요</a:t>
            </a:r>
            <a:r>
              <a:rPr lang="en-US" altLang="ko-KR" sz="1050" dirty="0"/>
              <a:t>! </a:t>
            </a:r>
          </a:p>
          <a:p>
            <a:r>
              <a:rPr lang="ko-KR" altLang="en-US" sz="1050" dirty="0"/>
              <a:t>동아리활동 보상 </a:t>
            </a:r>
            <a:r>
              <a:rPr lang="en-US" altLang="ko-KR" sz="1050" dirty="0"/>
              <a:t>: __________POP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AFB1A-4DCB-4531-B84A-D3EE3D2B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66" y="673182"/>
            <a:ext cx="2772731" cy="88248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2675BA7-CBDA-404F-A8DF-65EA8DEC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08" y="2232184"/>
            <a:ext cx="547392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DA8A81-2DAF-40DD-9864-C7E6E86C74CF}"/>
              </a:ext>
            </a:extLst>
          </p:cNvPr>
          <p:cNvSpPr/>
          <p:nvPr/>
        </p:nvSpPr>
        <p:spPr>
          <a:xfrm>
            <a:off x="3042032" y="4551680"/>
            <a:ext cx="8022208" cy="147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8E4AA-7565-4574-890F-AE8CF5CCE904}"/>
              </a:ext>
            </a:extLst>
          </p:cNvPr>
          <p:cNvSpPr txBox="1"/>
          <p:nvPr/>
        </p:nvSpPr>
        <p:spPr>
          <a:xfrm>
            <a:off x="5303520" y="4691440"/>
            <a:ext cx="527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COMING SOON </a:t>
            </a:r>
            <a:endParaRPr lang="ko-KR" altLang="en-US" sz="3200" b="1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02FABD7-66B1-42D2-B07D-D64F4EE83EC8}"/>
              </a:ext>
            </a:extLst>
          </p:cNvPr>
          <p:cNvSpPr/>
          <p:nvPr/>
        </p:nvSpPr>
        <p:spPr>
          <a:xfrm rot="5400000">
            <a:off x="3516494" y="3137252"/>
            <a:ext cx="29362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8E193-9C07-4041-A044-B744409B310F}"/>
              </a:ext>
            </a:extLst>
          </p:cNvPr>
          <p:cNvSpPr txBox="1"/>
          <p:nvPr/>
        </p:nvSpPr>
        <p:spPr>
          <a:xfrm>
            <a:off x="3389608" y="3104986"/>
            <a:ext cx="10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GO!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7E52F-A40D-4BE1-A3F8-1848B42C6E08}"/>
              </a:ext>
            </a:extLst>
          </p:cNvPr>
          <p:cNvSpPr txBox="1"/>
          <p:nvPr/>
        </p:nvSpPr>
        <p:spPr>
          <a:xfrm>
            <a:off x="3489960" y="1809165"/>
            <a:ext cx="346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체육동아리</a:t>
            </a:r>
          </a:p>
        </p:txBody>
      </p:sp>
      <p:sp>
        <p:nvSpPr>
          <p:cNvPr id="16" name="구름 15">
            <a:extLst>
              <a:ext uri="{FF2B5EF4-FFF2-40B4-BE49-F238E27FC236}">
                <a16:creationId xmlns:a16="http://schemas.microsoft.com/office/drawing/2014/main" id="{5A623AD8-8415-4B34-BD5D-72EC236161D6}"/>
              </a:ext>
            </a:extLst>
          </p:cNvPr>
          <p:cNvSpPr/>
          <p:nvPr/>
        </p:nvSpPr>
        <p:spPr>
          <a:xfrm>
            <a:off x="4236720" y="2984024"/>
            <a:ext cx="3576320" cy="8780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후에 만나요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F6D2E3C-7E56-4A42-A364-243B903115FB}"/>
              </a:ext>
            </a:extLst>
          </p:cNvPr>
          <p:cNvSpPr/>
          <p:nvPr/>
        </p:nvSpPr>
        <p:spPr>
          <a:xfrm>
            <a:off x="3815705" y="3436462"/>
            <a:ext cx="421015" cy="2136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0710B-A439-4E5A-805C-BB2EBC7A3061}"/>
              </a:ext>
            </a:extLst>
          </p:cNvPr>
          <p:cNvSpPr txBox="1"/>
          <p:nvPr/>
        </p:nvSpPr>
        <p:spPr>
          <a:xfrm>
            <a:off x="3789680" y="3931936"/>
            <a:ext cx="51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 많은 </a:t>
            </a:r>
            <a:r>
              <a:rPr lang="ko-KR" altLang="en-US" sz="1400" dirty="0" err="1"/>
              <a:t>롤리팝을</a:t>
            </a:r>
            <a:r>
              <a:rPr lang="ko-KR" altLang="en-US" sz="1400" dirty="0"/>
              <a:t> 채굴하고 싶다면</a:t>
            </a:r>
            <a:r>
              <a:rPr lang="en-US" altLang="ko-KR" sz="1400" dirty="0"/>
              <a:t>? </a:t>
            </a:r>
          </a:p>
          <a:p>
            <a:r>
              <a:rPr lang="ko-KR" altLang="en-US" sz="1400" dirty="0" err="1"/>
              <a:t>코고스토어에서</a:t>
            </a:r>
            <a:r>
              <a:rPr lang="ko-KR" altLang="en-US" sz="1400" dirty="0"/>
              <a:t> 아이템을 구매해보세요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175D12-D603-4D9D-8A46-50BFDBDEC8EE}"/>
              </a:ext>
            </a:extLst>
          </p:cNvPr>
          <p:cNvSpPr/>
          <p:nvPr/>
        </p:nvSpPr>
        <p:spPr>
          <a:xfrm>
            <a:off x="7249771" y="3942775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0880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27FF-87C9-4F4B-865F-DE804003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FF6B0-B4A7-459E-A777-649DBEE7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B63953-9051-4909-BA2B-FF7014BD7A9F}"/>
              </a:ext>
            </a:extLst>
          </p:cNvPr>
          <p:cNvSpPr/>
          <p:nvPr/>
        </p:nvSpPr>
        <p:spPr>
          <a:xfrm>
            <a:off x="203200" y="588963"/>
            <a:ext cx="847344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99222-959A-4EEA-98B4-F84F724C9E5E}"/>
              </a:ext>
            </a:extLst>
          </p:cNvPr>
          <p:cNvSpPr/>
          <p:nvPr/>
        </p:nvSpPr>
        <p:spPr>
          <a:xfrm>
            <a:off x="2519680" y="2381568"/>
            <a:ext cx="5659120" cy="47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6DBFA-D81F-4C85-8908-1CB0DF652741}"/>
              </a:ext>
            </a:extLst>
          </p:cNvPr>
          <p:cNvSpPr/>
          <p:nvPr/>
        </p:nvSpPr>
        <p:spPr>
          <a:xfrm>
            <a:off x="970555" y="2381568"/>
            <a:ext cx="7015205" cy="4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ACF96-8DE3-4EC6-A9D8-E927A59EF21D}"/>
              </a:ext>
            </a:extLst>
          </p:cNvPr>
          <p:cNvSpPr txBox="1"/>
          <p:nvPr/>
        </p:nvSpPr>
        <p:spPr>
          <a:xfrm>
            <a:off x="701040" y="1726913"/>
            <a:ext cx="346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체육동아리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A54859-281E-4AD0-869E-B6DADB3D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66" y="683342"/>
            <a:ext cx="2772731" cy="88248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8764803-1D42-4DA5-A8A3-1B077049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32" y="2265680"/>
            <a:ext cx="547392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334091-7439-4FCA-908E-2133B425E024}"/>
              </a:ext>
            </a:extLst>
          </p:cNvPr>
          <p:cNvSpPr/>
          <p:nvPr/>
        </p:nvSpPr>
        <p:spPr>
          <a:xfrm>
            <a:off x="451232" y="4417288"/>
            <a:ext cx="8022208" cy="161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FDBC3-BF37-42E7-85C2-9AC7BB28182A}"/>
              </a:ext>
            </a:extLst>
          </p:cNvPr>
          <p:cNvSpPr txBox="1"/>
          <p:nvPr/>
        </p:nvSpPr>
        <p:spPr>
          <a:xfrm>
            <a:off x="2712720" y="4701600"/>
            <a:ext cx="527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COMING SOON 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4CEC2-5AF8-4EC8-96AE-C3727532E1C5}"/>
              </a:ext>
            </a:extLst>
          </p:cNvPr>
          <p:cNvSpPr txBox="1"/>
          <p:nvPr/>
        </p:nvSpPr>
        <p:spPr>
          <a:xfrm>
            <a:off x="822356" y="2970848"/>
            <a:ext cx="234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동아리활동 시작시간</a:t>
            </a:r>
            <a:endParaRPr lang="en-US" altLang="ko-KR" sz="1100" dirty="0"/>
          </a:p>
          <a:p>
            <a:r>
              <a:rPr lang="en-US" altLang="ko-KR" sz="1100" dirty="0"/>
              <a:t>2022.05.08 13: 11:</a:t>
            </a:r>
            <a:r>
              <a:rPr lang="ko-KR" altLang="en-US" sz="1100" dirty="0"/>
              <a:t> </a:t>
            </a:r>
            <a:r>
              <a:rPr lang="en-US" altLang="ko-KR" sz="1100" dirty="0"/>
              <a:t>44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D06AE-B5D8-406D-AE11-9C998A5730DF}"/>
              </a:ext>
            </a:extLst>
          </p:cNvPr>
          <p:cNvSpPr txBox="1"/>
          <p:nvPr/>
        </p:nvSpPr>
        <p:spPr>
          <a:xfrm>
            <a:off x="2157919" y="1665516"/>
            <a:ext cx="360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공부도 체력이 좋아야 하죠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24</a:t>
            </a:r>
            <a:r>
              <a:rPr lang="ko-KR" altLang="en-US" sz="1100" dirty="0"/>
              <a:t>시간 후에 만나요</a:t>
            </a:r>
            <a:r>
              <a:rPr lang="en-US" altLang="ko-KR" sz="1100" dirty="0"/>
              <a:t>! </a:t>
            </a:r>
          </a:p>
          <a:p>
            <a:r>
              <a:rPr lang="ko-KR" altLang="en-US" sz="1100" dirty="0"/>
              <a:t>동아리활동 보상 </a:t>
            </a:r>
            <a:r>
              <a:rPr lang="en-US" altLang="ko-KR" sz="1100" dirty="0"/>
              <a:t>: __________POP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8915AD-BFF5-4EA8-916C-70D3BF2182BB}"/>
              </a:ext>
            </a:extLst>
          </p:cNvPr>
          <p:cNvSpPr/>
          <p:nvPr/>
        </p:nvSpPr>
        <p:spPr>
          <a:xfrm>
            <a:off x="2157919" y="1994204"/>
            <a:ext cx="2468989" cy="248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AC2C1-C83E-4321-9EBA-7AC79CC2325E}"/>
              </a:ext>
            </a:extLst>
          </p:cNvPr>
          <p:cNvSpPr txBox="1"/>
          <p:nvPr/>
        </p:nvSpPr>
        <p:spPr>
          <a:xfrm>
            <a:off x="4598353" y="1908072"/>
            <a:ext cx="286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NFT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레어리티</a:t>
            </a:r>
            <a:r>
              <a:rPr lang="ko-KR" altLang="en-US" sz="1200" dirty="0">
                <a:solidFill>
                  <a:srgbClr val="FF0000"/>
                </a:solidFill>
              </a:rPr>
              <a:t> 및 개수 별 총액 표기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2FF4FD-3CAA-4F0D-AC12-B592D2F4BE96}"/>
              </a:ext>
            </a:extLst>
          </p:cNvPr>
          <p:cNvSpPr/>
          <p:nvPr/>
        </p:nvSpPr>
        <p:spPr>
          <a:xfrm>
            <a:off x="7877164" y="2989897"/>
            <a:ext cx="650240" cy="47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C46BDF-CFB4-4EAC-A636-81536BA28295}"/>
              </a:ext>
            </a:extLst>
          </p:cNvPr>
          <p:cNvSpPr/>
          <p:nvPr/>
        </p:nvSpPr>
        <p:spPr>
          <a:xfrm>
            <a:off x="7462116" y="2956680"/>
            <a:ext cx="1422537" cy="6167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A389C-68FF-4E45-AD8C-EE573CA01520}"/>
              </a:ext>
            </a:extLst>
          </p:cNvPr>
          <p:cNvSpPr txBox="1"/>
          <p:nvPr/>
        </p:nvSpPr>
        <p:spPr>
          <a:xfrm>
            <a:off x="9255760" y="2521915"/>
            <a:ext cx="245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완료를 반드시 클릭 해야 </a:t>
            </a:r>
            <a:r>
              <a:rPr lang="ko-KR" altLang="en-US" dirty="0" err="1"/>
              <a:t>롤리팝이</a:t>
            </a:r>
            <a:r>
              <a:rPr lang="ko-KR" altLang="en-US" dirty="0"/>
              <a:t> 채굴됨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38E5A4-3F4C-453A-BC7C-060644417CD6}"/>
              </a:ext>
            </a:extLst>
          </p:cNvPr>
          <p:cNvSpPr txBox="1"/>
          <p:nvPr/>
        </p:nvSpPr>
        <p:spPr>
          <a:xfrm>
            <a:off x="974274" y="3828008"/>
            <a:ext cx="51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 많은 </a:t>
            </a:r>
            <a:r>
              <a:rPr lang="ko-KR" altLang="en-US" sz="1400" dirty="0" err="1"/>
              <a:t>롤리팝을</a:t>
            </a:r>
            <a:r>
              <a:rPr lang="ko-KR" altLang="en-US" sz="1400" dirty="0"/>
              <a:t> 채굴하고 싶다면</a:t>
            </a:r>
            <a:r>
              <a:rPr lang="en-US" altLang="ko-KR" sz="1400" dirty="0"/>
              <a:t>? </a:t>
            </a:r>
          </a:p>
          <a:p>
            <a:r>
              <a:rPr lang="ko-KR" altLang="en-US" sz="1400" dirty="0" err="1"/>
              <a:t>코고스토어에서</a:t>
            </a:r>
            <a:r>
              <a:rPr lang="ko-KR" altLang="en-US" sz="1400" dirty="0"/>
              <a:t> 아이템을 구매해보세요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1309EA8-A9CA-4CFF-8E23-D8E972183CDF}"/>
              </a:ext>
            </a:extLst>
          </p:cNvPr>
          <p:cNvSpPr/>
          <p:nvPr/>
        </p:nvSpPr>
        <p:spPr>
          <a:xfrm>
            <a:off x="4478157" y="3844712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74206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18D8C-6CE8-4B07-8B8A-266D8DF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716318-DF00-4B79-8456-842A14923997}"/>
              </a:ext>
            </a:extLst>
          </p:cNvPr>
          <p:cNvSpPr/>
          <p:nvPr/>
        </p:nvSpPr>
        <p:spPr>
          <a:xfrm>
            <a:off x="280229" y="230188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CFA7FC-87DA-4D97-9559-70F649575933}"/>
              </a:ext>
            </a:extLst>
          </p:cNvPr>
          <p:cNvSpPr/>
          <p:nvPr/>
        </p:nvSpPr>
        <p:spPr>
          <a:xfrm>
            <a:off x="404920" y="1027906"/>
            <a:ext cx="8520546" cy="5149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352AD-2C96-4AE6-9940-46A5499EE5E7}"/>
              </a:ext>
            </a:extLst>
          </p:cNvPr>
          <p:cNvSpPr txBox="1"/>
          <p:nvPr/>
        </p:nvSpPr>
        <p:spPr>
          <a:xfrm>
            <a:off x="630382" y="1231523"/>
            <a:ext cx="48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코고스토어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684A55-B913-40E5-B1AC-65E0E25FB01A}"/>
              </a:ext>
            </a:extLst>
          </p:cNvPr>
          <p:cNvSpPr/>
          <p:nvPr/>
        </p:nvSpPr>
        <p:spPr>
          <a:xfrm>
            <a:off x="630382" y="1825625"/>
            <a:ext cx="2334491" cy="2971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utoShape 2" descr="날개 아이콘 스포츠 신발 — 스톡 벡터 © matc #96780106">
            <a:extLst>
              <a:ext uri="{FF2B5EF4-FFF2-40B4-BE49-F238E27FC236}">
                <a16:creationId xmlns:a16="http://schemas.microsoft.com/office/drawing/2014/main" id="{B7A97DEE-20FE-44C0-9223-74ECA9E42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617B7B9-1331-4524-AF0C-82716188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5" y="1811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30" name="Picture 6" descr="날개 아이콘이 있는 운동화 스포츠 신발에 대한 스톡 벡터 아트 및 기타 이미지 - iStock">
            <a:extLst>
              <a:ext uri="{FF2B5EF4-FFF2-40B4-BE49-F238E27FC236}">
                <a16:creationId xmlns:a16="http://schemas.microsoft.com/office/drawing/2014/main" id="{763B3D3C-EB01-44E1-B1B8-AE3EE3B1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18" y="1981220"/>
            <a:ext cx="1280108" cy="128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92FBC-D0C2-4E71-87B9-A9F4591318CC}"/>
              </a:ext>
            </a:extLst>
          </p:cNvPr>
          <p:cNvSpPr txBox="1"/>
          <p:nvPr/>
        </p:nvSpPr>
        <p:spPr>
          <a:xfrm>
            <a:off x="801532" y="3140473"/>
            <a:ext cx="22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윙스니커즈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DE052-B8DF-41E6-8101-989B77FB08AD}"/>
              </a:ext>
            </a:extLst>
          </p:cNvPr>
          <p:cNvSpPr txBox="1"/>
          <p:nvPr/>
        </p:nvSpPr>
        <p:spPr>
          <a:xfrm>
            <a:off x="823097" y="3522941"/>
            <a:ext cx="174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: </a:t>
            </a:r>
            <a:r>
              <a:rPr lang="ko-KR" altLang="en-US" sz="1200" dirty="0"/>
              <a:t>부스터</a:t>
            </a:r>
            <a:endParaRPr lang="en-US" altLang="ko-KR" sz="1200" dirty="0"/>
          </a:p>
          <a:p>
            <a:r>
              <a:rPr lang="ko-KR" altLang="en-US" sz="1200" dirty="0"/>
              <a:t>동아리활동 마이닝 속도 </a:t>
            </a:r>
            <a:r>
              <a:rPr lang="en-US" altLang="ko-KR" sz="1200" dirty="0"/>
              <a:t>200% </a:t>
            </a:r>
            <a:r>
              <a:rPr lang="ko-KR" altLang="en-US" sz="1200" dirty="0"/>
              <a:t>향상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1B6DBC-6CDA-42FC-8A1E-5E9FBB9A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2698"/>
            <a:ext cx="2772731" cy="88248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64250C-0928-45C5-B360-092F8859A395}"/>
              </a:ext>
            </a:extLst>
          </p:cNvPr>
          <p:cNvSpPr/>
          <p:nvPr/>
        </p:nvSpPr>
        <p:spPr>
          <a:xfrm>
            <a:off x="697623" y="4205452"/>
            <a:ext cx="2200007" cy="44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50,000 POP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690670-3AAD-4DC6-8BF0-92302D733B5D}"/>
              </a:ext>
            </a:extLst>
          </p:cNvPr>
          <p:cNvSpPr/>
          <p:nvPr/>
        </p:nvSpPr>
        <p:spPr>
          <a:xfrm>
            <a:off x="9179658" y="1040292"/>
            <a:ext cx="2334491" cy="172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윙스니커즈를</a:t>
            </a:r>
            <a:r>
              <a:rPr lang="ko-KR" altLang="en-US" sz="1100" dirty="0"/>
              <a:t> 구매하시겠습니까</a:t>
            </a:r>
            <a:r>
              <a:rPr lang="en-US" altLang="ko-KR" sz="1100" dirty="0"/>
              <a:t>?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보유한 </a:t>
            </a:r>
            <a:r>
              <a:rPr lang="ko-KR" altLang="en-US" sz="1100" dirty="0" err="1"/>
              <a:t>롤리팝</a:t>
            </a:r>
            <a:r>
              <a:rPr lang="ko-KR" altLang="en-US" sz="1100" dirty="0"/>
              <a:t> </a:t>
            </a:r>
            <a:r>
              <a:rPr lang="en-US" altLang="ko-KR" sz="1100" dirty="0"/>
              <a:t>: 10,390</a:t>
            </a:r>
          </a:p>
          <a:p>
            <a:pPr algn="ctr"/>
            <a:r>
              <a:rPr lang="ko-KR" altLang="en-US" sz="1100" dirty="0"/>
              <a:t>결제 </a:t>
            </a:r>
            <a:r>
              <a:rPr lang="ko-KR" altLang="en-US" sz="1100" dirty="0" err="1"/>
              <a:t>롤리팝</a:t>
            </a:r>
            <a:r>
              <a:rPr lang="ko-KR" altLang="en-US" sz="1100" dirty="0"/>
              <a:t> </a:t>
            </a:r>
            <a:r>
              <a:rPr lang="en-US" altLang="ko-KR" sz="1100" dirty="0"/>
              <a:t>: 10,000</a:t>
            </a:r>
          </a:p>
          <a:p>
            <a:pPr algn="ctr"/>
            <a:r>
              <a:rPr lang="ko-KR" altLang="en-US" sz="1100" dirty="0"/>
              <a:t>확인   취소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A51355-0E37-4B3A-90D9-57E5AC5386F0}"/>
              </a:ext>
            </a:extLst>
          </p:cNvPr>
          <p:cNvSpPr/>
          <p:nvPr/>
        </p:nvSpPr>
        <p:spPr>
          <a:xfrm>
            <a:off x="9185125" y="2907810"/>
            <a:ext cx="2334491" cy="172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윙스니커즈를</a:t>
            </a:r>
            <a:r>
              <a:rPr lang="ko-KR" altLang="en-US" sz="1100" dirty="0"/>
              <a:t> 구매하시겠습니까</a:t>
            </a:r>
            <a:r>
              <a:rPr lang="en-US" altLang="ko-KR" sz="1100" dirty="0"/>
              <a:t>?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보유한 </a:t>
            </a:r>
            <a:r>
              <a:rPr lang="ko-KR" altLang="en-US" sz="1100" dirty="0" err="1"/>
              <a:t>롤리팝</a:t>
            </a:r>
            <a:r>
              <a:rPr lang="ko-KR" altLang="en-US" sz="1100" dirty="0"/>
              <a:t> </a:t>
            </a:r>
            <a:r>
              <a:rPr lang="en-US" altLang="ko-KR" sz="1100" dirty="0"/>
              <a:t>: 3,930 </a:t>
            </a:r>
          </a:p>
          <a:p>
            <a:pPr algn="ctr"/>
            <a:r>
              <a:rPr lang="ko-KR" altLang="en-US" sz="1100" dirty="0"/>
              <a:t>부족 </a:t>
            </a:r>
            <a:r>
              <a:rPr lang="ko-KR" altLang="en-US" sz="1100" dirty="0" err="1"/>
              <a:t>롤리팝</a:t>
            </a:r>
            <a:r>
              <a:rPr lang="ko-KR" altLang="en-US" sz="1100" dirty="0"/>
              <a:t> </a:t>
            </a:r>
            <a:r>
              <a:rPr lang="en-US" altLang="ko-KR" sz="1100" dirty="0"/>
              <a:t>: 6,070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충전하기      취소</a:t>
            </a:r>
            <a:endParaRPr lang="en-US" altLang="ko-KR" sz="11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236210-4E4F-461B-B491-CF06EC2870FD}"/>
              </a:ext>
            </a:extLst>
          </p:cNvPr>
          <p:cNvSpPr/>
          <p:nvPr/>
        </p:nvSpPr>
        <p:spPr>
          <a:xfrm>
            <a:off x="9690929" y="3940769"/>
            <a:ext cx="800100" cy="6208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A124B1-AEF8-46B1-9AFC-DA9BE6608FFB}"/>
              </a:ext>
            </a:extLst>
          </p:cNvPr>
          <p:cNvSpPr/>
          <p:nvPr/>
        </p:nvSpPr>
        <p:spPr>
          <a:xfrm>
            <a:off x="3211190" y="1828123"/>
            <a:ext cx="2334491" cy="2971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05956-2DD6-4BF9-AB7D-106FBBFF15F2}"/>
              </a:ext>
            </a:extLst>
          </p:cNvPr>
          <p:cNvSpPr txBox="1"/>
          <p:nvPr/>
        </p:nvSpPr>
        <p:spPr>
          <a:xfrm>
            <a:off x="3382340" y="3142971"/>
            <a:ext cx="22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커다란곶괭이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014C1-A412-4F75-86E4-AEF51EA7CA53}"/>
              </a:ext>
            </a:extLst>
          </p:cNvPr>
          <p:cNvSpPr txBox="1"/>
          <p:nvPr/>
        </p:nvSpPr>
        <p:spPr>
          <a:xfrm>
            <a:off x="3403905" y="3525439"/>
            <a:ext cx="174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기능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채굴양</a:t>
            </a:r>
            <a:r>
              <a:rPr lang="en-US" altLang="ko-KR" sz="1200" dirty="0"/>
              <a:t>X2</a:t>
            </a:r>
          </a:p>
          <a:p>
            <a:r>
              <a:rPr lang="ko-KR" altLang="en-US" sz="1200" dirty="0"/>
              <a:t>동아리활동 마이닝 양 </a:t>
            </a:r>
            <a:r>
              <a:rPr lang="en-US" altLang="ko-KR" sz="1200" dirty="0"/>
              <a:t>200% </a:t>
            </a:r>
            <a:r>
              <a:rPr lang="ko-KR" altLang="en-US" sz="1200" dirty="0"/>
              <a:t>향상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E5CE-F436-477F-AEE6-5F0E9FC74681}"/>
              </a:ext>
            </a:extLst>
          </p:cNvPr>
          <p:cNvSpPr/>
          <p:nvPr/>
        </p:nvSpPr>
        <p:spPr>
          <a:xfrm>
            <a:off x="3278431" y="4207950"/>
            <a:ext cx="2200007" cy="44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50,000 POP</a:t>
            </a:r>
            <a:endParaRPr lang="ko-KR" altLang="en-US" dirty="0"/>
          </a:p>
        </p:txBody>
      </p:sp>
      <p:pic>
        <p:nvPicPr>
          <p:cNvPr id="1026" name="Picture 2" descr="곡괭이 - 무료 건설 및 도구개 아이콘">
            <a:extLst>
              <a:ext uri="{FF2B5EF4-FFF2-40B4-BE49-F238E27FC236}">
                <a16:creationId xmlns:a16="http://schemas.microsoft.com/office/drawing/2014/main" id="{F3229D5D-14BE-4195-998A-0E835A13F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22" y="2096689"/>
            <a:ext cx="919224" cy="9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16658C-1F72-452B-A466-96F91B232606}"/>
              </a:ext>
            </a:extLst>
          </p:cNvPr>
          <p:cNvSpPr/>
          <p:nvPr/>
        </p:nvSpPr>
        <p:spPr>
          <a:xfrm>
            <a:off x="630382" y="5031402"/>
            <a:ext cx="4312168" cy="80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롤리팝</a:t>
            </a:r>
            <a:r>
              <a:rPr lang="ko-KR" altLang="en-US" dirty="0"/>
              <a:t> 충전소 바로가기</a:t>
            </a:r>
          </a:p>
        </p:txBody>
      </p:sp>
    </p:spTree>
    <p:extLst>
      <p:ext uri="{BB962C8B-B14F-4D97-AF65-F5344CB8AC3E}">
        <p14:creationId xmlns:p14="http://schemas.microsoft.com/office/powerpoint/2010/main" val="388650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E9B6B-CBCD-418E-9076-104122C4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FD71E-B3D2-47D5-88CA-E927A17C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557A6-577A-49CD-93DC-830D36FFB14B}"/>
              </a:ext>
            </a:extLst>
          </p:cNvPr>
          <p:cNvSpPr txBox="1"/>
          <p:nvPr/>
        </p:nvSpPr>
        <p:spPr>
          <a:xfrm>
            <a:off x="4730126" y="2901003"/>
            <a:ext cx="554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롤리팝</a:t>
            </a:r>
            <a:r>
              <a:rPr lang="ko-KR" altLang="en-US" sz="3600" b="1" dirty="0"/>
              <a:t> 충전소</a:t>
            </a:r>
            <a:endParaRPr lang="en-US" altLang="ko-KR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2ACC3-F742-4D32-944D-117A54B05336}"/>
              </a:ext>
            </a:extLst>
          </p:cNvPr>
          <p:cNvSpPr txBox="1"/>
          <p:nvPr/>
        </p:nvSpPr>
        <p:spPr>
          <a:xfrm>
            <a:off x="3124200" y="3702997"/>
            <a:ext cx="6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이건 일정 확인 필요</a:t>
            </a:r>
            <a:r>
              <a:rPr lang="en-US" altLang="ko-KR" dirty="0"/>
              <a:t>! (6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일까지 들어가는 부분 아님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80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B5DE-0080-4AAE-A35E-70ADC91F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1AFF6-4687-4137-A755-09157C62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F6A88E-4670-42E5-87E8-021AFD1D611A}"/>
              </a:ext>
            </a:extLst>
          </p:cNvPr>
          <p:cNvSpPr/>
          <p:nvPr/>
        </p:nvSpPr>
        <p:spPr>
          <a:xfrm>
            <a:off x="444500" y="596900"/>
            <a:ext cx="8343900" cy="566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73F6D-153E-4B8B-B785-C15600E6E637}"/>
              </a:ext>
            </a:extLst>
          </p:cNvPr>
          <p:cNvSpPr txBox="1"/>
          <p:nvPr/>
        </p:nvSpPr>
        <p:spPr>
          <a:xfrm>
            <a:off x="698500" y="916751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롤리팝</a:t>
            </a:r>
            <a:r>
              <a:rPr lang="ko-KR" altLang="en-US" sz="2000" b="1" dirty="0"/>
              <a:t> 충전소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AF90F-EFC1-4E12-A1CA-D3A12B6342FB}"/>
              </a:ext>
            </a:extLst>
          </p:cNvPr>
          <p:cNvSpPr txBox="1"/>
          <p:nvPr/>
        </p:nvSpPr>
        <p:spPr>
          <a:xfrm>
            <a:off x="698500" y="1316861"/>
            <a:ext cx="652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롤리팝이란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 err="1"/>
              <a:t>코고스쿨</a:t>
            </a:r>
            <a:r>
              <a:rPr lang="ko-KR" altLang="en-US" sz="1600" dirty="0"/>
              <a:t> 생태계 내 포인트이자 전용 </a:t>
            </a:r>
            <a:r>
              <a:rPr lang="ko-KR" altLang="en-US" sz="1600" dirty="0" err="1"/>
              <a:t>결제수단입니다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코고스쿨</a:t>
            </a:r>
            <a:r>
              <a:rPr lang="ko-KR" altLang="en-US" sz="1600" dirty="0"/>
              <a:t> 아이템 구매</a:t>
            </a:r>
            <a:r>
              <a:rPr lang="en-US" altLang="ko-KR" sz="1600" dirty="0"/>
              <a:t>, NFT</a:t>
            </a:r>
            <a:r>
              <a:rPr lang="ko-KR" altLang="en-US" sz="1600" dirty="0"/>
              <a:t> 작품 구매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/>
              <a:t>GST</a:t>
            </a:r>
            <a:r>
              <a:rPr lang="ko-KR" altLang="en-US" sz="1600" dirty="0"/>
              <a:t>와의 </a:t>
            </a:r>
            <a:r>
              <a:rPr lang="ko-KR" altLang="en-US" sz="1600" dirty="0" err="1"/>
              <a:t>스왑이</a:t>
            </a:r>
            <a:r>
              <a:rPr lang="ko-KR" altLang="en-US" sz="1600" dirty="0"/>
              <a:t> 가능합니다</a:t>
            </a:r>
            <a:r>
              <a:rPr lang="en-US" altLang="ko-KR" sz="1600" b="1" dirty="0"/>
              <a:t>. 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AA2CA7-03AB-4550-9106-37E249B7949E}"/>
              </a:ext>
            </a:extLst>
          </p:cNvPr>
          <p:cNvSpPr/>
          <p:nvPr/>
        </p:nvSpPr>
        <p:spPr>
          <a:xfrm>
            <a:off x="748035" y="2175267"/>
            <a:ext cx="6781800" cy="76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롤리팝</a:t>
            </a:r>
            <a:r>
              <a:rPr lang="ko-KR" altLang="en-US" sz="1600" dirty="0"/>
              <a:t> 무료 획득 방법 확인하기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AFCA31-2C87-4270-B590-8D72B44C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189582"/>
            <a:ext cx="5016500" cy="4116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8673CD-F358-4D58-A4E3-752CFECF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69" y="675562"/>
            <a:ext cx="2772731" cy="8824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04C92A-23E0-4FCB-A555-CC1350B6953D}"/>
              </a:ext>
            </a:extLst>
          </p:cNvPr>
          <p:cNvSpPr txBox="1"/>
          <p:nvPr/>
        </p:nvSpPr>
        <p:spPr>
          <a:xfrm>
            <a:off x="7670800" y="242485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8561E-8BA3-44F6-BD40-89AEC7517B15}"/>
              </a:ext>
            </a:extLst>
          </p:cNvPr>
          <p:cNvSpPr txBox="1"/>
          <p:nvPr/>
        </p:nvSpPr>
        <p:spPr>
          <a:xfrm>
            <a:off x="5486400" y="324423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77EFD-6995-4807-B9F5-8E7931E6615F}"/>
              </a:ext>
            </a:extLst>
          </p:cNvPr>
          <p:cNvSpPr txBox="1"/>
          <p:nvPr/>
        </p:nvSpPr>
        <p:spPr>
          <a:xfrm>
            <a:off x="9099350" y="413952"/>
            <a:ext cx="269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 err="1"/>
              <a:t>롤리팝</a:t>
            </a:r>
            <a:r>
              <a:rPr lang="ko-KR" altLang="en-US" sz="1400" dirty="0"/>
              <a:t> 무료 획득 방법 확인하기 클릭 시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82052CA-A5E4-4FE1-89D2-85F6C1FC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350" y="943602"/>
            <a:ext cx="2857899" cy="1228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A2C8B5-6FEF-4D16-9E7C-4067757711C3}"/>
              </a:ext>
            </a:extLst>
          </p:cNvPr>
          <p:cNvSpPr txBox="1"/>
          <p:nvPr/>
        </p:nvSpPr>
        <p:spPr>
          <a:xfrm>
            <a:off x="9112051" y="2198536"/>
            <a:ext cx="2635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얘 누르면 뜨는 팝업과 동일한 팝업 생성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각각 가격 클릭 시 결제 팝업 생성 </a:t>
            </a:r>
            <a:r>
              <a:rPr lang="en-US" altLang="ko-KR" sz="1400" dirty="0"/>
              <a:t>(</a:t>
            </a:r>
            <a:r>
              <a:rPr lang="ko-KR" altLang="en-US" sz="1400" dirty="0"/>
              <a:t>다음페이지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72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249DA-12B4-408D-B529-BCB1ABD0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98897-AD48-4689-87CE-B6523BB4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E5DEB2-87DB-4B43-86C7-1AFD78246E96}"/>
              </a:ext>
            </a:extLst>
          </p:cNvPr>
          <p:cNvSpPr/>
          <p:nvPr/>
        </p:nvSpPr>
        <p:spPr>
          <a:xfrm>
            <a:off x="444500" y="596900"/>
            <a:ext cx="8343900" cy="566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FFEB8-B076-4799-A01E-D1DB6EACDC76}"/>
              </a:ext>
            </a:extLst>
          </p:cNvPr>
          <p:cNvSpPr txBox="1"/>
          <p:nvPr/>
        </p:nvSpPr>
        <p:spPr>
          <a:xfrm>
            <a:off x="698500" y="916751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롤리팝</a:t>
            </a:r>
            <a:r>
              <a:rPr lang="ko-KR" altLang="en-US" sz="2000" b="1" dirty="0"/>
              <a:t> 충전소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E66FC-44C0-4020-9208-9235743F1FD9}"/>
              </a:ext>
            </a:extLst>
          </p:cNvPr>
          <p:cNvSpPr txBox="1"/>
          <p:nvPr/>
        </p:nvSpPr>
        <p:spPr>
          <a:xfrm>
            <a:off x="698500" y="1316861"/>
            <a:ext cx="652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롤리팝이란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 err="1"/>
              <a:t>코고스쿨</a:t>
            </a:r>
            <a:r>
              <a:rPr lang="ko-KR" altLang="en-US" sz="1600" dirty="0"/>
              <a:t> 생태계 내 포인트이자 전용 </a:t>
            </a:r>
            <a:r>
              <a:rPr lang="ko-KR" altLang="en-US" sz="1600" dirty="0" err="1"/>
              <a:t>결제수단입니다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코고스쿨</a:t>
            </a:r>
            <a:r>
              <a:rPr lang="ko-KR" altLang="en-US" sz="1600" dirty="0"/>
              <a:t> 아이템 구매</a:t>
            </a:r>
            <a:r>
              <a:rPr lang="en-US" altLang="ko-KR" sz="1600" dirty="0"/>
              <a:t>, NFT</a:t>
            </a:r>
            <a:r>
              <a:rPr lang="ko-KR" altLang="en-US" sz="1600" dirty="0"/>
              <a:t> 작품 구매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/>
              <a:t>GST</a:t>
            </a:r>
            <a:r>
              <a:rPr lang="ko-KR" altLang="en-US" sz="1600" dirty="0"/>
              <a:t>와의 </a:t>
            </a:r>
            <a:r>
              <a:rPr lang="ko-KR" altLang="en-US" sz="1600" dirty="0" err="1"/>
              <a:t>스왑이</a:t>
            </a:r>
            <a:r>
              <a:rPr lang="ko-KR" altLang="en-US" sz="1600" dirty="0"/>
              <a:t> 가능합니다</a:t>
            </a:r>
            <a:r>
              <a:rPr lang="en-US" altLang="ko-KR" sz="1600" b="1" dirty="0"/>
              <a:t>. </a:t>
            </a:r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4A3442-E261-4538-A7C7-D604024E2C26}"/>
              </a:ext>
            </a:extLst>
          </p:cNvPr>
          <p:cNvSpPr/>
          <p:nvPr/>
        </p:nvSpPr>
        <p:spPr>
          <a:xfrm>
            <a:off x="748035" y="2175267"/>
            <a:ext cx="6781800" cy="76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롤리팝</a:t>
            </a:r>
            <a:r>
              <a:rPr lang="ko-KR" altLang="en-US" sz="1600" dirty="0"/>
              <a:t> 무료 획득 방법 확인하기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6A998A-100E-4777-91C8-01EF121F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69" y="675562"/>
            <a:ext cx="2772731" cy="882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7E22E9-0BA7-49AC-A74F-5D74E5E9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189582"/>
            <a:ext cx="5016500" cy="41166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A780E7-05E7-46E2-9298-6F9B530C6918}"/>
              </a:ext>
            </a:extLst>
          </p:cNvPr>
          <p:cNvSpPr/>
          <p:nvPr/>
        </p:nvSpPr>
        <p:spPr>
          <a:xfrm>
            <a:off x="2544285" y="507737"/>
            <a:ext cx="4876800" cy="635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BF437-0525-417D-8D78-06292D28ADC9}"/>
              </a:ext>
            </a:extLst>
          </p:cNvPr>
          <p:cNvSpPr txBox="1"/>
          <p:nvPr/>
        </p:nvSpPr>
        <p:spPr>
          <a:xfrm>
            <a:off x="3949700" y="647948"/>
            <a:ext cx="277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롤리팝</a:t>
            </a:r>
            <a:r>
              <a:rPr lang="ko-KR" altLang="en-US" dirty="0"/>
              <a:t> 충전하기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EAD9A-8277-460D-8406-B3A3F2C3D300}"/>
              </a:ext>
            </a:extLst>
          </p:cNvPr>
          <p:cNvSpPr txBox="1"/>
          <p:nvPr/>
        </p:nvSpPr>
        <p:spPr>
          <a:xfrm>
            <a:off x="2667155" y="1340762"/>
            <a:ext cx="468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주문금액                                 </a:t>
            </a:r>
            <a:r>
              <a:rPr lang="en-US" altLang="ko-KR" dirty="0"/>
              <a:t>1,000 </a:t>
            </a:r>
            <a:r>
              <a:rPr lang="ko-KR" altLang="en-US" dirty="0"/>
              <a:t>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74E633-64F4-4DFE-9377-354AC7DFF578}"/>
              </a:ext>
            </a:extLst>
          </p:cNvPr>
          <p:cNvCxnSpPr/>
          <p:nvPr/>
        </p:nvCxnSpPr>
        <p:spPr>
          <a:xfrm>
            <a:off x="2544285" y="19939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405CA6-F445-4638-BD5A-F12265B10075}"/>
              </a:ext>
            </a:extLst>
          </p:cNvPr>
          <p:cNvSpPr txBox="1"/>
          <p:nvPr/>
        </p:nvSpPr>
        <p:spPr>
          <a:xfrm>
            <a:off x="2794000" y="2175267"/>
            <a:ext cx="443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결제수단                              </a:t>
            </a:r>
            <a:r>
              <a:rPr lang="en-US" altLang="ko-KR" dirty="0"/>
              <a:t>1,000 </a:t>
            </a:r>
            <a:r>
              <a:rPr lang="ko-KR" altLang="en-US" dirty="0"/>
              <a:t>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CF629-D94F-4366-90E3-540D9782F0C5}"/>
              </a:ext>
            </a:extLst>
          </p:cNvPr>
          <p:cNvSpPr/>
          <p:nvPr/>
        </p:nvSpPr>
        <p:spPr>
          <a:xfrm>
            <a:off x="2777015" y="3047830"/>
            <a:ext cx="1295400" cy="3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신용카드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487380-903C-4F52-AA76-46C6EECCED90}"/>
              </a:ext>
            </a:extLst>
          </p:cNvPr>
          <p:cNvSpPr/>
          <p:nvPr/>
        </p:nvSpPr>
        <p:spPr>
          <a:xfrm>
            <a:off x="4336972" y="3046183"/>
            <a:ext cx="1295400" cy="3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69DF4-A173-4907-AC76-A73C81840A24}"/>
              </a:ext>
            </a:extLst>
          </p:cNvPr>
          <p:cNvSpPr/>
          <p:nvPr/>
        </p:nvSpPr>
        <p:spPr>
          <a:xfrm>
            <a:off x="5831287" y="3033483"/>
            <a:ext cx="1295400" cy="3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무통장입금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F57ADD-7077-40B8-BE90-CE43B65C5C87}"/>
              </a:ext>
            </a:extLst>
          </p:cNvPr>
          <p:cNvSpPr/>
          <p:nvPr/>
        </p:nvSpPr>
        <p:spPr>
          <a:xfrm>
            <a:off x="2794000" y="3544130"/>
            <a:ext cx="1295400" cy="3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9DB4D-4B38-4EEA-A280-7DE66FBABB72}"/>
              </a:ext>
            </a:extLst>
          </p:cNvPr>
          <p:cNvSpPr txBox="1"/>
          <p:nvPr/>
        </p:nvSpPr>
        <p:spPr>
          <a:xfrm>
            <a:off x="2971800" y="4343400"/>
            <a:ext cx="415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결제상세</a:t>
            </a:r>
            <a:endParaRPr lang="en-US" altLang="ko-KR" dirty="0"/>
          </a:p>
          <a:p>
            <a:r>
              <a:rPr lang="ko-KR" altLang="en-US" dirty="0"/>
              <a:t>주문금액                          </a:t>
            </a:r>
            <a:r>
              <a:rPr lang="en-US" altLang="ko-KR" dirty="0"/>
              <a:t>1,000 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결제수단선택항목</a:t>
            </a:r>
            <a:r>
              <a:rPr lang="en-US" altLang="ko-KR" dirty="0"/>
              <a:t>)             1,000 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43C5B-D950-4279-9940-A61522CDD89B}"/>
              </a:ext>
            </a:extLst>
          </p:cNvPr>
          <p:cNvSpPr/>
          <p:nvPr/>
        </p:nvSpPr>
        <p:spPr>
          <a:xfrm>
            <a:off x="3403600" y="5820728"/>
            <a:ext cx="2971800" cy="84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결제하기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2389F3-1C7A-4EFC-A314-B34D91ED9F64}"/>
              </a:ext>
            </a:extLst>
          </p:cNvPr>
          <p:cNvCxnSpPr/>
          <p:nvPr/>
        </p:nvCxnSpPr>
        <p:spPr>
          <a:xfrm>
            <a:off x="9271000" y="127000"/>
            <a:ext cx="0" cy="653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692E01-2480-4ABB-9053-BD90D0865C72}"/>
              </a:ext>
            </a:extLst>
          </p:cNvPr>
          <p:cNvSpPr txBox="1"/>
          <p:nvPr/>
        </p:nvSpPr>
        <p:spPr>
          <a:xfrm>
            <a:off x="9347200" y="881258"/>
            <a:ext cx="2755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각 결제수단 클릭 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뜨는 항목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 다음 실제 결제페이지는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PG</a:t>
            </a:r>
            <a:r>
              <a:rPr lang="ko-KR" altLang="en-US" dirty="0">
                <a:solidFill>
                  <a:srgbClr val="FF0000"/>
                </a:solidFill>
              </a:rPr>
              <a:t>사 정책 항목 그대로 따라야하는건지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아님 별도로 우리가 잡아서 개발하는건지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개발팀 체크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604F56F-5DCD-43E1-896C-162DFA9C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702" y="3544130"/>
            <a:ext cx="1978992" cy="11232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9A87D1-2C13-4916-AE11-21A0196544D3}"/>
              </a:ext>
            </a:extLst>
          </p:cNvPr>
          <p:cNvSpPr txBox="1"/>
          <p:nvPr/>
        </p:nvSpPr>
        <p:spPr>
          <a:xfrm>
            <a:off x="9499600" y="4826000"/>
            <a:ext cx="208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충전 완료 시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코고월렛</a:t>
            </a:r>
            <a:r>
              <a:rPr lang="ko-KR" altLang="en-US" dirty="0"/>
              <a:t> 상세내역 표기</a:t>
            </a:r>
            <a:r>
              <a:rPr lang="en-US" altLang="ko-KR" dirty="0"/>
              <a:t>=&gt;7</a:t>
            </a:r>
            <a:r>
              <a:rPr lang="ko-KR" altLang="en-US" dirty="0"/>
              <a:t>페이지 참고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4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06027-61CE-4BD7-A37D-F322D521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E292-6A59-45B0-ADDE-81E2071D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53B98-50AC-4BCA-8498-D0614D148FAC}"/>
              </a:ext>
            </a:extLst>
          </p:cNvPr>
          <p:cNvSpPr txBox="1"/>
          <p:nvPr/>
        </p:nvSpPr>
        <p:spPr>
          <a:xfrm>
            <a:off x="2767584" y="2905780"/>
            <a:ext cx="693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코고스쿨</a:t>
            </a:r>
            <a:r>
              <a:rPr lang="ko-KR" altLang="en-US" sz="2800" b="1" dirty="0"/>
              <a:t> 서비스 로그인 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카이카스</a:t>
            </a:r>
            <a:r>
              <a:rPr lang="ko-KR" altLang="en-US" sz="2800" b="1" dirty="0"/>
              <a:t> 연동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277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B795-F8AC-4FE1-98DE-2D40131E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333B-531B-4EED-8346-714A6B75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E5476-8F2B-4ECC-9F1F-68DC255A7325}"/>
              </a:ext>
            </a:extLst>
          </p:cNvPr>
          <p:cNvSpPr txBox="1"/>
          <p:nvPr/>
        </p:nvSpPr>
        <p:spPr>
          <a:xfrm>
            <a:off x="2260600" y="1881078"/>
            <a:ext cx="873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구매 시 부족으로 넘어오는 </a:t>
            </a:r>
            <a:r>
              <a:rPr lang="ko-KR" altLang="en-US" sz="2800" b="1" dirty="0" err="1"/>
              <a:t>롤리팝</a:t>
            </a:r>
            <a:r>
              <a:rPr lang="ko-KR" altLang="en-US" sz="2800" b="1" dirty="0"/>
              <a:t> 충전소는</a:t>
            </a:r>
            <a:endParaRPr lang="en-US" altLang="ko-KR" sz="2800" b="1" dirty="0"/>
          </a:p>
          <a:p>
            <a:r>
              <a:rPr lang="en-US" altLang="ko-KR" sz="2800" b="1" dirty="0"/>
              <a:t>2</a:t>
            </a:r>
            <a:r>
              <a:rPr lang="ko-KR" altLang="en-US" sz="2800" b="1" dirty="0"/>
              <a:t>차로 </a:t>
            </a:r>
            <a:r>
              <a:rPr lang="ko-KR" altLang="en-US" sz="2800" b="1" dirty="0" err="1"/>
              <a:t>업뎃</a:t>
            </a:r>
            <a:r>
              <a:rPr lang="en-US" altLang="ko-KR" sz="2800" b="1" dirty="0"/>
              <a:t>! </a:t>
            </a:r>
          </a:p>
          <a:p>
            <a:r>
              <a:rPr lang="ko-KR" altLang="en-US" sz="2800" b="1" dirty="0"/>
              <a:t>무조건 위 두페이지로 넘겨주세요</a:t>
            </a:r>
            <a:r>
              <a:rPr lang="en-US" altLang="ko-KR" sz="2800" b="1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1951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2ECF9-18C7-41EA-8EE9-E4DDEBF94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9D2C1-07C4-4D9B-8BF2-4D1196AFC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DDBDD0-843C-436F-BAD0-EFC13BB6A611}"/>
              </a:ext>
            </a:extLst>
          </p:cNvPr>
          <p:cNvSpPr/>
          <p:nvPr/>
        </p:nvSpPr>
        <p:spPr>
          <a:xfrm>
            <a:off x="90435" y="864158"/>
            <a:ext cx="8189407" cy="5064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D850C-258A-4C26-A065-F8663168423F}"/>
              </a:ext>
            </a:extLst>
          </p:cNvPr>
          <p:cNvSpPr txBox="1"/>
          <p:nvPr/>
        </p:nvSpPr>
        <p:spPr>
          <a:xfrm>
            <a:off x="1356526" y="2659559"/>
            <a:ext cx="6360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COGOSCHOOL NFT</a:t>
            </a:r>
            <a:endParaRPr lang="ko-KR" altLang="en-US" sz="4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E3CEF1-7A4B-425A-8765-D784F009C569}"/>
              </a:ext>
            </a:extLst>
          </p:cNvPr>
          <p:cNvSpPr/>
          <p:nvPr/>
        </p:nvSpPr>
        <p:spPr>
          <a:xfrm>
            <a:off x="2781093" y="3527855"/>
            <a:ext cx="2733152" cy="769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A4ED34-6659-4DC3-B236-E340BDC21683}"/>
              </a:ext>
            </a:extLst>
          </p:cNvPr>
          <p:cNvSpPr/>
          <p:nvPr/>
        </p:nvSpPr>
        <p:spPr>
          <a:xfrm>
            <a:off x="2059911" y="3359917"/>
            <a:ext cx="4250453" cy="1105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DB46C-DF50-43EF-AEE7-0D4FC521225D}"/>
              </a:ext>
            </a:extLst>
          </p:cNvPr>
          <p:cNvSpPr txBox="1"/>
          <p:nvPr/>
        </p:nvSpPr>
        <p:spPr>
          <a:xfrm>
            <a:off x="5866565" y="3727910"/>
            <a:ext cx="86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9529C-1F6D-49E5-B6AF-2FA2497CA968}"/>
              </a:ext>
            </a:extLst>
          </p:cNvPr>
          <p:cNvSpPr txBox="1"/>
          <p:nvPr/>
        </p:nvSpPr>
        <p:spPr>
          <a:xfrm>
            <a:off x="8533563" y="544301"/>
            <a:ext cx="325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START </a:t>
            </a:r>
            <a:r>
              <a:rPr lang="ko-KR" altLang="en-US" sz="1400" dirty="0"/>
              <a:t>클릭 시 팝업 뜸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89607C-F046-47C4-A8C6-22354FA5AA12}"/>
              </a:ext>
            </a:extLst>
          </p:cNvPr>
          <p:cNvSpPr/>
          <p:nvPr/>
        </p:nvSpPr>
        <p:spPr>
          <a:xfrm>
            <a:off x="8566221" y="902267"/>
            <a:ext cx="3162718" cy="1619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A3F5-41D4-4502-A5EF-1FF054470CFE}"/>
              </a:ext>
            </a:extLst>
          </p:cNvPr>
          <p:cNvSpPr txBox="1"/>
          <p:nvPr/>
        </p:nvSpPr>
        <p:spPr>
          <a:xfrm>
            <a:off x="8580037" y="951500"/>
            <a:ext cx="3255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카이카스</a:t>
            </a:r>
            <a:r>
              <a:rPr lang="ko-KR" altLang="en-US" sz="1200" b="1" dirty="0"/>
              <a:t> 지갑을 연동해주세요</a:t>
            </a:r>
            <a:r>
              <a:rPr lang="en-US" altLang="ko-KR" sz="1200" b="1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코고스쿨</a:t>
            </a:r>
            <a:r>
              <a:rPr lang="en-US" altLang="ko-KR" sz="1100" dirty="0"/>
              <a:t>NFT</a:t>
            </a:r>
            <a:r>
              <a:rPr lang="ko-KR" altLang="en-US" sz="1100" dirty="0"/>
              <a:t>를 보유하고 있지 않으면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서비스 </a:t>
            </a:r>
            <a:r>
              <a:rPr lang="ko-KR" altLang="en-US" sz="1100" dirty="0" err="1"/>
              <a:t>체험판</a:t>
            </a:r>
            <a:r>
              <a:rPr lang="ko-KR" altLang="en-US" sz="1100" dirty="0"/>
              <a:t> 이용만 가능합니다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EEAC69-915C-468E-8FCB-1C39EDCFCF12}"/>
              </a:ext>
            </a:extLst>
          </p:cNvPr>
          <p:cNvSpPr/>
          <p:nvPr/>
        </p:nvSpPr>
        <p:spPr>
          <a:xfrm>
            <a:off x="8566221" y="1880319"/>
            <a:ext cx="1549959" cy="4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카이카스</a:t>
            </a:r>
            <a:r>
              <a:rPr lang="ko-KR" altLang="en-US" sz="1050" dirty="0"/>
              <a:t> 연동하기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3FF1ED-3D6E-4A38-96FC-2A49A8DBDF96}"/>
              </a:ext>
            </a:extLst>
          </p:cNvPr>
          <p:cNvSpPr/>
          <p:nvPr/>
        </p:nvSpPr>
        <p:spPr>
          <a:xfrm>
            <a:off x="10179399" y="1880319"/>
            <a:ext cx="1549959" cy="4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코고스쿨</a:t>
            </a:r>
            <a:r>
              <a:rPr lang="ko-KR" altLang="en-US" sz="1050" dirty="0"/>
              <a:t> 체험해보기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4A9B4C5-1E78-4A22-858D-EDB3CABB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08" y="2880103"/>
            <a:ext cx="1640101" cy="2387600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1FF167A-CBBD-4FFD-A56F-DE05EFECFA41}"/>
              </a:ext>
            </a:extLst>
          </p:cNvPr>
          <p:cNvSpPr/>
          <p:nvPr/>
        </p:nvSpPr>
        <p:spPr>
          <a:xfrm>
            <a:off x="9238389" y="2223958"/>
            <a:ext cx="311498" cy="6190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B6214FF-DB62-4A29-8D01-EDE9EAE8EFEE}"/>
              </a:ext>
            </a:extLst>
          </p:cNvPr>
          <p:cNvSpPr/>
          <p:nvPr/>
        </p:nvSpPr>
        <p:spPr>
          <a:xfrm rot="637286">
            <a:off x="10506242" y="2222428"/>
            <a:ext cx="311498" cy="35296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F1BF083-5188-4322-BE60-2B8556EE1429}"/>
              </a:ext>
            </a:extLst>
          </p:cNvPr>
          <p:cNvSpPr/>
          <p:nvPr/>
        </p:nvSpPr>
        <p:spPr>
          <a:xfrm rot="20135047">
            <a:off x="9847507" y="5076085"/>
            <a:ext cx="311745" cy="7162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98BE7-996F-449E-95CB-41F54F374781}"/>
              </a:ext>
            </a:extLst>
          </p:cNvPr>
          <p:cNvSpPr txBox="1"/>
          <p:nvPr/>
        </p:nvSpPr>
        <p:spPr>
          <a:xfrm>
            <a:off x="9678360" y="5750887"/>
            <a:ext cx="24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다음페이지로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CACFB-23C1-4262-A6E6-308F7269EA73}"/>
              </a:ext>
            </a:extLst>
          </p:cNvPr>
          <p:cNvSpPr txBox="1"/>
          <p:nvPr/>
        </p:nvSpPr>
        <p:spPr>
          <a:xfrm>
            <a:off x="8822453" y="5371464"/>
            <a:ext cx="1165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연동성공 후</a:t>
            </a:r>
          </a:p>
        </p:txBody>
      </p:sp>
    </p:spTree>
    <p:extLst>
      <p:ext uri="{BB962C8B-B14F-4D97-AF65-F5344CB8AC3E}">
        <p14:creationId xmlns:p14="http://schemas.microsoft.com/office/powerpoint/2010/main" val="282192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ED27-783B-43C2-B685-3438617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3B402-A763-406F-8B74-5AF2BCC8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61E53-60C0-493B-809A-7A4CC6DA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6" y="483326"/>
            <a:ext cx="3817106" cy="24147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54A82C-9DD4-4B80-8E82-293BB16B0031}"/>
              </a:ext>
            </a:extLst>
          </p:cNvPr>
          <p:cNvSpPr/>
          <p:nvPr/>
        </p:nvSpPr>
        <p:spPr>
          <a:xfrm>
            <a:off x="44684" y="720742"/>
            <a:ext cx="7586505" cy="5436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59C34-9618-415A-B03B-98CF9BD0DC54}"/>
              </a:ext>
            </a:extLst>
          </p:cNvPr>
          <p:cNvSpPr/>
          <p:nvPr/>
        </p:nvSpPr>
        <p:spPr>
          <a:xfrm>
            <a:off x="358218" y="3869934"/>
            <a:ext cx="1611319" cy="127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학생회관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CCC2EC-5AA8-48BC-ADC9-1BB7951A5B57}"/>
              </a:ext>
            </a:extLst>
          </p:cNvPr>
          <p:cNvSpPr/>
          <p:nvPr/>
        </p:nvSpPr>
        <p:spPr>
          <a:xfrm>
            <a:off x="2117512" y="2371815"/>
            <a:ext cx="1698172" cy="20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A5A188-B277-4F9E-81C9-329A2FC6DCA8}"/>
              </a:ext>
            </a:extLst>
          </p:cNvPr>
          <p:cNvSpPr/>
          <p:nvPr/>
        </p:nvSpPr>
        <p:spPr>
          <a:xfrm>
            <a:off x="3914412" y="2371815"/>
            <a:ext cx="1698172" cy="20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0753EB-0270-4E00-AB0D-795CAB3F183B}"/>
              </a:ext>
            </a:extLst>
          </p:cNvPr>
          <p:cNvSpPr/>
          <p:nvPr/>
        </p:nvSpPr>
        <p:spPr>
          <a:xfrm>
            <a:off x="5871894" y="3821263"/>
            <a:ext cx="1611320" cy="138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EBEA95B-934E-4445-ADE1-42A645CD4979}"/>
              </a:ext>
            </a:extLst>
          </p:cNvPr>
          <p:cNvSpPr/>
          <p:nvPr/>
        </p:nvSpPr>
        <p:spPr>
          <a:xfrm>
            <a:off x="4999485" y="1072065"/>
            <a:ext cx="2813538" cy="905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7163-8921-4119-9289-B77837225AB1}"/>
              </a:ext>
            </a:extLst>
          </p:cNvPr>
          <p:cNvSpPr txBox="1"/>
          <p:nvPr/>
        </p:nvSpPr>
        <p:spPr>
          <a:xfrm>
            <a:off x="5259882" y="1428525"/>
            <a:ext cx="27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 </a:t>
            </a:r>
            <a:r>
              <a:rPr lang="ko-KR" altLang="en-US" sz="1200" dirty="0"/>
              <a:t>보유개수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롤리팝</a:t>
            </a:r>
            <a:r>
              <a:rPr lang="ko-KR" altLang="en-US" sz="1200" dirty="0"/>
              <a:t> </a:t>
            </a:r>
            <a:r>
              <a:rPr lang="en-US" altLang="ko-KR" sz="1200" dirty="0"/>
              <a:t>: 3,903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EA71AD-A303-4F22-A824-B7E015E06835}"/>
              </a:ext>
            </a:extLst>
          </p:cNvPr>
          <p:cNvSpPr/>
          <p:nvPr/>
        </p:nvSpPr>
        <p:spPr>
          <a:xfrm>
            <a:off x="4528149" y="4976425"/>
            <a:ext cx="1212711" cy="110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코고스토어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526BAF-76E4-4575-8162-5BF6DFB0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12" y="1647710"/>
            <a:ext cx="210318" cy="20338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33A9962-4566-4ACE-872A-99E09E319042}"/>
              </a:ext>
            </a:extLst>
          </p:cNvPr>
          <p:cNvSpPr/>
          <p:nvPr/>
        </p:nvSpPr>
        <p:spPr>
          <a:xfrm>
            <a:off x="6558426" y="1649408"/>
            <a:ext cx="529331" cy="20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충전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C2F8E-65DC-4B0D-92CC-802BBA66573D}"/>
              </a:ext>
            </a:extLst>
          </p:cNvPr>
          <p:cNvSpPr txBox="1"/>
          <p:nvPr/>
        </p:nvSpPr>
        <p:spPr>
          <a:xfrm>
            <a:off x="8265021" y="3016251"/>
            <a:ext cx="3231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</a:t>
            </a:r>
            <a:endParaRPr lang="en-US" altLang="ko-KR" sz="1100" dirty="0"/>
          </a:p>
          <a:p>
            <a:r>
              <a:rPr lang="ko-KR" altLang="en-US" sz="1100" b="1" dirty="0" err="1"/>
              <a:t>코고스쿨</a:t>
            </a:r>
            <a:r>
              <a:rPr lang="ko-KR" altLang="en-US" sz="1100" b="1" dirty="0"/>
              <a:t> 본관 </a:t>
            </a:r>
            <a:r>
              <a:rPr lang="en-US" altLang="ko-KR" sz="1100" b="1" dirty="0"/>
              <a:t>1 : </a:t>
            </a:r>
            <a:r>
              <a:rPr lang="ko-KR" altLang="en-US" sz="1100" b="1" dirty="0"/>
              <a:t>강의 시청 및 테스트 응시</a:t>
            </a:r>
            <a:endParaRPr lang="en-US" altLang="ko-KR" sz="1100" b="1" dirty="0"/>
          </a:p>
          <a:p>
            <a:r>
              <a:rPr lang="ko-KR" altLang="en-US" sz="1100" dirty="0" err="1"/>
              <a:t>코고스쿨</a:t>
            </a:r>
            <a:r>
              <a:rPr lang="ko-KR" altLang="en-US" sz="1100" dirty="0"/>
              <a:t> 본관 </a:t>
            </a:r>
            <a:r>
              <a:rPr lang="en-US" altLang="ko-KR" sz="1100" dirty="0"/>
              <a:t>2 : </a:t>
            </a:r>
            <a:r>
              <a:rPr lang="ko-KR" altLang="en-US" sz="1100" dirty="0"/>
              <a:t>타 프로젝트 </a:t>
            </a:r>
            <a:r>
              <a:rPr lang="ko-KR" altLang="en-US" sz="1100" dirty="0" err="1"/>
              <a:t>화리</a:t>
            </a:r>
            <a:r>
              <a:rPr lang="en-US" altLang="ko-KR" sz="1100" dirty="0"/>
              <a:t>/</a:t>
            </a:r>
            <a:r>
              <a:rPr lang="ko-KR" altLang="en-US" sz="1100" dirty="0"/>
              <a:t>퍼블릭 등</a:t>
            </a:r>
            <a:endParaRPr lang="en-US" altLang="ko-KR" sz="1100" dirty="0"/>
          </a:p>
          <a:p>
            <a:r>
              <a:rPr lang="ko-KR" altLang="en-US" sz="1100" b="1" dirty="0"/>
              <a:t>동아리실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브라우저 게임</a:t>
            </a:r>
            <a:endParaRPr lang="en-US" altLang="ko-KR" sz="1100" b="1" dirty="0"/>
          </a:p>
          <a:p>
            <a:r>
              <a:rPr lang="ko-KR" altLang="en-US" sz="1100" b="1" dirty="0" err="1"/>
              <a:t>코고스토어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브라우저 게임 </a:t>
            </a:r>
            <a:r>
              <a:rPr lang="ko-KR" altLang="en-US" sz="1100" b="1" dirty="0" err="1"/>
              <a:t>캐릭</a:t>
            </a:r>
            <a:r>
              <a:rPr lang="ko-KR" altLang="en-US" sz="1100" b="1" dirty="0"/>
              <a:t> 및 아이템 결제</a:t>
            </a:r>
            <a:endParaRPr lang="en-US" altLang="ko-KR" sz="1100" b="1" dirty="0"/>
          </a:p>
          <a:p>
            <a:r>
              <a:rPr lang="ko-KR" altLang="en-US" sz="1100" dirty="0"/>
              <a:t>학생회관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디파이서비스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스테이킹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스왑</a:t>
            </a:r>
            <a:r>
              <a:rPr lang="en-US" altLang="ko-KR" sz="1100" dirty="0"/>
              <a:t>)</a:t>
            </a: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39FE1-1D44-4663-81BA-E55616624867}"/>
              </a:ext>
            </a:extLst>
          </p:cNvPr>
          <p:cNvSpPr txBox="1"/>
          <p:nvPr/>
        </p:nvSpPr>
        <p:spPr>
          <a:xfrm>
            <a:off x="5174901" y="1104395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4B8EEEA-C5CF-4846-B203-FD47FDD49211}"/>
              </a:ext>
            </a:extLst>
          </p:cNvPr>
          <p:cNvSpPr/>
          <p:nvPr/>
        </p:nvSpPr>
        <p:spPr>
          <a:xfrm>
            <a:off x="4511710" y="956335"/>
            <a:ext cx="3466681" cy="11367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0B5229-462A-464F-82B2-123D311045AD}"/>
              </a:ext>
            </a:extLst>
          </p:cNvPr>
          <p:cNvCxnSpPr>
            <a:cxnSpLocks/>
          </p:cNvCxnSpPr>
          <p:nvPr/>
        </p:nvCxnSpPr>
        <p:spPr>
          <a:xfrm>
            <a:off x="7087757" y="2093079"/>
            <a:ext cx="217052" cy="27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DB34C8-1060-4985-9ABA-FE71FEE92B77}"/>
              </a:ext>
            </a:extLst>
          </p:cNvPr>
          <p:cNvSpPr txBox="1"/>
          <p:nvPr/>
        </p:nvSpPr>
        <p:spPr>
          <a:xfrm>
            <a:off x="6569136" y="2341629"/>
            <a:ext cx="2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</a:t>
            </a:r>
            <a:r>
              <a:rPr lang="ko-KR" altLang="en-US" b="1" dirty="0">
                <a:solidFill>
                  <a:srgbClr val="FF0000"/>
                </a:solidFill>
              </a:rPr>
              <a:t>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C3ABD-6D3C-4AC6-9E4A-3D612E18146D}"/>
              </a:ext>
            </a:extLst>
          </p:cNvPr>
          <p:cNvSpPr txBox="1"/>
          <p:nvPr/>
        </p:nvSpPr>
        <p:spPr>
          <a:xfrm>
            <a:off x="657237" y="1388825"/>
            <a:ext cx="31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롤리팝</a:t>
            </a:r>
            <a:r>
              <a:rPr lang="ko-KR" altLang="en-US" sz="1200" dirty="0"/>
              <a:t> 획득 방법 및 희귀도에 따른 </a:t>
            </a:r>
            <a:endParaRPr lang="en-US" altLang="ko-KR" sz="1200" dirty="0"/>
          </a:p>
          <a:p>
            <a:r>
              <a:rPr lang="ko-KR" altLang="en-US" sz="1200" dirty="0" err="1"/>
              <a:t>롤리팝</a:t>
            </a:r>
            <a:r>
              <a:rPr lang="ko-KR" altLang="en-US" sz="1200" dirty="0"/>
              <a:t> 마이닝 개수 확인</a:t>
            </a:r>
            <a:r>
              <a:rPr lang="en-US" altLang="ko-KR" sz="1200" dirty="0"/>
              <a:t>! </a:t>
            </a:r>
            <a:endParaRPr lang="ko-KR" altLang="en-US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BD3399-365E-45F8-B8FB-551DBB03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4" y="1340955"/>
            <a:ext cx="448565" cy="45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9D6E29-D3BF-482F-814F-E08674242D03}"/>
              </a:ext>
            </a:extLst>
          </p:cNvPr>
          <p:cNvSpPr txBox="1"/>
          <p:nvPr/>
        </p:nvSpPr>
        <p:spPr>
          <a:xfrm>
            <a:off x="3914412" y="3978234"/>
            <a:ext cx="218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COMING SOON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4D516B-972C-497D-93F4-573A9162355D}"/>
              </a:ext>
            </a:extLst>
          </p:cNvPr>
          <p:cNvSpPr txBox="1"/>
          <p:nvPr/>
        </p:nvSpPr>
        <p:spPr>
          <a:xfrm>
            <a:off x="257906" y="4651763"/>
            <a:ext cx="218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COMING SOON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D0C58-F3A3-405C-BF0D-AE145F0FB185}"/>
              </a:ext>
            </a:extLst>
          </p:cNvPr>
          <p:cNvSpPr/>
          <p:nvPr/>
        </p:nvSpPr>
        <p:spPr>
          <a:xfrm>
            <a:off x="141366" y="1109981"/>
            <a:ext cx="3466681" cy="11367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69284-905D-451B-A2D6-06506410A9A8}"/>
              </a:ext>
            </a:extLst>
          </p:cNvPr>
          <p:cNvCxnSpPr>
            <a:stCxn id="33" idx="3"/>
          </p:cNvCxnSpPr>
          <p:nvPr/>
        </p:nvCxnSpPr>
        <p:spPr>
          <a:xfrm>
            <a:off x="3608047" y="1678353"/>
            <a:ext cx="4656974" cy="28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25AC38-C786-47D0-BC3B-45E820AB67C9}"/>
              </a:ext>
            </a:extLst>
          </p:cNvPr>
          <p:cNvSpPr txBox="1"/>
          <p:nvPr/>
        </p:nvSpPr>
        <p:spPr>
          <a:xfrm>
            <a:off x="8348342" y="4401246"/>
            <a:ext cx="3110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추후 게시판 형태로 수정하고</a:t>
            </a:r>
            <a:r>
              <a:rPr lang="en-US" altLang="ko-KR" sz="11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차 출시에는 클릭 시 팝업으로 노출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이건 제가 </a:t>
            </a:r>
            <a:r>
              <a:rPr lang="ko-KR" altLang="en-US" sz="1100" b="1" dirty="0" err="1">
                <a:solidFill>
                  <a:srgbClr val="FF0000"/>
                </a:solidFill>
              </a:rPr>
              <a:t>픽스해서</a:t>
            </a:r>
            <a:r>
              <a:rPr lang="ko-KR" altLang="en-US" sz="1100" b="1" dirty="0">
                <a:solidFill>
                  <a:srgbClr val="FF0000"/>
                </a:solidFill>
              </a:rPr>
              <a:t> 정리 후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텍스트 </a:t>
            </a:r>
            <a:r>
              <a:rPr lang="ko-KR" altLang="en-US" sz="1100" b="1" dirty="0" err="1">
                <a:solidFill>
                  <a:srgbClr val="FF0000"/>
                </a:solidFill>
              </a:rPr>
              <a:t>보내줄게요</a:t>
            </a:r>
            <a:r>
              <a:rPr lang="en-US" altLang="ko-KR" sz="1100" b="1" dirty="0">
                <a:solidFill>
                  <a:srgbClr val="FF0000"/>
                </a:solidFill>
              </a:rPr>
              <a:t>!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9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6040-4125-40AC-8388-56B45FBE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C873F-3630-4306-8A58-415D1F56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7A5AF-0029-438C-BC9C-8982E68739A7}"/>
              </a:ext>
            </a:extLst>
          </p:cNvPr>
          <p:cNvSpPr txBox="1"/>
          <p:nvPr/>
        </p:nvSpPr>
        <p:spPr>
          <a:xfrm>
            <a:off x="4007555" y="2912532"/>
            <a:ext cx="554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코고스쿨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월렛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692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13122-728B-4956-B6C3-64A72384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4C223-59B4-4D3F-AE7D-6FE8597A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C273FF-ACBD-4D05-BF17-F5AC283C8685}"/>
              </a:ext>
            </a:extLst>
          </p:cNvPr>
          <p:cNvSpPr/>
          <p:nvPr/>
        </p:nvSpPr>
        <p:spPr>
          <a:xfrm>
            <a:off x="644234" y="944021"/>
            <a:ext cx="2711915" cy="818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ABCCE-3BF8-44F7-9108-A318818A942F}"/>
              </a:ext>
            </a:extLst>
          </p:cNvPr>
          <p:cNvSpPr txBox="1"/>
          <p:nvPr/>
        </p:nvSpPr>
        <p:spPr>
          <a:xfrm>
            <a:off x="542611" y="331372"/>
            <a:ext cx="61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코고스쿨월렛</a:t>
            </a:r>
            <a:r>
              <a:rPr lang="ko-KR" altLang="en-US" sz="20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EFC73-1110-44C8-8020-7E91C0B6799D}"/>
              </a:ext>
            </a:extLst>
          </p:cNvPr>
          <p:cNvSpPr txBox="1"/>
          <p:nvPr/>
        </p:nvSpPr>
        <p:spPr>
          <a:xfrm>
            <a:off x="838200" y="994272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174B-EFD8-448F-83F9-906005FCBFFA}"/>
              </a:ext>
            </a:extLst>
          </p:cNvPr>
          <p:cNvSpPr txBox="1"/>
          <p:nvPr/>
        </p:nvSpPr>
        <p:spPr>
          <a:xfrm>
            <a:off x="821603" y="1302049"/>
            <a:ext cx="2357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코고스쿨</a:t>
            </a:r>
            <a:r>
              <a:rPr lang="en-US" altLang="ko-KR" sz="1100" dirty="0"/>
              <a:t>NFT</a:t>
            </a:r>
            <a:r>
              <a:rPr lang="ko-KR" altLang="en-US" sz="1100" dirty="0"/>
              <a:t>를 보유하신 </a:t>
            </a:r>
            <a:endParaRPr lang="en-US" altLang="ko-KR" sz="1100" dirty="0"/>
          </a:p>
          <a:p>
            <a:r>
              <a:rPr lang="ko-KR" altLang="en-US" sz="1100" dirty="0" err="1"/>
              <a:t>카이카스</a:t>
            </a:r>
            <a:r>
              <a:rPr lang="ko-KR" altLang="en-US" sz="1100" dirty="0"/>
              <a:t> 지갑을 연동해주세요</a:t>
            </a:r>
            <a:r>
              <a:rPr lang="en-US" altLang="ko-KR" sz="11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59813-FB2A-4CF4-AA90-DA11A2D42FF9}"/>
              </a:ext>
            </a:extLst>
          </p:cNvPr>
          <p:cNvSpPr txBox="1"/>
          <p:nvPr/>
        </p:nvSpPr>
        <p:spPr>
          <a:xfrm>
            <a:off x="3505426" y="1156950"/>
            <a:ext cx="700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CASE )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 연결을 하지 않았을 경우</a:t>
            </a:r>
            <a:r>
              <a:rPr lang="en-US" altLang="ko-KR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2E22A-FD8A-4391-8036-859C74ABA066}"/>
              </a:ext>
            </a:extLst>
          </p:cNvPr>
          <p:cNvSpPr txBox="1"/>
          <p:nvPr/>
        </p:nvSpPr>
        <p:spPr>
          <a:xfrm>
            <a:off x="3545059" y="2103990"/>
            <a:ext cx="70040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CASE 1)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지갑을 연동했으나 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NFT</a:t>
            </a:r>
            <a:r>
              <a:rPr lang="ko-KR" altLang="en-US" sz="1050" dirty="0"/>
              <a:t>를 가지고 있지 않은 경우</a:t>
            </a:r>
            <a:endParaRPr lang="en-US" altLang="ko-KR" sz="1050" dirty="0"/>
          </a:p>
          <a:p>
            <a:r>
              <a:rPr lang="en-US" altLang="ko-KR" sz="1050" dirty="0"/>
              <a:t>CASE 2 )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연동이 된 경우</a:t>
            </a:r>
            <a:r>
              <a:rPr lang="en-US" altLang="ko-KR" sz="1050" dirty="0"/>
              <a:t>, </a:t>
            </a:r>
            <a:r>
              <a:rPr lang="ko-KR" altLang="en-US" sz="1050" dirty="0"/>
              <a:t>이전에 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NFT </a:t>
            </a:r>
            <a:r>
              <a:rPr lang="ko-KR" altLang="en-US" sz="1050" dirty="0"/>
              <a:t>를 가지고 있었으나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팔아버려서 더 이상 가지고 있지 </a:t>
            </a:r>
            <a:r>
              <a:rPr lang="ko-KR" altLang="en-US" sz="1050" dirty="0" err="1"/>
              <a:t>않을때</a:t>
            </a:r>
            <a:endParaRPr lang="en-US" altLang="ko-KR" sz="105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A7931E-B9D9-4600-A378-0F74AC6F98E3}"/>
              </a:ext>
            </a:extLst>
          </p:cNvPr>
          <p:cNvSpPr/>
          <p:nvPr/>
        </p:nvSpPr>
        <p:spPr>
          <a:xfrm>
            <a:off x="644234" y="1904205"/>
            <a:ext cx="2711915" cy="818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8D387-6E74-484E-BC6E-2F67B7F7B1BC}"/>
              </a:ext>
            </a:extLst>
          </p:cNvPr>
          <p:cNvSpPr txBox="1"/>
          <p:nvPr/>
        </p:nvSpPr>
        <p:spPr>
          <a:xfrm>
            <a:off x="838199" y="1966795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CDC3C-DC19-4454-9F9F-47C6D1FC48F1}"/>
              </a:ext>
            </a:extLst>
          </p:cNvPr>
          <p:cNvSpPr txBox="1"/>
          <p:nvPr/>
        </p:nvSpPr>
        <p:spPr>
          <a:xfrm>
            <a:off x="838198" y="2214583"/>
            <a:ext cx="2357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코고스쿨</a:t>
            </a:r>
            <a:r>
              <a:rPr lang="en-US" altLang="ko-KR" sz="1100" dirty="0"/>
              <a:t>NFT </a:t>
            </a:r>
            <a:r>
              <a:rPr lang="ko-KR" altLang="en-US" sz="1100" dirty="0"/>
              <a:t>보유개수 </a:t>
            </a:r>
            <a:r>
              <a:rPr lang="en-US" altLang="ko-KR" sz="1100" dirty="0"/>
              <a:t>: 0</a:t>
            </a:r>
          </a:p>
          <a:p>
            <a:endParaRPr lang="en-US" altLang="ko-KR" sz="11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3D1BCB6-3947-497D-9A0C-26617847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8" y="2439020"/>
            <a:ext cx="1657581" cy="2693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4E06CA4-7BA8-4503-997C-CC0365CA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7" y="2895718"/>
            <a:ext cx="2813537" cy="895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05E0A0-AF33-4B25-A43D-02BC72978FCD}"/>
              </a:ext>
            </a:extLst>
          </p:cNvPr>
          <p:cNvSpPr txBox="1"/>
          <p:nvPr/>
        </p:nvSpPr>
        <p:spPr>
          <a:xfrm>
            <a:off x="3591979" y="3203058"/>
            <a:ext cx="700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CASE )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 연동 완료 및 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NFT </a:t>
            </a:r>
            <a:r>
              <a:rPr lang="ko-KR" altLang="en-US" sz="1050" dirty="0"/>
              <a:t>정상보유</a:t>
            </a:r>
            <a:endParaRPr lang="en-US" altLang="ko-KR" sz="105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BC50D7-3325-49B4-A387-EC9A5927EE2F}"/>
              </a:ext>
            </a:extLst>
          </p:cNvPr>
          <p:cNvCxnSpPr>
            <a:cxnSpLocks/>
          </p:cNvCxnSpPr>
          <p:nvPr/>
        </p:nvCxnSpPr>
        <p:spPr>
          <a:xfrm>
            <a:off x="318655" y="3908570"/>
            <a:ext cx="1150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A39815-AE4E-4CD8-99FD-DB6F1084BC7C}"/>
              </a:ext>
            </a:extLst>
          </p:cNvPr>
          <p:cNvSpPr/>
          <p:nvPr/>
        </p:nvSpPr>
        <p:spPr>
          <a:xfrm>
            <a:off x="716972" y="4728415"/>
            <a:ext cx="2639177" cy="1931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68ECC-5E39-4F2C-B4F4-BD93B07184F5}"/>
              </a:ext>
            </a:extLst>
          </p:cNvPr>
          <p:cNvSpPr txBox="1"/>
          <p:nvPr/>
        </p:nvSpPr>
        <p:spPr>
          <a:xfrm>
            <a:off x="610017" y="4048369"/>
            <a:ext cx="822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디벨롭</a:t>
            </a:r>
            <a:r>
              <a:rPr lang="ko-KR" altLang="en-US" sz="2000" b="1" dirty="0"/>
              <a:t> 버전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이번에 가능하면 베스트이지만 안되면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차 </a:t>
            </a:r>
            <a:r>
              <a:rPr lang="ko-KR" altLang="en-US" sz="2000" b="1" dirty="0" err="1"/>
              <a:t>업뎃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42D06-299A-492B-B882-ADD1639C0EB5}"/>
              </a:ext>
            </a:extLst>
          </p:cNvPr>
          <p:cNvSpPr txBox="1"/>
          <p:nvPr/>
        </p:nvSpPr>
        <p:spPr>
          <a:xfrm>
            <a:off x="821603" y="4805813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0FE730-793F-4AF1-A9DC-B95D428FE492}"/>
              </a:ext>
            </a:extLst>
          </p:cNvPr>
          <p:cNvSpPr txBox="1"/>
          <p:nvPr/>
        </p:nvSpPr>
        <p:spPr>
          <a:xfrm>
            <a:off x="875863" y="5158010"/>
            <a:ext cx="27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 </a:t>
            </a:r>
            <a:r>
              <a:rPr lang="ko-KR" altLang="en-US" sz="1200" dirty="0"/>
              <a:t>보유개수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롤리팝</a:t>
            </a:r>
            <a:r>
              <a:rPr lang="ko-KR" altLang="en-US" sz="1200" dirty="0"/>
              <a:t> </a:t>
            </a:r>
            <a:r>
              <a:rPr lang="en-US" altLang="ko-KR" sz="1200" dirty="0"/>
              <a:t>: 3,903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2E1FA4-52FA-403C-987E-2675702D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39" y="5388842"/>
            <a:ext cx="210318" cy="20338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7A6838-D1B3-4301-9C8F-F363A3DECE3F}"/>
              </a:ext>
            </a:extLst>
          </p:cNvPr>
          <p:cNvSpPr/>
          <p:nvPr/>
        </p:nvSpPr>
        <p:spPr>
          <a:xfrm>
            <a:off x="2240141" y="5376105"/>
            <a:ext cx="529331" cy="20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충전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517012-1D4E-4F2B-922D-09D974A19B03}"/>
              </a:ext>
            </a:extLst>
          </p:cNvPr>
          <p:cNvSpPr txBox="1"/>
          <p:nvPr/>
        </p:nvSpPr>
        <p:spPr>
          <a:xfrm>
            <a:off x="869778" y="5829300"/>
            <a:ext cx="2325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GST </a:t>
            </a:r>
            <a:r>
              <a:rPr lang="ko-KR" altLang="en-US" sz="1050" b="1" dirty="0"/>
              <a:t>보유수량 확인을 위해</a:t>
            </a:r>
            <a:endParaRPr lang="en-US" altLang="ko-KR" sz="1050" b="1" dirty="0"/>
          </a:p>
          <a:p>
            <a:r>
              <a:rPr lang="ko-KR" altLang="en-US" sz="1050" b="1" dirty="0" err="1"/>
              <a:t>코고월렛과</a:t>
            </a:r>
            <a:r>
              <a:rPr lang="ko-KR" altLang="en-US" sz="1050" b="1" dirty="0"/>
              <a:t> 연동해주세요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37B8987-9F2D-4C2B-BD46-BEFC13010BAC}"/>
              </a:ext>
            </a:extLst>
          </p:cNvPr>
          <p:cNvSpPr/>
          <p:nvPr/>
        </p:nvSpPr>
        <p:spPr>
          <a:xfrm>
            <a:off x="3703912" y="5609361"/>
            <a:ext cx="998753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374968-865D-49B2-90E3-900F33A9425D}"/>
              </a:ext>
            </a:extLst>
          </p:cNvPr>
          <p:cNvSpPr/>
          <p:nvPr/>
        </p:nvSpPr>
        <p:spPr>
          <a:xfrm>
            <a:off x="4994561" y="4683387"/>
            <a:ext cx="2639177" cy="1931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04791D-2B4D-49A1-92A7-C632E9B63D5A}"/>
              </a:ext>
            </a:extLst>
          </p:cNvPr>
          <p:cNvSpPr txBox="1"/>
          <p:nvPr/>
        </p:nvSpPr>
        <p:spPr>
          <a:xfrm>
            <a:off x="5099192" y="4760785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D6D1C-4253-4D6D-8D6E-9358663C5E74}"/>
              </a:ext>
            </a:extLst>
          </p:cNvPr>
          <p:cNvSpPr txBox="1"/>
          <p:nvPr/>
        </p:nvSpPr>
        <p:spPr>
          <a:xfrm>
            <a:off x="5153452" y="5112982"/>
            <a:ext cx="27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 </a:t>
            </a:r>
            <a:r>
              <a:rPr lang="ko-KR" altLang="en-US" sz="1200" dirty="0"/>
              <a:t>보유개수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롤리팝</a:t>
            </a:r>
            <a:r>
              <a:rPr lang="ko-KR" altLang="en-US" sz="1200" dirty="0"/>
              <a:t> </a:t>
            </a:r>
            <a:r>
              <a:rPr lang="en-US" altLang="ko-KR" sz="1200" dirty="0"/>
              <a:t>: 3,903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B70A2D9-80BA-4354-B54D-A45FDF48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928" y="5343814"/>
            <a:ext cx="210318" cy="20338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17D2955-FD3C-4DF6-B92D-A28B9F7035D9}"/>
              </a:ext>
            </a:extLst>
          </p:cNvPr>
          <p:cNvSpPr/>
          <p:nvPr/>
        </p:nvSpPr>
        <p:spPr>
          <a:xfrm>
            <a:off x="6517730" y="5331077"/>
            <a:ext cx="529331" cy="20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충전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315EB-D206-45FF-9279-3AD1858418B9}"/>
              </a:ext>
            </a:extLst>
          </p:cNvPr>
          <p:cNvSpPr txBox="1"/>
          <p:nvPr/>
        </p:nvSpPr>
        <p:spPr>
          <a:xfrm>
            <a:off x="5147367" y="5784272"/>
            <a:ext cx="2325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GST</a:t>
            </a:r>
            <a:r>
              <a:rPr lang="ko-KR" altLang="en-US" sz="1050" b="1" dirty="0"/>
              <a:t>보유수량 </a:t>
            </a:r>
            <a:r>
              <a:rPr lang="en-US" altLang="ko-KR" sz="1050" b="1" dirty="0"/>
              <a:t>: 10,000 </a:t>
            </a:r>
            <a:endParaRPr lang="ko-KR" altLang="en-US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40B5D6-9019-4583-803B-D2DE77050D84}"/>
              </a:ext>
            </a:extLst>
          </p:cNvPr>
          <p:cNvSpPr txBox="1"/>
          <p:nvPr/>
        </p:nvSpPr>
        <p:spPr>
          <a:xfrm>
            <a:off x="3591979" y="5011134"/>
            <a:ext cx="123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어떤 방식의 체크</a:t>
            </a:r>
            <a:r>
              <a:rPr lang="en-US" altLang="ko-KR" sz="1400" dirty="0">
                <a:solidFill>
                  <a:srgbClr val="FF0000"/>
                </a:solidFill>
              </a:rPr>
              <a:t>? </a:t>
            </a:r>
            <a:r>
              <a:rPr lang="ko-KR" altLang="en-US" sz="1400" dirty="0">
                <a:solidFill>
                  <a:srgbClr val="FF0000"/>
                </a:solidFill>
              </a:rPr>
              <a:t>연동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4230D4-D6A0-46D9-8A45-1215E2E94438}"/>
              </a:ext>
            </a:extLst>
          </p:cNvPr>
          <p:cNvSpPr txBox="1"/>
          <p:nvPr/>
        </p:nvSpPr>
        <p:spPr>
          <a:xfrm>
            <a:off x="4301422" y="1413689"/>
            <a:ext cx="264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클릭 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연동 창 띄움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A30DD3F-173B-4D72-A849-C68087CB3076}"/>
              </a:ext>
            </a:extLst>
          </p:cNvPr>
          <p:cNvSpPr/>
          <p:nvPr/>
        </p:nvSpPr>
        <p:spPr>
          <a:xfrm>
            <a:off x="3606444" y="1438963"/>
            <a:ext cx="679588" cy="185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03A010E-6159-4F9A-84F7-1D1CC671F3EB}"/>
              </a:ext>
            </a:extLst>
          </p:cNvPr>
          <p:cNvSpPr/>
          <p:nvPr/>
        </p:nvSpPr>
        <p:spPr>
          <a:xfrm rot="1698762">
            <a:off x="8496059" y="2337483"/>
            <a:ext cx="679588" cy="185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03E3923-6FD7-40F0-9330-9AA6B8A22251}"/>
              </a:ext>
            </a:extLst>
          </p:cNvPr>
          <p:cNvSpPr/>
          <p:nvPr/>
        </p:nvSpPr>
        <p:spPr>
          <a:xfrm rot="19575990">
            <a:off x="8566257" y="2763535"/>
            <a:ext cx="679588" cy="185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E7161A-D309-4FF8-AB9E-1257B7F4897E}"/>
              </a:ext>
            </a:extLst>
          </p:cNvPr>
          <p:cNvSpPr txBox="1"/>
          <p:nvPr/>
        </p:nvSpPr>
        <p:spPr>
          <a:xfrm>
            <a:off x="9319286" y="2402697"/>
            <a:ext cx="236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 시 </a:t>
            </a:r>
            <a:r>
              <a:rPr lang="ko-KR" altLang="en-US" sz="1200" dirty="0" err="1"/>
              <a:t>코고월렛</a:t>
            </a:r>
            <a:r>
              <a:rPr lang="ko-KR" altLang="en-US" sz="1200" dirty="0"/>
              <a:t>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0743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AEF3-FE87-4F81-9DE3-B4AB2B7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EFEE4-4462-4FA0-98F9-C39DCFF9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9D2B6-7621-4C67-8BFE-00B8EA638A06}"/>
              </a:ext>
            </a:extLst>
          </p:cNvPr>
          <p:cNvSpPr txBox="1"/>
          <p:nvPr/>
        </p:nvSpPr>
        <p:spPr>
          <a:xfrm>
            <a:off x="542611" y="331372"/>
            <a:ext cx="61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코고스쿨월렛</a:t>
            </a:r>
            <a:r>
              <a:rPr lang="ko-KR" altLang="en-US" sz="2000" b="1" dirty="0"/>
              <a:t> 상세페이지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A529F1-F3C6-42F4-AFE3-A54F2289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0" y="886407"/>
            <a:ext cx="2813537" cy="89547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810899C-A616-44C7-A0E7-FA6AFBBFA01A}"/>
              </a:ext>
            </a:extLst>
          </p:cNvPr>
          <p:cNvSpPr/>
          <p:nvPr/>
        </p:nvSpPr>
        <p:spPr>
          <a:xfrm>
            <a:off x="3879307" y="188225"/>
            <a:ext cx="4784650" cy="599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01803-844B-45D6-B2CD-7F53E614EC03}"/>
              </a:ext>
            </a:extLst>
          </p:cNvPr>
          <p:cNvSpPr txBox="1"/>
          <p:nvPr/>
        </p:nvSpPr>
        <p:spPr>
          <a:xfrm>
            <a:off x="4736478" y="490621"/>
            <a:ext cx="355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COGOSCHOOL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WALLET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58F1A-9D17-40CE-AD8F-E39737D4D988}"/>
              </a:ext>
            </a:extLst>
          </p:cNvPr>
          <p:cNvSpPr txBox="1"/>
          <p:nvPr/>
        </p:nvSpPr>
        <p:spPr>
          <a:xfrm>
            <a:off x="4162519" y="1017502"/>
            <a:ext cx="4501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NFT</a:t>
            </a:r>
            <a:r>
              <a:rPr lang="ko-KR" altLang="en-US" sz="1400" b="1" dirty="0"/>
              <a:t> 보유개수 </a:t>
            </a:r>
            <a:r>
              <a:rPr lang="en-US" altLang="ko-KR" sz="1400" b="1" dirty="0"/>
              <a:t>: 2            </a:t>
            </a:r>
            <a:r>
              <a:rPr lang="ko-KR" altLang="en-US" sz="1400" b="1" dirty="0"/>
              <a:t>총 보유 </a:t>
            </a:r>
            <a:r>
              <a:rPr lang="ko-KR" altLang="en-US" sz="1400" b="1" dirty="0" err="1"/>
              <a:t>롤리팝</a:t>
            </a:r>
            <a:r>
              <a:rPr lang="en-US" altLang="ko-KR" sz="1400" b="1" dirty="0"/>
              <a:t>: 3.900  </a:t>
            </a:r>
          </a:p>
          <a:p>
            <a:r>
              <a:rPr lang="ko-KR" altLang="en-US" sz="1400" b="1" dirty="0"/>
              <a:t>상세 보유내역 </a:t>
            </a:r>
            <a:endParaRPr lang="en-US" altLang="ko-KR" sz="1400" b="1" dirty="0"/>
          </a:p>
          <a:p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02F4C9A-E5BB-4C9F-84C3-EF35469199A2}"/>
              </a:ext>
            </a:extLst>
          </p:cNvPr>
          <p:cNvSpPr/>
          <p:nvPr/>
        </p:nvSpPr>
        <p:spPr>
          <a:xfrm>
            <a:off x="4625839" y="1819972"/>
            <a:ext cx="1485900" cy="153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92956-3B00-4E5E-8CB7-1B31169146F7}"/>
              </a:ext>
            </a:extLst>
          </p:cNvPr>
          <p:cNvSpPr/>
          <p:nvPr/>
        </p:nvSpPr>
        <p:spPr>
          <a:xfrm>
            <a:off x="6271632" y="1804023"/>
            <a:ext cx="1485900" cy="153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7894287-ADAA-4C2F-BA32-A7D036FC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00" y="1483540"/>
            <a:ext cx="1931549" cy="19229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1A189A-5AEC-4713-8861-54975B6E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32" y="1483541"/>
            <a:ext cx="1929899" cy="19229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B581CD-EEB5-42A7-B449-C1B03DAA42F5}"/>
              </a:ext>
            </a:extLst>
          </p:cNvPr>
          <p:cNvSpPr txBox="1"/>
          <p:nvPr/>
        </p:nvSpPr>
        <p:spPr>
          <a:xfrm>
            <a:off x="4219800" y="3814924"/>
            <a:ext cx="42726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롤리팝</a:t>
            </a:r>
            <a:r>
              <a:rPr lang="ko-KR" altLang="en-US" sz="1400" b="1" dirty="0"/>
              <a:t> 포인트 적립내역</a:t>
            </a:r>
            <a:endParaRPr lang="en-US" altLang="ko-KR" sz="1400" b="1" dirty="0"/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</a:p>
          <a:p>
            <a:r>
              <a:rPr lang="en-US" altLang="ko-KR" sz="1200" dirty="0"/>
              <a:t>2022.05.06 11:48 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</a:p>
          <a:p>
            <a:r>
              <a:rPr lang="en-US" altLang="ko-KR" sz="1200" dirty="0"/>
              <a:t>2022.05.06 11:48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</a:p>
          <a:p>
            <a:r>
              <a:rPr lang="en-US" altLang="ko-KR" sz="1200" dirty="0"/>
              <a:t>2022.05.06 11:48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9B3E395-84BB-43B5-82C6-A3C94516D986}"/>
              </a:ext>
            </a:extLst>
          </p:cNvPr>
          <p:cNvSpPr/>
          <p:nvPr/>
        </p:nvSpPr>
        <p:spPr>
          <a:xfrm rot="5400000">
            <a:off x="8284433" y="2343489"/>
            <a:ext cx="347241" cy="2257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B7C8E-2A97-421D-BADC-47427E579BFA}"/>
              </a:ext>
            </a:extLst>
          </p:cNvPr>
          <p:cNvSpPr txBox="1"/>
          <p:nvPr/>
        </p:nvSpPr>
        <p:spPr>
          <a:xfrm>
            <a:off x="4736478" y="3390726"/>
            <a:ext cx="192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NFT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토큰넘버</a:t>
            </a:r>
            <a:endParaRPr lang="en-US" altLang="ko-KR" sz="1100" dirty="0"/>
          </a:p>
          <a:p>
            <a:r>
              <a:rPr lang="en-US" altLang="ko-KR" sz="1100" dirty="0"/>
              <a:t>RARITY :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85E54-14D2-4089-A53F-8B64C2CD71CC}"/>
              </a:ext>
            </a:extLst>
          </p:cNvPr>
          <p:cNvSpPr txBox="1"/>
          <p:nvPr/>
        </p:nvSpPr>
        <p:spPr>
          <a:xfrm>
            <a:off x="6811181" y="3390771"/>
            <a:ext cx="192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NFT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토큰넘버</a:t>
            </a:r>
            <a:endParaRPr lang="en-US" altLang="ko-KR" sz="1100" dirty="0"/>
          </a:p>
          <a:p>
            <a:r>
              <a:rPr lang="en-US" altLang="ko-KR" sz="1100" dirty="0"/>
              <a:t>RARITY :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755777-B538-4908-BC0E-C23CE3F35546}"/>
              </a:ext>
            </a:extLst>
          </p:cNvPr>
          <p:cNvSpPr/>
          <p:nvPr/>
        </p:nvSpPr>
        <p:spPr>
          <a:xfrm>
            <a:off x="3604420" y="3781978"/>
            <a:ext cx="5325824" cy="25409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B8692-3C71-4764-9F6D-8016E2A925D4}"/>
              </a:ext>
            </a:extLst>
          </p:cNvPr>
          <p:cNvSpPr txBox="1"/>
          <p:nvPr/>
        </p:nvSpPr>
        <p:spPr>
          <a:xfrm>
            <a:off x="9446922" y="3756968"/>
            <a:ext cx="28619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“</a:t>
            </a:r>
            <a:r>
              <a:rPr lang="ko-KR" altLang="en-US" sz="1200" b="1" dirty="0"/>
              <a:t>적립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상세 영역 </a:t>
            </a:r>
            <a:r>
              <a:rPr lang="en-US" altLang="ko-KR" sz="1200" b="1" dirty="0"/>
              <a:t>(+)</a:t>
            </a:r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정규 강의 시청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상시 강의 시청</a:t>
            </a: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테스트 응시</a:t>
            </a:r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동아리 활동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b="1" dirty="0"/>
              <a:t>“</a:t>
            </a:r>
            <a:r>
              <a:rPr lang="ko-KR" altLang="en-US" sz="1200" b="1" dirty="0"/>
              <a:t>차감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상세 내역 </a:t>
            </a:r>
            <a:r>
              <a:rPr lang="en-US" altLang="ko-KR" sz="1200" b="1" dirty="0"/>
              <a:t>(-) </a:t>
            </a:r>
          </a:p>
          <a:p>
            <a:pPr marL="342900" indent="-342900">
              <a:buAutoNum type="arabicPeriod"/>
            </a:pPr>
            <a:r>
              <a:rPr lang="ko-KR" altLang="en-US" sz="1200" dirty="0" err="1"/>
              <a:t>코고스토어</a:t>
            </a:r>
            <a:r>
              <a:rPr lang="ko-KR" altLang="en-US" sz="1200" dirty="0"/>
              <a:t> 결제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“</a:t>
            </a:r>
            <a:r>
              <a:rPr lang="ko-KR" altLang="en-US" sz="1200" b="1" dirty="0"/>
              <a:t>충전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상세 내역 </a:t>
            </a:r>
            <a:r>
              <a:rPr lang="en-US" altLang="ko-KR" sz="1200" b="1" dirty="0"/>
              <a:t>(+)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무통장 입금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신용카드 결제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GST </a:t>
            </a:r>
            <a:r>
              <a:rPr lang="ko-KR" altLang="en-US" sz="1200" dirty="0"/>
              <a:t>페이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706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69B6B-B4E0-4180-84BC-356AF225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4158B-23E9-4560-8F8D-214BB253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E8A3D-F68F-48BC-A74D-9054309B0B71}"/>
              </a:ext>
            </a:extLst>
          </p:cNvPr>
          <p:cNvSpPr txBox="1"/>
          <p:nvPr/>
        </p:nvSpPr>
        <p:spPr>
          <a:xfrm>
            <a:off x="3639420" y="2710652"/>
            <a:ext cx="5542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코고스쿨</a:t>
            </a:r>
            <a:r>
              <a:rPr lang="ko-KR" altLang="en-US" sz="3600" b="1" dirty="0"/>
              <a:t> 본관 </a:t>
            </a:r>
            <a:r>
              <a:rPr lang="en-US" altLang="ko-KR" sz="3600" b="1" dirty="0"/>
              <a:t> 1</a:t>
            </a:r>
          </a:p>
          <a:p>
            <a:r>
              <a:rPr lang="en-US" altLang="ko-KR" sz="3600" b="1" dirty="0"/>
              <a:t>(</a:t>
            </a:r>
            <a:r>
              <a:rPr lang="ko-KR" altLang="en-US" sz="3600" b="1" dirty="0"/>
              <a:t>강의 시청 </a:t>
            </a:r>
            <a:r>
              <a:rPr lang="en-US" altLang="ko-KR" sz="3600" b="1" dirty="0"/>
              <a:t>+ </a:t>
            </a:r>
            <a:r>
              <a:rPr lang="ko-KR" altLang="en-US" sz="3600" b="1" dirty="0"/>
              <a:t>테스트 영역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20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9B433-BA4E-4725-87CE-2B6C2817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13" y="471796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8320D-0AB8-4787-867E-24EE015F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4" y="4721034"/>
            <a:ext cx="1418131" cy="11058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D86129-820C-4C3F-8794-A9A90BC8EC64}"/>
              </a:ext>
            </a:extLst>
          </p:cNvPr>
          <p:cNvSpPr/>
          <p:nvPr/>
        </p:nvSpPr>
        <p:spPr>
          <a:xfrm>
            <a:off x="123843" y="109319"/>
            <a:ext cx="1771736" cy="72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15E90-293A-4AC5-BC8A-BF15BF43BA55}"/>
              </a:ext>
            </a:extLst>
          </p:cNvPr>
          <p:cNvSpPr/>
          <p:nvPr/>
        </p:nvSpPr>
        <p:spPr>
          <a:xfrm>
            <a:off x="3223278" y="167812"/>
            <a:ext cx="8747047" cy="612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F366B9-9624-487E-A9F8-3B646681E4A1}"/>
              </a:ext>
            </a:extLst>
          </p:cNvPr>
          <p:cNvSpPr/>
          <p:nvPr/>
        </p:nvSpPr>
        <p:spPr>
          <a:xfrm>
            <a:off x="3730971" y="2083374"/>
            <a:ext cx="3654544" cy="1943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CB750D-CA82-4239-B7AA-DEB68FEC9770}"/>
              </a:ext>
            </a:extLst>
          </p:cNvPr>
          <p:cNvSpPr/>
          <p:nvPr/>
        </p:nvSpPr>
        <p:spPr>
          <a:xfrm>
            <a:off x="7978524" y="2094150"/>
            <a:ext cx="3529361" cy="1943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D8BA6E-D033-46CD-9865-3A65E1F9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49" y="209103"/>
            <a:ext cx="2772731" cy="8824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9A1DFD-8866-428B-BFB7-9B859BF95AEF}"/>
              </a:ext>
            </a:extLst>
          </p:cNvPr>
          <p:cNvSpPr txBox="1"/>
          <p:nvPr/>
        </p:nvSpPr>
        <p:spPr>
          <a:xfrm>
            <a:off x="8206400" y="4136559"/>
            <a:ext cx="30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해외 </a:t>
            </a:r>
            <a:r>
              <a:rPr lang="en-US" altLang="ko-KR" b="1" dirty="0"/>
              <a:t>NFT </a:t>
            </a:r>
            <a:r>
              <a:rPr lang="ko-KR" altLang="en-US" b="1" dirty="0"/>
              <a:t>프로젝트 </a:t>
            </a:r>
            <a:endParaRPr lang="en-US" altLang="ko-KR" b="1" dirty="0"/>
          </a:p>
          <a:p>
            <a:r>
              <a:rPr lang="ko-KR" altLang="en-US" b="1" dirty="0"/>
              <a:t>핵심정보만 쏙쏙 알아보기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B812D-5BD6-498E-9D4D-F13EE5A0D639}"/>
              </a:ext>
            </a:extLst>
          </p:cNvPr>
          <p:cNvSpPr txBox="1"/>
          <p:nvPr/>
        </p:nvSpPr>
        <p:spPr>
          <a:xfrm>
            <a:off x="3819687" y="4128859"/>
            <a:ext cx="32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김치코인과</a:t>
            </a:r>
            <a:r>
              <a:rPr lang="ko-KR" altLang="en-US" b="1" dirty="0"/>
              <a:t> </a:t>
            </a:r>
            <a:r>
              <a:rPr lang="en-US" altLang="ko-KR" b="1" dirty="0"/>
              <a:t>NFT</a:t>
            </a:r>
            <a:r>
              <a:rPr lang="ko-KR" altLang="en-US" b="1" dirty="0"/>
              <a:t>의 모든 것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D3A88-40B2-4C21-99E9-94780AF15709}"/>
              </a:ext>
            </a:extLst>
          </p:cNvPr>
          <p:cNvSpPr txBox="1"/>
          <p:nvPr/>
        </p:nvSpPr>
        <p:spPr>
          <a:xfrm>
            <a:off x="3432520" y="1397830"/>
            <a:ext cx="316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정규 강의실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BAA7B-DC11-46C0-90FA-459B84D1E398}"/>
              </a:ext>
            </a:extLst>
          </p:cNvPr>
          <p:cNvSpPr txBox="1"/>
          <p:nvPr/>
        </p:nvSpPr>
        <p:spPr>
          <a:xfrm>
            <a:off x="3819686" y="4601529"/>
            <a:ext cx="2657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구미호</a:t>
            </a:r>
            <a:endParaRPr lang="en-US" altLang="ko-KR" sz="1400" b="1" dirty="0"/>
          </a:p>
          <a:p>
            <a:r>
              <a:rPr lang="ko-KR" altLang="en-US" sz="1200" dirty="0"/>
              <a:t>매주 금요일 오후 </a:t>
            </a:r>
            <a:r>
              <a:rPr lang="en-US" altLang="ko-KR" sz="1200" dirty="0"/>
              <a:t>5</a:t>
            </a:r>
            <a:r>
              <a:rPr lang="ko-KR" altLang="en-US" sz="1200" dirty="0"/>
              <a:t>시 강의 업로드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1E9781-5612-4CEF-B19A-07CF7FD2D381}"/>
              </a:ext>
            </a:extLst>
          </p:cNvPr>
          <p:cNvSpPr txBox="1"/>
          <p:nvPr/>
        </p:nvSpPr>
        <p:spPr>
          <a:xfrm>
            <a:off x="8206400" y="4701771"/>
            <a:ext cx="2657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애나벨</a:t>
            </a:r>
            <a:endParaRPr lang="en-US" altLang="ko-KR" sz="1400" b="1" dirty="0"/>
          </a:p>
          <a:p>
            <a:r>
              <a:rPr lang="ko-KR" altLang="en-US" sz="1200" dirty="0"/>
              <a:t>매주 금요일 오후 </a:t>
            </a:r>
            <a:r>
              <a:rPr lang="en-US" altLang="ko-KR" sz="1200" dirty="0"/>
              <a:t>6</a:t>
            </a:r>
            <a:r>
              <a:rPr lang="ko-KR" altLang="en-US" sz="1200" dirty="0"/>
              <a:t>시 강의 업로드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5A8E3-7E16-4E63-AFAA-A460DE2F7AFB}"/>
              </a:ext>
            </a:extLst>
          </p:cNvPr>
          <p:cNvSpPr txBox="1"/>
          <p:nvPr/>
        </p:nvSpPr>
        <p:spPr>
          <a:xfrm>
            <a:off x="5036718" y="2840619"/>
            <a:ext cx="25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8AB1F3-450C-4979-AA9B-3DCC9D157E67}"/>
              </a:ext>
            </a:extLst>
          </p:cNvPr>
          <p:cNvSpPr txBox="1"/>
          <p:nvPr/>
        </p:nvSpPr>
        <p:spPr>
          <a:xfrm>
            <a:off x="9290862" y="2864088"/>
            <a:ext cx="25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F7D496-A29C-4B2B-92D7-148396F089D3}"/>
              </a:ext>
            </a:extLst>
          </p:cNvPr>
          <p:cNvSpPr txBox="1"/>
          <p:nvPr/>
        </p:nvSpPr>
        <p:spPr>
          <a:xfrm>
            <a:off x="210817" y="1143201"/>
            <a:ext cx="25500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 dirty="0"/>
              <a:t>페이지와 연결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u="sng" dirty="0"/>
              <a:t>새로운 강의 업데이트 시 </a:t>
            </a:r>
            <a:r>
              <a:rPr lang="en-US" altLang="ko-KR" sz="1200" u="sng" dirty="0"/>
              <a:t>“NEW” 24</a:t>
            </a:r>
            <a:r>
              <a:rPr lang="ko-KR" altLang="en-US" sz="1200" u="sng" dirty="0"/>
              <a:t>시간 표기</a:t>
            </a:r>
            <a:endParaRPr lang="en-US" altLang="ko-KR" sz="1200" u="sng" dirty="0"/>
          </a:p>
          <a:p>
            <a:endParaRPr lang="en-US" altLang="ko-KR" sz="1200" dirty="0"/>
          </a:p>
          <a:p>
            <a:r>
              <a:rPr lang="ko-KR" altLang="en-US" sz="1200" dirty="0"/>
              <a:t>썸네일 클릭 시 해당 강의 페이지로 연결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일주일에 한번 주간테스트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테스트 시점 전 응시까지 디데이 표기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테스트 기간 내</a:t>
            </a:r>
            <a:endParaRPr lang="en-US" altLang="ko-KR" sz="1200" dirty="0"/>
          </a:p>
          <a:p>
            <a:r>
              <a:rPr lang="ko-KR" altLang="en-US" sz="1200" dirty="0"/>
              <a:t>주간테스트 </a:t>
            </a:r>
            <a:r>
              <a:rPr lang="en-US" altLang="ko-KR" sz="1200" dirty="0"/>
              <a:t>“</a:t>
            </a:r>
            <a:r>
              <a:rPr lang="ko-KR" altLang="en-US" sz="1200" dirty="0"/>
              <a:t>응시하기</a:t>
            </a:r>
            <a:r>
              <a:rPr lang="en-US" altLang="ko-KR" sz="1200" dirty="0"/>
              <a:t>”</a:t>
            </a:r>
            <a:r>
              <a:rPr lang="ko-KR" altLang="en-US" sz="1200" dirty="0"/>
              <a:t>로 교체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테스트 형식은 </a:t>
            </a:r>
            <a:r>
              <a:rPr lang="en-US" altLang="ko-KR" sz="1200" dirty="0"/>
              <a:t>“</a:t>
            </a:r>
            <a:r>
              <a:rPr lang="ko-KR" altLang="en-US" sz="1200" dirty="0"/>
              <a:t>퍼블릭 테스트와 같은 방식</a:t>
            </a:r>
            <a:r>
              <a:rPr lang="en-US" altLang="ko-KR" sz="1200" dirty="0"/>
              <a:t>” 10</a:t>
            </a:r>
            <a:r>
              <a:rPr lang="ko-KR" altLang="en-US" sz="1200" dirty="0"/>
              <a:t>문항 </a:t>
            </a:r>
            <a:endParaRPr lang="en-US" altLang="ko-KR" sz="1200" dirty="0"/>
          </a:p>
        </p:txBody>
      </p:sp>
      <p:pic>
        <p:nvPicPr>
          <p:cNvPr id="7170" name="Picture 2" descr="ตรวจสอบ ไอคอน ใน Online Learning Vol.1">
            <a:extLst>
              <a:ext uri="{FF2B5EF4-FFF2-40B4-BE49-F238E27FC236}">
                <a16:creationId xmlns:a16="http://schemas.microsoft.com/office/drawing/2014/main" id="{40F5D6C2-0C4F-4B33-9971-0D572A5CE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40" y="5403936"/>
            <a:ext cx="688662" cy="6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2CEA5F-F487-412E-824C-899754778811}"/>
              </a:ext>
            </a:extLst>
          </p:cNvPr>
          <p:cNvSpPr txBox="1"/>
          <p:nvPr/>
        </p:nvSpPr>
        <p:spPr>
          <a:xfrm>
            <a:off x="7839165" y="5540159"/>
            <a:ext cx="513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주간테스트 일정 </a:t>
            </a:r>
            <a:endParaRPr lang="en-US" altLang="ko-KR" sz="1400" b="1" dirty="0"/>
          </a:p>
          <a:p>
            <a:r>
              <a:rPr lang="en-US" altLang="ko-KR" sz="1400" b="1" dirty="0"/>
              <a:t>D – 3 </a:t>
            </a:r>
            <a:r>
              <a:rPr lang="ko-KR" altLang="en-US" sz="1400" b="1" dirty="0"/>
              <a:t>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D494F57-9445-471F-9E54-10D039ECE4FA}"/>
              </a:ext>
            </a:extLst>
          </p:cNvPr>
          <p:cNvSpPr/>
          <p:nvPr/>
        </p:nvSpPr>
        <p:spPr>
          <a:xfrm>
            <a:off x="6594382" y="5354320"/>
            <a:ext cx="324578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CF0049D9-C9AD-4A22-A53E-5347C633871B}"/>
              </a:ext>
            </a:extLst>
          </p:cNvPr>
          <p:cNvSpPr/>
          <p:nvPr/>
        </p:nvSpPr>
        <p:spPr>
          <a:xfrm>
            <a:off x="3477371" y="5194214"/>
            <a:ext cx="3161862" cy="10135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정규 강의 내용을 토대로 </a:t>
            </a:r>
            <a:r>
              <a:rPr lang="en-US" altLang="ko-KR" sz="1100" dirty="0"/>
              <a:t>10</a:t>
            </a:r>
            <a:r>
              <a:rPr lang="ko-KR" altLang="en-US" sz="1100" dirty="0"/>
              <a:t>문제 출제</a:t>
            </a:r>
          </a:p>
        </p:txBody>
      </p:sp>
    </p:spTree>
    <p:extLst>
      <p:ext uri="{BB962C8B-B14F-4D97-AF65-F5344CB8AC3E}">
        <p14:creationId xmlns:p14="http://schemas.microsoft.com/office/powerpoint/2010/main" val="246609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1055</Words>
  <Application>Microsoft Office PowerPoint</Application>
  <PresentationFormat>와이드스크린</PresentationFormat>
  <Paragraphs>320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　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31</cp:revision>
  <cp:lastPrinted>2022-05-06T02:30:46Z</cp:lastPrinted>
  <dcterms:created xsi:type="dcterms:W3CDTF">2022-05-06T00:28:29Z</dcterms:created>
  <dcterms:modified xsi:type="dcterms:W3CDTF">2022-05-08T06:28:06Z</dcterms:modified>
</cp:coreProperties>
</file>