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D9038-A25C-468C-9487-2AE2EDDA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CB4D23-9932-4A80-9C8E-68A97C89D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A61FF-6295-414C-A306-B7746816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9E1-5B1D-4AEA-8372-F720220F925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A6930-CCFA-48D3-9349-70DF70F6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C22F7-9FBB-4056-9303-EAAA3DCB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1570-EF59-4179-9659-734BEDC46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0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2492A-0F9B-4649-9E2F-0B1134B2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99CDB1-298F-4B99-94F6-93C535F63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F8827-6A53-4168-9917-B58E6016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9E1-5B1D-4AEA-8372-F720220F925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0EE41-7FC4-459C-870B-3D303696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D11DA-CBCB-469C-A3D5-35AA5B8F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1570-EF59-4179-9659-734BEDC46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2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ACAE05-1E6D-4E4D-9DB8-77315AA11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2DF5F9-BCD4-427B-8B22-22D4ABD77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A2931-937C-4736-93F0-973260BC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9E1-5B1D-4AEA-8372-F720220F925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98CBF-BAD1-4D4B-91CA-FA8006DB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0959E-E00B-4CAD-8E77-6D92252B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1570-EF59-4179-9659-734BEDC46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5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4126E-08F7-439C-A191-8043B176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429F0-0597-4F03-BB89-CEF75CFF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31F511-4CF6-4B21-A08E-5FE63C55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9E1-5B1D-4AEA-8372-F720220F925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2F861-D851-4417-9FBA-8B93D85F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67B73-CA81-40CA-8662-1DDF7338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1570-EF59-4179-9659-734BEDC46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1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244FE-B6AE-45AA-9CAA-5FF47874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179E09-66DC-4B5B-AE6F-D7878041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91915-512B-448B-BBAB-0AF30D90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9E1-5B1D-4AEA-8372-F720220F925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EE578-DD05-447F-9985-CA87786A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FD45E-4159-4196-B264-A9511B1D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1570-EF59-4179-9659-734BEDC46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52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D8D81-E908-41B1-9CCB-6990E7D4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40E67-97E9-42A7-9C7F-A5B287DA3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9A9808-87AD-45E6-8660-FB4960650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A074D1-55C9-496C-BB00-B7A490FB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9E1-5B1D-4AEA-8372-F720220F925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DC4D7F-692B-4B81-A237-3ED86572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FFDBE-479C-4FDD-8F50-E8DAF413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1570-EF59-4179-9659-734BEDC46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1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D0DD5-D9A4-4CB1-9189-FFD637B3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593B9B-CA12-49EC-922E-459963442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F1B49C-C9C3-4F62-92FF-A2F8F359B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763D98-C2BF-48BF-BB51-E3C9E8FDA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589F80-8B8E-4352-AD93-458D77680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05E1F7-CF37-40BB-B8F9-D2960349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9E1-5B1D-4AEA-8372-F720220F925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D0E649-012E-4B27-9E86-10DB634F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179D98-0EB1-48F8-8CC3-689D2CAF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1570-EF59-4179-9659-734BEDC46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4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CEEE7-6C3E-4F38-B835-399B2345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5F9533-2ACF-4E8D-A2C1-B69ACD6E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9E1-5B1D-4AEA-8372-F720220F925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1F307D-5F71-4B99-A0E3-56B058BB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E83C-B99E-4D71-A822-25C5BA9B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1570-EF59-4179-9659-734BEDC46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9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AFF3CA-CF4D-44AF-AC80-50AD8014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9E1-5B1D-4AEA-8372-F720220F925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0EA59A-B10C-48A5-983A-0EF5D421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4D8505-B506-48A5-89FD-FDDF47C5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1570-EF59-4179-9659-734BEDC46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5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A0237-43DA-4C03-BFE3-9115753C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5C383-2455-4966-9CBB-22891F44D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A0764-B91F-49A4-A885-0E83DFDD1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F634D-9ED7-41E6-A820-5E457252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9E1-5B1D-4AEA-8372-F720220F925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362C1-B6D3-4C3E-A6F1-4DF44A47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18B31-628B-40B5-988D-EDD4ABE4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1570-EF59-4179-9659-734BEDC46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69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62788-7664-41AC-AADA-8BC89918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6D005E-2969-4162-BCFC-FBA29D32C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E3E4B-2CAF-4FCB-8202-26AD36135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43A716-97A5-4EF8-A891-AB751A83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D9E1-5B1D-4AEA-8372-F720220F925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57FD4-4BBE-47D2-9517-6B11F730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770A39-68B8-493E-A704-6D5C0AD4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11570-EF59-4179-9659-734BEDC46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4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78842E-2E19-4646-A725-6F161056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D732B1-44C8-4F06-8981-724867CF9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C311D-49A6-476D-A2C6-68F8F02FD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BD9E1-5B1D-4AEA-8372-F720220F9257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586C8-E62D-42DA-A741-669AD86F7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5AF29-491D-46A2-B228-FB842FBDF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11570-EF59-4179-9659-734BEDC46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9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6EDC3-D977-4477-8194-A60A2C5A3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B52962-64FC-488C-870E-2F0EF4CDC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2322"/>
            <a:ext cx="9144000" cy="1655762"/>
          </a:xfrm>
        </p:spPr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9CA4CA-5B7F-44F9-A59D-147FA7043485}"/>
              </a:ext>
            </a:extLst>
          </p:cNvPr>
          <p:cNvSpPr/>
          <p:nvPr/>
        </p:nvSpPr>
        <p:spPr>
          <a:xfrm>
            <a:off x="1148576" y="122663"/>
            <a:ext cx="9206715" cy="5801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3CDAC-68D2-49F3-A9AE-787A63D52E38}"/>
              </a:ext>
            </a:extLst>
          </p:cNvPr>
          <p:cNvSpPr txBox="1"/>
          <p:nvPr/>
        </p:nvSpPr>
        <p:spPr>
          <a:xfrm>
            <a:off x="1314680" y="261383"/>
            <a:ext cx="360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COGO SCHOOL </a:t>
            </a:r>
            <a:r>
              <a:rPr lang="en-US" altLang="ko-KR" dirty="0"/>
              <a:t>NFT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2461F5-EFB4-475F-8839-686636BFFD26}"/>
              </a:ext>
            </a:extLst>
          </p:cNvPr>
          <p:cNvSpPr/>
          <p:nvPr/>
        </p:nvSpPr>
        <p:spPr>
          <a:xfrm>
            <a:off x="9111675" y="326510"/>
            <a:ext cx="1193493" cy="308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KOR  </a:t>
            </a:r>
            <a:r>
              <a:rPr lang="ko-KR" altLang="en-US" sz="1200" b="1" dirty="0"/>
              <a:t>▽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1F780-DFFC-45C6-84DE-C36A0CC9936F}"/>
              </a:ext>
            </a:extLst>
          </p:cNvPr>
          <p:cNvSpPr txBox="1"/>
          <p:nvPr/>
        </p:nvSpPr>
        <p:spPr>
          <a:xfrm>
            <a:off x="1329974" y="3908515"/>
            <a:ext cx="67983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WELCOME TO THE COGO SCHOOL</a:t>
            </a:r>
          </a:p>
          <a:p>
            <a:endParaRPr lang="en-US" altLang="ko-KR" dirty="0"/>
          </a:p>
          <a:p>
            <a:r>
              <a:rPr lang="ko-KR" altLang="en-US" dirty="0"/>
              <a:t>코인투자에 실패한 좀비들에게</a:t>
            </a:r>
            <a:endParaRPr lang="en-US" altLang="ko-KR" dirty="0"/>
          </a:p>
          <a:p>
            <a:r>
              <a:rPr lang="ko-KR" altLang="en-US" dirty="0"/>
              <a:t>입학 초대장이 날라왔는데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sz="2400" b="1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1A0CFB-ECBE-483A-B9D2-9F5F37943FAE}"/>
              </a:ext>
            </a:extLst>
          </p:cNvPr>
          <p:cNvSpPr txBox="1"/>
          <p:nvPr/>
        </p:nvSpPr>
        <p:spPr>
          <a:xfrm>
            <a:off x="5348545" y="2491395"/>
            <a:ext cx="591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48E1FC5-4B41-4F56-B0EC-C49C3F32ACB0}"/>
              </a:ext>
            </a:extLst>
          </p:cNvPr>
          <p:cNvSpPr/>
          <p:nvPr/>
        </p:nvSpPr>
        <p:spPr>
          <a:xfrm>
            <a:off x="9073592" y="209856"/>
            <a:ext cx="1269661" cy="586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B592932-0DD4-4FEC-A614-A99FAD101145}"/>
              </a:ext>
            </a:extLst>
          </p:cNvPr>
          <p:cNvSpPr/>
          <p:nvPr/>
        </p:nvSpPr>
        <p:spPr>
          <a:xfrm rot="3801157">
            <a:off x="8168318" y="2468535"/>
            <a:ext cx="3795673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47C6AC-E992-429B-945B-CEEF903C227D}"/>
              </a:ext>
            </a:extLst>
          </p:cNvPr>
          <p:cNvSpPr/>
          <p:nvPr/>
        </p:nvSpPr>
        <p:spPr>
          <a:xfrm>
            <a:off x="11024535" y="3702068"/>
            <a:ext cx="949805" cy="92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KOR</a:t>
            </a:r>
          </a:p>
          <a:p>
            <a:pPr algn="ctr"/>
            <a:r>
              <a:rPr lang="en-US" altLang="ko-KR" b="1" dirty="0"/>
              <a:t>ENG</a:t>
            </a:r>
            <a:endParaRPr lang="ko-KR" altLang="en-US" b="1" dirty="0"/>
          </a:p>
        </p:txBody>
      </p:sp>
      <p:pic>
        <p:nvPicPr>
          <p:cNvPr id="1026" name="Picture 2" descr="천자 칼럼 연애편지 | 한경닷컴">
            <a:extLst>
              <a:ext uri="{FF2B5EF4-FFF2-40B4-BE49-F238E27FC236}">
                <a16:creationId xmlns:a16="http://schemas.microsoft.com/office/drawing/2014/main" id="{89B80CDB-9415-427E-BA51-1D8A97C8E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997" y="3763770"/>
            <a:ext cx="1991654" cy="144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63A303-1329-4087-B464-7A899CA98365}"/>
              </a:ext>
            </a:extLst>
          </p:cNvPr>
          <p:cNvSpPr txBox="1"/>
          <p:nvPr/>
        </p:nvSpPr>
        <p:spPr>
          <a:xfrm>
            <a:off x="8503763" y="4987632"/>
            <a:ext cx="156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입학 초대장</a:t>
            </a:r>
            <a:endParaRPr lang="en-US" altLang="ko-KR" sz="1400" dirty="0"/>
          </a:p>
          <a:p>
            <a:r>
              <a:rPr lang="en-US" altLang="ko-KR" sz="1400" b="1" dirty="0"/>
              <a:t>CLICK</a:t>
            </a:r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315104-0F28-40D9-BE24-79A14FD50467}"/>
              </a:ext>
            </a:extLst>
          </p:cNvPr>
          <p:cNvSpPr/>
          <p:nvPr/>
        </p:nvSpPr>
        <p:spPr>
          <a:xfrm>
            <a:off x="7939667" y="3509963"/>
            <a:ext cx="2267851" cy="23081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36B9D2-014F-4301-983B-2DD4653DE361}"/>
              </a:ext>
            </a:extLst>
          </p:cNvPr>
          <p:cNvSpPr txBox="1"/>
          <p:nvPr/>
        </p:nvSpPr>
        <p:spPr>
          <a:xfrm>
            <a:off x="89210" y="122663"/>
            <a:ext cx="1059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인트로페이지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8321B-362B-4760-AEE7-AA2468A68676}"/>
              </a:ext>
            </a:extLst>
          </p:cNvPr>
          <p:cNvSpPr txBox="1"/>
          <p:nvPr/>
        </p:nvSpPr>
        <p:spPr>
          <a:xfrm>
            <a:off x="3623220" y="2408769"/>
            <a:ext cx="763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시험통과자</a:t>
            </a:r>
          </a:p>
        </p:txBody>
      </p:sp>
    </p:spTree>
    <p:extLst>
      <p:ext uri="{BB962C8B-B14F-4D97-AF65-F5344CB8AC3E}">
        <p14:creationId xmlns:p14="http://schemas.microsoft.com/office/powerpoint/2010/main" val="227843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7E145-4C54-4935-9D70-0AAC22E4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977FA-5D4B-4B2A-B5A2-970FB385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6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64102C-6284-457D-B952-EA2EB337DF1E}"/>
              </a:ext>
            </a:extLst>
          </p:cNvPr>
          <p:cNvSpPr/>
          <p:nvPr/>
        </p:nvSpPr>
        <p:spPr>
          <a:xfrm>
            <a:off x="1148576" y="122663"/>
            <a:ext cx="9206715" cy="58010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38B26-D297-4B56-A2AA-AE678B84D022}"/>
              </a:ext>
            </a:extLst>
          </p:cNvPr>
          <p:cNvSpPr txBox="1"/>
          <p:nvPr/>
        </p:nvSpPr>
        <p:spPr>
          <a:xfrm>
            <a:off x="1314680" y="261383"/>
            <a:ext cx="360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COGO SCHOOL </a:t>
            </a:r>
            <a:r>
              <a:rPr lang="en-US" altLang="ko-KR" dirty="0"/>
              <a:t>NFT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47CD23-3291-4494-8905-C2C9AC329958}"/>
              </a:ext>
            </a:extLst>
          </p:cNvPr>
          <p:cNvSpPr/>
          <p:nvPr/>
        </p:nvSpPr>
        <p:spPr>
          <a:xfrm>
            <a:off x="8973299" y="306961"/>
            <a:ext cx="1193493" cy="308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KOR  </a:t>
            </a:r>
            <a:r>
              <a:rPr lang="ko-KR" altLang="en-US" sz="1200" b="1" dirty="0"/>
              <a:t>▽</a:t>
            </a:r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B6F67-7666-45BB-987F-15BB441C49CB}"/>
              </a:ext>
            </a:extLst>
          </p:cNvPr>
          <p:cNvSpPr txBox="1"/>
          <p:nvPr/>
        </p:nvSpPr>
        <p:spPr>
          <a:xfrm>
            <a:off x="1423350" y="3971425"/>
            <a:ext cx="67983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WELCOME TO THE COGO SCHOOL</a:t>
            </a:r>
          </a:p>
          <a:p>
            <a:endParaRPr lang="en-US" altLang="ko-KR" dirty="0"/>
          </a:p>
          <a:p>
            <a:r>
              <a:rPr lang="ko-KR" altLang="en-US" dirty="0"/>
              <a:t>잘못된 블록체인 지식으로 코인투자에 실패한 좀비들에게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sz="2400" b="1" dirty="0"/>
          </a:p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E20675-1FDA-4F61-A3DF-5BD2A7577F62}"/>
              </a:ext>
            </a:extLst>
          </p:cNvPr>
          <p:cNvSpPr/>
          <p:nvPr/>
        </p:nvSpPr>
        <p:spPr>
          <a:xfrm>
            <a:off x="8950054" y="186613"/>
            <a:ext cx="1269661" cy="5863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천자 칼럼 연애편지 | 한경닷컴">
            <a:extLst>
              <a:ext uri="{FF2B5EF4-FFF2-40B4-BE49-F238E27FC236}">
                <a16:creationId xmlns:a16="http://schemas.microsoft.com/office/drawing/2014/main" id="{AA99F108-4D31-41A8-A497-FD88FBB29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997" y="3763770"/>
            <a:ext cx="1991654" cy="144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FEE036-C1FF-44E5-9055-122524FF9373}"/>
              </a:ext>
            </a:extLst>
          </p:cNvPr>
          <p:cNvSpPr txBox="1"/>
          <p:nvPr/>
        </p:nvSpPr>
        <p:spPr>
          <a:xfrm>
            <a:off x="8503763" y="4987632"/>
            <a:ext cx="156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입학 초대장</a:t>
            </a:r>
            <a:endParaRPr lang="en-US" altLang="ko-KR" sz="1400" dirty="0"/>
          </a:p>
          <a:p>
            <a:r>
              <a:rPr lang="en-US" altLang="ko-KR" sz="1400" b="1" dirty="0"/>
              <a:t>CLICK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9D4951-0B57-4B62-B4E9-3502321B435D}"/>
              </a:ext>
            </a:extLst>
          </p:cNvPr>
          <p:cNvSpPr/>
          <p:nvPr/>
        </p:nvSpPr>
        <p:spPr>
          <a:xfrm>
            <a:off x="7839307" y="3570540"/>
            <a:ext cx="2368211" cy="20496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9EB45A-7F85-4FE0-9A6E-369FF1C98391}"/>
              </a:ext>
            </a:extLst>
          </p:cNvPr>
          <p:cNvSpPr/>
          <p:nvPr/>
        </p:nvSpPr>
        <p:spPr>
          <a:xfrm>
            <a:off x="2107579" y="1115121"/>
            <a:ext cx="5941417" cy="3401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입학 초대장 클릭 시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TO. </a:t>
            </a:r>
            <a:r>
              <a:rPr lang="ko-KR" altLang="en-US" sz="1200" b="1" dirty="0">
                <a:solidFill>
                  <a:schemeClr val="tx1"/>
                </a:solidFill>
              </a:rPr>
              <a:t>더 이상 물러날 곳 없는 좀비들에게</a:t>
            </a:r>
            <a:r>
              <a:rPr lang="en-US" altLang="ko-KR" sz="1200" b="1" dirty="0">
                <a:solidFill>
                  <a:schemeClr val="tx1"/>
                </a:solidFill>
              </a:rPr>
              <a:t>..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</a:t>
            </a:r>
            <a:r>
              <a:rPr lang="ko-KR" altLang="en-US" sz="1600" dirty="0">
                <a:solidFill>
                  <a:schemeClr val="tx1"/>
                </a:solidFill>
              </a:rPr>
              <a:t>월</a:t>
            </a:r>
            <a:r>
              <a:rPr lang="en-US" altLang="ko-KR" sz="1600" dirty="0">
                <a:solidFill>
                  <a:schemeClr val="tx1"/>
                </a:solidFill>
              </a:rPr>
              <a:t> 3</a:t>
            </a:r>
            <a:r>
              <a:rPr lang="ko-KR" altLang="en-US" sz="1600" dirty="0">
                <a:solidFill>
                  <a:schemeClr val="tx1"/>
                </a:solidFill>
              </a:rPr>
              <a:t>일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코고스쿨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기 입학시험이 있습니다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제대로 배우고 확실하게 버세요</a:t>
            </a:r>
            <a:r>
              <a:rPr lang="en-US" altLang="ko-KR" sz="1600" dirty="0">
                <a:solidFill>
                  <a:schemeClr val="tx1"/>
                </a:solidFill>
              </a:rPr>
              <a:t>! 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                                                     FROM.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코고스쿨</a:t>
            </a:r>
            <a:r>
              <a:rPr lang="ko-KR" altLang="en-US" sz="1200" b="1" dirty="0">
                <a:solidFill>
                  <a:schemeClr val="tx1"/>
                </a:solidFill>
              </a:rPr>
              <a:t> 입학처장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AF369B50-E576-4B98-87FA-738CEA00B3DC}"/>
              </a:ext>
            </a:extLst>
          </p:cNvPr>
          <p:cNvCxnSpPr>
            <a:cxnSpLocks/>
          </p:cNvCxnSpPr>
          <p:nvPr/>
        </p:nvCxnSpPr>
        <p:spPr>
          <a:xfrm rot="10800000">
            <a:off x="8244848" y="2673061"/>
            <a:ext cx="1040111" cy="8974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090B502-D507-474B-A540-ACA0B7163962}"/>
              </a:ext>
            </a:extLst>
          </p:cNvPr>
          <p:cNvSpPr/>
          <p:nvPr/>
        </p:nvSpPr>
        <p:spPr>
          <a:xfrm>
            <a:off x="2931947" y="3703368"/>
            <a:ext cx="4292679" cy="38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COGO SCHOOL </a:t>
            </a:r>
            <a:r>
              <a:rPr lang="ko-KR" altLang="en-US" sz="1200" dirty="0" err="1"/>
              <a:t>리플렛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보러가기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34FA9C-A5E3-4E12-8FA9-569281E45451}"/>
              </a:ext>
            </a:extLst>
          </p:cNvPr>
          <p:cNvSpPr/>
          <p:nvPr/>
        </p:nvSpPr>
        <p:spPr>
          <a:xfrm>
            <a:off x="2665046" y="3538570"/>
            <a:ext cx="4925571" cy="6310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4655A48-8438-46BF-88AD-BEA7217C83DA}"/>
              </a:ext>
            </a:extLst>
          </p:cNvPr>
          <p:cNvCxnSpPr/>
          <p:nvPr/>
        </p:nvCxnSpPr>
        <p:spPr>
          <a:xfrm>
            <a:off x="4694663" y="4516244"/>
            <a:ext cx="229877" cy="1686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65D0DF-64D7-425F-83BF-C6773B1C92E3}"/>
              </a:ext>
            </a:extLst>
          </p:cNvPr>
          <p:cNvSpPr txBox="1"/>
          <p:nvPr/>
        </p:nvSpPr>
        <p:spPr>
          <a:xfrm>
            <a:off x="3928672" y="6243679"/>
            <a:ext cx="4415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실질적 웹페이지 입장 버튼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60CA03-778F-4E8E-8617-E7B6633B56FC}"/>
              </a:ext>
            </a:extLst>
          </p:cNvPr>
          <p:cNvSpPr txBox="1"/>
          <p:nvPr/>
        </p:nvSpPr>
        <p:spPr>
          <a:xfrm>
            <a:off x="89210" y="122663"/>
            <a:ext cx="1059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인트로페이지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404662-BBB8-4248-A058-A069202B270F}"/>
              </a:ext>
            </a:extLst>
          </p:cNvPr>
          <p:cNvSpPr/>
          <p:nvPr/>
        </p:nvSpPr>
        <p:spPr>
          <a:xfrm>
            <a:off x="1291427" y="5274569"/>
            <a:ext cx="1195741" cy="468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SKIP 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8214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6531D-524E-4E2F-B8E0-8AEF3A29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75508-137E-4707-8834-B970650A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010636-999B-4514-AA01-FF19B2F55B9E}"/>
              </a:ext>
            </a:extLst>
          </p:cNvPr>
          <p:cNvSpPr/>
          <p:nvPr/>
        </p:nvSpPr>
        <p:spPr>
          <a:xfrm>
            <a:off x="1412608" y="205174"/>
            <a:ext cx="9456234" cy="6652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87C2C-0D38-43FF-850A-7B22AE9FE05C}"/>
              </a:ext>
            </a:extLst>
          </p:cNvPr>
          <p:cNvSpPr txBox="1"/>
          <p:nvPr/>
        </p:nvSpPr>
        <p:spPr>
          <a:xfrm>
            <a:off x="85492" y="230188"/>
            <a:ext cx="150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b="1" dirty="0"/>
              <a:t>웹페이지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E12BC-4577-4D33-B149-19FD4C73720B}"/>
              </a:ext>
            </a:extLst>
          </p:cNvPr>
          <p:cNvSpPr txBox="1"/>
          <p:nvPr/>
        </p:nvSpPr>
        <p:spPr>
          <a:xfrm>
            <a:off x="4167051" y="1122526"/>
            <a:ext cx="38578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코고스쿨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기 입학시험 </a:t>
            </a:r>
            <a:r>
              <a:rPr lang="en-US" altLang="ko-KR" sz="1400" b="1" dirty="0"/>
              <a:t>(05/03 </a:t>
            </a:r>
            <a:r>
              <a:rPr lang="ko-KR" altLang="en-US" sz="1400" b="1" dirty="0"/>
              <a:t>오후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시</a:t>
            </a:r>
            <a:r>
              <a:rPr lang="en-US" altLang="ko-KR" sz="1400" b="1" dirty="0"/>
              <a:t>)</a:t>
            </a:r>
          </a:p>
          <a:p>
            <a:r>
              <a:rPr lang="ko-KR" altLang="en-US" sz="1100" dirty="0"/>
              <a:t>입학 모집 정원 </a:t>
            </a:r>
            <a:r>
              <a:rPr lang="en-US" altLang="ko-KR" sz="1100" dirty="0"/>
              <a:t>: 2,000</a:t>
            </a:r>
            <a:r>
              <a:rPr lang="ko-KR" altLang="en-US" sz="1100" dirty="0"/>
              <a:t>명</a:t>
            </a:r>
            <a:endParaRPr lang="en-US" altLang="ko-KR" sz="1100" dirty="0"/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응시까지 </a:t>
            </a:r>
            <a:r>
              <a:rPr lang="ko-KR" altLang="en-US" sz="1400" b="1" dirty="0" err="1">
                <a:solidFill>
                  <a:srgbClr val="FF0000"/>
                </a:solidFill>
              </a:rPr>
              <a:t>남은시간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COUNTDOWN (</a:t>
            </a:r>
            <a:r>
              <a:rPr lang="ko-KR" altLang="en-US" sz="1100" dirty="0">
                <a:solidFill>
                  <a:srgbClr val="FF0000"/>
                </a:solidFill>
              </a:rPr>
              <a:t>날짜</a:t>
            </a:r>
            <a:r>
              <a:rPr lang="en-US" altLang="ko-KR" sz="1100" dirty="0">
                <a:solidFill>
                  <a:srgbClr val="FF0000"/>
                </a:solidFill>
              </a:rPr>
              <a:t>/</a:t>
            </a:r>
            <a:r>
              <a:rPr lang="ko-KR" altLang="en-US" sz="1100" dirty="0">
                <a:solidFill>
                  <a:srgbClr val="FF0000"/>
                </a:solidFill>
              </a:rPr>
              <a:t>시간</a:t>
            </a:r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 err="1">
                <a:solidFill>
                  <a:srgbClr val="FF0000"/>
                </a:solidFill>
              </a:rPr>
              <a:t>카운팅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6F3CE3-47BA-4057-B396-7C79B29CCF5E}"/>
              </a:ext>
            </a:extLst>
          </p:cNvPr>
          <p:cNvSpPr/>
          <p:nvPr/>
        </p:nvSpPr>
        <p:spPr>
          <a:xfrm>
            <a:off x="1432262" y="819106"/>
            <a:ext cx="9456233" cy="18736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0C3B543-494C-4603-9A61-96827040C42A}"/>
              </a:ext>
            </a:extLst>
          </p:cNvPr>
          <p:cNvSpPr/>
          <p:nvPr/>
        </p:nvSpPr>
        <p:spPr>
          <a:xfrm>
            <a:off x="4081022" y="2076941"/>
            <a:ext cx="2586833" cy="43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r>
              <a:rPr lang="ko-KR" altLang="en-US" sz="1100" b="1" dirty="0"/>
              <a:t>기 모집요강 </a:t>
            </a:r>
            <a:r>
              <a:rPr lang="ko-KR" altLang="en-US" sz="1100" b="1" dirty="0" err="1"/>
              <a:t>자세히보기</a:t>
            </a:r>
            <a:endParaRPr lang="ko-KR" alt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B0111-4D35-4C0A-A47E-EC7D4CEB4919}"/>
              </a:ext>
            </a:extLst>
          </p:cNvPr>
          <p:cNvSpPr txBox="1"/>
          <p:nvPr/>
        </p:nvSpPr>
        <p:spPr>
          <a:xfrm>
            <a:off x="6687509" y="2193054"/>
            <a:ext cx="17961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모의 </a:t>
            </a:r>
            <a:r>
              <a:rPr lang="en-US" altLang="ko-KR" sz="1100" b="1" dirty="0"/>
              <a:t>TEST </a:t>
            </a:r>
            <a:r>
              <a:rPr lang="ko-KR" altLang="en-US" sz="1100" b="1" dirty="0"/>
              <a:t>응시하기 </a:t>
            </a:r>
            <a:r>
              <a:rPr lang="en-US" altLang="ko-KR" sz="1100" b="1" dirty="0"/>
              <a:t>&gt;</a:t>
            </a:r>
            <a:endParaRPr lang="ko-KR" altLang="en-US" sz="1100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70E4C87-5FDC-46AE-AEDF-D18D7CF04DCA}"/>
              </a:ext>
            </a:extLst>
          </p:cNvPr>
          <p:cNvSpPr/>
          <p:nvPr/>
        </p:nvSpPr>
        <p:spPr>
          <a:xfrm>
            <a:off x="1432262" y="277449"/>
            <a:ext cx="1219200" cy="456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코고스쿨</a:t>
            </a:r>
            <a:endParaRPr lang="en-US" altLang="ko-KR" sz="1200" dirty="0"/>
          </a:p>
          <a:p>
            <a:pPr algn="ctr"/>
            <a:r>
              <a:rPr lang="ko-KR" altLang="en-US" sz="1200" dirty="0"/>
              <a:t>로고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2C910AC-E508-4678-BA48-93B18661774B}"/>
              </a:ext>
            </a:extLst>
          </p:cNvPr>
          <p:cNvSpPr/>
          <p:nvPr/>
        </p:nvSpPr>
        <p:spPr>
          <a:xfrm>
            <a:off x="9786612" y="414854"/>
            <a:ext cx="974304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FAQ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E2D628-1D37-4D0C-9988-6E0DFEB0B72D}"/>
              </a:ext>
            </a:extLst>
          </p:cNvPr>
          <p:cNvSpPr txBox="1"/>
          <p:nvPr/>
        </p:nvSpPr>
        <p:spPr>
          <a:xfrm>
            <a:off x="1464867" y="2760679"/>
            <a:ext cx="471583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dirty="0">
                <a:latin typeface="+mn-ea"/>
              </a:rPr>
              <a:t>입학만 성공해도 </a:t>
            </a:r>
            <a:r>
              <a:rPr lang="ko-KR" altLang="en-US" sz="1100" b="1" i="1" dirty="0" err="1">
                <a:latin typeface="+mn-ea"/>
              </a:rPr>
              <a:t>돈길</a:t>
            </a:r>
            <a:r>
              <a:rPr lang="ko-KR" altLang="en-US" sz="1100" b="1" i="1" dirty="0">
                <a:latin typeface="+mn-ea"/>
              </a:rPr>
              <a:t> 걷는다는 바로 그 </a:t>
            </a:r>
            <a:r>
              <a:rPr lang="en-US" altLang="ko-KR" sz="1100" b="1" i="1" dirty="0">
                <a:latin typeface="+mn-ea"/>
              </a:rPr>
              <a:t>….</a:t>
            </a:r>
            <a:r>
              <a:rPr lang="ko-KR" altLang="en-US" sz="1100" dirty="0">
                <a:latin typeface="+mn-ea"/>
              </a:rPr>
              <a:t> </a:t>
            </a:r>
            <a:endParaRPr lang="en-US" altLang="ko-KR" sz="1100" dirty="0">
              <a:latin typeface="+mn-ea"/>
            </a:endParaRPr>
          </a:p>
          <a:p>
            <a:r>
              <a:rPr lang="en-US" altLang="ko-KR" sz="1100" dirty="0">
                <a:latin typeface="+mn-ea"/>
              </a:rPr>
              <a:t>‘</a:t>
            </a:r>
            <a:r>
              <a:rPr lang="ko-KR" altLang="en-US" sz="1600" b="1" dirty="0" err="1"/>
              <a:t>코고스쿨</a:t>
            </a:r>
            <a:r>
              <a:rPr lang="en-US" altLang="ko-KR" sz="1600" b="1" dirty="0"/>
              <a:t>’</a:t>
            </a:r>
            <a:r>
              <a:rPr lang="ko-KR" altLang="en-US" sz="1600" b="1" dirty="0"/>
              <a:t> 소개</a:t>
            </a:r>
            <a:r>
              <a:rPr lang="en-US" altLang="ko-KR" sz="1600" b="1" dirty="0"/>
              <a:t> </a:t>
            </a:r>
          </a:p>
          <a:p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748B2-89AC-4C5A-BC08-B47AF990AE7B}"/>
              </a:ext>
            </a:extLst>
          </p:cNvPr>
          <p:cNvSpPr txBox="1"/>
          <p:nvPr/>
        </p:nvSpPr>
        <p:spPr>
          <a:xfrm>
            <a:off x="1464867" y="3337707"/>
            <a:ext cx="872631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잘못된 블록체인 지식으로 코인투자에 실패한 좀비들에게 </a:t>
            </a:r>
            <a:r>
              <a:rPr lang="en-US" altLang="ko-KR" sz="1050" dirty="0"/>
              <a:t>‘</a:t>
            </a:r>
            <a:r>
              <a:rPr lang="ko-KR" altLang="en-US" sz="1050" dirty="0" err="1"/>
              <a:t>코고스쿨‘이</a:t>
            </a:r>
            <a:r>
              <a:rPr lang="ko-KR" altLang="en-US" sz="1050" dirty="0"/>
              <a:t> 왔다</a:t>
            </a:r>
            <a:r>
              <a:rPr lang="en-US" altLang="ko-KR" sz="1050" dirty="0"/>
              <a:t>! </a:t>
            </a:r>
          </a:p>
          <a:p>
            <a:r>
              <a:rPr lang="en-US" altLang="ko-KR" sz="1050" dirty="0"/>
              <a:t> </a:t>
            </a:r>
          </a:p>
          <a:p>
            <a:r>
              <a:rPr lang="ko-KR" altLang="en-US" sz="1050" dirty="0"/>
              <a:t>암흑같은 </a:t>
            </a:r>
            <a:r>
              <a:rPr lang="ko-KR" altLang="en-US" sz="1050" dirty="0" err="1"/>
              <a:t>크립토</a:t>
            </a:r>
            <a:r>
              <a:rPr lang="ko-KR" altLang="en-US" sz="1050" dirty="0"/>
              <a:t> 세상 속에서</a:t>
            </a:r>
            <a:r>
              <a:rPr lang="en-US" altLang="ko-KR" sz="1050" dirty="0"/>
              <a:t>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의로운 유령</a:t>
            </a:r>
            <a:r>
              <a:rPr lang="en-US" altLang="ko-KR" sz="1050" dirty="0"/>
              <a:t>’</a:t>
            </a:r>
            <a:r>
              <a:rPr lang="ko-KR" altLang="en-US" sz="1050" dirty="0"/>
              <a:t>들이 설립한 </a:t>
            </a:r>
            <a:r>
              <a:rPr lang="en-US" altLang="ko-KR" sz="1050" dirty="0"/>
              <a:t>‘</a:t>
            </a:r>
            <a:r>
              <a:rPr lang="ko-KR" altLang="en-US" sz="1050" dirty="0" err="1"/>
              <a:t>코고스쿨</a:t>
            </a:r>
            <a:r>
              <a:rPr lang="en-US" altLang="ko-KR" sz="1050" dirty="0"/>
              <a:t>’</a:t>
            </a:r>
            <a:r>
              <a:rPr lang="ko-KR" altLang="en-US" sz="1050" dirty="0"/>
              <a:t>은 </a:t>
            </a:r>
            <a:endParaRPr lang="en-US" altLang="ko-KR" sz="1050" dirty="0"/>
          </a:p>
          <a:p>
            <a:r>
              <a:rPr lang="ko-KR" altLang="en-US" sz="1050" b="1" dirty="0"/>
              <a:t>인생의 쓴맛 </a:t>
            </a:r>
            <a:r>
              <a:rPr lang="ko-KR" altLang="en-US" sz="1050" dirty="0"/>
              <a:t>만 보던 좀비들에게 정확한 커리큘럼을 통한 </a:t>
            </a:r>
            <a:r>
              <a:rPr lang="en-US" altLang="ko-KR" sz="1050" dirty="0"/>
              <a:t>‘</a:t>
            </a:r>
            <a:r>
              <a:rPr lang="ko-KR" altLang="en-US" sz="1050" b="1" dirty="0"/>
              <a:t>스쿨링</a:t>
            </a:r>
            <a:r>
              <a:rPr lang="en-US" altLang="ko-KR" sz="1050" b="1" dirty="0"/>
              <a:t>’</a:t>
            </a:r>
            <a:r>
              <a:rPr lang="ko-KR" altLang="en-US" sz="1050" dirty="0"/>
              <a:t>을 통해 </a:t>
            </a:r>
            <a:r>
              <a:rPr lang="ko-KR" altLang="en-US" sz="1050" b="1" dirty="0"/>
              <a:t>인생의 돈맛</a:t>
            </a:r>
            <a:r>
              <a:rPr lang="ko-KR" altLang="en-US" sz="1050" dirty="0"/>
              <a:t>을 가르칩니다</a:t>
            </a:r>
            <a:r>
              <a:rPr lang="en-US" altLang="ko-KR" sz="1050" dirty="0"/>
              <a:t>.</a:t>
            </a:r>
          </a:p>
          <a:p>
            <a:endParaRPr lang="en-US" altLang="ko-KR" sz="1000" b="1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1200" b="1" dirty="0" err="1"/>
              <a:t>코고스쿨</a:t>
            </a:r>
            <a:r>
              <a:rPr lang="ko-KR" altLang="en-US" sz="1200" b="1" dirty="0"/>
              <a:t> 입학생 혜택 </a:t>
            </a:r>
            <a:endParaRPr lang="en-US" altLang="ko-KR" sz="12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50" dirty="0"/>
              <a:t>정규 </a:t>
            </a:r>
            <a:r>
              <a:rPr lang="en-US" altLang="ko-KR" sz="1050" dirty="0"/>
              <a:t>‘</a:t>
            </a:r>
            <a:r>
              <a:rPr lang="ko-KR" altLang="en-US" sz="1050" dirty="0"/>
              <a:t>스쿨링</a:t>
            </a:r>
            <a:r>
              <a:rPr lang="en-US" altLang="ko-KR" sz="1050" dirty="0"/>
              <a:t>’ </a:t>
            </a:r>
            <a:r>
              <a:rPr lang="ko-KR" altLang="en-US" sz="1050" dirty="0"/>
              <a:t>및 주간테스트 응시 통한 </a:t>
            </a:r>
            <a:r>
              <a:rPr lang="en-US" altLang="ko-KR" sz="1050" dirty="0"/>
              <a:t>BLD </a:t>
            </a:r>
            <a:r>
              <a:rPr lang="ko-KR" altLang="en-US" sz="1050" dirty="0"/>
              <a:t>토큰 획득</a:t>
            </a:r>
            <a:endParaRPr lang="en-US" altLang="ko-KR" sz="105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50" dirty="0"/>
              <a:t>입학생 전원 분기별 장학금</a:t>
            </a:r>
            <a:endParaRPr lang="en-US" altLang="ko-KR" sz="105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50" dirty="0" err="1"/>
              <a:t>코고스쿨만의</a:t>
            </a:r>
            <a:r>
              <a:rPr lang="ko-KR" altLang="en-US" sz="1050" dirty="0"/>
              <a:t> 다양한 금융상품 </a:t>
            </a:r>
            <a:r>
              <a:rPr lang="en-US" altLang="ko-KR" sz="1050" dirty="0"/>
              <a:t>(</a:t>
            </a:r>
            <a:r>
              <a:rPr lang="ko-KR" altLang="en-US" sz="1050" dirty="0"/>
              <a:t>최대 이자율 제공</a:t>
            </a:r>
            <a:r>
              <a:rPr lang="en-US" altLang="ko-KR" sz="105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 err="1"/>
              <a:t>코고스쿨</a:t>
            </a:r>
            <a:r>
              <a:rPr lang="ko-KR" altLang="en-US" sz="1100" dirty="0"/>
              <a:t> 중요 정책 결정 거버넌스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 err="1"/>
              <a:t>코고스쿨</a:t>
            </a:r>
            <a:r>
              <a:rPr lang="ko-KR" altLang="en-US" sz="1100" dirty="0"/>
              <a:t> 오프라인 라운지 입장권 획득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200" b="1" dirty="0" err="1"/>
              <a:t>코고스쿨은</a:t>
            </a:r>
            <a:r>
              <a:rPr lang="ko-KR" altLang="en-US" sz="1200" b="1" dirty="0"/>
              <a:t> 블록체인 프로젝트에 대한 일반상식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심층이슈들을 자연스레 습득 가능하도록</a:t>
            </a:r>
            <a:endParaRPr lang="en-US" altLang="ko-KR" sz="1200" b="1" dirty="0"/>
          </a:p>
          <a:p>
            <a:r>
              <a:rPr lang="ko-KR" altLang="en-US" sz="1200" b="1" dirty="0"/>
              <a:t>전달하는 </a:t>
            </a:r>
            <a:r>
              <a:rPr lang="ko-KR" altLang="en-US" sz="1200" b="1" dirty="0" err="1"/>
              <a:t>툰일러스트</a:t>
            </a:r>
            <a:r>
              <a:rPr lang="ko-KR" altLang="en-US" sz="1200" b="1" dirty="0"/>
              <a:t> 기반의 </a:t>
            </a:r>
            <a:r>
              <a:rPr lang="en-US" altLang="ko-KR" sz="1200" b="1" dirty="0"/>
              <a:t>3D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NFT</a:t>
            </a:r>
            <a:r>
              <a:rPr lang="ko-KR" altLang="en-US" sz="1200" b="1" dirty="0"/>
              <a:t> 프로젝트로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짜임새 있는 경제 시스템 </a:t>
            </a:r>
            <a:r>
              <a:rPr lang="ko-KR" altLang="en-US" sz="1200" b="1" u="sng" dirty="0"/>
              <a:t>채굴형 게임</a:t>
            </a:r>
            <a:r>
              <a:rPr lang="en-US" altLang="ko-KR" sz="1200" b="1" u="sng" dirty="0"/>
              <a:t>(P2E)</a:t>
            </a:r>
            <a:r>
              <a:rPr lang="ko-KR" altLang="en-US" sz="1200" b="1" dirty="0"/>
              <a:t>을 완성합니다</a:t>
            </a:r>
            <a:r>
              <a:rPr lang="en-US" altLang="ko-KR" sz="1200" b="1" dirty="0"/>
              <a:t>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900" dirty="0"/>
          </a:p>
          <a:p>
            <a:pPr algn="ctr"/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endParaRPr lang="en-US" altLang="ko-KR" sz="900" b="1" dirty="0"/>
          </a:p>
          <a:p>
            <a:pPr algn="ctr"/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10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14F00E4-14BB-469A-BDB0-48695DE3FB26}"/>
              </a:ext>
            </a:extLst>
          </p:cNvPr>
          <p:cNvSpPr/>
          <p:nvPr/>
        </p:nvSpPr>
        <p:spPr>
          <a:xfrm>
            <a:off x="4636032" y="5670512"/>
            <a:ext cx="1905119" cy="993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  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B72999-04E4-49A0-BA30-9F81E4C9FAFC}"/>
              </a:ext>
            </a:extLst>
          </p:cNvPr>
          <p:cNvSpPr/>
          <p:nvPr/>
        </p:nvSpPr>
        <p:spPr>
          <a:xfrm>
            <a:off x="4681350" y="5693178"/>
            <a:ext cx="1905119" cy="993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26C48C-571F-490F-8437-8CA7908C1A70}"/>
              </a:ext>
            </a:extLst>
          </p:cNvPr>
          <p:cNvSpPr/>
          <p:nvPr/>
        </p:nvSpPr>
        <p:spPr>
          <a:xfrm>
            <a:off x="7939025" y="3429000"/>
            <a:ext cx="1507986" cy="160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교장 드라큘라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C56EC-9716-4F25-8597-6A536A192CB5}"/>
              </a:ext>
            </a:extLst>
          </p:cNvPr>
          <p:cNvSpPr txBox="1"/>
          <p:nvPr/>
        </p:nvSpPr>
        <p:spPr>
          <a:xfrm>
            <a:off x="8004850" y="5180556"/>
            <a:ext cx="1442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코고스쿨</a:t>
            </a:r>
            <a:r>
              <a:rPr lang="ko-KR" altLang="en-US" sz="1050" dirty="0"/>
              <a:t> 교장</a:t>
            </a:r>
            <a:endParaRPr lang="en-US" altLang="ko-KR" sz="1050" dirty="0"/>
          </a:p>
          <a:p>
            <a:r>
              <a:rPr lang="en-US" altLang="ko-KR" sz="1050" dirty="0"/>
              <a:t>Dracula C.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B09F01-0226-4C12-AA00-0BD1C564AA03}"/>
              </a:ext>
            </a:extLst>
          </p:cNvPr>
          <p:cNvSpPr/>
          <p:nvPr/>
        </p:nvSpPr>
        <p:spPr>
          <a:xfrm>
            <a:off x="3925176" y="1984300"/>
            <a:ext cx="2832675" cy="6723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1799099-42D0-4E04-9A8B-4BB292B6CD0F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415704" y="2076941"/>
            <a:ext cx="509472" cy="24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ACC094-01B9-41AF-9568-5EDD413F4C47}"/>
              </a:ext>
            </a:extLst>
          </p:cNvPr>
          <p:cNvSpPr txBox="1"/>
          <p:nvPr/>
        </p:nvSpPr>
        <p:spPr>
          <a:xfrm>
            <a:off x="2075712" y="1472223"/>
            <a:ext cx="2560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i="1" u="sng" dirty="0">
                <a:solidFill>
                  <a:srgbClr val="FF0000"/>
                </a:solidFill>
              </a:rPr>
              <a:t>화이트리스트 일자에</a:t>
            </a:r>
            <a:endParaRPr lang="en-US" altLang="ko-KR" sz="1100" b="1" i="1" u="sng" dirty="0">
              <a:solidFill>
                <a:srgbClr val="FF0000"/>
              </a:solidFill>
            </a:endParaRPr>
          </a:p>
          <a:p>
            <a:r>
              <a:rPr lang="ko-KR" altLang="en-US" sz="1100" b="1" i="1" u="sng" dirty="0">
                <a:solidFill>
                  <a:srgbClr val="FF0000"/>
                </a:solidFill>
              </a:rPr>
              <a:t>카운트 다운 사라지며</a:t>
            </a:r>
            <a:endParaRPr lang="en-US" altLang="ko-KR" sz="1100" b="1" i="1" u="sng" dirty="0">
              <a:solidFill>
                <a:srgbClr val="FF0000"/>
              </a:solidFill>
            </a:endParaRPr>
          </a:p>
          <a:p>
            <a:endParaRPr lang="en-US" altLang="ko-KR" sz="1100" b="1" i="1" u="sng" dirty="0">
              <a:solidFill>
                <a:srgbClr val="FF0000"/>
              </a:solidFill>
            </a:endParaRPr>
          </a:p>
          <a:p>
            <a:r>
              <a:rPr lang="ko-KR" altLang="en-US" sz="1100" b="1" i="1" u="sng" dirty="0" err="1">
                <a:solidFill>
                  <a:srgbClr val="FF0000"/>
                </a:solidFill>
              </a:rPr>
              <a:t>민팅</a:t>
            </a:r>
            <a:r>
              <a:rPr lang="ko-KR" altLang="en-US" sz="1100" b="1" i="1" u="sng" dirty="0">
                <a:solidFill>
                  <a:srgbClr val="FF0000"/>
                </a:solidFill>
              </a:rPr>
              <a:t> 참여 페이지로 </a:t>
            </a:r>
            <a:endParaRPr lang="en-US" altLang="ko-KR" sz="1100" b="1" i="1" u="sng" dirty="0">
              <a:solidFill>
                <a:srgbClr val="FF0000"/>
              </a:solidFill>
            </a:endParaRPr>
          </a:p>
          <a:p>
            <a:r>
              <a:rPr lang="ko-KR" altLang="en-US" sz="1100" b="1" i="1" u="sng" dirty="0">
                <a:solidFill>
                  <a:srgbClr val="FF0000"/>
                </a:solidFill>
              </a:rPr>
              <a:t>이동하는 버튼으로 </a:t>
            </a:r>
            <a:endParaRPr lang="en-US" altLang="ko-KR" sz="1100" b="1" i="1" u="sng" dirty="0">
              <a:solidFill>
                <a:srgbClr val="FF0000"/>
              </a:solidFill>
            </a:endParaRPr>
          </a:p>
          <a:p>
            <a:r>
              <a:rPr lang="ko-KR" altLang="en-US" sz="1100" b="1" i="1" u="sng" dirty="0">
                <a:solidFill>
                  <a:srgbClr val="FF0000"/>
                </a:solidFill>
              </a:rPr>
              <a:t>바뀔 예정</a:t>
            </a:r>
            <a:endParaRPr lang="en-US" altLang="ko-KR" sz="1100" b="1" i="1" u="sng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1F270C-7CA9-4658-AEE2-5937BE6A4ADC}"/>
              </a:ext>
            </a:extLst>
          </p:cNvPr>
          <p:cNvSpPr txBox="1"/>
          <p:nvPr/>
        </p:nvSpPr>
        <p:spPr>
          <a:xfrm>
            <a:off x="2952206" y="446459"/>
            <a:ext cx="6662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코고스쿨</a:t>
            </a:r>
            <a:r>
              <a:rPr lang="ko-KR" altLang="en-US" sz="1050" dirty="0"/>
              <a:t> 소개    입학절차    복지</a:t>
            </a:r>
            <a:r>
              <a:rPr lang="en-US" altLang="ko-KR" sz="1050" dirty="0"/>
              <a:t>/</a:t>
            </a:r>
            <a:r>
              <a:rPr lang="ko-KR" altLang="en-US" sz="1050" dirty="0"/>
              <a:t>혜택   </a:t>
            </a:r>
            <a:r>
              <a:rPr lang="en-US" altLang="ko-KR" sz="1050" dirty="0"/>
              <a:t>BLOOD</a:t>
            </a:r>
            <a:r>
              <a:rPr lang="ko-KR" altLang="en-US" sz="1050" dirty="0"/>
              <a:t> </a:t>
            </a:r>
            <a:r>
              <a:rPr lang="en-US" altLang="ko-KR" sz="1050" dirty="0"/>
              <a:t>TOKEN    </a:t>
            </a:r>
            <a:r>
              <a:rPr lang="ko-KR" altLang="en-US" sz="1050" dirty="0" err="1"/>
              <a:t>민팅스케줄</a:t>
            </a:r>
            <a:r>
              <a:rPr lang="ko-KR" altLang="en-US" sz="1050" dirty="0"/>
              <a:t>     로드맵    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407108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A367F-51E7-4E69-87EA-74F49BDD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14C47-55E4-4BAD-AE74-78B5A8E4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B061C3-C8A4-4EEE-9F22-538061E45A2A}"/>
              </a:ext>
            </a:extLst>
          </p:cNvPr>
          <p:cNvSpPr/>
          <p:nvPr/>
        </p:nvSpPr>
        <p:spPr>
          <a:xfrm>
            <a:off x="1833801" y="2398679"/>
            <a:ext cx="1905119" cy="1524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TEST </a:t>
            </a:r>
            <a:r>
              <a:rPr lang="ko-KR" altLang="en-US" sz="1000" dirty="0">
                <a:solidFill>
                  <a:schemeClr val="tx1"/>
                </a:solidFill>
              </a:rPr>
              <a:t>난이도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☆☆☆☆★</a:t>
            </a:r>
            <a:r>
              <a:rPr lang="en-US" altLang="ko-KR" sz="1000" dirty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입학시험을 통과해야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입학허가증을 획득할 수 있는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자격이 부여됩니다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모의테스트 응시하기 </a:t>
            </a:r>
            <a:r>
              <a:rPr lang="en-US" altLang="ko-KR" sz="1000" b="1" dirty="0">
                <a:solidFill>
                  <a:schemeClr val="tx1"/>
                </a:solidFill>
              </a:rPr>
              <a:t>GO!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B2B9A3B-C043-41AD-A3C2-4A1D31A8EB04}"/>
              </a:ext>
            </a:extLst>
          </p:cNvPr>
          <p:cNvSpPr/>
          <p:nvPr/>
        </p:nvSpPr>
        <p:spPr>
          <a:xfrm>
            <a:off x="1833801" y="1918619"/>
            <a:ext cx="1665925" cy="3702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STEP 1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입학시험 응시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95AF8BF-4595-4BE6-A7D3-939062FF5407}"/>
              </a:ext>
            </a:extLst>
          </p:cNvPr>
          <p:cNvSpPr/>
          <p:nvPr/>
        </p:nvSpPr>
        <p:spPr>
          <a:xfrm>
            <a:off x="4920544" y="1922994"/>
            <a:ext cx="1488965" cy="3820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STEP 2</a:t>
            </a: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학생증</a:t>
            </a:r>
            <a:r>
              <a:rPr lang="en-US" altLang="ko-KR" sz="900" dirty="0">
                <a:solidFill>
                  <a:schemeClr val="tx1"/>
                </a:solidFill>
              </a:rPr>
              <a:t>(NFT)</a:t>
            </a:r>
            <a:r>
              <a:rPr lang="ko-KR" altLang="en-US" sz="900" dirty="0">
                <a:solidFill>
                  <a:schemeClr val="tx1"/>
                </a:solidFill>
              </a:rPr>
              <a:t> 구매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1F7481A-141B-47F3-B48D-91F9ECAB4D59}"/>
              </a:ext>
            </a:extLst>
          </p:cNvPr>
          <p:cNvSpPr/>
          <p:nvPr/>
        </p:nvSpPr>
        <p:spPr>
          <a:xfrm>
            <a:off x="3738920" y="2160471"/>
            <a:ext cx="942430" cy="564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2DE152-6EDF-42B7-B25F-2414A99FC07F}"/>
              </a:ext>
            </a:extLst>
          </p:cNvPr>
          <p:cNvSpPr/>
          <p:nvPr/>
        </p:nvSpPr>
        <p:spPr>
          <a:xfrm>
            <a:off x="4636032" y="5670512"/>
            <a:ext cx="1905119" cy="993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  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8589BC-4108-442E-9634-F3B258C45B8D}"/>
              </a:ext>
            </a:extLst>
          </p:cNvPr>
          <p:cNvSpPr txBox="1"/>
          <p:nvPr/>
        </p:nvSpPr>
        <p:spPr>
          <a:xfrm>
            <a:off x="3672187" y="2016221"/>
            <a:ext cx="763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시험통과자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FDDA20-88D6-4E7A-9527-2A8342BE430E}"/>
              </a:ext>
            </a:extLst>
          </p:cNvPr>
          <p:cNvSpPr/>
          <p:nvPr/>
        </p:nvSpPr>
        <p:spPr>
          <a:xfrm>
            <a:off x="4681350" y="5693178"/>
            <a:ext cx="1905119" cy="993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7BE507-5A20-4638-A163-9EE39146D84E}"/>
              </a:ext>
            </a:extLst>
          </p:cNvPr>
          <p:cNvSpPr txBox="1"/>
          <p:nvPr/>
        </p:nvSpPr>
        <p:spPr>
          <a:xfrm>
            <a:off x="4819181" y="2524185"/>
            <a:ext cx="2060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시험통과자는 </a:t>
            </a:r>
            <a:r>
              <a:rPr lang="ko-KR" altLang="en-US" sz="1000" dirty="0" err="1"/>
              <a:t>코고스쿨</a:t>
            </a:r>
            <a:r>
              <a:rPr lang="ko-KR" altLang="en-US" sz="1000" dirty="0"/>
              <a:t> 학생증을 구입할 수 있는 자격이 부여됩니다</a:t>
            </a:r>
            <a:r>
              <a:rPr lang="en-US" altLang="ko-KR" sz="1000" dirty="0"/>
              <a:t>. </a:t>
            </a:r>
          </a:p>
          <a:p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 err="1"/>
              <a:t>코고스쿨</a:t>
            </a:r>
            <a:r>
              <a:rPr lang="ko-KR" altLang="en-US" sz="1000" dirty="0"/>
              <a:t> 학생증</a:t>
            </a:r>
            <a:r>
              <a:rPr lang="en-US" altLang="ko-KR" sz="1000" dirty="0"/>
              <a:t>(NFT)</a:t>
            </a:r>
            <a:r>
              <a:rPr lang="ko-KR" altLang="en-US" sz="1000" dirty="0"/>
              <a:t>는</a:t>
            </a:r>
            <a:r>
              <a:rPr lang="en-US" altLang="ko-KR" sz="1000" dirty="0"/>
              <a:t> </a:t>
            </a:r>
            <a:r>
              <a:rPr lang="ko-KR" altLang="en-US" sz="1000" dirty="0" err="1"/>
              <a:t>이더리움</a:t>
            </a:r>
            <a:r>
              <a:rPr lang="en-US" altLang="ko-KR" sz="1000" dirty="0"/>
              <a:t>(ETH)</a:t>
            </a:r>
            <a:r>
              <a:rPr lang="ko-KR" altLang="en-US" sz="1000" dirty="0"/>
              <a:t>으로 구매 가능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BEFC441-B29B-46DA-BF11-BA5F29B62D82}"/>
              </a:ext>
            </a:extLst>
          </p:cNvPr>
          <p:cNvSpPr/>
          <p:nvPr/>
        </p:nvSpPr>
        <p:spPr>
          <a:xfrm>
            <a:off x="8334175" y="1869959"/>
            <a:ext cx="1665925" cy="17476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STEP 3</a:t>
            </a: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코고스쿨</a:t>
            </a:r>
            <a:r>
              <a:rPr lang="ko-KR" altLang="en-US" sz="1050" dirty="0">
                <a:solidFill>
                  <a:schemeClr val="tx1"/>
                </a:solidFill>
              </a:rPr>
              <a:t> 정식입학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AD14EC6-4C63-4123-BA43-0F45BD6DB85E}"/>
              </a:ext>
            </a:extLst>
          </p:cNvPr>
          <p:cNvSpPr/>
          <p:nvPr/>
        </p:nvSpPr>
        <p:spPr>
          <a:xfrm>
            <a:off x="7017195" y="2189029"/>
            <a:ext cx="1003522" cy="5641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6D9C9-0302-4FD8-B47D-2D0EDB28D5A9}"/>
              </a:ext>
            </a:extLst>
          </p:cNvPr>
          <p:cNvSpPr txBox="1"/>
          <p:nvPr/>
        </p:nvSpPr>
        <p:spPr>
          <a:xfrm>
            <a:off x="6868741" y="2085194"/>
            <a:ext cx="1151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학생증 구매자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50D912-6B50-407A-A326-F5B0CE0F6F16}"/>
              </a:ext>
            </a:extLst>
          </p:cNvPr>
          <p:cNvSpPr/>
          <p:nvPr/>
        </p:nvSpPr>
        <p:spPr>
          <a:xfrm>
            <a:off x="1412608" y="205174"/>
            <a:ext cx="9456234" cy="6652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E81B996-10B2-4D2C-801A-7CC90B8F0D78}"/>
              </a:ext>
            </a:extLst>
          </p:cNvPr>
          <p:cNvSpPr/>
          <p:nvPr/>
        </p:nvSpPr>
        <p:spPr>
          <a:xfrm>
            <a:off x="1432262" y="277449"/>
            <a:ext cx="1219200" cy="456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코고스쿨</a:t>
            </a:r>
            <a:endParaRPr lang="en-US" altLang="ko-KR" sz="1200" dirty="0"/>
          </a:p>
          <a:p>
            <a:pPr algn="ctr"/>
            <a:r>
              <a:rPr lang="ko-KR" altLang="en-US" sz="1200" dirty="0"/>
              <a:t>로고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F9B9F26-5EFA-41CB-A8D8-4DDB2B432043}"/>
              </a:ext>
            </a:extLst>
          </p:cNvPr>
          <p:cNvSpPr/>
          <p:nvPr/>
        </p:nvSpPr>
        <p:spPr>
          <a:xfrm>
            <a:off x="9786612" y="414854"/>
            <a:ext cx="974304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FAQ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DA5753-A7E7-4122-881C-A8E2A04159C1}"/>
              </a:ext>
            </a:extLst>
          </p:cNvPr>
          <p:cNvSpPr/>
          <p:nvPr/>
        </p:nvSpPr>
        <p:spPr>
          <a:xfrm>
            <a:off x="4636032" y="5670512"/>
            <a:ext cx="1905119" cy="993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  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1949BF0-618D-48DD-87EB-B6A0C94DA42B}"/>
              </a:ext>
            </a:extLst>
          </p:cNvPr>
          <p:cNvSpPr/>
          <p:nvPr/>
        </p:nvSpPr>
        <p:spPr>
          <a:xfrm>
            <a:off x="4681350" y="5693178"/>
            <a:ext cx="1905119" cy="993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B783EC-FAA7-4FA1-A701-0C9C83143555}"/>
              </a:ext>
            </a:extLst>
          </p:cNvPr>
          <p:cNvSpPr txBox="1"/>
          <p:nvPr/>
        </p:nvSpPr>
        <p:spPr>
          <a:xfrm>
            <a:off x="1717705" y="1254111"/>
            <a:ext cx="340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입학절차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A4F34F2-61EF-4CBE-98B7-BCD6AEF1E469}"/>
              </a:ext>
            </a:extLst>
          </p:cNvPr>
          <p:cNvSpPr/>
          <p:nvPr/>
        </p:nvSpPr>
        <p:spPr>
          <a:xfrm>
            <a:off x="1732918" y="4763026"/>
            <a:ext cx="1986385" cy="301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코고스쿨</a:t>
            </a:r>
            <a:r>
              <a:rPr lang="ko-KR" altLang="en-US" sz="1100" dirty="0"/>
              <a:t> 학생증 </a:t>
            </a:r>
            <a:r>
              <a:rPr lang="en-US" altLang="ko-KR" sz="1100" dirty="0"/>
              <a:t>NFT </a:t>
            </a:r>
            <a:endParaRPr lang="ko-KR" altLang="en-US" sz="1100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101354E-C88F-46C6-AF51-ABCF4F430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66" y="5100006"/>
            <a:ext cx="1524418" cy="1524418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89C609A-23B1-4B77-9554-70EA06EE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478" y="5099221"/>
            <a:ext cx="1524418" cy="1524418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475614D7-AEE0-4989-9A50-2AA447A64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290" y="5099221"/>
            <a:ext cx="1524418" cy="1524418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39AA45E7-F04C-4C7C-B175-2C2F08760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465" y="5098684"/>
            <a:ext cx="1524418" cy="1524418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9A80209F-DC4A-454A-B968-91946125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962" y="5098684"/>
            <a:ext cx="1524418" cy="1524418"/>
          </a:xfrm>
          <a:prstGeom prst="rect">
            <a:avLst/>
          </a:prstGeom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696AA9-CF99-4A34-B1DD-7E2B214BA378}"/>
              </a:ext>
            </a:extLst>
          </p:cNvPr>
          <p:cNvSpPr/>
          <p:nvPr/>
        </p:nvSpPr>
        <p:spPr>
          <a:xfrm>
            <a:off x="5562988" y="5183900"/>
            <a:ext cx="1081902" cy="243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GOLDEN LEADER</a:t>
            </a:r>
            <a:endParaRPr lang="ko-KR" altLang="en-US" sz="9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F3F60D-489C-4D53-9B49-C84E49042FF2}"/>
              </a:ext>
            </a:extLst>
          </p:cNvPr>
          <p:cNvSpPr txBox="1"/>
          <p:nvPr/>
        </p:nvSpPr>
        <p:spPr>
          <a:xfrm>
            <a:off x="2218633" y="6286743"/>
            <a:ext cx="1524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</a:t>
            </a:r>
            <a:r>
              <a:rPr lang="en-US" altLang="ko-KR" sz="800" b="1" baseline="30000" dirty="0"/>
              <a:t>st</a:t>
            </a:r>
            <a:r>
              <a:rPr lang="en-US" altLang="ko-KR" sz="800" b="1" dirty="0"/>
              <a:t> COGO SCHOOL </a:t>
            </a:r>
          </a:p>
          <a:p>
            <a:r>
              <a:rPr lang="en-US" altLang="ko-KR" sz="800" b="1" dirty="0"/>
              <a:t>Student No.1</a:t>
            </a:r>
            <a:endParaRPr lang="ko-KR" altLang="en-US" sz="8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4C2916-851E-4FC4-81D3-2E2D3A911A27}"/>
              </a:ext>
            </a:extLst>
          </p:cNvPr>
          <p:cNvSpPr txBox="1"/>
          <p:nvPr/>
        </p:nvSpPr>
        <p:spPr>
          <a:xfrm>
            <a:off x="3986197" y="6305053"/>
            <a:ext cx="111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</a:t>
            </a:r>
            <a:r>
              <a:rPr lang="en-US" altLang="ko-KR" sz="800" b="1" baseline="30000" dirty="0"/>
              <a:t>st</a:t>
            </a:r>
            <a:r>
              <a:rPr lang="en-US" altLang="ko-KR" sz="800" b="1" dirty="0"/>
              <a:t> COGO SCHOOL </a:t>
            </a:r>
          </a:p>
          <a:p>
            <a:r>
              <a:rPr lang="en-US" altLang="ko-KR" sz="800" b="1" dirty="0"/>
              <a:t>Student No.2</a:t>
            </a:r>
            <a:endParaRPr lang="ko-KR" altLang="en-US" sz="8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7A9CC9-9BBE-4EB3-B1A3-6EFB1D2229A0}"/>
              </a:ext>
            </a:extLst>
          </p:cNvPr>
          <p:cNvSpPr txBox="1"/>
          <p:nvPr/>
        </p:nvSpPr>
        <p:spPr>
          <a:xfrm>
            <a:off x="5670009" y="6286743"/>
            <a:ext cx="111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</a:t>
            </a:r>
            <a:r>
              <a:rPr lang="en-US" altLang="ko-KR" sz="800" b="1" baseline="30000" dirty="0"/>
              <a:t>st</a:t>
            </a:r>
            <a:r>
              <a:rPr lang="en-US" altLang="ko-KR" sz="800" b="1" dirty="0"/>
              <a:t> COGO SCHOOL </a:t>
            </a:r>
          </a:p>
          <a:p>
            <a:r>
              <a:rPr lang="en-US" altLang="ko-KR" sz="800" b="1" dirty="0"/>
              <a:t>Student No.3</a:t>
            </a:r>
            <a:endParaRPr lang="ko-KR" altLang="en-US" sz="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99684C-4967-46D7-BBFE-D82DA49462A1}"/>
              </a:ext>
            </a:extLst>
          </p:cNvPr>
          <p:cNvSpPr txBox="1"/>
          <p:nvPr/>
        </p:nvSpPr>
        <p:spPr>
          <a:xfrm>
            <a:off x="7272565" y="6257618"/>
            <a:ext cx="111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</a:t>
            </a:r>
            <a:r>
              <a:rPr lang="en-US" altLang="ko-KR" sz="800" b="1" baseline="30000" dirty="0"/>
              <a:t>st</a:t>
            </a:r>
            <a:r>
              <a:rPr lang="en-US" altLang="ko-KR" sz="800" b="1" dirty="0"/>
              <a:t> COGO SCHOOL </a:t>
            </a:r>
          </a:p>
          <a:p>
            <a:r>
              <a:rPr lang="en-US" altLang="ko-KR" sz="800" b="1" dirty="0"/>
              <a:t>Student No.4</a:t>
            </a:r>
            <a:endParaRPr lang="ko-KR" altLang="en-US" sz="8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A197E3-A3E8-4C89-BAE7-72113F3ECA12}"/>
              </a:ext>
            </a:extLst>
          </p:cNvPr>
          <p:cNvSpPr txBox="1"/>
          <p:nvPr/>
        </p:nvSpPr>
        <p:spPr>
          <a:xfrm>
            <a:off x="9058945" y="6280798"/>
            <a:ext cx="111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</a:t>
            </a:r>
            <a:r>
              <a:rPr lang="en-US" altLang="ko-KR" sz="800" b="1" baseline="30000" dirty="0"/>
              <a:t>st</a:t>
            </a:r>
            <a:r>
              <a:rPr lang="en-US" altLang="ko-KR" sz="800" b="1" dirty="0"/>
              <a:t> COGO SCHOOL </a:t>
            </a:r>
          </a:p>
          <a:p>
            <a:r>
              <a:rPr lang="en-US" altLang="ko-KR" sz="800" b="1" dirty="0"/>
              <a:t>Student No.5</a:t>
            </a:r>
            <a:endParaRPr lang="ko-KR" altLang="en-US" sz="8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90D00C-39A3-4089-BF55-F4B422246F2E}"/>
              </a:ext>
            </a:extLst>
          </p:cNvPr>
          <p:cNvSpPr txBox="1"/>
          <p:nvPr/>
        </p:nvSpPr>
        <p:spPr>
          <a:xfrm>
            <a:off x="3760374" y="4770143"/>
            <a:ext cx="1303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rgbClr val="FF0000"/>
                </a:solidFill>
              </a:rPr>
              <a:t>[</a:t>
            </a:r>
            <a:r>
              <a:rPr lang="ko-KR" altLang="en-US" sz="1100" i="1" dirty="0">
                <a:solidFill>
                  <a:srgbClr val="FF0000"/>
                </a:solidFill>
              </a:rPr>
              <a:t>롤링영역</a:t>
            </a:r>
            <a:r>
              <a:rPr lang="en-US" altLang="ko-KR" sz="1100" i="1" dirty="0">
                <a:solidFill>
                  <a:srgbClr val="FF0000"/>
                </a:solidFill>
              </a:rPr>
              <a:t>]</a:t>
            </a:r>
            <a:endParaRPr lang="ko-KR" altLang="en-US" sz="1100" i="1" dirty="0">
              <a:solidFill>
                <a:srgbClr val="FF0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ADD7826-3FB6-4D56-9FDC-4F4582627113}"/>
              </a:ext>
            </a:extLst>
          </p:cNvPr>
          <p:cNvSpPr/>
          <p:nvPr/>
        </p:nvSpPr>
        <p:spPr>
          <a:xfrm>
            <a:off x="1893147" y="3487543"/>
            <a:ext cx="1665925" cy="254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345AFC-790B-4A21-A82E-600E67CAA675}"/>
              </a:ext>
            </a:extLst>
          </p:cNvPr>
          <p:cNvSpPr txBox="1"/>
          <p:nvPr/>
        </p:nvSpPr>
        <p:spPr>
          <a:xfrm>
            <a:off x="2952206" y="446459"/>
            <a:ext cx="6662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코고스쿨</a:t>
            </a:r>
            <a:r>
              <a:rPr lang="ko-KR" altLang="en-US" sz="1050" dirty="0"/>
              <a:t> 소개    입학절차    복지</a:t>
            </a:r>
            <a:r>
              <a:rPr lang="en-US" altLang="ko-KR" sz="1050" dirty="0"/>
              <a:t>/</a:t>
            </a:r>
            <a:r>
              <a:rPr lang="ko-KR" altLang="en-US" sz="1050" dirty="0"/>
              <a:t>혜택    </a:t>
            </a:r>
            <a:r>
              <a:rPr lang="en-US" altLang="ko-KR" sz="1050" dirty="0"/>
              <a:t>BLOOD</a:t>
            </a:r>
            <a:r>
              <a:rPr lang="ko-KR" altLang="en-US" sz="1050" dirty="0"/>
              <a:t> </a:t>
            </a:r>
            <a:r>
              <a:rPr lang="en-US" altLang="ko-KR" sz="1050" dirty="0"/>
              <a:t>TOKEN    </a:t>
            </a:r>
            <a:r>
              <a:rPr lang="ko-KR" altLang="en-US" sz="1050" dirty="0" err="1"/>
              <a:t>민팅스케줄</a:t>
            </a:r>
            <a:r>
              <a:rPr lang="ko-KR" altLang="en-US" sz="1050" dirty="0"/>
              <a:t>     로드맵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09008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8D862-674A-4DCF-BF0C-5996D250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B5F1C-2DEE-4F34-8E66-D308EE5B3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26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48FA92-654F-43BD-B1AD-5E59C9818196}"/>
              </a:ext>
            </a:extLst>
          </p:cNvPr>
          <p:cNvSpPr/>
          <p:nvPr/>
        </p:nvSpPr>
        <p:spPr>
          <a:xfrm>
            <a:off x="4636032" y="5670512"/>
            <a:ext cx="1905119" cy="993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  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ADFD1F-768D-4825-8C6B-2FB9CD5342EE}"/>
              </a:ext>
            </a:extLst>
          </p:cNvPr>
          <p:cNvSpPr/>
          <p:nvPr/>
        </p:nvSpPr>
        <p:spPr>
          <a:xfrm>
            <a:off x="4681350" y="5693178"/>
            <a:ext cx="1905119" cy="993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DE304-4BCC-4CE4-9C3A-0BD8ED77507B}"/>
              </a:ext>
            </a:extLst>
          </p:cNvPr>
          <p:cNvSpPr/>
          <p:nvPr/>
        </p:nvSpPr>
        <p:spPr>
          <a:xfrm>
            <a:off x="1431084" y="216325"/>
            <a:ext cx="9456234" cy="6652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31F8CF4-9F4C-4A86-9718-C8B84E117DB6}"/>
              </a:ext>
            </a:extLst>
          </p:cNvPr>
          <p:cNvSpPr/>
          <p:nvPr/>
        </p:nvSpPr>
        <p:spPr>
          <a:xfrm>
            <a:off x="1432262" y="277449"/>
            <a:ext cx="1219200" cy="456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코고스쿨</a:t>
            </a:r>
            <a:endParaRPr lang="en-US" altLang="ko-KR" sz="1200" dirty="0"/>
          </a:p>
          <a:p>
            <a:pPr algn="ctr"/>
            <a:r>
              <a:rPr lang="ko-KR" altLang="en-US" sz="1200" dirty="0"/>
              <a:t>로고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DE768F8-C988-4AF1-8C54-136060638770}"/>
              </a:ext>
            </a:extLst>
          </p:cNvPr>
          <p:cNvSpPr/>
          <p:nvPr/>
        </p:nvSpPr>
        <p:spPr>
          <a:xfrm>
            <a:off x="9786612" y="414854"/>
            <a:ext cx="974304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FAQ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D141CD-E64C-4F05-949A-CB40C7722157}"/>
              </a:ext>
            </a:extLst>
          </p:cNvPr>
          <p:cNvSpPr/>
          <p:nvPr/>
        </p:nvSpPr>
        <p:spPr>
          <a:xfrm>
            <a:off x="4636032" y="5670512"/>
            <a:ext cx="1905119" cy="993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  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4F26A6-BC04-4948-8D6D-00132E76ED57}"/>
              </a:ext>
            </a:extLst>
          </p:cNvPr>
          <p:cNvSpPr/>
          <p:nvPr/>
        </p:nvSpPr>
        <p:spPr>
          <a:xfrm>
            <a:off x="4681350" y="5693178"/>
            <a:ext cx="1905119" cy="993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8348D1-F122-4F96-AC28-6CA23942C538}"/>
              </a:ext>
            </a:extLst>
          </p:cNvPr>
          <p:cNvSpPr txBox="1"/>
          <p:nvPr/>
        </p:nvSpPr>
        <p:spPr>
          <a:xfrm>
            <a:off x="1705773" y="1028911"/>
            <a:ext cx="340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입학생 복지 및 혜택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355EB8-72C0-4E2D-8019-16211DE29E3B}"/>
              </a:ext>
            </a:extLst>
          </p:cNvPr>
          <p:cNvSpPr txBox="1"/>
          <p:nvPr/>
        </p:nvSpPr>
        <p:spPr>
          <a:xfrm>
            <a:off x="2952206" y="446459"/>
            <a:ext cx="6662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코고스쿨</a:t>
            </a:r>
            <a:r>
              <a:rPr lang="ko-KR" altLang="en-US" sz="1050" dirty="0"/>
              <a:t> 소개    입학절차    복지</a:t>
            </a:r>
            <a:r>
              <a:rPr lang="en-US" altLang="ko-KR" sz="1050" dirty="0"/>
              <a:t>/</a:t>
            </a:r>
            <a:r>
              <a:rPr lang="ko-KR" altLang="en-US" sz="1050" dirty="0"/>
              <a:t>혜택    </a:t>
            </a:r>
            <a:r>
              <a:rPr lang="en-US" altLang="ko-KR" sz="1050" dirty="0"/>
              <a:t>BLOOD</a:t>
            </a:r>
            <a:r>
              <a:rPr lang="ko-KR" altLang="en-US" sz="1050" dirty="0"/>
              <a:t> </a:t>
            </a:r>
            <a:r>
              <a:rPr lang="en-US" altLang="ko-KR" sz="1050" dirty="0"/>
              <a:t>TOKEN    </a:t>
            </a:r>
            <a:r>
              <a:rPr lang="ko-KR" altLang="en-US" sz="1050" dirty="0" err="1"/>
              <a:t>민팅스케줄</a:t>
            </a:r>
            <a:r>
              <a:rPr lang="ko-KR" altLang="en-US" sz="1050" dirty="0"/>
              <a:t>     로드맵</a:t>
            </a:r>
            <a:endParaRPr lang="en-US" altLang="ko-KR" sz="1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1640BF-9F76-49E9-8822-A4722691E7CE}"/>
              </a:ext>
            </a:extLst>
          </p:cNvPr>
          <p:cNvSpPr txBox="1"/>
          <p:nvPr/>
        </p:nvSpPr>
        <p:spPr>
          <a:xfrm>
            <a:off x="1774126" y="1286695"/>
            <a:ext cx="52030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정식 스쿨링 및 주간테스트 응시 가능</a:t>
            </a:r>
            <a:endParaRPr lang="en-US" altLang="ko-KR" sz="1200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200" dirty="0"/>
              <a:t>주간테스트를 통해 </a:t>
            </a:r>
            <a:r>
              <a:rPr lang="en-US" altLang="ko-KR" sz="1200" dirty="0"/>
              <a:t>BLOOD GAGE 100% </a:t>
            </a:r>
            <a:r>
              <a:rPr lang="ko-KR" altLang="en-US" sz="1200" dirty="0"/>
              <a:t>달성 시 </a:t>
            </a:r>
            <a:r>
              <a:rPr lang="en-US" altLang="ko-KR" sz="1200" dirty="0"/>
              <a:t>BLOOD TOKEN </a:t>
            </a:r>
            <a:r>
              <a:rPr lang="ko-KR" altLang="en-US" sz="1200" dirty="0"/>
              <a:t>획득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분기별 </a:t>
            </a:r>
            <a:r>
              <a:rPr lang="en-US" altLang="ko-KR" sz="1200" dirty="0"/>
              <a:t>10,000 BLD </a:t>
            </a:r>
            <a:r>
              <a:rPr lang="ko-KR" altLang="en-US" sz="1200" dirty="0"/>
              <a:t>장학금 지급</a:t>
            </a:r>
            <a:endParaRPr lang="en-US" altLang="ko-KR" sz="1200" dirty="0"/>
          </a:p>
          <a:p>
            <a:r>
              <a:rPr lang="en-US" altLang="ko-KR" sz="1200" dirty="0"/>
              <a:t>=&gt; 1</a:t>
            </a:r>
            <a:r>
              <a:rPr lang="ko-KR" altLang="en-US" sz="1200" dirty="0"/>
              <a:t>학생증 당 </a:t>
            </a:r>
            <a:r>
              <a:rPr lang="en-US" altLang="ko-KR" sz="1200" dirty="0"/>
              <a:t>10,000 BLD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골든리더</a:t>
            </a:r>
            <a:r>
              <a:rPr lang="ko-KR" altLang="en-US" sz="1200" dirty="0"/>
              <a:t> 입학허가증 소지자는 분기별 </a:t>
            </a:r>
            <a:r>
              <a:rPr lang="en-US" altLang="ko-KR" sz="1200" dirty="0"/>
              <a:t>20,000</a:t>
            </a:r>
            <a:r>
              <a:rPr lang="ko-KR" altLang="en-US" sz="1200" dirty="0"/>
              <a:t> </a:t>
            </a:r>
            <a:r>
              <a:rPr lang="en-US" altLang="ko-KR" sz="1200" dirty="0"/>
              <a:t>BLD </a:t>
            </a:r>
            <a:r>
              <a:rPr lang="ko-KR" altLang="en-US" sz="1200" dirty="0"/>
              <a:t>장학금 지급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코고스쿨</a:t>
            </a:r>
            <a:r>
              <a:rPr lang="ko-KR" altLang="en-US" sz="1200" dirty="0"/>
              <a:t> 중요 정책 투표권 행사 가능 </a:t>
            </a:r>
            <a:r>
              <a:rPr lang="en-US" altLang="ko-KR" sz="1200" dirty="0"/>
              <a:t>(</a:t>
            </a:r>
            <a:r>
              <a:rPr lang="ko-KR" altLang="en-US" sz="1200" dirty="0"/>
              <a:t>거버넌스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오프라인 </a:t>
            </a:r>
            <a:r>
              <a:rPr lang="ko-KR" altLang="en-US" sz="1200" dirty="0" err="1"/>
              <a:t>코고스쿨라운지</a:t>
            </a:r>
            <a:r>
              <a:rPr lang="ko-KR" altLang="en-US" sz="1200" dirty="0"/>
              <a:t> 입장권 획득</a:t>
            </a:r>
            <a:endParaRPr lang="en-US" altLang="ko-KR" sz="1200" dirty="0"/>
          </a:p>
          <a:p>
            <a:endParaRPr lang="en-US" altLang="ko-KR" sz="1000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EB02AE-1F31-475B-8F9D-9D83674151FD}"/>
              </a:ext>
            </a:extLst>
          </p:cNvPr>
          <p:cNvSpPr/>
          <p:nvPr/>
        </p:nvSpPr>
        <p:spPr>
          <a:xfrm>
            <a:off x="5352594" y="1700835"/>
            <a:ext cx="788131" cy="151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BLD</a:t>
            </a:r>
            <a:r>
              <a:rPr lang="ko-KR" altLang="en-US" sz="1100" dirty="0"/>
              <a:t>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D3B116A-8EE8-4972-A576-A4F92A96A525}"/>
              </a:ext>
            </a:extLst>
          </p:cNvPr>
          <p:cNvCxnSpPr/>
          <p:nvPr/>
        </p:nvCxnSpPr>
        <p:spPr>
          <a:xfrm>
            <a:off x="6212843" y="1772022"/>
            <a:ext cx="7918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D3D80D-F4C9-4DB0-9AD3-32BC7274E9E6}"/>
              </a:ext>
            </a:extLst>
          </p:cNvPr>
          <p:cNvSpPr txBox="1"/>
          <p:nvPr/>
        </p:nvSpPr>
        <p:spPr>
          <a:xfrm>
            <a:off x="7137918" y="1407999"/>
            <a:ext cx="15404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클릭 시 </a:t>
            </a:r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>
                <a:solidFill>
                  <a:srgbClr val="FF0000"/>
                </a:solidFill>
              </a:rPr>
              <a:t>BLOOD TOKEN </a:t>
            </a:r>
            <a:r>
              <a:rPr lang="ko-KR" altLang="en-US" sz="1050" dirty="0">
                <a:solidFill>
                  <a:srgbClr val="FF0000"/>
                </a:solidFill>
              </a:rPr>
              <a:t>페이지로 이동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976CC64-F63E-475D-82A3-C2E33858F07F}"/>
              </a:ext>
            </a:extLst>
          </p:cNvPr>
          <p:cNvCxnSpPr/>
          <p:nvPr/>
        </p:nvCxnSpPr>
        <p:spPr>
          <a:xfrm>
            <a:off x="5331258" y="1690688"/>
            <a:ext cx="1029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7F939591-8CE8-41C3-BA79-B0FAEBC41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028" y="4059889"/>
            <a:ext cx="1838688" cy="183868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6E8B2F2-FFD7-40F6-A4F6-2159D50D6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32" y="3931979"/>
            <a:ext cx="1941404" cy="19414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67D65D-5189-4C00-B200-397F4B6D8E8D}"/>
              </a:ext>
            </a:extLst>
          </p:cNvPr>
          <p:cNvSpPr txBox="1"/>
          <p:nvPr/>
        </p:nvSpPr>
        <p:spPr>
          <a:xfrm>
            <a:off x="1705773" y="5989316"/>
            <a:ext cx="4538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90% NORMAL</a:t>
            </a:r>
            <a:r>
              <a:rPr lang="ko-KR" altLang="en-US" sz="1100" dirty="0"/>
              <a:t> </a:t>
            </a:r>
            <a:r>
              <a:rPr lang="en-US" altLang="ko-KR" sz="1100" dirty="0"/>
              <a:t>STUDENT ID CARD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16EB29-D62F-4C06-9DF1-341EC305430A}"/>
              </a:ext>
            </a:extLst>
          </p:cNvPr>
          <p:cNvSpPr txBox="1"/>
          <p:nvPr/>
        </p:nvSpPr>
        <p:spPr>
          <a:xfrm>
            <a:off x="7350757" y="4063440"/>
            <a:ext cx="3449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10%</a:t>
            </a:r>
            <a:r>
              <a:rPr lang="en-US" altLang="ko-KR" sz="1100" dirty="0"/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GOLDEN LEADER</a:t>
            </a:r>
            <a:r>
              <a:rPr lang="ko-KR" altLang="en-US" sz="1100" b="1" dirty="0">
                <a:solidFill>
                  <a:srgbClr val="FF0000"/>
                </a:solidFill>
              </a:rPr>
              <a:t> </a:t>
            </a:r>
            <a:r>
              <a:rPr lang="en-US" altLang="ko-KR" sz="1100" dirty="0"/>
              <a:t>STUDENT ID CARD (NFT)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0D4C4-FD7E-4F56-B870-6D5D112EE802}"/>
              </a:ext>
            </a:extLst>
          </p:cNvPr>
          <p:cNvSpPr txBox="1"/>
          <p:nvPr/>
        </p:nvSpPr>
        <p:spPr>
          <a:xfrm>
            <a:off x="7350757" y="4778164"/>
            <a:ext cx="3410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장학금 </a:t>
            </a:r>
            <a:r>
              <a:rPr lang="en-US" altLang="ko-KR" sz="1100" dirty="0"/>
              <a:t>X 2</a:t>
            </a:r>
          </a:p>
          <a:p>
            <a:r>
              <a:rPr lang="en-US" altLang="ko-KR" sz="1050" dirty="0"/>
              <a:t>BLOOD GAGE CHARGING X 2</a:t>
            </a:r>
          </a:p>
          <a:p>
            <a:r>
              <a:rPr lang="en-US" altLang="ko-KR" sz="1050" dirty="0"/>
              <a:t>RARE</a:t>
            </a:r>
            <a:r>
              <a:rPr lang="ko-KR" altLang="en-US" sz="1050" dirty="0"/>
              <a:t> </a:t>
            </a:r>
            <a:r>
              <a:rPr lang="en-US" altLang="ko-KR" sz="1050" dirty="0"/>
              <a:t>COGOSCHOOL NFT</a:t>
            </a:r>
            <a:r>
              <a:rPr lang="ko-KR" altLang="en-US" sz="1050" dirty="0"/>
              <a:t> </a:t>
            </a:r>
            <a:r>
              <a:rPr lang="en-US" altLang="ko-KR" sz="1050" dirty="0"/>
              <a:t>TOKEN 1</a:t>
            </a:r>
            <a:r>
              <a:rPr lang="ko-KR" altLang="en-US" sz="1050" dirty="0"/>
              <a:t>개 무료 </a:t>
            </a:r>
            <a:r>
              <a:rPr lang="ko-KR" altLang="en-US" sz="1050" dirty="0" err="1"/>
              <a:t>에어드랍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2641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78566-20E3-447E-B8B3-A9E9EF63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332" y="898281"/>
            <a:ext cx="10515600" cy="1325563"/>
          </a:xfrm>
        </p:spPr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D694F9-688D-49C0-93A6-E48BCE27AD14}"/>
              </a:ext>
            </a:extLst>
          </p:cNvPr>
          <p:cNvSpPr/>
          <p:nvPr/>
        </p:nvSpPr>
        <p:spPr>
          <a:xfrm>
            <a:off x="1412608" y="205174"/>
            <a:ext cx="9456234" cy="6652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44132-A7A9-4837-802E-83192D2DD69B}"/>
              </a:ext>
            </a:extLst>
          </p:cNvPr>
          <p:cNvSpPr txBox="1"/>
          <p:nvPr/>
        </p:nvSpPr>
        <p:spPr>
          <a:xfrm>
            <a:off x="2800477" y="445661"/>
            <a:ext cx="2029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코고스쿨</a:t>
            </a:r>
            <a:r>
              <a:rPr lang="ko-KR" altLang="en-US" sz="1100" b="1" dirty="0"/>
              <a:t> 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E6D4A8-A357-4C53-AE6E-6822DCE47E94}"/>
              </a:ext>
            </a:extLst>
          </p:cNvPr>
          <p:cNvSpPr txBox="1"/>
          <p:nvPr/>
        </p:nvSpPr>
        <p:spPr>
          <a:xfrm>
            <a:off x="3925176" y="435575"/>
            <a:ext cx="202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입학안내 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2DE5ED8-B8F8-4B60-841B-A511584D53D7}"/>
              </a:ext>
            </a:extLst>
          </p:cNvPr>
          <p:cNvSpPr/>
          <p:nvPr/>
        </p:nvSpPr>
        <p:spPr>
          <a:xfrm>
            <a:off x="1432262" y="277449"/>
            <a:ext cx="1219200" cy="456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코고스쿨</a:t>
            </a:r>
            <a:endParaRPr lang="en-US" altLang="ko-KR" sz="1200" dirty="0"/>
          </a:p>
          <a:p>
            <a:pPr algn="ctr"/>
            <a:r>
              <a:rPr lang="ko-KR" altLang="en-US" sz="1200" dirty="0"/>
              <a:t>로고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D8140C-3040-4CA0-A6A3-CE0E32E9AAA9}"/>
              </a:ext>
            </a:extLst>
          </p:cNvPr>
          <p:cNvSpPr txBox="1"/>
          <p:nvPr/>
        </p:nvSpPr>
        <p:spPr>
          <a:xfrm>
            <a:off x="5587327" y="441919"/>
            <a:ext cx="1329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BLOOD</a:t>
            </a:r>
            <a:r>
              <a:rPr lang="ko-KR" altLang="en-US" sz="1200" dirty="0"/>
              <a:t> </a:t>
            </a:r>
            <a:r>
              <a:rPr lang="en-US" altLang="ko-KR" sz="1200" dirty="0"/>
              <a:t>TOKEN</a:t>
            </a:r>
          </a:p>
          <a:p>
            <a:pPr algn="ctr"/>
            <a:r>
              <a:rPr lang="en-US" altLang="ko-KR" sz="1200" dirty="0"/>
              <a:t>      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7FC5E7-4D72-4184-907F-6ECBA7B12F8B}"/>
              </a:ext>
            </a:extLst>
          </p:cNvPr>
          <p:cNvSpPr txBox="1"/>
          <p:nvPr/>
        </p:nvSpPr>
        <p:spPr>
          <a:xfrm>
            <a:off x="6900866" y="432852"/>
            <a:ext cx="974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민팅스케줄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D2ED4E-FC82-454D-B974-93A52CBEA737}"/>
              </a:ext>
            </a:extLst>
          </p:cNvPr>
          <p:cNvSpPr txBox="1"/>
          <p:nvPr/>
        </p:nvSpPr>
        <p:spPr>
          <a:xfrm>
            <a:off x="8040554" y="414853"/>
            <a:ext cx="87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로드맵</a:t>
            </a:r>
            <a:endParaRPr lang="en-US" altLang="ko-KR" sz="12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8CF0451-0BF3-42ED-9BAB-0A6C72EEA822}"/>
              </a:ext>
            </a:extLst>
          </p:cNvPr>
          <p:cNvSpPr/>
          <p:nvPr/>
        </p:nvSpPr>
        <p:spPr>
          <a:xfrm>
            <a:off x="9786612" y="414854"/>
            <a:ext cx="974304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FAQ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4787B-5DDF-447B-91F8-932930B243F9}"/>
              </a:ext>
            </a:extLst>
          </p:cNvPr>
          <p:cNvSpPr txBox="1"/>
          <p:nvPr/>
        </p:nvSpPr>
        <p:spPr>
          <a:xfrm>
            <a:off x="1686678" y="1059127"/>
            <a:ext cx="340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What is BLOOD TOKEN?</a:t>
            </a:r>
            <a:endParaRPr lang="ko-KR" altLang="en-US" sz="1400" b="1" dirty="0"/>
          </a:p>
        </p:txBody>
      </p:sp>
      <p:sp>
        <p:nvSpPr>
          <p:cNvPr id="53" name="내용 개체 틀 52">
            <a:extLst>
              <a:ext uri="{FF2B5EF4-FFF2-40B4-BE49-F238E27FC236}">
                <a16:creationId xmlns:a16="http://schemas.microsoft.com/office/drawing/2014/main" id="{A320886E-10F4-4F7A-8C82-C96CA331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903" y="188361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8FEA43-88EE-4F40-943B-58B53A6E7DA7}"/>
              </a:ext>
            </a:extLst>
          </p:cNvPr>
          <p:cNvSpPr txBox="1"/>
          <p:nvPr/>
        </p:nvSpPr>
        <p:spPr>
          <a:xfrm>
            <a:off x="1686678" y="2045744"/>
            <a:ext cx="7922643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코고스쿨</a:t>
            </a:r>
            <a:r>
              <a:rPr lang="ko-KR" altLang="en-US" sz="1100" dirty="0"/>
              <a:t> 입학생들은 정규 스쿨링 과정을 통해 </a:t>
            </a:r>
            <a:r>
              <a:rPr lang="en-US" altLang="ko-KR" sz="1100" dirty="0"/>
              <a:t>‘</a:t>
            </a:r>
            <a:r>
              <a:rPr lang="ko-KR" altLang="en-US" sz="1100" dirty="0" err="1"/>
              <a:t>주간테스트＇에</a:t>
            </a:r>
            <a:r>
              <a:rPr lang="ko-KR" altLang="en-US" sz="1100" dirty="0"/>
              <a:t> 응시할 수 있으며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해당 테스트를 통해 </a:t>
            </a:r>
            <a:r>
              <a:rPr lang="en-US" altLang="ko-KR" sz="1100" dirty="0"/>
              <a:t>BLOOD GAGE</a:t>
            </a:r>
            <a:r>
              <a:rPr lang="ko-KR" altLang="en-US" sz="1100" dirty="0"/>
              <a:t>를 채울 수 있습니다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BLOOD GAGE 100% </a:t>
            </a:r>
            <a:r>
              <a:rPr lang="ko-KR" altLang="en-US" sz="1100" dirty="0"/>
              <a:t>달성 시</a:t>
            </a:r>
            <a:r>
              <a:rPr lang="en-US" altLang="ko-KR" sz="1100" dirty="0"/>
              <a:t>, 1,000 BLOOD TOKEN </a:t>
            </a:r>
            <a:r>
              <a:rPr lang="ko-KR" altLang="en-US" sz="1100" dirty="0"/>
              <a:t>을 지급합니다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400" b="1" dirty="0"/>
              <a:t>Benefit of BLOOD TOKEN</a:t>
            </a:r>
          </a:p>
          <a:p>
            <a:endParaRPr lang="en-US" altLang="ko-KR" sz="1100" b="1" dirty="0"/>
          </a:p>
          <a:p>
            <a:r>
              <a:rPr lang="en-US" altLang="ko-KR" sz="1100" dirty="0"/>
              <a:t>1) </a:t>
            </a:r>
            <a:r>
              <a:rPr lang="ko-KR" altLang="en-US" sz="1100" dirty="0"/>
              <a:t>블록체인 전문 포털 </a:t>
            </a:r>
            <a:r>
              <a:rPr lang="ko-KR" altLang="en-US" sz="1100" dirty="0" err="1"/>
              <a:t>코인고스트의</a:t>
            </a:r>
            <a:r>
              <a:rPr lang="ko-KR" altLang="en-US" sz="1100" dirty="0"/>
              <a:t> 자체 발행 토큰 </a:t>
            </a:r>
            <a:r>
              <a:rPr lang="en-US" altLang="ko-KR" sz="1100" dirty="0"/>
              <a:t>(GST)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스왑</a:t>
            </a:r>
            <a:r>
              <a:rPr lang="ko-KR" altLang="en-US" sz="1100" dirty="0"/>
              <a:t> 가능 </a:t>
            </a:r>
            <a:endParaRPr lang="en-US" altLang="ko-KR" sz="1100" dirty="0"/>
          </a:p>
          <a:p>
            <a:r>
              <a:rPr lang="en-US" altLang="ko-KR" sz="1100" dirty="0"/>
              <a:t>(10,000 BLD=100 GST)</a:t>
            </a:r>
          </a:p>
          <a:p>
            <a:endParaRPr lang="en-US" altLang="ko-KR" sz="1100" dirty="0"/>
          </a:p>
          <a:p>
            <a:r>
              <a:rPr lang="en-US" altLang="ko-KR" sz="1100" dirty="0"/>
              <a:t>2) </a:t>
            </a:r>
            <a:r>
              <a:rPr lang="ko-KR" altLang="en-US" sz="1100" dirty="0" err="1"/>
              <a:t>코고스쿨</a:t>
            </a:r>
            <a:r>
              <a:rPr lang="ko-KR" altLang="en-US" sz="1100" dirty="0"/>
              <a:t> 프로젝트의 거버넌스 토큰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 err="1"/>
              <a:t>코고스쿨</a:t>
            </a:r>
            <a:r>
              <a:rPr lang="ko-KR" altLang="en-US" sz="1100" dirty="0"/>
              <a:t> </a:t>
            </a:r>
            <a:r>
              <a:rPr lang="en-US" altLang="ko-KR" sz="1100" dirty="0"/>
              <a:t>NFT </a:t>
            </a:r>
            <a:r>
              <a:rPr lang="ko-KR" altLang="en-US" sz="1100" dirty="0"/>
              <a:t>추가 </a:t>
            </a:r>
            <a:r>
              <a:rPr lang="ko-KR" altLang="en-US" sz="1100" dirty="0" err="1"/>
              <a:t>민팅</a:t>
            </a:r>
            <a:r>
              <a:rPr lang="ko-KR" altLang="en-US" sz="1100" dirty="0"/>
              <a:t> 관련</a:t>
            </a:r>
            <a:r>
              <a:rPr lang="en-US" altLang="ko-KR" sz="1100" dirty="0"/>
              <a:t>, </a:t>
            </a:r>
            <a:r>
              <a:rPr lang="ko-KR" altLang="en-US" sz="1100" dirty="0"/>
              <a:t>혹은 중요 정책 결정 사항들 투표권 행사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/>
              <a:t>3) </a:t>
            </a:r>
            <a:r>
              <a:rPr lang="ko-KR" altLang="en-US" sz="1100" dirty="0"/>
              <a:t>보유 비율에 따른 </a:t>
            </a:r>
            <a:r>
              <a:rPr lang="en-US" altLang="ko-KR" sz="1100" dirty="0"/>
              <a:t>GST </a:t>
            </a:r>
            <a:r>
              <a:rPr lang="ko-KR" altLang="en-US" sz="1100" dirty="0" err="1"/>
              <a:t>에어드랍</a:t>
            </a:r>
            <a:r>
              <a:rPr lang="ko-KR" altLang="en-US" sz="1100" dirty="0"/>
              <a:t> 연 </a:t>
            </a:r>
            <a:r>
              <a:rPr lang="en-US" altLang="ko-KR" sz="1100" dirty="0"/>
              <a:t>1</a:t>
            </a:r>
            <a:r>
              <a:rPr lang="ko-KR" altLang="en-US" sz="1100" dirty="0"/>
              <a:t>회 진행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4) </a:t>
            </a:r>
            <a:r>
              <a:rPr lang="ko-KR" altLang="en-US" sz="1100" dirty="0"/>
              <a:t>보유 비율에 따른 대규모 보상 이벤트 연 </a:t>
            </a:r>
            <a:r>
              <a:rPr lang="en-US" altLang="ko-KR" sz="1100" dirty="0"/>
              <a:t>1</a:t>
            </a:r>
            <a:r>
              <a:rPr lang="ko-KR" altLang="en-US" sz="1100" dirty="0"/>
              <a:t>회 진행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5) RARE NFT </a:t>
            </a:r>
            <a:r>
              <a:rPr lang="ko-KR" altLang="en-US" sz="1100" dirty="0"/>
              <a:t>무료 </a:t>
            </a:r>
            <a:r>
              <a:rPr lang="ko-KR" altLang="en-US" sz="1100" dirty="0" err="1"/>
              <a:t>에어드랍</a:t>
            </a:r>
            <a:r>
              <a:rPr lang="ko-KR" altLang="en-US" sz="1100" dirty="0"/>
              <a:t> 참여권 획득 </a:t>
            </a:r>
            <a:endParaRPr lang="en-US" altLang="ko-KR" sz="1100" dirty="0"/>
          </a:p>
          <a:p>
            <a:r>
              <a:rPr lang="ko-KR" altLang="en-US" sz="1100" dirty="0"/>
              <a:t>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BECF9-BD98-421C-9BD7-0C7D3D59D331}"/>
              </a:ext>
            </a:extLst>
          </p:cNvPr>
          <p:cNvSpPr txBox="1"/>
          <p:nvPr/>
        </p:nvSpPr>
        <p:spPr>
          <a:xfrm>
            <a:off x="4724180" y="425246"/>
            <a:ext cx="1026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복지</a:t>
            </a:r>
            <a:r>
              <a:rPr lang="en-US" altLang="ko-KR" sz="1200" dirty="0"/>
              <a:t>/</a:t>
            </a:r>
            <a:r>
              <a:rPr lang="ko-KR" altLang="en-US" sz="1200" dirty="0"/>
              <a:t>혜택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9996BB-FBC9-4A24-9F7F-F6FD90DDD6AE}"/>
              </a:ext>
            </a:extLst>
          </p:cNvPr>
          <p:cNvSpPr txBox="1"/>
          <p:nvPr/>
        </p:nvSpPr>
        <p:spPr>
          <a:xfrm>
            <a:off x="1686678" y="1719004"/>
            <a:ext cx="340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How to get BLOOD TOKEN</a:t>
            </a:r>
            <a:endParaRPr lang="ko-KR" alt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75B7C-E3A9-4E68-9149-457573223857}"/>
              </a:ext>
            </a:extLst>
          </p:cNvPr>
          <p:cNvSpPr txBox="1"/>
          <p:nvPr/>
        </p:nvSpPr>
        <p:spPr>
          <a:xfrm>
            <a:off x="1730572" y="1358748"/>
            <a:ext cx="764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BLOOD TOKEN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코고스쿨</a:t>
            </a:r>
            <a:r>
              <a:rPr lang="ko-KR" altLang="en-US" sz="1200" dirty="0"/>
              <a:t> 생태계를 중심으로 탈중앙화 커뮤니티 구축을 지원하는 거버넌스 토큰입니다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431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8E6F3-FB36-46AE-8FC5-626B717E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BA37E-369C-4405-B689-6B58DCD4D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926ED7-D7EF-4EA0-8919-3772B2862889}"/>
              </a:ext>
            </a:extLst>
          </p:cNvPr>
          <p:cNvSpPr/>
          <p:nvPr/>
        </p:nvSpPr>
        <p:spPr>
          <a:xfrm>
            <a:off x="1412608" y="205174"/>
            <a:ext cx="9456234" cy="6652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EC4CB-A0A9-4543-92ED-6F57A7100E4D}"/>
              </a:ext>
            </a:extLst>
          </p:cNvPr>
          <p:cNvSpPr txBox="1"/>
          <p:nvPr/>
        </p:nvSpPr>
        <p:spPr>
          <a:xfrm>
            <a:off x="2800477" y="445661"/>
            <a:ext cx="2029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코고스쿨</a:t>
            </a:r>
            <a:r>
              <a:rPr lang="ko-KR" altLang="en-US" sz="1100" b="1" dirty="0"/>
              <a:t>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C6BF8-18E2-4170-8781-E511588C252E}"/>
              </a:ext>
            </a:extLst>
          </p:cNvPr>
          <p:cNvSpPr txBox="1"/>
          <p:nvPr/>
        </p:nvSpPr>
        <p:spPr>
          <a:xfrm>
            <a:off x="3925176" y="435575"/>
            <a:ext cx="202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입학안내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79A0B6-F0D0-48F0-B9EE-71D13F9BAC6F}"/>
              </a:ext>
            </a:extLst>
          </p:cNvPr>
          <p:cNvSpPr/>
          <p:nvPr/>
        </p:nvSpPr>
        <p:spPr>
          <a:xfrm>
            <a:off x="1432262" y="277449"/>
            <a:ext cx="1219200" cy="456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코고스쿨</a:t>
            </a:r>
            <a:endParaRPr lang="en-US" altLang="ko-KR" sz="1200" dirty="0"/>
          </a:p>
          <a:p>
            <a:pPr algn="ctr"/>
            <a:r>
              <a:rPr lang="ko-KR" altLang="en-US" sz="1200" dirty="0"/>
              <a:t>로고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4122F-14D5-4649-9806-9C1985E895BA}"/>
              </a:ext>
            </a:extLst>
          </p:cNvPr>
          <p:cNvSpPr txBox="1"/>
          <p:nvPr/>
        </p:nvSpPr>
        <p:spPr>
          <a:xfrm>
            <a:off x="5624219" y="430271"/>
            <a:ext cx="1329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BLOOD</a:t>
            </a:r>
            <a:r>
              <a:rPr lang="ko-KR" altLang="en-US" sz="1200" dirty="0"/>
              <a:t> </a:t>
            </a:r>
            <a:r>
              <a:rPr lang="en-US" altLang="ko-KR" sz="1200" dirty="0"/>
              <a:t>TOKEN</a:t>
            </a:r>
          </a:p>
          <a:p>
            <a:pPr algn="ctr"/>
            <a:r>
              <a:rPr lang="en-US" altLang="ko-KR" sz="1200" dirty="0"/>
              <a:t>     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896D7-7976-467B-8295-AE46AF3569BE}"/>
              </a:ext>
            </a:extLst>
          </p:cNvPr>
          <p:cNvSpPr txBox="1"/>
          <p:nvPr/>
        </p:nvSpPr>
        <p:spPr>
          <a:xfrm>
            <a:off x="6935143" y="400382"/>
            <a:ext cx="974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민팅스케줄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3C27E-2BC7-4967-A20C-1FE1A4FB1443}"/>
              </a:ext>
            </a:extLst>
          </p:cNvPr>
          <p:cNvSpPr txBox="1"/>
          <p:nvPr/>
        </p:nvSpPr>
        <p:spPr>
          <a:xfrm>
            <a:off x="8040554" y="414853"/>
            <a:ext cx="87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로드맵</a:t>
            </a:r>
            <a:endParaRPr lang="en-US" altLang="ko-KR" sz="12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A45C1ED-B16A-4C11-BF85-60C5D9E0464F}"/>
              </a:ext>
            </a:extLst>
          </p:cNvPr>
          <p:cNvSpPr/>
          <p:nvPr/>
        </p:nvSpPr>
        <p:spPr>
          <a:xfrm>
            <a:off x="9786612" y="414854"/>
            <a:ext cx="974304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FAQ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835E75-D858-44C4-AF7D-217AFB935D3E}"/>
              </a:ext>
            </a:extLst>
          </p:cNvPr>
          <p:cNvSpPr txBox="1"/>
          <p:nvPr/>
        </p:nvSpPr>
        <p:spPr>
          <a:xfrm>
            <a:off x="1686678" y="1238324"/>
            <a:ext cx="340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코고스쿨</a:t>
            </a:r>
            <a:r>
              <a:rPr lang="ko-KR" altLang="en-US" sz="1400" b="1" dirty="0"/>
              <a:t> 입학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민팅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스케줄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E65475-12E3-40A9-B961-F175301F6FF6}"/>
              </a:ext>
            </a:extLst>
          </p:cNvPr>
          <p:cNvSpPr txBox="1"/>
          <p:nvPr/>
        </p:nvSpPr>
        <p:spPr>
          <a:xfrm>
            <a:off x="4736164" y="430271"/>
            <a:ext cx="1007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입학생혜택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2BC050-756F-44DC-859C-2104FA788B3A}"/>
              </a:ext>
            </a:extLst>
          </p:cNvPr>
          <p:cNvSpPr/>
          <p:nvPr/>
        </p:nvSpPr>
        <p:spPr>
          <a:xfrm>
            <a:off x="2041862" y="2021979"/>
            <a:ext cx="84780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/>
              <a:t>코고스쿨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기 스케줄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5월 3일 1차 화이트리스트 모집</a:t>
            </a:r>
            <a:br>
              <a:rPr lang="en-US" altLang="ko-KR" sz="1200" dirty="0"/>
            </a:br>
            <a:r>
              <a:rPr lang="ko-KR" altLang="en-US" sz="1200" dirty="0"/>
              <a:t>5월 4일 1차 입학생 2,000명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민팅</a:t>
            </a:r>
            <a:r>
              <a:rPr lang="en-US" altLang="ko-KR" sz="1200" dirty="0"/>
              <a:t>) </a:t>
            </a:r>
          </a:p>
          <a:p>
            <a:r>
              <a:rPr lang="en-US" altLang="ko-KR" sz="1200" dirty="0"/>
              <a:t>=&gt; </a:t>
            </a:r>
            <a:r>
              <a:rPr lang="ko-KR" altLang="en-US" sz="1200" dirty="0" err="1"/>
              <a:t>민팅가</a:t>
            </a:r>
            <a:r>
              <a:rPr lang="ko-KR" altLang="en-US" sz="1200" dirty="0"/>
              <a:t> 0.03 ETH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dirty="0" err="1"/>
              <a:t>코고스쿨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기 스케줄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5월 1</a:t>
            </a:r>
            <a:r>
              <a:rPr lang="en-US" altLang="ko-KR" sz="1200" dirty="0"/>
              <a:t>2</a:t>
            </a:r>
            <a:r>
              <a:rPr lang="ko-KR" altLang="en-US" sz="1200" dirty="0"/>
              <a:t>일 2차 화이트리스트 모집</a:t>
            </a:r>
            <a:endParaRPr lang="en-US" altLang="ko-KR" sz="1200" dirty="0"/>
          </a:p>
          <a:p>
            <a:r>
              <a:rPr lang="ko-KR" altLang="en-US" sz="1200" dirty="0"/>
              <a:t>5월 1</a:t>
            </a:r>
            <a:r>
              <a:rPr lang="en-US" altLang="ko-KR" sz="1200" dirty="0"/>
              <a:t>3</a:t>
            </a:r>
            <a:r>
              <a:rPr lang="ko-KR" altLang="en-US" sz="1200" dirty="0"/>
              <a:t>일 2차 입학생 3,000명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민팅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=&gt; </a:t>
            </a:r>
            <a:r>
              <a:rPr lang="ko-KR" altLang="en-US" sz="1200" dirty="0" err="1"/>
              <a:t>민팅가</a:t>
            </a:r>
            <a:r>
              <a:rPr lang="ko-KR" altLang="en-US" sz="1200" dirty="0"/>
              <a:t> 0.06 ETH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dirty="0" err="1"/>
              <a:t>코고스쿨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기 스케줄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ko-KR" altLang="en-US" sz="1200" dirty="0"/>
              <a:t>5월 </a:t>
            </a:r>
            <a:r>
              <a:rPr lang="en-US" altLang="ko-KR" sz="1200" dirty="0"/>
              <a:t>23</a:t>
            </a:r>
            <a:r>
              <a:rPr lang="ko-KR" altLang="en-US" sz="1200" dirty="0"/>
              <a:t>일 3차 화이트리스트 모집</a:t>
            </a:r>
            <a:endParaRPr lang="en-US" altLang="ko-KR" sz="1200" dirty="0"/>
          </a:p>
          <a:p>
            <a:r>
              <a:rPr lang="en-US" altLang="ko-KR" sz="1200" dirty="0"/>
              <a:t>5</a:t>
            </a:r>
            <a:r>
              <a:rPr lang="ko-KR" altLang="en-US" sz="1200" dirty="0"/>
              <a:t>월 </a:t>
            </a:r>
            <a:r>
              <a:rPr lang="en-US" altLang="ko-KR" sz="1200" dirty="0"/>
              <a:t>24</a:t>
            </a:r>
            <a:r>
              <a:rPr lang="ko-KR" altLang="en-US" sz="1200" dirty="0"/>
              <a:t>일 3차 입학생 5,000명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민팅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200" dirty="0" err="1"/>
              <a:t>민팅가</a:t>
            </a:r>
            <a:r>
              <a:rPr lang="ko-KR" altLang="en-US" sz="1200" dirty="0"/>
              <a:t> 0.1 ETH </a:t>
            </a:r>
            <a:endParaRPr lang="en-US" altLang="ko-KR" sz="1200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200" dirty="0"/>
          </a:p>
          <a:p>
            <a:r>
              <a:rPr lang="ko-KR" altLang="en-US" sz="1200" b="1" dirty="0"/>
              <a:t>전체</a:t>
            </a:r>
            <a:r>
              <a:rPr lang="en-US" altLang="ko-KR" sz="1200" b="1" dirty="0"/>
              <a:t> (</a:t>
            </a:r>
            <a:r>
              <a:rPr lang="ko-KR" altLang="en-US" sz="1200" b="1" dirty="0"/>
              <a:t>각 </a:t>
            </a:r>
            <a:r>
              <a:rPr lang="ko-KR" altLang="en-US" sz="1200" b="1" dirty="0" err="1"/>
              <a:t>회차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NFT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리빌</a:t>
            </a:r>
            <a:r>
              <a:rPr lang="en-US" altLang="ko-KR" sz="1200" b="1" dirty="0"/>
              <a:t>(Reveal)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5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31</a:t>
            </a:r>
            <a:r>
              <a:rPr lang="ko-KR" altLang="en-US" sz="1200" b="1" dirty="0"/>
              <a:t>일 오후 2시  </a:t>
            </a:r>
            <a:endParaRPr lang="en-US" altLang="ko-KR" sz="1200" b="1" dirty="0"/>
          </a:p>
          <a:p>
            <a:endParaRPr lang="en-US" altLang="ko-KR" sz="1200" dirty="0"/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일정 별 상세 시간 및 </a:t>
            </a:r>
            <a:r>
              <a:rPr lang="ko-KR" altLang="en-US" sz="1200" dirty="0" err="1"/>
              <a:t>민팅</a:t>
            </a:r>
            <a:r>
              <a:rPr lang="ko-KR" altLang="en-US" sz="1200" dirty="0"/>
              <a:t> </a:t>
            </a:r>
            <a:r>
              <a:rPr lang="en-US" altLang="ko-KR" sz="1200" dirty="0"/>
              <a:t>PLACE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텔레그램</a:t>
            </a:r>
            <a:r>
              <a:rPr lang="en-US" altLang="ko-KR" sz="1200" dirty="0"/>
              <a:t>, </a:t>
            </a:r>
            <a:r>
              <a:rPr lang="ko-KR" altLang="en-US" sz="1200" dirty="0"/>
              <a:t>트위터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디스코드</a:t>
            </a:r>
            <a:r>
              <a:rPr lang="ko-KR" altLang="en-US" sz="1200" dirty="0"/>
              <a:t> 통해 별도 공지 예정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인원 미달 시 남은 작품은 소각됩니다.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u="sng" dirty="0" err="1"/>
              <a:t>민팅참여</a:t>
            </a:r>
            <a:r>
              <a:rPr lang="ko-KR" altLang="en-US" sz="1200" b="1" u="sng" dirty="0"/>
              <a:t> 경로는 공식 트위터</a:t>
            </a:r>
            <a:r>
              <a:rPr lang="en-US" altLang="ko-KR" sz="1200" b="1" u="sng" dirty="0"/>
              <a:t>, </a:t>
            </a:r>
            <a:r>
              <a:rPr lang="ko-KR" altLang="en-US" sz="1200" b="1" u="sng" dirty="0" err="1"/>
              <a:t>디스코드를</a:t>
            </a:r>
            <a:r>
              <a:rPr lang="ko-KR" altLang="en-US" sz="1200" b="1" u="sng" dirty="0"/>
              <a:t> 통해 </a:t>
            </a:r>
            <a:r>
              <a:rPr lang="ko-KR" altLang="en-US" sz="1200" b="1" u="sng" dirty="0" err="1"/>
              <a:t>민팅</a:t>
            </a:r>
            <a:r>
              <a:rPr lang="ko-KR" altLang="en-US" sz="1200" b="1" u="sng" dirty="0"/>
              <a:t> 시간 </a:t>
            </a:r>
            <a:r>
              <a:rPr lang="en-US" altLang="ko-KR" sz="1200" b="1" u="sng" dirty="0"/>
              <a:t>10</a:t>
            </a:r>
            <a:r>
              <a:rPr lang="ko-KR" altLang="en-US" sz="1200" b="1" u="sng" dirty="0"/>
              <a:t>분 전 공지합니다</a:t>
            </a:r>
            <a:r>
              <a:rPr lang="en-US" altLang="ko-KR" sz="1200" b="1" u="sng" dirty="0"/>
              <a:t>.</a:t>
            </a:r>
            <a:r>
              <a:rPr lang="ko-KR" altLang="en-US" sz="1200" b="1" u="sng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94AE73-7683-44E6-8F2B-594187521206}"/>
              </a:ext>
            </a:extLst>
          </p:cNvPr>
          <p:cNvSpPr txBox="1"/>
          <p:nvPr/>
        </p:nvSpPr>
        <p:spPr>
          <a:xfrm>
            <a:off x="2041862" y="1684065"/>
            <a:ext cx="4996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*</a:t>
            </a:r>
            <a:r>
              <a:rPr lang="ko-KR" altLang="en-US" sz="1000" b="1" dirty="0" err="1">
                <a:solidFill>
                  <a:srgbClr val="FF0000"/>
                </a:solidFill>
              </a:rPr>
              <a:t>코고스쿨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학생증</a:t>
            </a:r>
            <a:r>
              <a:rPr lang="en-US" altLang="ko-KR" sz="1000" b="1" dirty="0">
                <a:solidFill>
                  <a:srgbClr val="FF0000"/>
                </a:solidFill>
              </a:rPr>
              <a:t>(NFT)</a:t>
            </a:r>
            <a:r>
              <a:rPr lang="ko-KR" altLang="en-US" sz="1000" b="1" dirty="0">
                <a:solidFill>
                  <a:srgbClr val="FF0000"/>
                </a:solidFill>
              </a:rPr>
              <a:t>은 </a:t>
            </a:r>
            <a:r>
              <a:rPr lang="en-US" altLang="ko-KR" sz="1000" b="1" dirty="0">
                <a:solidFill>
                  <a:srgbClr val="FF0000"/>
                </a:solidFill>
              </a:rPr>
              <a:t>ETH</a:t>
            </a:r>
            <a:r>
              <a:rPr lang="ko-KR" altLang="en-US" sz="1000" b="1" dirty="0">
                <a:solidFill>
                  <a:srgbClr val="FF0000"/>
                </a:solidFill>
              </a:rPr>
              <a:t>로 구매 가능합니다</a:t>
            </a:r>
            <a:r>
              <a:rPr lang="en-US" altLang="ko-KR" sz="1000" b="1" dirty="0">
                <a:solidFill>
                  <a:srgbClr val="FF0000"/>
                </a:solidFill>
              </a:rPr>
              <a:t>.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12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D53AAFA-C265-4DFB-AE09-475E593DD4E1}"/>
              </a:ext>
            </a:extLst>
          </p:cNvPr>
          <p:cNvSpPr/>
          <p:nvPr/>
        </p:nvSpPr>
        <p:spPr>
          <a:xfrm>
            <a:off x="1432263" y="4221125"/>
            <a:ext cx="9328654" cy="15102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A08EB6A-13F6-4335-8DDB-0BEB3A52B4ED}"/>
              </a:ext>
            </a:extLst>
          </p:cNvPr>
          <p:cNvSpPr/>
          <p:nvPr/>
        </p:nvSpPr>
        <p:spPr>
          <a:xfrm>
            <a:off x="1486401" y="1281371"/>
            <a:ext cx="9219195" cy="29397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CB2BEA-E338-481E-B5A3-FDD5EEF2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576"/>
            <a:ext cx="10515600" cy="1325563"/>
          </a:xfrm>
        </p:spPr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BE10D-1614-4EB2-BE39-6156C2295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0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02942D-CBBA-44A7-87CD-8C8311833F8C}"/>
              </a:ext>
            </a:extLst>
          </p:cNvPr>
          <p:cNvSpPr/>
          <p:nvPr/>
        </p:nvSpPr>
        <p:spPr>
          <a:xfrm>
            <a:off x="1412608" y="-39375"/>
            <a:ext cx="9456234" cy="6652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3311F-992F-4FC2-BFE3-B8102491F48C}"/>
              </a:ext>
            </a:extLst>
          </p:cNvPr>
          <p:cNvSpPr txBox="1"/>
          <p:nvPr/>
        </p:nvSpPr>
        <p:spPr>
          <a:xfrm>
            <a:off x="2800477" y="201112"/>
            <a:ext cx="2029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코고스쿨</a:t>
            </a:r>
            <a:r>
              <a:rPr lang="ko-KR" altLang="en-US" sz="1100" b="1" dirty="0"/>
              <a:t>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0D5D9-34A4-4F62-AB48-D4CB889B1077}"/>
              </a:ext>
            </a:extLst>
          </p:cNvPr>
          <p:cNvSpPr txBox="1"/>
          <p:nvPr/>
        </p:nvSpPr>
        <p:spPr>
          <a:xfrm>
            <a:off x="3925176" y="191026"/>
            <a:ext cx="2029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입학안내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3B5CC0-42FA-4F28-B989-92EDFC565F07}"/>
              </a:ext>
            </a:extLst>
          </p:cNvPr>
          <p:cNvSpPr/>
          <p:nvPr/>
        </p:nvSpPr>
        <p:spPr>
          <a:xfrm>
            <a:off x="1432262" y="32900"/>
            <a:ext cx="1219200" cy="456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코고스쿨</a:t>
            </a:r>
            <a:endParaRPr lang="en-US" altLang="ko-KR" sz="1200" dirty="0"/>
          </a:p>
          <a:p>
            <a:pPr algn="ctr"/>
            <a:r>
              <a:rPr lang="ko-KR" altLang="en-US" sz="1200" dirty="0"/>
              <a:t>로고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D82ED-26E1-4DD5-8566-025DFC9E95C3}"/>
              </a:ext>
            </a:extLst>
          </p:cNvPr>
          <p:cNvSpPr txBox="1"/>
          <p:nvPr/>
        </p:nvSpPr>
        <p:spPr>
          <a:xfrm>
            <a:off x="5671922" y="215309"/>
            <a:ext cx="132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BLOOD</a:t>
            </a:r>
            <a:r>
              <a:rPr lang="ko-KR" altLang="en-US" sz="1200" dirty="0"/>
              <a:t> </a:t>
            </a:r>
            <a:r>
              <a:rPr lang="en-US" altLang="ko-KR" sz="1200" dirty="0"/>
              <a:t>TOKEN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      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4D943-B5A9-46EC-AE70-19C9FA17F2D5}"/>
              </a:ext>
            </a:extLst>
          </p:cNvPr>
          <p:cNvSpPr txBox="1"/>
          <p:nvPr/>
        </p:nvSpPr>
        <p:spPr>
          <a:xfrm>
            <a:off x="6935143" y="155833"/>
            <a:ext cx="974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입학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민팅</a:t>
            </a:r>
            <a:r>
              <a:rPr lang="en-US" altLang="ko-KR" sz="1200" dirty="0"/>
              <a:t>)</a:t>
            </a:r>
            <a:r>
              <a:rPr lang="ko-KR" altLang="en-US" sz="1200" dirty="0"/>
              <a:t>스케줄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F1925-33EC-4AB5-AD58-32F38B2301B3}"/>
              </a:ext>
            </a:extLst>
          </p:cNvPr>
          <p:cNvSpPr txBox="1"/>
          <p:nvPr/>
        </p:nvSpPr>
        <p:spPr>
          <a:xfrm>
            <a:off x="8040554" y="170304"/>
            <a:ext cx="873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로드맵</a:t>
            </a:r>
            <a:endParaRPr lang="en-US" altLang="ko-KR" sz="12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F2F92F-DDF9-43A5-86D1-13CE353150BE}"/>
              </a:ext>
            </a:extLst>
          </p:cNvPr>
          <p:cNvSpPr/>
          <p:nvPr/>
        </p:nvSpPr>
        <p:spPr>
          <a:xfrm>
            <a:off x="9786612" y="170305"/>
            <a:ext cx="974304" cy="276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FAQ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CA4E7-0E53-475A-BAC2-9BA18C62EC1B}"/>
              </a:ext>
            </a:extLst>
          </p:cNvPr>
          <p:cNvSpPr txBox="1"/>
          <p:nvPr/>
        </p:nvSpPr>
        <p:spPr>
          <a:xfrm>
            <a:off x="1638931" y="759692"/>
            <a:ext cx="3409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코고스쿨</a:t>
            </a:r>
            <a:r>
              <a:rPr lang="ko-KR" altLang="en-US" sz="1400" b="1" dirty="0"/>
              <a:t> 로드맵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8F65B-977E-4035-BA27-9EC0A216AF8D}"/>
              </a:ext>
            </a:extLst>
          </p:cNvPr>
          <p:cNvSpPr txBox="1"/>
          <p:nvPr/>
        </p:nvSpPr>
        <p:spPr>
          <a:xfrm>
            <a:off x="4757857" y="195447"/>
            <a:ext cx="1005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입학생혜택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86B5EA-5264-4D77-8FEB-3E9C695D4817}"/>
              </a:ext>
            </a:extLst>
          </p:cNvPr>
          <p:cNvSpPr txBox="1"/>
          <p:nvPr/>
        </p:nvSpPr>
        <p:spPr>
          <a:xfrm>
            <a:off x="3038256" y="886093"/>
            <a:ext cx="3963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1100" b="1" dirty="0">
                <a:solidFill>
                  <a:srgbClr val="FF0000"/>
                </a:solidFill>
              </a:rPr>
              <a:t>참고</a:t>
            </a:r>
            <a:r>
              <a:rPr lang="en-US" altLang="ko-KR" sz="1100" b="1" dirty="0">
                <a:solidFill>
                  <a:srgbClr val="FF0000"/>
                </a:solidFill>
              </a:rPr>
              <a:t>: https://www.coolcatsnft.com/roadmap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7671FB7-DD1B-4AD7-812C-148AB0632238}"/>
              </a:ext>
            </a:extLst>
          </p:cNvPr>
          <p:cNvCxnSpPr>
            <a:cxnSpLocks/>
          </p:cNvCxnSpPr>
          <p:nvPr/>
        </p:nvCxnSpPr>
        <p:spPr>
          <a:xfrm>
            <a:off x="6096000" y="1301552"/>
            <a:ext cx="52084" cy="463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429DB147-8E55-40AC-A90B-A788BA6932E6}"/>
              </a:ext>
            </a:extLst>
          </p:cNvPr>
          <p:cNvSpPr/>
          <p:nvPr/>
        </p:nvSpPr>
        <p:spPr>
          <a:xfrm>
            <a:off x="5938831" y="1556556"/>
            <a:ext cx="299502" cy="225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F42738-B267-417F-A2FF-57840C67C432}"/>
              </a:ext>
            </a:extLst>
          </p:cNvPr>
          <p:cNvSpPr txBox="1"/>
          <p:nvPr/>
        </p:nvSpPr>
        <p:spPr>
          <a:xfrm>
            <a:off x="6347350" y="1537412"/>
            <a:ext cx="2654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월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코고스쿨</a:t>
            </a:r>
            <a:r>
              <a:rPr lang="ko-KR" altLang="en-US" sz="1400" dirty="0"/>
              <a:t> 웹사이트 출시 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홈페이지</a:t>
            </a:r>
            <a:r>
              <a:rPr lang="en-US" altLang="ko-KR" sz="1400" dirty="0"/>
              <a:t>, </a:t>
            </a:r>
            <a:r>
              <a:rPr lang="ko-KR" altLang="en-US" sz="1400" dirty="0"/>
              <a:t>트위터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디스코드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35C15A-ECBA-49D6-AAD5-52F31EFD570E}"/>
              </a:ext>
            </a:extLst>
          </p:cNvPr>
          <p:cNvSpPr txBox="1"/>
          <p:nvPr/>
        </p:nvSpPr>
        <p:spPr>
          <a:xfrm>
            <a:off x="1662852" y="2380520"/>
            <a:ext cx="1194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2022 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2</a:t>
            </a:r>
            <a:r>
              <a:rPr lang="ko-KR" altLang="en-US" sz="2800" b="1" dirty="0">
                <a:solidFill>
                  <a:schemeClr val="bg1"/>
                </a:solidFill>
              </a:rPr>
              <a:t>분기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096F54-9676-4162-9F69-6EB8C2773350}"/>
              </a:ext>
            </a:extLst>
          </p:cNvPr>
          <p:cNvSpPr txBox="1"/>
          <p:nvPr/>
        </p:nvSpPr>
        <p:spPr>
          <a:xfrm>
            <a:off x="6283521" y="2497887"/>
            <a:ext cx="28629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월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코고스쿨</a:t>
            </a:r>
            <a:r>
              <a:rPr lang="ko-KR" altLang="en-US" sz="1400" dirty="0"/>
              <a:t> 본격 스쿨링 시작</a:t>
            </a:r>
            <a:endParaRPr lang="en-US" altLang="ko-KR" sz="14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안드로이드 </a:t>
            </a:r>
            <a:r>
              <a:rPr lang="en-US" altLang="ko-KR" sz="1200" dirty="0"/>
              <a:t>APP</a:t>
            </a:r>
            <a:r>
              <a:rPr lang="ko-KR" altLang="en-US" sz="1200" dirty="0"/>
              <a:t> 출시</a:t>
            </a:r>
            <a:r>
              <a:rPr lang="en-US" altLang="ko-KR" sz="1200" dirty="0"/>
              <a:t>)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3CB368E-BF2C-4AD9-81B6-706BB677BB24}"/>
              </a:ext>
            </a:extLst>
          </p:cNvPr>
          <p:cNvSpPr/>
          <p:nvPr/>
        </p:nvSpPr>
        <p:spPr>
          <a:xfrm>
            <a:off x="5961957" y="2635218"/>
            <a:ext cx="284668" cy="217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0089814-F507-4AD6-8525-25E2376B3FAE}"/>
              </a:ext>
            </a:extLst>
          </p:cNvPr>
          <p:cNvSpPr/>
          <p:nvPr/>
        </p:nvSpPr>
        <p:spPr>
          <a:xfrm>
            <a:off x="5961956" y="3594052"/>
            <a:ext cx="262153" cy="195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BAA1FE-640A-4E6E-B01F-23952D7AEF37}"/>
              </a:ext>
            </a:extLst>
          </p:cNvPr>
          <p:cNvSpPr txBox="1"/>
          <p:nvPr/>
        </p:nvSpPr>
        <p:spPr>
          <a:xfrm>
            <a:off x="6283521" y="3011325"/>
            <a:ext cx="28629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ko-KR" altLang="en-US" sz="1400" dirty="0"/>
              <a:t>월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코고스쿨</a:t>
            </a:r>
            <a:r>
              <a:rPr lang="ko-KR" altLang="en-US" sz="1400" dirty="0"/>
              <a:t> 본격 스쿨링 시작</a:t>
            </a:r>
            <a:endParaRPr lang="en-US" altLang="ko-KR" sz="1400" dirty="0"/>
          </a:p>
          <a:p>
            <a:r>
              <a:rPr lang="en-US" altLang="ko-KR" sz="1200" dirty="0"/>
              <a:t>(IOS</a:t>
            </a:r>
            <a:r>
              <a:rPr lang="ko-KR" altLang="en-US" sz="1200" dirty="0"/>
              <a:t> </a:t>
            </a:r>
            <a:r>
              <a:rPr lang="en-US" altLang="ko-KR" sz="1200" dirty="0"/>
              <a:t>APP</a:t>
            </a:r>
            <a:r>
              <a:rPr lang="ko-KR" altLang="en-US" sz="1200" dirty="0"/>
              <a:t> 출시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0030E3-905E-4C69-B3BA-9140BCB0B324}"/>
              </a:ext>
            </a:extLst>
          </p:cNvPr>
          <p:cNvSpPr/>
          <p:nvPr/>
        </p:nvSpPr>
        <p:spPr>
          <a:xfrm>
            <a:off x="5954698" y="2039437"/>
            <a:ext cx="284669" cy="236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439E33-F420-4626-89EF-EACD32CBE385}"/>
              </a:ext>
            </a:extLst>
          </p:cNvPr>
          <p:cNvSpPr txBox="1"/>
          <p:nvPr/>
        </p:nvSpPr>
        <p:spPr>
          <a:xfrm>
            <a:off x="4085584" y="2072743"/>
            <a:ext cx="2349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BLOOD TOKEN </a:t>
            </a:r>
            <a:r>
              <a:rPr lang="ko-KR" altLang="en-US" sz="1400" dirty="0"/>
              <a:t>발행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239433B-0861-43C9-AB2D-1296505932E5}"/>
              </a:ext>
            </a:extLst>
          </p:cNvPr>
          <p:cNvSpPr/>
          <p:nvPr/>
        </p:nvSpPr>
        <p:spPr>
          <a:xfrm>
            <a:off x="5964769" y="3956997"/>
            <a:ext cx="253420" cy="148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72A3B7-2B22-4B67-B2B2-2CC076C8EE4F}"/>
              </a:ext>
            </a:extLst>
          </p:cNvPr>
          <p:cNvSpPr txBox="1"/>
          <p:nvPr/>
        </p:nvSpPr>
        <p:spPr>
          <a:xfrm>
            <a:off x="2777145" y="3890739"/>
            <a:ext cx="3367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ko-KR" altLang="en-US" sz="1400" dirty="0"/>
              <a:t>월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코고스쿨</a:t>
            </a:r>
            <a:r>
              <a:rPr lang="ko-KR" altLang="en-US" sz="1400" dirty="0"/>
              <a:t> 오프라인 라운지 오픈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D5B19E-8FF4-48BA-8A45-A4B0CAD45C6B}"/>
              </a:ext>
            </a:extLst>
          </p:cNvPr>
          <p:cNvSpPr txBox="1"/>
          <p:nvPr/>
        </p:nvSpPr>
        <p:spPr>
          <a:xfrm>
            <a:off x="1685416" y="4565422"/>
            <a:ext cx="1194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2022 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3</a:t>
            </a:r>
            <a:r>
              <a:rPr lang="ko-KR" altLang="en-US" sz="2800" b="1" dirty="0">
                <a:solidFill>
                  <a:schemeClr val="bg1"/>
                </a:solidFill>
              </a:rPr>
              <a:t>분기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E293600-9F5A-4620-990E-8827CCFDE5A3}"/>
              </a:ext>
            </a:extLst>
          </p:cNvPr>
          <p:cNvSpPr/>
          <p:nvPr/>
        </p:nvSpPr>
        <p:spPr>
          <a:xfrm>
            <a:off x="5982657" y="4382209"/>
            <a:ext cx="262153" cy="185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32F7651-B392-47E4-AF67-C89FD2DBAE8D}"/>
              </a:ext>
            </a:extLst>
          </p:cNvPr>
          <p:cNvSpPr/>
          <p:nvPr/>
        </p:nvSpPr>
        <p:spPr>
          <a:xfrm>
            <a:off x="5972088" y="3141125"/>
            <a:ext cx="284668" cy="217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89CA7E-808F-46CD-A570-C71E0ECC5F40}"/>
              </a:ext>
            </a:extLst>
          </p:cNvPr>
          <p:cNvSpPr txBox="1"/>
          <p:nvPr/>
        </p:nvSpPr>
        <p:spPr>
          <a:xfrm>
            <a:off x="3334216" y="3575099"/>
            <a:ext cx="2806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</a:t>
            </a:r>
            <a:r>
              <a:rPr lang="ko-KR" altLang="en-US" sz="1400" dirty="0"/>
              <a:t>월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홀더대상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차 장학금 지급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D7DF8F-26A3-415D-B00B-D9089CA3E35E}"/>
              </a:ext>
            </a:extLst>
          </p:cNvPr>
          <p:cNvSpPr txBox="1"/>
          <p:nvPr/>
        </p:nvSpPr>
        <p:spPr>
          <a:xfrm>
            <a:off x="6359340" y="4350037"/>
            <a:ext cx="375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</a:t>
            </a:r>
            <a:r>
              <a:rPr lang="ko-KR" altLang="en-US" sz="1400" dirty="0"/>
              <a:t>월</a:t>
            </a:r>
            <a:r>
              <a:rPr lang="en-US" altLang="ko-KR" sz="1400" dirty="0"/>
              <a:t>. BLD/GST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스왑서비스</a:t>
            </a:r>
            <a:r>
              <a:rPr lang="ko-KR" altLang="en-US" sz="1400" dirty="0"/>
              <a:t> 오픈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DC144DB-FEB7-43AC-8F30-E8A3702E161F}"/>
              </a:ext>
            </a:extLst>
          </p:cNvPr>
          <p:cNvSpPr/>
          <p:nvPr/>
        </p:nvSpPr>
        <p:spPr>
          <a:xfrm>
            <a:off x="5998391" y="4981730"/>
            <a:ext cx="239942" cy="169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2F10F4-CE31-45E5-B0F6-B49DB610343E}"/>
              </a:ext>
            </a:extLst>
          </p:cNvPr>
          <p:cNvSpPr txBox="1"/>
          <p:nvPr/>
        </p:nvSpPr>
        <p:spPr>
          <a:xfrm>
            <a:off x="6395278" y="4884998"/>
            <a:ext cx="375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</a:t>
            </a:r>
            <a:r>
              <a:rPr lang="ko-KR" altLang="en-US" sz="1400" dirty="0"/>
              <a:t>월</a:t>
            </a:r>
            <a:r>
              <a:rPr lang="en-US" altLang="ko-KR" sz="1400" dirty="0"/>
              <a:t>. BLD </a:t>
            </a:r>
            <a:r>
              <a:rPr lang="ko-KR" altLang="en-US" sz="1400" dirty="0" err="1"/>
              <a:t>스테이킹</a:t>
            </a:r>
            <a:r>
              <a:rPr lang="ko-KR" altLang="en-US" sz="1400" dirty="0"/>
              <a:t> 서비스 오픈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40E2750-FC85-44D4-9EF6-64402216E04B}"/>
              </a:ext>
            </a:extLst>
          </p:cNvPr>
          <p:cNvSpPr/>
          <p:nvPr/>
        </p:nvSpPr>
        <p:spPr>
          <a:xfrm>
            <a:off x="5980111" y="5285534"/>
            <a:ext cx="262153" cy="19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1593F3-9B58-4034-817D-C6ABF3FDD515}"/>
              </a:ext>
            </a:extLst>
          </p:cNvPr>
          <p:cNvSpPr txBox="1"/>
          <p:nvPr/>
        </p:nvSpPr>
        <p:spPr>
          <a:xfrm>
            <a:off x="6366176" y="5198145"/>
            <a:ext cx="448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</a:t>
            </a:r>
            <a:r>
              <a:rPr lang="ko-KR" altLang="en-US" sz="1400" dirty="0"/>
              <a:t>월</a:t>
            </a:r>
            <a:r>
              <a:rPr lang="en-US" altLang="ko-KR" sz="1400" dirty="0"/>
              <a:t>. </a:t>
            </a:r>
            <a:r>
              <a:rPr lang="ko-KR" altLang="en-US" sz="1400" dirty="0"/>
              <a:t>거버넌스 기능 론칭 통해 홀더 거버넌스 개최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1C7941E-A30E-4A94-8A95-4A89FBB2F337}"/>
              </a:ext>
            </a:extLst>
          </p:cNvPr>
          <p:cNvSpPr/>
          <p:nvPr/>
        </p:nvSpPr>
        <p:spPr>
          <a:xfrm>
            <a:off x="6004868" y="4675599"/>
            <a:ext cx="239942" cy="169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EB19EE-D50A-4E2C-8C0A-61BB05D1C2AE}"/>
              </a:ext>
            </a:extLst>
          </p:cNvPr>
          <p:cNvSpPr txBox="1"/>
          <p:nvPr/>
        </p:nvSpPr>
        <p:spPr>
          <a:xfrm>
            <a:off x="2821142" y="4630610"/>
            <a:ext cx="329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r>
              <a:rPr lang="ko-KR" altLang="en-US" sz="1200" dirty="0"/>
              <a:t>월</a:t>
            </a:r>
            <a:r>
              <a:rPr lang="en-US" altLang="ko-KR" sz="1200" dirty="0"/>
              <a:t>. BLD </a:t>
            </a:r>
            <a:r>
              <a:rPr lang="ko-KR" altLang="en-US" sz="1200" dirty="0"/>
              <a:t>홀더 대상 대규모 </a:t>
            </a:r>
            <a:r>
              <a:rPr lang="ko-KR" altLang="en-US" sz="1200" dirty="0" err="1"/>
              <a:t>에어드랍</a:t>
            </a:r>
            <a:r>
              <a:rPr lang="ko-KR" altLang="en-US" sz="1200" dirty="0"/>
              <a:t> 이벤트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4F05679-DC8D-41EC-9C8F-156A0DA4E26E}"/>
              </a:ext>
            </a:extLst>
          </p:cNvPr>
          <p:cNvSpPr/>
          <p:nvPr/>
        </p:nvSpPr>
        <p:spPr>
          <a:xfrm>
            <a:off x="1460512" y="5745423"/>
            <a:ext cx="9328654" cy="10492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D2BB4A5-9B7E-439B-BFD3-205260AE1020}"/>
              </a:ext>
            </a:extLst>
          </p:cNvPr>
          <p:cNvCxnSpPr>
            <a:cxnSpLocks/>
            <a:endCxn id="56" idx="2"/>
          </p:cNvCxnSpPr>
          <p:nvPr/>
        </p:nvCxnSpPr>
        <p:spPr>
          <a:xfrm flipH="1">
            <a:off x="6124839" y="5731344"/>
            <a:ext cx="24916" cy="106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9EDDF236-7418-4287-9AFF-E5DCAC429876}"/>
              </a:ext>
            </a:extLst>
          </p:cNvPr>
          <p:cNvSpPr/>
          <p:nvPr/>
        </p:nvSpPr>
        <p:spPr>
          <a:xfrm>
            <a:off x="6017007" y="6163368"/>
            <a:ext cx="262153" cy="19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4CA72A-7F60-4C4C-BBDE-C6FF1AE708DC}"/>
              </a:ext>
            </a:extLst>
          </p:cNvPr>
          <p:cNvSpPr txBox="1"/>
          <p:nvPr/>
        </p:nvSpPr>
        <p:spPr>
          <a:xfrm>
            <a:off x="1499436" y="5753953"/>
            <a:ext cx="1194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2022 </a:t>
            </a:r>
          </a:p>
          <a:p>
            <a:r>
              <a:rPr lang="en-US" altLang="ko-KR" sz="2800" b="1" dirty="0">
                <a:solidFill>
                  <a:schemeClr val="bg1"/>
                </a:solidFill>
              </a:rPr>
              <a:t>4</a:t>
            </a:r>
            <a:r>
              <a:rPr lang="ko-KR" altLang="en-US" sz="2800" b="1" dirty="0">
                <a:solidFill>
                  <a:schemeClr val="bg1"/>
                </a:solidFill>
              </a:rPr>
              <a:t>분기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780579-25B4-4CBD-81E2-34D98E0592A1}"/>
              </a:ext>
            </a:extLst>
          </p:cNvPr>
          <p:cNvSpPr txBox="1"/>
          <p:nvPr/>
        </p:nvSpPr>
        <p:spPr>
          <a:xfrm>
            <a:off x="6402856" y="6598209"/>
            <a:ext cx="375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2023 1Q. </a:t>
            </a:r>
            <a:r>
              <a:rPr lang="ko-KR" altLang="en-US" sz="1400" dirty="0" err="1"/>
              <a:t>코고스쿨</a:t>
            </a:r>
            <a:r>
              <a:rPr lang="ko-KR" altLang="en-US" sz="1400" dirty="0"/>
              <a:t> 메타버스 확장</a:t>
            </a:r>
            <a:endParaRPr lang="en-US" altLang="ko-KR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1F388E-7F49-43D6-9EDF-B62F8AC79A5D}"/>
              </a:ext>
            </a:extLst>
          </p:cNvPr>
          <p:cNvSpPr txBox="1"/>
          <p:nvPr/>
        </p:nvSpPr>
        <p:spPr>
          <a:xfrm>
            <a:off x="2479024" y="5836698"/>
            <a:ext cx="3759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10</a:t>
            </a:r>
            <a:r>
              <a:rPr lang="ko-KR" altLang="en-US" sz="1100" dirty="0"/>
              <a:t>월</a:t>
            </a:r>
            <a:r>
              <a:rPr lang="en-US" altLang="ko-KR" sz="1100" dirty="0"/>
              <a:t>. </a:t>
            </a:r>
            <a:r>
              <a:rPr lang="ko-KR" altLang="en-US" sz="1100" dirty="0"/>
              <a:t>홀더 대상 </a:t>
            </a:r>
            <a:r>
              <a:rPr lang="ko-KR" altLang="en-US" sz="1100" dirty="0" err="1"/>
              <a:t>코고스쿨</a:t>
            </a:r>
            <a:r>
              <a:rPr lang="ko-KR" altLang="en-US" sz="1100" dirty="0"/>
              <a:t> 오프라인 할로윈 파티 개최</a:t>
            </a:r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C3344D7-AE28-4075-AD8A-25609F5CB9FE}"/>
              </a:ext>
            </a:extLst>
          </p:cNvPr>
          <p:cNvSpPr/>
          <p:nvPr/>
        </p:nvSpPr>
        <p:spPr>
          <a:xfrm>
            <a:off x="6009648" y="5848676"/>
            <a:ext cx="262153" cy="19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04E5F97-C9FA-41F8-8479-0A5EA320C310}"/>
              </a:ext>
            </a:extLst>
          </p:cNvPr>
          <p:cNvSpPr/>
          <p:nvPr/>
        </p:nvSpPr>
        <p:spPr>
          <a:xfrm>
            <a:off x="6022882" y="5525925"/>
            <a:ext cx="262153" cy="19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C83992-14E6-4769-B4B5-E3F472878978}"/>
              </a:ext>
            </a:extLst>
          </p:cNvPr>
          <p:cNvSpPr txBox="1"/>
          <p:nvPr/>
        </p:nvSpPr>
        <p:spPr>
          <a:xfrm>
            <a:off x="3334216" y="5478305"/>
            <a:ext cx="2883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</a:t>
            </a:r>
            <a:r>
              <a:rPr lang="ko-KR" altLang="en-US" sz="1400" dirty="0"/>
              <a:t>월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홀더대상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차 장학금 지급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60D7B0-1318-4D58-BB63-9E60764F6F52}"/>
              </a:ext>
            </a:extLst>
          </p:cNvPr>
          <p:cNvSpPr txBox="1"/>
          <p:nvPr/>
        </p:nvSpPr>
        <p:spPr>
          <a:xfrm>
            <a:off x="3334216" y="6121373"/>
            <a:ext cx="2883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12</a:t>
            </a:r>
            <a:r>
              <a:rPr lang="ko-KR" altLang="en-US" sz="1400" dirty="0"/>
              <a:t>월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홀더대상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차 장학금 지급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227D883-F671-4425-BFBC-5F2E2D9117A9}"/>
              </a:ext>
            </a:extLst>
          </p:cNvPr>
          <p:cNvSpPr/>
          <p:nvPr/>
        </p:nvSpPr>
        <p:spPr>
          <a:xfrm>
            <a:off x="6013318" y="6512940"/>
            <a:ext cx="262153" cy="192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E0F29C-8259-4273-BFA3-F811C253608A}"/>
              </a:ext>
            </a:extLst>
          </p:cNvPr>
          <p:cNvSpPr txBox="1"/>
          <p:nvPr/>
        </p:nvSpPr>
        <p:spPr>
          <a:xfrm>
            <a:off x="2685585" y="6518966"/>
            <a:ext cx="4025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12</a:t>
            </a:r>
            <a:r>
              <a:rPr lang="ko-KR" altLang="en-US" sz="1100" dirty="0"/>
              <a:t>월</a:t>
            </a:r>
            <a:r>
              <a:rPr lang="en-US" altLang="ko-KR" sz="1100" dirty="0"/>
              <a:t>. </a:t>
            </a:r>
            <a:r>
              <a:rPr lang="ko-KR" altLang="en-US" sz="1100" dirty="0"/>
              <a:t>홀더 대상 오프라인 크리스마스 파티 개최</a:t>
            </a:r>
          </a:p>
        </p:txBody>
      </p:sp>
    </p:spTree>
    <p:extLst>
      <p:ext uri="{BB962C8B-B14F-4D97-AF65-F5344CB8AC3E}">
        <p14:creationId xmlns:p14="http://schemas.microsoft.com/office/powerpoint/2010/main" val="415918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1022</Words>
  <Application>Microsoft Office PowerPoint</Application>
  <PresentationFormat>와이드스크린</PresentationFormat>
  <Paragraphs>274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Symbol</vt:lpstr>
      <vt:lpstr>Wingdings</vt:lpstr>
      <vt:lpstr>Office 테마</vt:lpstr>
      <vt:lpstr>　</vt:lpstr>
      <vt:lpstr>　</vt:lpstr>
      <vt:lpstr>　</vt:lpstr>
      <vt:lpstr>　</vt:lpstr>
      <vt:lpstr>　</vt:lpstr>
      <vt:lpstr>　</vt:lpstr>
      <vt:lpstr>　</vt:lpstr>
      <vt:lpstr>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</dc:title>
  <dc:creator>User</dc:creator>
  <cp:lastModifiedBy>User</cp:lastModifiedBy>
  <cp:revision>65</cp:revision>
  <cp:lastPrinted>2022-03-21T04:41:06Z</cp:lastPrinted>
  <dcterms:created xsi:type="dcterms:W3CDTF">2022-03-15T05:38:57Z</dcterms:created>
  <dcterms:modified xsi:type="dcterms:W3CDTF">2022-03-21T07:12:28Z</dcterms:modified>
</cp:coreProperties>
</file>