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6" r:id="rId3"/>
    <p:sldId id="257" r:id="rId4"/>
    <p:sldId id="260" r:id="rId5"/>
    <p:sldId id="268" r:id="rId6"/>
    <p:sldId id="269" r:id="rId7"/>
    <p:sldId id="261" r:id="rId8"/>
    <p:sldId id="259" r:id="rId9"/>
    <p:sldId id="272" r:id="rId10"/>
    <p:sldId id="271" r:id="rId11"/>
    <p:sldId id="274" r:id="rId12"/>
    <p:sldId id="273" r:id="rId13"/>
    <p:sldId id="275" r:id="rId14"/>
    <p:sldId id="264" r:id="rId15"/>
    <p:sldId id="278" r:id="rId16"/>
    <p:sldId id="276" r:id="rId17"/>
    <p:sldId id="279" r:id="rId18"/>
    <p:sldId id="262" r:id="rId19"/>
    <p:sldId id="280" r:id="rId20"/>
    <p:sldId id="277" r:id="rId21"/>
    <p:sldId id="281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D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7D6E7-7CC8-4D16-AC8B-8C69E3D682A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67BB-217A-4941-A5CC-C5019CF84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1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67BB-217A-4941-A5CC-C5019CF841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8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67BB-217A-4941-A5CC-C5019CF841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4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67BB-217A-4941-A5CC-C5019CF841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7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67BB-217A-4941-A5CC-C5019CF841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8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67BB-217A-4941-A5CC-C5019CF841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9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67BB-217A-4941-A5CC-C5019CF841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3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67BB-217A-4941-A5CC-C5019CF841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2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67BB-217A-4941-A5CC-C5019CF841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3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6C5F6-73FD-4563-B1A4-CDBC7B6BC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E8F5B-1716-4CD4-9A69-4F8A66114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3E6F8-DD07-485A-8B86-D49DF52B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9684C-5237-4933-A38C-515B6E6B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5ED4A-8B55-4E7A-BA06-DF163AAB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25452-2678-4B51-B6BE-00EB4684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7A5C0-572B-4E7B-92FE-75FA4769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E6229-A3C6-425D-BCEE-A63350D7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8281C-6CC3-43C8-879C-D3C30B16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399E5-8F61-4AD8-83BF-7D35F4AD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BD203A-DE55-405A-B495-03D4845B6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70BCA2-20E4-48F4-BA65-D4809F61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8AF1A-DB8B-4CAF-803C-10C04F70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72B2F-0F2A-4F91-8330-9BFF3B4D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85349-EF2D-41A8-8340-F85C0941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16BD0-618A-467C-8B26-42E5D79F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3DA94-7652-4DC0-B30E-A4E34079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7A200-DE00-4B47-AF72-1E3AD537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95F2B-74C9-4891-9E39-2051E128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D0363-1B97-45C7-BDB1-A944EB46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C55FC-81E2-4B5B-96A4-B143BB1D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6EE2C-EDD1-43A6-9C7B-765072C9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1DA43-27B0-4445-9911-6A92710A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BC69C-33B4-4E16-87DD-0617D383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C9EA8-BD2F-432D-AB09-7C42C96A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5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237B1-8C96-48F6-BF8C-12AA4C20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D648F-5E11-496E-BCA5-5B8A78A0F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A5C2E-CE88-4F75-810E-89BDE27C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54BD4-43D9-4671-AE90-648EDF62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08BA0-56B0-45BB-A53E-7AFF4FDF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E9DED-7C7D-434A-B20C-93ADA1E3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2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84415-7096-445D-951B-983DE401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8B78A-64CD-4CA3-8991-78421D60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36369-16FD-4BD6-B99A-36606E94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C7FF72-BC3A-48F0-BF22-ADAA3BD09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F60C9-EDC9-4FDC-BCC4-F7CAC9778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1AB38E-DBCA-4B08-97D4-55E05D5F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346B3-2E46-465E-8D20-3151D560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2D92B-C3A2-411B-BA67-DB27182F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8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F3F1E-5393-402E-98AD-A1CE9D8D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F8922-8C79-4DB4-9FF9-9A145D08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FC6E15-A846-4558-B53E-F59C9213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B59A33-4FEC-4651-BF93-80CA9E89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3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1D270-9E92-42B9-93EB-A12C7825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40422-DA0F-44C9-9146-D6498DD3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93B6F-D55D-4333-964D-CABD2B65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6E8D4-B71E-4CF2-B7A7-2B039875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E94F0-D5E3-43BC-A230-6FB462D1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669B0-8020-4EF3-80DC-BEFF50C1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704E8-FB89-4A6F-8221-3996F6A2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CA578-8BDE-4A03-AA72-CDCCA573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5CBE6-FD40-46A8-8651-A6A2BD70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EDE30-E6CF-4B1E-9A5A-24F68B1C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BB5B29-411D-4547-90F2-0285667FD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50AA2-2382-4DFE-94F5-A3DD6F4E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B4104-0C35-47D3-A436-592CBBA9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BD5E6-E587-49D2-A2CB-13BF4609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467EB-8D76-4AD6-8013-C57110AD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9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589618-A763-41B2-8E9B-61C9ECB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465B8-5602-45F5-89A4-2340B445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7137E-F539-4A56-94BB-3D6D12259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A39A-97AF-4773-82A9-F00E894F293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FD5BE-58CB-4673-95A3-142DF8FA4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A1142-18A6-480D-81FD-849394664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E1E07-6361-4F2E-835D-6750E6E36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594DF51-B421-49BF-AEA0-18858704163B}"/>
              </a:ext>
            </a:extLst>
          </p:cNvPr>
          <p:cNvSpPr/>
          <p:nvPr/>
        </p:nvSpPr>
        <p:spPr>
          <a:xfrm>
            <a:off x="639190" y="711104"/>
            <a:ext cx="7617042" cy="28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CN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等线" panose="02010600030101010101" pitchFamily="2" charset="-122"/>
                <a:cs typeface="Times New Roman" panose="02020603050405020304" pitchFamily="18" charset="0"/>
              </a:rPr>
              <a:t>实现目标</a:t>
            </a:r>
            <a:r>
              <a:rPr lang="en-US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用户的登陆注册以及退出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首页展示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二级菜单、</a:t>
            </a: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分类</a:t>
            </a: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列表、查看商品详情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实现购物车和订单功能，用户选择所需商品后，放到购物车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购物车实现：商品加入，内部增删改查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，数据持久化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订单实现：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购物车数据指向订单、订单</a:t>
            </a: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提交、确认订单、结算、支付、我的订单、确认收货、收货成功</a:t>
            </a:r>
          </a:p>
        </p:txBody>
      </p:sp>
    </p:spTree>
    <p:extLst>
      <p:ext uri="{BB962C8B-B14F-4D97-AF65-F5344CB8AC3E}">
        <p14:creationId xmlns:p14="http://schemas.microsoft.com/office/powerpoint/2010/main" val="52489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E93FE9-82C5-4A31-8A26-0513018D7F1E}"/>
              </a:ext>
            </a:extLst>
          </p:cNvPr>
          <p:cNvSpPr/>
          <p:nvPr/>
        </p:nvSpPr>
        <p:spPr>
          <a:xfrm>
            <a:off x="1467775" y="509442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用户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3D2C70-93A3-4656-9A41-49E7C47BD634}"/>
              </a:ext>
            </a:extLst>
          </p:cNvPr>
          <p:cNvSpPr/>
          <p:nvPr/>
        </p:nvSpPr>
        <p:spPr>
          <a:xfrm>
            <a:off x="1319813" y="2360588"/>
            <a:ext cx="1760739" cy="656061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商品详情页面</a:t>
            </a:r>
            <a:endParaRPr lang="zh-CN" altLang="en-US" sz="16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615A6F8-88E4-4455-A5E1-D66981C7345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200183" y="953324"/>
            <a:ext cx="0" cy="14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D31226-72F6-465A-87D4-F77AD4231D89}"/>
              </a:ext>
            </a:extLst>
          </p:cNvPr>
          <p:cNvSpPr txBox="1"/>
          <p:nvPr/>
        </p:nvSpPr>
        <p:spPr>
          <a:xfrm>
            <a:off x="4600114" y="23450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2B414F-4451-4BC0-B72E-9CD73FB1B1B1}"/>
              </a:ext>
            </a:extLst>
          </p:cNvPr>
          <p:cNvSpPr/>
          <p:nvPr/>
        </p:nvSpPr>
        <p:spPr>
          <a:xfrm>
            <a:off x="6705035" y="4414375"/>
            <a:ext cx="1651247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063D2B-BA01-4D88-A1F7-DABA0DC466BD}"/>
              </a:ext>
            </a:extLst>
          </p:cNvPr>
          <p:cNvSpPr/>
          <p:nvPr/>
        </p:nvSpPr>
        <p:spPr>
          <a:xfrm>
            <a:off x="4194882" y="4408600"/>
            <a:ext cx="1651247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success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429B40-945A-4EB9-B9CE-84C30E0C8149}"/>
              </a:ext>
            </a:extLst>
          </p:cNvPr>
          <p:cNvSpPr/>
          <p:nvPr/>
        </p:nvSpPr>
        <p:spPr>
          <a:xfrm>
            <a:off x="4194881" y="4062800"/>
            <a:ext cx="4161401" cy="9255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9F9468-919E-4A6A-AA77-317AF607E35A}"/>
              </a:ext>
            </a:extLst>
          </p:cNvPr>
          <p:cNvSpPr txBox="1"/>
          <p:nvPr/>
        </p:nvSpPr>
        <p:spPr>
          <a:xfrm>
            <a:off x="5991690" y="4045043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ajax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84190F-13C0-42BD-99F8-C88FBC354BE5}"/>
              </a:ext>
            </a:extLst>
          </p:cNvPr>
          <p:cNvSpPr/>
          <p:nvPr/>
        </p:nvSpPr>
        <p:spPr>
          <a:xfrm>
            <a:off x="6793452" y="2492432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某个商品规格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97D392-BE69-4598-8B18-FEED4DBC5B92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080552" y="2688619"/>
            <a:ext cx="3712900" cy="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08119B9-54AC-49C4-BD6D-356A1C182BF0}"/>
              </a:ext>
            </a:extLst>
          </p:cNvPr>
          <p:cNvCxnSpPr>
            <a:cxnSpLocks/>
          </p:cNvCxnSpPr>
          <p:nvPr/>
        </p:nvCxnSpPr>
        <p:spPr>
          <a:xfrm>
            <a:off x="1624305" y="1411422"/>
            <a:ext cx="39505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5B4B542-92CB-4043-B027-E2478DD9ADEE}"/>
              </a:ext>
            </a:extLst>
          </p:cNvPr>
          <p:cNvSpPr txBox="1"/>
          <p:nvPr/>
        </p:nvSpPr>
        <p:spPr>
          <a:xfrm>
            <a:off x="2351101" y="1443853"/>
            <a:ext cx="379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封装成对象放入</a:t>
            </a:r>
            <a:r>
              <a:rPr lang="en-US" altLang="zh-CN" sz="1400"/>
              <a:t>session</a:t>
            </a:r>
            <a:r>
              <a:rPr lang="zh-CN" altLang="en-US" sz="1400"/>
              <a:t>域中在跳转到商品详情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EB5FE3-2F65-4632-BC96-FFDA23136DE4}"/>
              </a:ext>
            </a:extLst>
          </p:cNvPr>
          <p:cNvSpPr txBox="1"/>
          <p:nvPr/>
        </p:nvSpPr>
        <p:spPr>
          <a:xfrm>
            <a:off x="2349435" y="99784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Servlet</a:t>
            </a:r>
            <a:r>
              <a:rPr lang="zh-CN" altLang="en-US" sz="1400"/>
              <a:t>获取用户选中商品信息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BF1149-A9BB-4E9E-954C-082CFA579A9A}"/>
              </a:ext>
            </a:extLst>
          </p:cNvPr>
          <p:cNvSpPr txBox="1"/>
          <p:nvPr/>
        </p:nvSpPr>
        <p:spPr>
          <a:xfrm>
            <a:off x="527297" y="2050061"/>
            <a:ext cx="350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（通过</a:t>
            </a:r>
            <a:r>
              <a:rPr lang="en-US" altLang="zh-CN" sz="1400"/>
              <a:t>JSTL+EL</a:t>
            </a:r>
            <a:r>
              <a:rPr lang="zh-CN" altLang="en-US" sz="1400"/>
              <a:t>表达式将商品信息显示出）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DA7270-E2B7-47B2-B7C3-83B1DAAD8A05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7525860" y="2936314"/>
            <a:ext cx="4799" cy="147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5E91C7-2DEF-456D-A4FC-9493C342A9DE}"/>
              </a:ext>
            </a:extLst>
          </p:cNvPr>
          <p:cNvSpPr txBox="1"/>
          <p:nvPr/>
        </p:nvSpPr>
        <p:spPr>
          <a:xfrm>
            <a:off x="6302608" y="338501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获取规格信息及商品</a:t>
            </a:r>
            <a:r>
              <a:rPr lang="en-US" altLang="zh-CN"/>
              <a:t>id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59448A-9706-4349-9B21-22F661E116A3}"/>
              </a:ext>
            </a:extLst>
          </p:cNvPr>
          <p:cNvSpPr/>
          <p:nvPr/>
        </p:nvSpPr>
        <p:spPr>
          <a:xfrm>
            <a:off x="4221907" y="5629327"/>
            <a:ext cx="4161401" cy="1012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3EF87D1-9845-40A1-8181-4338D8C6A80C}"/>
              </a:ext>
            </a:extLst>
          </p:cNvPr>
          <p:cNvSpPr txBox="1"/>
          <p:nvPr/>
        </p:nvSpPr>
        <p:spPr>
          <a:xfrm>
            <a:off x="5782224" y="5592693"/>
            <a:ext cx="98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servlet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CC021BD-2342-46FE-93F3-DB49E1B46BFC}"/>
              </a:ext>
            </a:extLst>
          </p:cNvPr>
          <p:cNvSpPr txBox="1"/>
          <p:nvPr/>
        </p:nvSpPr>
        <p:spPr>
          <a:xfrm>
            <a:off x="4494879" y="5939305"/>
            <a:ext cx="3763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使用</a:t>
            </a:r>
            <a:r>
              <a:rPr lang="en-US" altLang="zh-CN" sz="1400"/>
              <a:t>dao</a:t>
            </a:r>
            <a:r>
              <a:rPr lang="zh-CN" altLang="en-US" sz="1400"/>
              <a:t>通过传过来的规格信息及商品</a:t>
            </a:r>
            <a:r>
              <a:rPr lang="en-US" altLang="zh-CN" sz="1400"/>
              <a:t>id</a:t>
            </a:r>
            <a:r>
              <a:rPr lang="zh-CN" altLang="en-US" sz="1400"/>
              <a:t>查询规格表，得到该用户选中的那条规格数据，将其库存返回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8D431B-7DDE-4906-809D-219BA9F0A3B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530659" y="4804993"/>
            <a:ext cx="0" cy="7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BF408C-ED92-46AB-A328-E8C0A02ED377}"/>
              </a:ext>
            </a:extLst>
          </p:cNvPr>
          <p:cNvCxnSpPr>
            <a:endCxn id="8" idx="2"/>
          </p:cNvCxnSpPr>
          <p:nvPr/>
        </p:nvCxnSpPr>
        <p:spPr>
          <a:xfrm flipV="1">
            <a:off x="5020505" y="4799218"/>
            <a:ext cx="1" cy="7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F6F0CA4B-612E-4383-A5E8-FF444228C448}"/>
              </a:ext>
            </a:extLst>
          </p:cNvPr>
          <p:cNvCxnSpPr>
            <a:cxnSpLocks/>
            <a:stCxn id="8" idx="1"/>
            <a:endCxn id="3" idx="2"/>
          </p:cNvCxnSpPr>
          <p:nvPr/>
        </p:nvCxnSpPr>
        <p:spPr>
          <a:xfrm rot="10800000">
            <a:off x="2200184" y="3016649"/>
            <a:ext cx="1994699" cy="1587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FC48DF5-AE41-4401-A7FF-CE0CC5E7BC45}"/>
              </a:ext>
            </a:extLst>
          </p:cNvPr>
          <p:cNvSpPr txBox="1"/>
          <p:nvPr/>
        </p:nvSpPr>
        <p:spPr>
          <a:xfrm>
            <a:off x="2200182" y="4321970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jquery</a:t>
            </a:r>
            <a:r>
              <a:rPr lang="zh-CN" altLang="en-US" sz="1400"/>
              <a:t>局部刷新库存数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C3E0F7B-BFF4-4A62-8FFB-AD39138B8E5B}"/>
              </a:ext>
            </a:extLst>
          </p:cNvPr>
          <p:cNvSpPr txBox="1"/>
          <p:nvPr/>
        </p:nvSpPr>
        <p:spPr>
          <a:xfrm>
            <a:off x="7785717" y="95332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商品详情页面的主要实现逻辑</a:t>
            </a:r>
          </a:p>
        </p:txBody>
      </p:sp>
    </p:spTree>
    <p:extLst>
      <p:ext uri="{BB962C8B-B14F-4D97-AF65-F5344CB8AC3E}">
        <p14:creationId xmlns:p14="http://schemas.microsoft.com/office/powerpoint/2010/main" val="328636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D8EF565-FCE4-4E48-8B0C-B5DD80923DEA}"/>
              </a:ext>
            </a:extLst>
          </p:cNvPr>
          <p:cNvSpPr/>
          <p:nvPr/>
        </p:nvSpPr>
        <p:spPr>
          <a:xfrm>
            <a:off x="446219" y="11784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登陆注册实现</a:t>
            </a:r>
            <a:endParaRPr lang="zh-CN" altLang="en-US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3C112D-2739-46BF-B95B-671F354A3A94}"/>
              </a:ext>
            </a:extLst>
          </p:cNvPr>
          <p:cNvGrpSpPr/>
          <p:nvPr/>
        </p:nvGrpSpPr>
        <p:grpSpPr>
          <a:xfrm>
            <a:off x="446219" y="1917148"/>
            <a:ext cx="8616461" cy="2875779"/>
            <a:chOff x="446219" y="1917148"/>
            <a:chExt cx="8616461" cy="287577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222869-64FD-4379-B4BB-14E8BF8957FE}"/>
                </a:ext>
              </a:extLst>
            </p:cNvPr>
            <p:cNvSpPr txBox="1"/>
            <p:nvPr/>
          </p:nvSpPr>
          <p:spPr>
            <a:xfrm>
              <a:off x="446219" y="2655813"/>
              <a:ext cx="676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zh-CN" altLang="en-US"/>
                <a:t>、用户在登陆界面需要输入正确的账号以及密码才能够进行登陆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668F95D-217E-4838-B2FB-50600B58E945}"/>
                </a:ext>
              </a:extLst>
            </p:cNvPr>
            <p:cNvSpPr txBox="1"/>
            <p:nvPr/>
          </p:nvSpPr>
          <p:spPr>
            <a:xfrm>
              <a:off x="446219" y="1917148"/>
              <a:ext cx="849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用户在商品详情页面选择加入购物车或者立即购买时，若未登陆则会进入登录界面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F17DC7-CD84-4B2A-8795-4C282DE99D3E}"/>
                </a:ext>
              </a:extLst>
            </p:cNvPr>
            <p:cNvSpPr txBox="1"/>
            <p:nvPr/>
          </p:nvSpPr>
          <p:spPr>
            <a:xfrm>
              <a:off x="446219" y="4423595"/>
              <a:ext cx="8616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r>
                <a:rPr lang="zh-CN" altLang="en-US"/>
                <a:t>、登陆注册界面均实现了验证码功能，用户必须输入正确的验证码才能进行下一步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1087D6-36B2-4D9E-A074-9178FF71614A}"/>
                </a:ext>
              </a:extLst>
            </p:cNvPr>
            <p:cNvSpPr txBox="1"/>
            <p:nvPr/>
          </p:nvSpPr>
          <p:spPr>
            <a:xfrm>
              <a:off x="446219" y="3244334"/>
              <a:ext cx="4461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zh-CN" altLang="en-US"/>
                <a:t>、若没有账号则可以在注册界面实现注册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D6FFD6-55A3-43CC-8C83-83CADF633F33}"/>
                </a:ext>
              </a:extLst>
            </p:cNvPr>
            <p:cNvSpPr txBox="1"/>
            <p:nvPr/>
          </p:nvSpPr>
          <p:spPr>
            <a:xfrm>
              <a:off x="446219" y="3835074"/>
              <a:ext cx="7231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r>
                <a:rPr lang="zh-CN" altLang="en-US"/>
                <a:t>、注册界面实现了对用户输入信息的效验，只能输入匹配格式的信息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2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F7508-2808-47D1-A04D-29A292D4E1A6}"/>
              </a:ext>
            </a:extLst>
          </p:cNvPr>
          <p:cNvSpPr/>
          <p:nvPr/>
        </p:nvSpPr>
        <p:spPr>
          <a:xfrm>
            <a:off x="4626618" y="941716"/>
            <a:ext cx="1885026" cy="697921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用户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4A4257-E83F-4237-8335-2578D723D3C2}"/>
              </a:ext>
            </a:extLst>
          </p:cNvPr>
          <p:cNvSpPr/>
          <p:nvPr/>
        </p:nvSpPr>
        <p:spPr>
          <a:xfrm>
            <a:off x="2223856" y="1068736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登录页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4DF4F9-F6AE-41AE-A64B-C3BEF1D18000}"/>
              </a:ext>
            </a:extLst>
          </p:cNvPr>
          <p:cNvSpPr/>
          <p:nvPr/>
        </p:nvSpPr>
        <p:spPr>
          <a:xfrm>
            <a:off x="7458724" y="1068736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注册页</a:t>
            </a:r>
            <a:endParaRPr lang="zh-CN" altLang="en-US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CEB664D-27E8-4589-8130-D159E19E7C87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3688672" y="1290677"/>
            <a:ext cx="93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D4057D-FCFC-41BB-8AFD-BA55F1A8064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511644" y="1290677"/>
            <a:ext cx="94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BFD9E04-3F08-48A4-8771-73F7735675F0}"/>
              </a:ext>
            </a:extLst>
          </p:cNvPr>
          <p:cNvSpPr txBox="1"/>
          <p:nvPr/>
        </p:nvSpPr>
        <p:spPr>
          <a:xfrm>
            <a:off x="3903343" y="9148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有账号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F1EBC7-0747-4475-8CC5-3DA50122AF66}"/>
              </a:ext>
            </a:extLst>
          </p:cNvPr>
          <p:cNvSpPr txBox="1"/>
          <p:nvPr/>
        </p:nvSpPr>
        <p:spPr>
          <a:xfrm>
            <a:off x="6520777" y="9829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无账号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5A4432-8D74-4C75-A4CC-A4445451697E}"/>
              </a:ext>
            </a:extLst>
          </p:cNvPr>
          <p:cNvSpPr/>
          <p:nvPr/>
        </p:nvSpPr>
        <p:spPr>
          <a:xfrm>
            <a:off x="1043126" y="3124325"/>
            <a:ext cx="9836459" cy="150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BCC5B8-9BB9-478E-B7D7-401A9C67FCD8}"/>
              </a:ext>
            </a:extLst>
          </p:cNvPr>
          <p:cNvSpPr txBox="1"/>
          <p:nvPr/>
        </p:nvSpPr>
        <p:spPr>
          <a:xfrm>
            <a:off x="5159962" y="31719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servlet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E1AEBF-9B42-460D-8155-88E9C0EAB535}"/>
              </a:ext>
            </a:extLst>
          </p:cNvPr>
          <p:cNvSpPr txBox="1"/>
          <p:nvPr/>
        </p:nvSpPr>
        <p:spPr>
          <a:xfrm>
            <a:off x="1961223" y="3859551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输入的账号密码作为信息在数据库中查找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910FF1-E741-43A2-9A5B-2EAA25AB5CE1}"/>
              </a:ext>
            </a:extLst>
          </p:cNvPr>
          <p:cNvSpPr/>
          <p:nvPr/>
        </p:nvSpPr>
        <p:spPr>
          <a:xfrm>
            <a:off x="2524114" y="4161258"/>
            <a:ext cx="1927247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有该用户并密码正确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698FB7-4390-439F-8084-7CF13731725E}"/>
              </a:ext>
            </a:extLst>
          </p:cNvPr>
          <p:cNvSpPr/>
          <p:nvPr/>
        </p:nvSpPr>
        <p:spPr>
          <a:xfrm>
            <a:off x="1043126" y="4171632"/>
            <a:ext cx="12828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任何一项有误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C7F9E8-498C-49D5-A826-2846589104F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947131" y="1512618"/>
            <a:ext cx="9133" cy="175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B592AF7-5FD1-4389-90CA-17F05EE4E9E1}"/>
              </a:ext>
            </a:extLst>
          </p:cNvPr>
          <p:cNvCxnSpPr>
            <a:stCxn id="17" idx="1"/>
            <a:endCxn id="5" idx="1"/>
          </p:cNvCxnSpPr>
          <p:nvPr/>
        </p:nvCxnSpPr>
        <p:spPr>
          <a:xfrm rot="10800000" flipH="1">
            <a:off x="1043126" y="1290677"/>
            <a:ext cx="1180730" cy="3034844"/>
          </a:xfrm>
          <a:prstGeom prst="bentConnector3">
            <a:avLst>
              <a:gd name="adj1" fmla="val -19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C369F6-75DE-4651-AD97-61BAF5D37FF5}"/>
              </a:ext>
            </a:extLst>
          </p:cNvPr>
          <p:cNvSpPr txBox="1"/>
          <p:nvPr/>
        </p:nvSpPr>
        <p:spPr>
          <a:xfrm>
            <a:off x="742865" y="9828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回来重新登录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66E59E3-78E7-48DE-B8CE-22F4C094EE5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3487738" y="4469035"/>
            <a:ext cx="8084" cy="10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D10D388-F246-4459-A63F-213D46EC2C7B}"/>
              </a:ext>
            </a:extLst>
          </p:cNvPr>
          <p:cNvSpPr/>
          <p:nvPr/>
        </p:nvSpPr>
        <p:spPr>
          <a:xfrm>
            <a:off x="2826408" y="556512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该干啥干啥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68F378E-23C6-4B71-9FFF-CC11EB95BCE7}"/>
              </a:ext>
            </a:extLst>
          </p:cNvPr>
          <p:cNvSpPr/>
          <p:nvPr/>
        </p:nvSpPr>
        <p:spPr>
          <a:xfrm>
            <a:off x="1035041" y="3275400"/>
            <a:ext cx="12828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验证码有误</a:t>
            </a:r>
            <a:endParaRPr lang="zh-CN" altLang="en-US" sz="14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EEE132F-670E-4481-9A01-4B62DFBEE823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92725" y="3429289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4A00702-2AE7-4B3F-9D61-9437A1A60238}"/>
              </a:ext>
            </a:extLst>
          </p:cNvPr>
          <p:cNvSpPr/>
          <p:nvPr/>
        </p:nvSpPr>
        <p:spPr>
          <a:xfrm>
            <a:off x="2524114" y="3283735"/>
            <a:ext cx="12828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验证码无误</a:t>
            </a:r>
            <a:endParaRPr lang="zh-CN" altLang="en-US" sz="14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908AFBF-64F3-49C6-ABC8-A8FC6B295486}"/>
              </a:ext>
            </a:extLst>
          </p:cNvPr>
          <p:cNvCxnSpPr/>
          <p:nvPr/>
        </p:nvCxnSpPr>
        <p:spPr>
          <a:xfrm>
            <a:off x="2947131" y="3591512"/>
            <a:ext cx="0" cy="25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C7207E4-3DE1-4DD0-9D6B-B8D43C6C90B4}"/>
              </a:ext>
            </a:extLst>
          </p:cNvPr>
          <p:cNvSpPr txBox="1"/>
          <p:nvPr/>
        </p:nvSpPr>
        <p:spPr>
          <a:xfrm>
            <a:off x="3165525" y="2023888"/>
            <a:ext cx="480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验证码通过</a:t>
            </a:r>
            <a:r>
              <a:rPr lang="en-US" altLang="zh-CN" sz="1400"/>
              <a:t>SecurityCode</a:t>
            </a:r>
            <a:r>
              <a:rPr lang="zh-CN" altLang="en-US" sz="1400"/>
              <a:t>和</a:t>
            </a:r>
            <a:r>
              <a:rPr lang="en-US" altLang="zh-CN" sz="1400"/>
              <a:t>SecurityImage</a:t>
            </a:r>
            <a:r>
              <a:rPr lang="zh-CN" altLang="en-US" sz="1400"/>
              <a:t>这两个工具类实现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ADC8F65-C400-4288-B2BD-B80EA456CC15}"/>
              </a:ext>
            </a:extLst>
          </p:cNvPr>
          <p:cNvSpPr txBox="1"/>
          <p:nvPr/>
        </p:nvSpPr>
        <p:spPr>
          <a:xfrm>
            <a:off x="3043700" y="2299214"/>
            <a:ext cx="504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/>
              <a:t>储存到</a:t>
            </a:r>
            <a:r>
              <a:rPr lang="en-US" altLang="zh-CN" sz="1400"/>
              <a:t>session</a:t>
            </a:r>
            <a:r>
              <a:rPr lang="zh-CN" altLang="en-US" sz="1400"/>
              <a:t>域中进行匹配，用户刷新页面时验证码也将刷新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DE6C1FF-3FD6-47A1-8D40-5B07241FDA2D}"/>
              </a:ext>
            </a:extLst>
          </p:cNvPr>
          <p:cNvSpPr/>
          <p:nvPr/>
        </p:nvSpPr>
        <p:spPr>
          <a:xfrm>
            <a:off x="9261891" y="3654625"/>
            <a:ext cx="12828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用户名已注册</a:t>
            </a:r>
            <a:endParaRPr lang="zh-CN" altLang="en-US" sz="1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EE59B62-D67E-469E-AFDC-1537086084C2}"/>
              </a:ext>
            </a:extLst>
          </p:cNvPr>
          <p:cNvSpPr/>
          <p:nvPr/>
        </p:nvSpPr>
        <p:spPr>
          <a:xfrm>
            <a:off x="7551305" y="3654624"/>
            <a:ext cx="12828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用户名未注册</a:t>
            </a:r>
            <a:endParaRPr lang="zh-CN" altLang="en-US" sz="14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EC99F2F-2060-48DF-830B-AD831C51B6D7}"/>
              </a:ext>
            </a:extLst>
          </p:cNvPr>
          <p:cNvCxnSpPr>
            <a:stCxn id="6" idx="2"/>
            <a:endCxn id="61" idx="0"/>
          </p:cNvCxnSpPr>
          <p:nvPr/>
        </p:nvCxnSpPr>
        <p:spPr>
          <a:xfrm>
            <a:off x="8191132" y="1512618"/>
            <a:ext cx="1585" cy="21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86B402E-9BCA-4F27-A439-8A1EFB2503D9}"/>
              </a:ext>
            </a:extLst>
          </p:cNvPr>
          <p:cNvSpPr txBox="1"/>
          <p:nvPr/>
        </p:nvSpPr>
        <p:spPr>
          <a:xfrm>
            <a:off x="8980306" y="3547964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if</a:t>
            </a:r>
            <a:endParaRPr lang="zh-CN" altLang="en-US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FEB934D-7D31-4B89-B45D-46D515858BC7}"/>
              </a:ext>
            </a:extLst>
          </p:cNvPr>
          <p:cNvCxnSpPr>
            <a:stCxn id="60" idx="3"/>
            <a:endCxn id="6" idx="3"/>
          </p:cNvCxnSpPr>
          <p:nvPr/>
        </p:nvCxnSpPr>
        <p:spPr>
          <a:xfrm flipH="1" flipV="1">
            <a:off x="8923540" y="1290677"/>
            <a:ext cx="1621174" cy="2517837"/>
          </a:xfrm>
          <a:prstGeom prst="bentConnector3">
            <a:avLst>
              <a:gd name="adj1" fmla="val -14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7BC2D990-BFD9-42DA-971A-7DC5E9C4D18C}"/>
              </a:ext>
            </a:extLst>
          </p:cNvPr>
          <p:cNvSpPr/>
          <p:nvPr/>
        </p:nvSpPr>
        <p:spPr>
          <a:xfrm>
            <a:off x="6880829" y="4205477"/>
            <a:ext cx="2620605" cy="34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将其注册信息进行持久化操作</a:t>
            </a:r>
            <a:endParaRPr lang="zh-CN" altLang="en-US" sz="14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0F7ED96-9655-4EF1-A4BD-74798CEC3375}"/>
              </a:ext>
            </a:extLst>
          </p:cNvPr>
          <p:cNvCxnSpPr>
            <a:stCxn id="61" idx="2"/>
            <a:endCxn id="70" idx="0"/>
          </p:cNvCxnSpPr>
          <p:nvPr/>
        </p:nvCxnSpPr>
        <p:spPr>
          <a:xfrm flipH="1">
            <a:off x="8191132" y="3962401"/>
            <a:ext cx="1585" cy="24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BFD6A71-A824-4893-A695-F15908E5BA77}"/>
              </a:ext>
            </a:extLst>
          </p:cNvPr>
          <p:cNvCxnSpPr>
            <a:stCxn id="70" idx="2"/>
          </p:cNvCxnSpPr>
          <p:nvPr/>
        </p:nvCxnSpPr>
        <p:spPr>
          <a:xfrm flipH="1">
            <a:off x="8186534" y="4552024"/>
            <a:ext cx="4598" cy="9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E152B64F-DE27-4599-9983-EE1038FFC172}"/>
              </a:ext>
            </a:extLst>
          </p:cNvPr>
          <p:cNvSpPr/>
          <p:nvPr/>
        </p:nvSpPr>
        <p:spPr>
          <a:xfrm>
            <a:off x="7514886" y="550190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跳回登录页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0112FB-B1BE-4D1A-BC40-5AC2E0826958}"/>
              </a:ext>
            </a:extLst>
          </p:cNvPr>
          <p:cNvSpPr txBox="1"/>
          <p:nvPr/>
        </p:nvSpPr>
        <p:spPr>
          <a:xfrm>
            <a:off x="8096157" y="270988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表单效验通过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78843E6-92F3-480E-9D28-1C01E61ACF4E}"/>
              </a:ext>
            </a:extLst>
          </p:cNvPr>
          <p:cNvSpPr/>
          <p:nvPr/>
        </p:nvSpPr>
        <p:spPr>
          <a:xfrm>
            <a:off x="7551305" y="3178089"/>
            <a:ext cx="12828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验证码无误</a:t>
            </a:r>
            <a:endParaRPr lang="zh-CN" altLang="en-US" sz="14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45194D0-A030-47ED-BCC7-0C27D5AD1D62}"/>
              </a:ext>
            </a:extLst>
          </p:cNvPr>
          <p:cNvSpPr/>
          <p:nvPr/>
        </p:nvSpPr>
        <p:spPr>
          <a:xfrm>
            <a:off x="9261891" y="3159181"/>
            <a:ext cx="12828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验证码有误</a:t>
            </a:r>
            <a:endParaRPr lang="zh-CN" altLang="en-US" sz="1400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51A0395-796E-4F23-A6D7-CB7C21FDB38D}"/>
              </a:ext>
            </a:extLst>
          </p:cNvPr>
          <p:cNvCxnSpPr>
            <a:stCxn id="83" idx="3"/>
          </p:cNvCxnSpPr>
          <p:nvPr/>
        </p:nvCxnSpPr>
        <p:spPr>
          <a:xfrm flipV="1">
            <a:off x="10544714" y="3313069"/>
            <a:ext cx="232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CAA008A-FD34-4C09-B6E4-1A26E0489705}"/>
              </a:ext>
            </a:extLst>
          </p:cNvPr>
          <p:cNvSpPr txBox="1"/>
          <p:nvPr/>
        </p:nvSpPr>
        <p:spPr>
          <a:xfrm>
            <a:off x="8980306" y="3105431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if</a:t>
            </a:r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FE1677F-111B-405A-94EE-E62C8469AE9E}"/>
              </a:ext>
            </a:extLst>
          </p:cNvPr>
          <p:cNvSpPr txBox="1"/>
          <p:nvPr/>
        </p:nvSpPr>
        <p:spPr>
          <a:xfrm>
            <a:off x="1024146" y="3095743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if</a:t>
            </a:r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236B945-915A-47DE-AB76-1AF7AD100AB1}"/>
              </a:ext>
            </a:extLst>
          </p:cNvPr>
          <p:cNvSpPr txBox="1"/>
          <p:nvPr/>
        </p:nvSpPr>
        <p:spPr>
          <a:xfrm>
            <a:off x="1016524" y="3868864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if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B6C053-281C-43EA-AA0F-91517023C751}"/>
              </a:ext>
            </a:extLst>
          </p:cNvPr>
          <p:cNvSpPr txBox="1"/>
          <p:nvPr/>
        </p:nvSpPr>
        <p:spPr>
          <a:xfrm>
            <a:off x="4157645" y="14841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登陆注册页面的主要实现逻辑</a:t>
            </a:r>
          </a:p>
        </p:txBody>
      </p:sp>
    </p:spTree>
    <p:extLst>
      <p:ext uri="{BB962C8B-B14F-4D97-AF65-F5344CB8AC3E}">
        <p14:creationId xmlns:p14="http://schemas.microsoft.com/office/powerpoint/2010/main" val="276166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D8EF565-FCE4-4E48-8B0C-B5DD80923DEA}"/>
              </a:ext>
            </a:extLst>
          </p:cNvPr>
          <p:cNvSpPr/>
          <p:nvPr/>
        </p:nvSpPr>
        <p:spPr>
          <a:xfrm>
            <a:off x="521720" y="6499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购物车实现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68F95D-217E-4838-B2FB-50600B58E945}"/>
              </a:ext>
            </a:extLst>
          </p:cNvPr>
          <p:cNvSpPr txBox="1"/>
          <p:nvPr/>
        </p:nvSpPr>
        <p:spPr>
          <a:xfrm>
            <a:off x="521720" y="1303757"/>
            <a:ext cx="1057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用户在商品详情页面选择加入购物车时，可将该商品和其对应的规格组合成一个订单项记录到购物车中</a:t>
            </a:r>
            <a:endParaRPr lang="en-US" altLang="zh-CN"/>
          </a:p>
          <a:p>
            <a:r>
              <a:rPr lang="zh-CN" altLang="en-US"/>
              <a:t>并对购物车进行增删改查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B52109-EDA5-412E-9B87-1D82DED7DD3A}"/>
              </a:ext>
            </a:extLst>
          </p:cNvPr>
          <p:cNvGrpSpPr/>
          <p:nvPr/>
        </p:nvGrpSpPr>
        <p:grpSpPr>
          <a:xfrm>
            <a:off x="446219" y="2127306"/>
            <a:ext cx="9358754" cy="3364748"/>
            <a:chOff x="446219" y="2127306"/>
            <a:chExt cx="9358754" cy="336474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222869-64FD-4379-B4BB-14E8BF8957FE}"/>
                </a:ext>
              </a:extLst>
            </p:cNvPr>
            <p:cNvSpPr txBox="1"/>
            <p:nvPr/>
          </p:nvSpPr>
          <p:spPr>
            <a:xfrm>
              <a:off x="521720" y="2127306"/>
              <a:ext cx="6857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zh-CN" altLang="en-US"/>
                <a:t>、用户点击加入购物车时会将商品</a:t>
              </a:r>
              <a:r>
                <a:rPr lang="en-US" altLang="zh-CN"/>
                <a:t>id</a:t>
              </a:r>
              <a:r>
                <a:rPr lang="zh-CN" altLang="en-US"/>
                <a:t>、规格</a:t>
              </a:r>
              <a:r>
                <a:rPr lang="en-US" altLang="zh-CN"/>
                <a:t>id</a:t>
              </a:r>
              <a:r>
                <a:rPr lang="zh-CN" altLang="en-US"/>
                <a:t>、数量传入到</a:t>
              </a:r>
              <a:r>
                <a:rPr lang="en-US" altLang="zh-CN"/>
                <a:t>servlet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F17DC7-CD84-4B2A-8795-4C282DE99D3E}"/>
                </a:ext>
              </a:extLst>
            </p:cNvPr>
            <p:cNvSpPr txBox="1"/>
            <p:nvPr/>
          </p:nvSpPr>
          <p:spPr>
            <a:xfrm>
              <a:off x="446219" y="5122722"/>
              <a:ext cx="814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r>
                <a:rPr lang="zh-CN" altLang="en-US"/>
                <a:t>、购物车页面使用</a:t>
              </a:r>
              <a:r>
                <a:rPr lang="en-US" altLang="zh-CN"/>
                <a:t>JQuery</a:t>
              </a:r>
              <a:r>
                <a:rPr lang="zh-CN" altLang="en-US"/>
                <a:t>技术实现了动态的获取用户增删改后的总金额并显示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1087D6-36B2-4D9E-A074-9178FF71614A}"/>
                </a:ext>
              </a:extLst>
            </p:cNvPr>
            <p:cNvSpPr txBox="1"/>
            <p:nvPr/>
          </p:nvSpPr>
          <p:spPr>
            <a:xfrm>
              <a:off x="521720" y="2715827"/>
              <a:ext cx="6542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zh-CN" altLang="en-US"/>
                <a:t>、</a:t>
              </a:r>
              <a:r>
                <a:rPr lang="en-US" altLang="zh-CN"/>
                <a:t>servlet</a:t>
              </a:r>
              <a:r>
                <a:rPr lang="zh-CN" altLang="en-US"/>
                <a:t>获取</a:t>
              </a:r>
              <a:r>
                <a:rPr lang="en-US" altLang="zh-CN"/>
                <a:t>session</a:t>
              </a:r>
              <a:r>
                <a:rPr lang="zh-CN" altLang="en-US"/>
                <a:t>中已存在的的购物车</a:t>
              </a:r>
              <a:r>
                <a:rPr lang="en-US" altLang="zh-CN"/>
                <a:t>bean</a:t>
              </a:r>
              <a:r>
                <a:rPr lang="zh-CN" altLang="en-US"/>
                <a:t>对象，进行判断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D6FFD6-55A3-43CC-8C83-83CADF633F33}"/>
                </a:ext>
              </a:extLst>
            </p:cNvPr>
            <p:cNvSpPr txBox="1"/>
            <p:nvPr/>
          </p:nvSpPr>
          <p:spPr>
            <a:xfrm>
              <a:off x="446219" y="4534201"/>
              <a:ext cx="872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r>
                <a:rPr lang="zh-CN" altLang="en-US"/>
                <a:t>、购物车页面实现了对每个购物项的增删改查操作，查通过</a:t>
              </a:r>
              <a:r>
                <a:rPr lang="en-US" altLang="zh-CN"/>
                <a:t>JSTL+EL</a:t>
              </a:r>
              <a:r>
                <a:rPr lang="zh-CN" altLang="en-US"/>
                <a:t>表达式进行查询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150B8D-D54D-4F11-879B-59F816A420FA}"/>
                </a:ext>
              </a:extLst>
            </p:cNvPr>
            <p:cNvSpPr txBox="1"/>
            <p:nvPr/>
          </p:nvSpPr>
          <p:spPr>
            <a:xfrm>
              <a:off x="1560408" y="3106142"/>
              <a:ext cx="5314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若购物车中已有该条数据，则在其基础上进行数量的增加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0D09E3-4F99-4D5D-A853-280D27058748}"/>
                </a:ext>
              </a:extLst>
            </p:cNvPr>
            <p:cNvSpPr txBox="1"/>
            <p:nvPr/>
          </p:nvSpPr>
          <p:spPr>
            <a:xfrm>
              <a:off x="1560408" y="3439508"/>
              <a:ext cx="5109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若购物车中没有该条数据，则将该条数据塞入购物车中</a:t>
              </a:r>
              <a:endParaRPr lang="zh-CN" altLang="en-US" sz="1600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496CAE-3268-4D04-88FB-38B14A07362D}"/>
                </a:ext>
              </a:extLst>
            </p:cNvPr>
            <p:cNvSpPr/>
            <p:nvPr/>
          </p:nvSpPr>
          <p:spPr>
            <a:xfrm>
              <a:off x="1560408" y="3820171"/>
              <a:ext cx="82445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无论如何最后都将购物车放入到</a:t>
              </a:r>
              <a:r>
                <a:rPr lang="en-US" altLang="zh-CN" sz="1600"/>
                <a:t>session</a:t>
              </a:r>
              <a:r>
                <a:rPr lang="zh-CN" altLang="en-US" sz="1600"/>
                <a:t>域中覆盖掉原有的购物车，并跳转到购物车</a:t>
              </a:r>
              <a:r>
                <a:rPr lang="en-US" altLang="zh-CN" sz="1600"/>
                <a:t>jsp</a:t>
              </a:r>
              <a:r>
                <a:rPr lang="zh-CN" altLang="en-US" sz="1600"/>
                <a:t>页面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2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18F84D-AF3D-482D-BFBA-54932D3D30FC}"/>
              </a:ext>
            </a:extLst>
          </p:cNvPr>
          <p:cNvSpPr txBox="1"/>
          <p:nvPr/>
        </p:nvSpPr>
        <p:spPr>
          <a:xfrm>
            <a:off x="1459684" y="3664831"/>
            <a:ext cx="43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Map&lt;Integer,			&gt;</a:t>
            </a:r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F1A818-F636-455E-A130-935D7A0FE284}"/>
              </a:ext>
            </a:extLst>
          </p:cNvPr>
          <p:cNvSpPr/>
          <p:nvPr/>
        </p:nvSpPr>
        <p:spPr>
          <a:xfrm>
            <a:off x="4227481" y="402101"/>
            <a:ext cx="2210540" cy="514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Cart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08015B-42A6-488B-9009-EFDBB24ADC5C}"/>
              </a:ext>
            </a:extLst>
          </p:cNvPr>
          <p:cNvSpPr/>
          <p:nvPr/>
        </p:nvSpPr>
        <p:spPr>
          <a:xfrm>
            <a:off x="3521234" y="3745621"/>
            <a:ext cx="151216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CartItem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46AD1A-8213-4416-A508-A78B3C272450}"/>
              </a:ext>
            </a:extLst>
          </p:cNvPr>
          <p:cNvSpPr/>
          <p:nvPr/>
        </p:nvSpPr>
        <p:spPr>
          <a:xfrm>
            <a:off x="117486" y="1323406"/>
            <a:ext cx="496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user_id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b="1">
                <a:solidFill>
                  <a:srgbClr val="000000"/>
                </a:solidFill>
                <a:latin typeface="Consolas" panose="020B0609020204030204" pitchFamily="49" charset="0"/>
              </a:rPr>
              <a:t>用户的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b="1">
                <a:solidFill>
                  <a:srgbClr val="000000"/>
                </a:solidFill>
                <a:latin typeface="Consolas" panose="020B0609020204030204" pitchFamily="49" charset="0"/>
              </a:rPr>
              <a:t>购物车商品的总价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82DB85-61CC-4DB9-83D1-E44AEA9DC32D}"/>
              </a:ext>
            </a:extLst>
          </p:cNvPr>
          <p:cNvSpPr txBox="1"/>
          <p:nvPr/>
        </p:nvSpPr>
        <p:spPr>
          <a:xfrm>
            <a:off x="1459684" y="332931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//</a:t>
            </a:r>
            <a:r>
              <a:rPr lang="zh-CN" altLang="en-US" b="1"/>
              <a:t>购物车中的</a:t>
            </a:r>
            <a:r>
              <a:rPr lang="en-US" altLang="zh-CN" b="1"/>
              <a:t>N</a:t>
            </a:r>
            <a:r>
              <a:rPr lang="zh-CN" altLang="en-US" b="1"/>
              <a:t>个购物项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6E2F84-3986-44F5-8773-C982CC48FA6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99229" y="920851"/>
            <a:ext cx="1675830" cy="4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7D56A2-2120-47D1-843B-03CD13917C2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090532" y="905463"/>
            <a:ext cx="2075376" cy="260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1A0B994-E0D1-4496-90F8-699DE845B671}"/>
              </a:ext>
            </a:extLst>
          </p:cNvPr>
          <p:cNvSpPr txBox="1"/>
          <p:nvPr/>
        </p:nvSpPr>
        <p:spPr>
          <a:xfrm>
            <a:off x="255972" y="37511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规格表主键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09A4D8D-932C-4F9B-98EB-7E9A453E7CED}"/>
              </a:ext>
            </a:extLst>
          </p:cNvPr>
          <p:cNvCxnSpPr>
            <a:cxnSpLocks/>
            <a:stCxn id="21" idx="2"/>
            <a:endCxn id="30" idx="2"/>
          </p:cNvCxnSpPr>
          <p:nvPr/>
        </p:nvCxnSpPr>
        <p:spPr>
          <a:xfrm rot="16200000" flipH="1">
            <a:off x="1802620" y="3148306"/>
            <a:ext cx="25293" cy="1908000"/>
          </a:xfrm>
          <a:prstGeom prst="bentConnector3">
            <a:avLst>
              <a:gd name="adj1" fmla="val 10038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2438F66-09F7-4E59-B8D4-41B8E083B86F}"/>
              </a:ext>
            </a:extLst>
          </p:cNvPr>
          <p:cNvCxnSpPr/>
          <p:nvPr/>
        </p:nvCxnSpPr>
        <p:spPr>
          <a:xfrm>
            <a:off x="2315361" y="4089660"/>
            <a:ext cx="10402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915C0D24-5E2F-4ADF-94C8-E90DAFF81AF3}"/>
              </a:ext>
            </a:extLst>
          </p:cNvPr>
          <p:cNvSpPr/>
          <p:nvPr/>
        </p:nvSpPr>
        <p:spPr>
          <a:xfrm>
            <a:off x="7328642" y="2673429"/>
            <a:ext cx="1078637" cy="302827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Prospe</a:t>
            </a:r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51C23EF-BEA5-428D-8412-F21146EF0537}"/>
              </a:ext>
            </a:extLst>
          </p:cNvPr>
          <p:cNvSpPr/>
          <p:nvPr/>
        </p:nvSpPr>
        <p:spPr>
          <a:xfrm>
            <a:off x="7328642" y="4276974"/>
            <a:ext cx="1078637" cy="302827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DEAB4EE-7949-4890-896D-CB1279D4731E}"/>
              </a:ext>
            </a:extLst>
          </p:cNvPr>
          <p:cNvSpPr/>
          <p:nvPr/>
        </p:nvSpPr>
        <p:spPr>
          <a:xfrm>
            <a:off x="8113576" y="3059473"/>
            <a:ext cx="33380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pros_id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商品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pro_size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尺码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pro_color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颜色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pro_inv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库存</a:t>
            </a:r>
            <a:endParaRPr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70F77E7-F6FB-42E9-BBFD-EBFB2B7DE3BF}"/>
              </a:ext>
            </a:extLst>
          </p:cNvPr>
          <p:cNvSpPr/>
          <p:nvPr/>
        </p:nvSpPr>
        <p:spPr>
          <a:xfrm>
            <a:off x="8113576" y="4627751"/>
            <a:ext cx="37264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主键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prot_id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大类型主键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pro_type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具体类型名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商品名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pro_brand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品牌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pro_sex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男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|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女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pro_uad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上装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|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下装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pro_price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单价</a:t>
            </a:r>
            <a:endParaRPr lang="zh-CN" altLang="en-US" sz="1400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8920B2-9905-46A9-8247-5424558EBCBC}"/>
              </a:ext>
            </a:extLst>
          </p:cNvPr>
          <p:cNvCxnSpPr>
            <a:stCxn id="64" idx="2"/>
            <a:endCxn id="66" idx="1"/>
          </p:cNvCxnSpPr>
          <p:nvPr/>
        </p:nvCxnSpPr>
        <p:spPr>
          <a:xfrm rot="16200000" flipH="1">
            <a:off x="7656772" y="3187444"/>
            <a:ext cx="667993" cy="245615"/>
          </a:xfrm>
          <a:prstGeom prst="bentConnector2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9A1624A-77EE-4EC9-A5BC-9CBAA501F1A2}"/>
              </a:ext>
            </a:extLst>
          </p:cNvPr>
          <p:cNvCxnSpPr>
            <a:stCxn id="65" idx="2"/>
            <a:endCxn id="67" idx="1"/>
          </p:cNvCxnSpPr>
          <p:nvPr/>
        </p:nvCxnSpPr>
        <p:spPr>
          <a:xfrm rot="16200000" flipH="1">
            <a:off x="7512823" y="4934938"/>
            <a:ext cx="955891" cy="245615"/>
          </a:xfrm>
          <a:prstGeom prst="bentConnector2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8E4E433-1B38-4F32-A5BB-821D451955F0}"/>
              </a:ext>
            </a:extLst>
          </p:cNvPr>
          <p:cNvSpPr/>
          <p:nvPr/>
        </p:nvSpPr>
        <p:spPr>
          <a:xfrm>
            <a:off x="7328642" y="1496615"/>
            <a:ext cx="3338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200" b="1">
                <a:solidFill>
                  <a:srgbClr val="0000C0"/>
                </a:solidFill>
                <a:latin typeface="Consolas" panose="020B0609020204030204" pitchFamily="49" charset="0"/>
              </a:rPr>
              <a:t>proImageSrc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图片地址</a:t>
            </a:r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C0"/>
                </a:solidFill>
                <a:latin typeface="Consolas" panose="020B0609020204030204" pitchFamily="49" charset="0"/>
              </a:rPr>
              <a:t>buyNum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用户购买的商品数量</a:t>
            </a:r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C0"/>
                </a:solidFill>
                <a:latin typeface="Consolas" panose="020B0609020204030204" pitchFamily="49" charset="0"/>
              </a:rPr>
              <a:t>subtotal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小计</a:t>
            </a:r>
          </a:p>
          <a:p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C0"/>
                </a:solidFill>
                <a:latin typeface="Consolas" panose="020B0609020204030204" pitchFamily="49" charset="0"/>
              </a:rPr>
              <a:t>orderItem_id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20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4323019-0329-49C9-8E89-A9CD5EF7DD69}"/>
              </a:ext>
            </a:extLst>
          </p:cNvPr>
          <p:cNvCxnSpPr>
            <a:stCxn id="30" idx="2"/>
            <a:endCxn id="64" idx="1"/>
          </p:cNvCxnSpPr>
          <p:nvPr/>
        </p:nvCxnSpPr>
        <p:spPr>
          <a:xfrm rot="5400000" flipH="1" flipV="1">
            <a:off x="5157923" y="1944234"/>
            <a:ext cx="1290110" cy="3051328"/>
          </a:xfrm>
          <a:prstGeom prst="bentConnector4">
            <a:avLst>
              <a:gd name="adj1" fmla="val -24599"/>
              <a:gd name="adj2" fmla="val 62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0DBD1B4-8762-4802-8E94-A7363C9A9E36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6184106" y="1912114"/>
            <a:ext cx="1144536" cy="912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02B2E10-1DFF-4F3F-ADD5-0CDF82D6017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184106" y="4428388"/>
            <a:ext cx="114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9EFE5D7B-0901-4DC5-947D-2EBE4AAF6A56}"/>
              </a:ext>
            </a:extLst>
          </p:cNvPr>
          <p:cNvSpPr txBox="1"/>
          <p:nvPr/>
        </p:nvSpPr>
        <p:spPr>
          <a:xfrm>
            <a:off x="307428" y="160507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购物车</a:t>
            </a:r>
            <a:r>
              <a:rPr lang="en-US" altLang="zh-CN" b="1">
                <a:solidFill>
                  <a:srgbClr val="FF0000"/>
                </a:solidFill>
              </a:rPr>
              <a:t>bean</a:t>
            </a:r>
            <a:r>
              <a:rPr lang="zh-CN" altLang="en-US" b="1">
                <a:solidFill>
                  <a:srgbClr val="FF0000"/>
                </a:solidFill>
              </a:rPr>
              <a:t>封装结构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7C334E4-1964-4976-B2A5-2FB878DF8A0E}"/>
              </a:ext>
            </a:extLst>
          </p:cNvPr>
          <p:cNvSpPr/>
          <p:nvPr/>
        </p:nvSpPr>
        <p:spPr>
          <a:xfrm>
            <a:off x="11342231" y="1435061"/>
            <a:ext cx="677662" cy="234765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ProImage</a:t>
            </a:r>
            <a:endParaRPr lang="zh-CN" altLang="en-US" sz="800" b="1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72D5F42-332F-42BD-90E5-E9A887F1BF74}"/>
              </a:ext>
            </a:extLst>
          </p:cNvPr>
          <p:cNvSpPr/>
          <p:nvPr/>
        </p:nvSpPr>
        <p:spPr>
          <a:xfrm>
            <a:off x="11333353" y="1794731"/>
            <a:ext cx="677662" cy="234765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OrderItem</a:t>
            </a:r>
            <a:endParaRPr lang="zh-CN" altLang="en-US" sz="800" b="1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B214B65-006F-4FAC-86A8-7D5F804C6A6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496550" y="1832962"/>
            <a:ext cx="836803" cy="79152"/>
          </a:xfrm>
          <a:prstGeom prst="straightConnector1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DD33C2-2AB0-4186-A51B-D1081344F422}"/>
              </a:ext>
            </a:extLst>
          </p:cNvPr>
          <p:cNvCxnSpPr>
            <a:endCxn id="96" idx="1"/>
          </p:cNvCxnSpPr>
          <p:nvPr/>
        </p:nvCxnSpPr>
        <p:spPr>
          <a:xfrm flipV="1">
            <a:off x="10496550" y="1552444"/>
            <a:ext cx="845681" cy="38231"/>
          </a:xfrm>
          <a:prstGeom prst="straightConnector1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7621D19-F5EF-464C-B9BC-8E209DADE005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9601200" y="1912114"/>
            <a:ext cx="1732153" cy="297608"/>
          </a:xfrm>
          <a:prstGeom prst="straightConnector1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3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9B4AD-1680-4B5C-8941-6744D8884A88}"/>
              </a:ext>
            </a:extLst>
          </p:cNvPr>
          <p:cNvSpPr/>
          <p:nvPr/>
        </p:nvSpPr>
        <p:spPr>
          <a:xfrm>
            <a:off x="1969143" y="1103642"/>
            <a:ext cx="1174107" cy="391784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用户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BAD557-49B2-4968-BDA8-9B71D321498B}"/>
              </a:ext>
            </a:extLst>
          </p:cNvPr>
          <p:cNvSpPr/>
          <p:nvPr/>
        </p:nvSpPr>
        <p:spPr>
          <a:xfrm>
            <a:off x="1683392" y="1998992"/>
            <a:ext cx="1745607" cy="391784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点击加入购物车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070919-0C00-496A-AC89-C9263B534EF1}"/>
              </a:ext>
            </a:extLst>
          </p:cNvPr>
          <p:cNvSpPr/>
          <p:nvPr/>
        </p:nvSpPr>
        <p:spPr>
          <a:xfrm>
            <a:off x="2556195" y="2806184"/>
            <a:ext cx="1943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/>
              <a:t>传入相关数据到</a:t>
            </a:r>
            <a:r>
              <a:rPr lang="en-US" altLang="zh-CN" sz="1400"/>
              <a:t>servlet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2E3E38-1C2E-4011-9BBD-E79667EC9205}"/>
              </a:ext>
            </a:extLst>
          </p:cNvPr>
          <p:cNvSpPr/>
          <p:nvPr/>
        </p:nvSpPr>
        <p:spPr>
          <a:xfrm>
            <a:off x="947876" y="3529369"/>
            <a:ext cx="9836459" cy="22249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59A31D-E17D-45D4-81B5-54DA9F1500E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56196" y="1495426"/>
            <a:ext cx="1" cy="5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927119-23DA-4367-B716-7743F5F97B5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2556195" y="2390776"/>
            <a:ext cx="1" cy="143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59DC310-71E9-49AF-B109-C1F2F81CBA49}"/>
              </a:ext>
            </a:extLst>
          </p:cNvPr>
          <p:cNvSpPr/>
          <p:nvPr/>
        </p:nvSpPr>
        <p:spPr>
          <a:xfrm>
            <a:off x="1379867" y="3826521"/>
            <a:ext cx="2352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获取</a:t>
            </a:r>
            <a:r>
              <a:rPr lang="en-US" altLang="zh-CN" sz="1400"/>
              <a:t>session</a:t>
            </a:r>
            <a:r>
              <a:rPr lang="zh-CN" altLang="en-US" sz="1400"/>
              <a:t>中已存在的车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933B8-4B8F-4F14-8EEC-5557796CBD14}"/>
              </a:ext>
            </a:extLst>
          </p:cNvPr>
          <p:cNvSpPr/>
          <p:nvPr/>
        </p:nvSpPr>
        <p:spPr>
          <a:xfrm>
            <a:off x="5378156" y="3546216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servlet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E6AA32-1A1B-4CB4-954A-613CD17669C9}"/>
              </a:ext>
            </a:extLst>
          </p:cNvPr>
          <p:cNvSpPr/>
          <p:nvPr/>
        </p:nvSpPr>
        <p:spPr>
          <a:xfrm>
            <a:off x="2146700" y="4537075"/>
            <a:ext cx="2352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有用户买的这个规格则在其数量上增加用户购买数量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300E47-4817-4918-85C8-61641BB8C681}"/>
              </a:ext>
            </a:extLst>
          </p:cNvPr>
          <p:cNvSpPr/>
          <p:nvPr/>
        </p:nvSpPr>
        <p:spPr>
          <a:xfrm>
            <a:off x="2146700" y="5145716"/>
            <a:ext cx="26993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车里没这个规格就把这些数据封成一个</a:t>
            </a:r>
            <a:r>
              <a:rPr lang="en-US" altLang="zh-CN" sz="1400"/>
              <a:t>CartItem</a:t>
            </a:r>
            <a:r>
              <a:rPr lang="zh-CN" altLang="en-US" sz="1400"/>
              <a:t>对象并保存进去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0B83AA-7015-495A-A728-8AD5DED9CE55}"/>
              </a:ext>
            </a:extLst>
          </p:cNvPr>
          <p:cNvSpPr/>
          <p:nvPr/>
        </p:nvSpPr>
        <p:spPr>
          <a:xfrm>
            <a:off x="5326342" y="4854086"/>
            <a:ext cx="16175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新车覆盖旧车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CBDF0BC-C47E-4EE1-873A-67C2DB9D21BF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1732485" y="4351460"/>
            <a:ext cx="481954" cy="346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3547AFF-204A-4E07-89C7-DD4FD83E3C86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1428166" y="4655781"/>
            <a:ext cx="1090595" cy="346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7E4551-85B8-4E7D-8654-6357AB6280AC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4499355" y="4765675"/>
            <a:ext cx="826987" cy="25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90BB07-5AA5-4AA2-B8DF-E6743FDC418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846086" y="5023363"/>
            <a:ext cx="480256" cy="35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0528C27-BF84-4148-AD29-298A368F23D0}"/>
              </a:ext>
            </a:extLst>
          </p:cNvPr>
          <p:cNvSpPr/>
          <p:nvPr/>
        </p:nvSpPr>
        <p:spPr>
          <a:xfrm>
            <a:off x="6281375" y="613947"/>
            <a:ext cx="3357925" cy="743548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购物车页面</a:t>
            </a:r>
            <a:endParaRPr lang="zh-CN" altLang="en-US" sz="16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A67A4B-DDFB-495D-B5CA-F2260D534004}"/>
              </a:ext>
            </a:extLst>
          </p:cNvPr>
          <p:cNvCxnSpPr>
            <a:cxnSpLocks/>
          </p:cNvCxnSpPr>
          <p:nvPr/>
        </p:nvCxnSpPr>
        <p:spPr>
          <a:xfrm flipV="1">
            <a:off x="6572250" y="1357495"/>
            <a:ext cx="0" cy="349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D7BED55-EE9E-49FB-835C-76BFB2C3A208}"/>
              </a:ext>
            </a:extLst>
          </p:cNvPr>
          <p:cNvSpPr txBox="1"/>
          <p:nvPr/>
        </p:nvSpPr>
        <p:spPr>
          <a:xfrm>
            <a:off x="6479001" y="326533"/>
            <a:ext cx="2962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购物车使用</a:t>
            </a:r>
            <a:r>
              <a:rPr lang="en-US" altLang="zh-CN" sz="1400"/>
              <a:t>JSTL+EL</a:t>
            </a:r>
            <a:r>
              <a:rPr lang="zh-CN" altLang="en-US" sz="1400"/>
              <a:t>遍历车显示数据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96D58F-D4F7-471E-9D13-F8EE4FEAAE06}"/>
              </a:ext>
            </a:extLst>
          </p:cNvPr>
          <p:cNvSpPr/>
          <p:nvPr/>
        </p:nvSpPr>
        <p:spPr>
          <a:xfrm>
            <a:off x="8018301" y="4306484"/>
            <a:ext cx="16175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对应的增删改方法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C91D6D-76E1-4880-98FB-02CB9116EDFD}"/>
              </a:ext>
            </a:extLst>
          </p:cNvPr>
          <p:cNvSpPr/>
          <p:nvPr/>
        </p:nvSpPr>
        <p:spPr>
          <a:xfrm>
            <a:off x="8448909" y="2171519"/>
            <a:ext cx="1174107" cy="391784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增删改</a:t>
            </a:r>
            <a:endParaRPr lang="zh-CN" altLang="en-US" sz="1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925ECA-346D-4CE1-8CEF-14A313C578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035962" y="1357495"/>
            <a:ext cx="1" cy="81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0B49E01-69CD-427A-9E9E-C423D384147B}"/>
              </a:ext>
            </a:extLst>
          </p:cNvPr>
          <p:cNvSpPr txBox="1"/>
          <p:nvPr/>
        </p:nvSpPr>
        <p:spPr>
          <a:xfrm>
            <a:off x="7445053" y="170956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用户选择对车里的商品进行增删改时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5D7D9DA-08A1-485A-8F56-52C076FDB09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035963" y="2563303"/>
            <a:ext cx="0" cy="174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2C8B19F-979D-49C1-85B8-8B41DFBB0670}"/>
              </a:ext>
            </a:extLst>
          </p:cNvPr>
          <p:cNvSpPr/>
          <p:nvPr/>
        </p:nvSpPr>
        <p:spPr>
          <a:xfrm>
            <a:off x="8018302" y="4802816"/>
            <a:ext cx="221154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获取</a:t>
            </a:r>
            <a:r>
              <a:rPr lang="en-US" altLang="zh-CN" sz="1400"/>
              <a:t>session</a:t>
            </a:r>
            <a:r>
              <a:rPr lang="zh-CN" altLang="en-US" sz="1400"/>
              <a:t>中已存在的车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100785-CBB4-4AA3-8610-64237CA7BBAF}"/>
              </a:ext>
            </a:extLst>
          </p:cNvPr>
          <p:cNvSpPr/>
          <p:nvPr/>
        </p:nvSpPr>
        <p:spPr>
          <a:xfrm>
            <a:off x="8005513" y="5299148"/>
            <a:ext cx="16175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对车进行增删改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B110CE4-DE81-431A-B8A6-B751205107B9}"/>
              </a:ext>
            </a:extLst>
          </p:cNvPr>
          <p:cNvCxnSpPr/>
          <p:nvPr/>
        </p:nvCxnSpPr>
        <p:spPr>
          <a:xfrm>
            <a:off x="9035962" y="4641863"/>
            <a:ext cx="0" cy="65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C52B8FF-AD04-457B-8148-9B366D830B34}"/>
              </a:ext>
            </a:extLst>
          </p:cNvPr>
          <p:cNvCxnSpPr>
            <a:stCxn id="45" idx="1"/>
            <a:endCxn id="17" idx="2"/>
          </p:cNvCxnSpPr>
          <p:nvPr/>
        </p:nvCxnSpPr>
        <p:spPr>
          <a:xfrm rot="10800000">
            <a:off x="6565513" y="5180425"/>
            <a:ext cx="1440000" cy="28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A8CF6-F968-4B1D-860D-91EE0B4C6158}"/>
              </a:ext>
            </a:extLst>
          </p:cNvPr>
          <p:cNvSpPr txBox="1"/>
          <p:nvPr/>
        </p:nvSpPr>
        <p:spPr>
          <a:xfrm>
            <a:off x="1404332" y="277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购物车的主要实现逻辑</a:t>
            </a:r>
          </a:p>
        </p:txBody>
      </p:sp>
    </p:spTree>
    <p:extLst>
      <p:ext uri="{BB962C8B-B14F-4D97-AF65-F5344CB8AC3E}">
        <p14:creationId xmlns:p14="http://schemas.microsoft.com/office/powerpoint/2010/main" val="89440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D4842C-7AD7-457D-9AFD-596B0A40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68" y="0"/>
            <a:ext cx="6136532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47F3704-A3ED-402B-830B-DCDE6B0E8E67}"/>
              </a:ext>
            </a:extLst>
          </p:cNvPr>
          <p:cNvGrpSpPr/>
          <p:nvPr/>
        </p:nvGrpSpPr>
        <p:grpSpPr>
          <a:xfrm>
            <a:off x="342900" y="457200"/>
            <a:ext cx="4993604" cy="5103049"/>
            <a:chOff x="342900" y="457200"/>
            <a:chExt cx="4993604" cy="510304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13358EC-025E-4B35-8FCC-9F9628C94F0C}"/>
                </a:ext>
              </a:extLst>
            </p:cNvPr>
            <p:cNvSpPr txBox="1"/>
            <p:nvPr/>
          </p:nvSpPr>
          <p:spPr>
            <a:xfrm>
              <a:off x="514350" y="457200"/>
              <a:ext cx="4129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在用户退出时、或者</a:t>
              </a:r>
              <a:r>
                <a:rPr lang="en-US" altLang="zh-CN"/>
                <a:t>session</a:t>
              </a:r>
              <a:r>
                <a:rPr lang="zh-CN" altLang="en-US"/>
                <a:t>自动销毁时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0624A2C-FDF7-4F45-AF9F-28B91B23A416}"/>
                </a:ext>
              </a:extLst>
            </p:cNvPr>
            <p:cNvSpPr txBox="1"/>
            <p:nvPr/>
          </p:nvSpPr>
          <p:spPr>
            <a:xfrm>
              <a:off x="514350" y="1238250"/>
              <a:ext cx="4822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监听器将会调用方法将</a:t>
              </a:r>
              <a:r>
                <a:rPr lang="en-US" altLang="zh-CN"/>
                <a:t>session</a:t>
              </a:r>
              <a:r>
                <a:rPr lang="zh-CN" altLang="en-US"/>
                <a:t>中的订单项数据</a:t>
              </a:r>
              <a:endParaRPr lang="en-US" altLang="zh-CN"/>
            </a:p>
            <a:p>
              <a:r>
                <a:rPr lang="zh-CN" altLang="en-US"/>
                <a:t>和数据库中的订单项数据进行交叉修改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45C7C0-EDA2-493E-89EC-206800F18F26}"/>
                </a:ext>
              </a:extLst>
            </p:cNvPr>
            <p:cNvSpPr/>
            <p:nvPr/>
          </p:nvSpPr>
          <p:spPr>
            <a:xfrm>
              <a:off x="342900" y="2526085"/>
              <a:ext cx="4993604" cy="3034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just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遍历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tableList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，在其循环体中遍历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sessionList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。通过</a:t>
              </a:r>
              <a:r>
                <a:rPr lang="zh-CN" altLang="en-US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规格</a:t>
              </a:r>
              <a:r>
                <a:rPr lang="en-US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id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判断，如果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tableList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有的数据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sessionList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没有，则执行删除操作，在数据库中删除该数据</a:t>
              </a:r>
              <a:endParaRPr lang="en-US" altLang="zh-CN" sz="1400" kern="10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228600" algn="just">
                <a:lnSpc>
                  <a:spcPct val="125000"/>
                </a:lnSpc>
                <a:spcAft>
                  <a:spcPts val="0"/>
                </a:spcAft>
              </a:pPr>
              <a:endParaRPr lang="zh-CN" altLang="zh-CN" sz="1400" kern="10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indent="228600" algn="just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遍历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sessionList</a:t>
              </a:r>
              <a:r>
                <a:rPr lang="en-US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，在其循环体中遍历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tableList</a:t>
              </a:r>
              <a:r>
                <a:rPr lang="en-US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，通过</a:t>
              </a:r>
              <a:r>
                <a:rPr lang="zh-CN" altLang="en-US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规格</a:t>
              </a:r>
              <a:r>
                <a:rPr lang="en-US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id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判断如果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sessionList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有的数据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tableList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没有，则执行增加操作，在数据库中增加该数据。</a:t>
              </a:r>
              <a:endParaRPr lang="en-US" altLang="zh-CN" sz="1400" kern="10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228600" algn="just">
                <a:lnSpc>
                  <a:spcPct val="125000"/>
                </a:lnSpc>
                <a:spcAft>
                  <a:spcPts val="0"/>
                </a:spcAft>
              </a:pPr>
              <a:endParaRPr lang="zh-CN" altLang="zh-CN" sz="1400" kern="10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indent="228600" algn="just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在遍历同时，遇到</a:t>
              </a:r>
              <a:r>
                <a:rPr lang="en-US" altLang="zh-CN" sz="1400" kern="100">
                  <a:solidFill>
                    <a:srgbClr val="FF0000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tableList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中对象拥有相同的</a:t>
              </a:r>
              <a:r>
                <a:rPr lang="zh-CN" altLang="en-US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规格</a:t>
              </a:r>
              <a:r>
                <a:rPr lang="en-US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id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则进行判断，如果双方数量一致则</a:t>
              </a:r>
              <a:r>
                <a:rPr lang="en-US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continue</a:t>
              </a:r>
              <a:r>
                <a:rPr lang="zh-CN" altLang="zh-CN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跳过当前循环，如有不一致的项则执行修改操作</a:t>
              </a:r>
              <a:r>
                <a:rPr lang="zh-CN" altLang="en-US" sz="1400" kern="10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，修改数据库中已有的数据</a:t>
              </a:r>
              <a:endParaRPr lang="zh-CN" altLang="zh-CN" sz="1400" kern="100">
                <a:latin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6111D50-156F-4925-9DF9-371D289B8055}"/>
                </a:ext>
              </a:extLst>
            </p:cNvPr>
            <p:cNvSpPr txBox="1"/>
            <p:nvPr/>
          </p:nvSpPr>
          <p:spPr>
            <a:xfrm>
              <a:off x="514350" y="202066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交叉修改逻辑为：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9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D8EF565-FCE4-4E48-8B0C-B5DD80923DEA}"/>
              </a:ext>
            </a:extLst>
          </p:cNvPr>
          <p:cNvSpPr/>
          <p:nvPr/>
        </p:nvSpPr>
        <p:spPr>
          <a:xfrm>
            <a:off x="435995" y="3125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订单实现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68F95D-217E-4838-B2FB-50600B58E945}"/>
              </a:ext>
            </a:extLst>
          </p:cNvPr>
          <p:cNvSpPr txBox="1"/>
          <p:nvPr/>
        </p:nvSpPr>
        <p:spPr>
          <a:xfrm>
            <a:off x="435995" y="1036216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用户在商品详情页面选择立即购买时、在购物车提交订单时，跳到提交订单页面提交订单</a:t>
            </a:r>
            <a:endParaRPr lang="en-US" altLang="zh-CN"/>
          </a:p>
          <a:p>
            <a:r>
              <a:rPr lang="zh-CN" altLang="en-US"/>
              <a:t>用户可到我的订单页查看订单，并进行订单类型转换操作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2EBCEF-F876-454D-B299-2D0725C0403E}"/>
              </a:ext>
            </a:extLst>
          </p:cNvPr>
          <p:cNvGrpSpPr/>
          <p:nvPr/>
        </p:nvGrpSpPr>
        <p:grpSpPr>
          <a:xfrm>
            <a:off x="435993" y="2400300"/>
            <a:ext cx="12002004" cy="4018088"/>
            <a:chOff x="435993" y="2400300"/>
            <a:chExt cx="12002004" cy="401808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5336225-0624-4BCB-B3E7-54A12E596420}"/>
                </a:ext>
              </a:extLst>
            </p:cNvPr>
            <p:cNvSpPr txBox="1"/>
            <p:nvPr/>
          </p:nvSpPr>
          <p:spPr>
            <a:xfrm>
              <a:off x="435995" y="2400300"/>
              <a:ext cx="6077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</a:t>
              </a:r>
              <a:r>
                <a:rPr lang="zh-CN" altLang="en-US"/>
                <a:t>、实现从立即购买到提交订单页、从购物车到提交订单页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C5FE521-F680-4102-B46D-B3AC21724617}"/>
                </a:ext>
              </a:extLst>
            </p:cNvPr>
            <p:cNvSpPr txBox="1"/>
            <p:nvPr/>
          </p:nvSpPr>
          <p:spPr>
            <a:xfrm>
              <a:off x="435994" y="3014187"/>
              <a:ext cx="10232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zh-CN" altLang="en-US"/>
                <a:t>、提交订单页的订单项数据显示、用户填写信息的表单效验、用户确认提交订单时进行订单持久化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EBA8CBF-68A3-4255-83A6-B6F888B13F96}"/>
                </a:ext>
              </a:extLst>
            </p:cNvPr>
            <p:cNvSpPr txBox="1"/>
            <p:nvPr/>
          </p:nvSpPr>
          <p:spPr>
            <a:xfrm>
              <a:off x="435994" y="3628074"/>
              <a:ext cx="792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r>
                <a:rPr lang="zh-CN" altLang="en-US"/>
                <a:t>、我的订单页实现用户</a:t>
              </a:r>
              <a:r>
                <a:rPr lang="en-US" altLang="zh-CN">
                  <a:sym typeface="Wingdings" panose="05000000000000000000" pitchFamily="2" charset="2"/>
                </a:rPr>
                <a:t></a:t>
              </a:r>
              <a:r>
                <a:rPr lang="zh-CN" altLang="en-US"/>
                <a:t>多个订单  ，  每个订单</a:t>
              </a:r>
              <a:r>
                <a:rPr lang="en-US" altLang="zh-CN">
                  <a:sym typeface="Wingdings" panose="05000000000000000000" pitchFamily="2" charset="2"/>
                </a:rPr>
                <a:t></a:t>
              </a:r>
              <a:r>
                <a:rPr lang="zh-CN" altLang="en-US"/>
                <a:t>多个订单项的查询显示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75DD669-8F3D-4805-B72E-048B759FD64C}"/>
                </a:ext>
              </a:extLst>
            </p:cNvPr>
            <p:cNvSpPr txBox="1"/>
            <p:nvPr/>
          </p:nvSpPr>
          <p:spPr>
            <a:xfrm>
              <a:off x="435993" y="4241961"/>
              <a:ext cx="884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r>
                <a:rPr lang="zh-CN" altLang="en-US"/>
                <a:t>、我的订单页实现对每个订单总价的动态计算、对每个不同类型订单操作动态显示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B1956DD-7C83-4D8F-A993-28834F7014BF}"/>
                </a:ext>
              </a:extLst>
            </p:cNvPr>
            <p:cNvSpPr txBox="1"/>
            <p:nvPr/>
          </p:nvSpPr>
          <p:spPr>
            <a:xfrm>
              <a:off x="435993" y="4855848"/>
              <a:ext cx="784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</a:t>
              </a:r>
              <a:r>
                <a:rPr lang="zh-CN" altLang="en-US"/>
                <a:t>、我的订单页使用</a:t>
              </a:r>
              <a:r>
                <a:rPr lang="en-US" altLang="zh-CN"/>
                <a:t>jquery</a:t>
              </a:r>
              <a:r>
                <a:rPr lang="zh-CN" altLang="en-US"/>
                <a:t>实现了点击顶部标签切换显示其标签所对应的数据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BA4930E-DA10-4A76-B61C-1CA3CAECE444}"/>
                </a:ext>
              </a:extLst>
            </p:cNvPr>
            <p:cNvSpPr txBox="1"/>
            <p:nvPr/>
          </p:nvSpPr>
          <p:spPr>
            <a:xfrm>
              <a:off x="435993" y="5452452"/>
              <a:ext cx="12002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6</a:t>
              </a:r>
              <a:r>
                <a:rPr lang="zh-CN" altLang="en-US"/>
                <a:t>、我的订单页实现用户对每个不同状态的订单能够执行各种不同操作（付款、催卖家发货、收货、退款、催退款</a:t>
              </a:r>
              <a:r>
                <a:rPr lang="en-US" altLang="zh-CN"/>
                <a:t>...</a:t>
              </a:r>
              <a:r>
                <a:rPr lang="zh-CN" altLang="en-US"/>
                <a:t>）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3D951D0-54EE-4E62-B446-5C26FC12F827}"/>
                </a:ext>
              </a:extLst>
            </p:cNvPr>
            <p:cNvSpPr txBox="1"/>
            <p:nvPr/>
          </p:nvSpPr>
          <p:spPr>
            <a:xfrm>
              <a:off x="435993" y="6049056"/>
              <a:ext cx="5153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7</a:t>
              </a:r>
              <a:r>
                <a:rPr lang="zh-CN" altLang="en-US"/>
                <a:t>、支付页和支付成功页实现、和其订单数据显示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4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78E983-43A1-495C-BED0-53CC165F8517}"/>
              </a:ext>
            </a:extLst>
          </p:cNvPr>
          <p:cNvSpPr/>
          <p:nvPr/>
        </p:nvSpPr>
        <p:spPr>
          <a:xfrm>
            <a:off x="630315" y="426130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商品详情界面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B1B3E9-0EDB-4C49-A571-4351A42818E9}"/>
              </a:ext>
            </a:extLst>
          </p:cNvPr>
          <p:cNvSpPr/>
          <p:nvPr/>
        </p:nvSpPr>
        <p:spPr>
          <a:xfrm>
            <a:off x="630315" y="1226600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点击立即购买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E231A-C121-46CB-A119-FA058B85B81D}"/>
              </a:ext>
            </a:extLst>
          </p:cNvPr>
          <p:cNvSpPr/>
          <p:nvPr/>
        </p:nvSpPr>
        <p:spPr>
          <a:xfrm>
            <a:off x="630313" y="2028552"/>
            <a:ext cx="3852909" cy="54597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</a:t>
            </a:r>
            <a:r>
              <a:rPr lang="en-US" altLang="zh-CN" sz="1600" dirty="0"/>
              <a:t>function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jquery</a:t>
            </a:r>
            <a:r>
              <a:rPr lang="en-US" altLang="zh-CN" sz="1600" dirty="0"/>
              <a:t>/ajax</a:t>
            </a:r>
            <a:r>
              <a:rPr lang="zh-CN" altLang="en-US" sz="1600" dirty="0"/>
              <a:t>获取用户选择数据（商品</a:t>
            </a:r>
            <a:r>
              <a:rPr lang="en-US" altLang="zh-CN" sz="1600" dirty="0"/>
              <a:t>id</a:t>
            </a:r>
            <a:r>
              <a:rPr lang="zh-CN" altLang="en-US" sz="1600" dirty="0"/>
              <a:t>，规格</a:t>
            </a:r>
            <a:r>
              <a:rPr lang="en-US" altLang="zh-CN" sz="1600" dirty="0"/>
              <a:t>id</a:t>
            </a:r>
            <a:r>
              <a:rPr lang="zh-CN" altLang="en-US" sz="1600" dirty="0"/>
              <a:t>，数量），拼进</a:t>
            </a:r>
            <a:r>
              <a:rPr lang="en-US" altLang="zh-CN" sz="1600" dirty="0" err="1"/>
              <a:t>url</a:t>
            </a:r>
            <a:endParaRPr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C64110-4AF7-40C6-8F02-3F9D24C58A12}"/>
              </a:ext>
            </a:extLst>
          </p:cNvPr>
          <p:cNvSpPr/>
          <p:nvPr/>
        </p:nvSpPr>
        <p:spPr>
          <a:xfrm>
            <a:off x="630313" y="3005832"/>
            <a:ext cx="4627481" cy="846337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location</a:t>
            </a:r>
            <a:r>
              <a:rPr lang="zh-CN" altLang="en-US" sz="1600" dirty="0"/>
              <a:t>跳转到</a:t>
            </a:r>
            <a:r>
              <a:rPr lang="en-US" altLang="zh-CN" sz="1600" dirty="0"/>
              <a:t>servlet</a:t>
            </a:r>
            <a:r>
              <a:rPr lang="zh-CN" altLang="en-US" sz="1600" dirty="0"/>
              <a:t>，</a:t>
            </a:r>
            <a:r>
              <a:rPr lang="en-US" altLang="zh-CN" sz="1600" dirty="0"/>
              <a:t>servlet</a:t>
            </a:r>
            <a:r>
              <a:rPr lang="zh-CN" altLang="en-US" sz="1600" dirty="0"/>
              <a:t>获取到当前登陆用户的</a:t>
            </a:r>
            <a:r>
              <a:rPr lang="en-US" altLang="zh-CN" sz="1600" dirty="0"/>
              <a:t>id</a:t>
            </a:r>
            <a:r>
              <a:rPr lang="zh-CN" altLang="en-US" sz="1600" dirty="0"/>
              <a:t>，和</a:t>
            </a:r>
            <a:r>
              <a:rPr lang="en-US" altLang="zh-CN" sz="1600" dirty="0" err="1"/>
              <a:t>jsp</a:t>
            </a:r>
            <a:r>
              <a:rPr lang="zh-CN" altLang="en-US" sz="1600" dirty="0"/>
              <a:t>传过来的数据，组合成</a:t>
            </a:r>
            <a:r>
              <a:rPr lang="zh-CN" altLang="en-US" sz="1600"/>
              <a:t>订单项（以集合的形式，为了后续方法的重复利用）</a:t>
            </a:r>
            <a:endParaRPr lang="zh-CN" altLang="en-US" sz="1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EBB04A5-C9E8-4D5C-9029-AF428F8313D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2723" y="870012"/>
            <a:ext cx="0" cy="35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7DF864-8977-4CFC-9274-0D5E0D4B2051}"/>
              </a:ext>
            </a:extLst>
          </p:cNvPr>
          <p:cNvCxnSpPr>
            <a:stCxn id="5" idx="2"/>
          </p:cNvCxnSpPr>
          <p:nvPr/>
        </p:nvCxnSpPr>
        <p:spPr>
          <a:xfrm>
            <a:off x="1362723" y="1670482"/>
            <a:ext cx="0" cy="3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4E58BE-98C7-4962-83E6-3EF0B82B641D}"/>
              </a:ext>
            </a:extLst>
          </p:cNvPr>
          <p:cNvCxnSpPr/>
          <p:nvPr/>
        </p:nvCxnSpPr>
        <p:spPr>
          <a:xfrm>
            <a:off x="1362723" y="2574524"/>
            <a:ext cx="0" cy="43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B8CAAD5-8662-4F65-8921-5D8950C31F5B}"/>
              </a:ext>
            </a:extLst>
          </p:cNvPr>
          <p:cNvSpPr/>
          <p:nvPr/>
        </p:nvSpPr>
        <p:spPr>
          <a:xfrm>
            <a:off x="4398886" y="4702482"/>
            <a:ext cx="2476868" cy="727231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将在内部组成的</a:t>
            </a:r>
            <a:r>
              <a:rPr lang="zh-CN" altLang="en-US" sz="1600"/>
              <a:t>订单项集合转化成订单</a:t>
            </a:r>
            <a:r>
              <a:rPr lang="en-US" altLang="zh-CN" sz="1600"/>
              <a:t>Bean</a:t>
            </a:r>
            <a:r>
              <a:rPr lang="zh-CN" altLang="en-US" sz="1600"/>
              <a:t>集合</a:t>
            </a:r>
            <a:endParaRPr lang="zh-CN" altLang="en-US" sz="16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6D5B33-FA87-4F1C-9E27-2AAD3895FE3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362723" y="3852169"/>
            <a:ext cx="3036163" cy="121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84F4D05-79A9-419F-80D5-7BD398B14884}"/>
              </a:ext>
            </a:extLst>
          </p:cNvPr>
          <p:cNvSpPr/>
          <p:nvPr/>
        </p:nvSpPr>
        <p:spPr>
          <a:xfrm>
            <a:off x="8025411" y="69542"/>
            <a:ext cx="143790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购物车界面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27D9B0-A585-44E8-A5C8-63805531A59B}"/>
              </a:ext>
            </a:extLst>
          </p:cNvPr>
          <p:cNvSpPr/>
          <p:nvPr/>
        </p:nvSpPr>
        <p:spPr>
          <a:xfrm>
            <a:off x="8025411" y="870012"/>
            <a:ext cx="143790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点击提交订单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B9E036-CDE8-4C70-9252-DBC15A54D8DE}"/>
              </a:ext>
            </a:extLst>
          </p:cNvPr>
          <p:cNvSpPr/>
          <p:nvPr/>
        </p:nvSpPr>
        <p:spPr>
          <a:xfrm>
            <a:off x="7170147" y="1669098"/>
            <a:ext cx="3960411" cy="54597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</a:t>
            </a:r>
            <a:r>
              <a:rPr lang="en-US" altLang="zh-CN" sz="1600"/>
              <a:t>function</a:t>
            </a:r>
            <a:r>
              <a:rPr lang="zh-CN" altLang="en-US" sz="1600"/>
              <a:t>，获取用户选择的订单项们（数组类型）通过</a:t>
            </a:r>
            <a:r>
              <a:rPr lang="en-US" altLang="zh-CN" sz="1600"/>
              <a:t>ajax</a:t>
            </a:r>
            <a:r>
              <a:rPr lang="zh-CN" altLang="en-US" sz="1600"/>
              <a:t>发送请求到</a:t>
            </a:r>
            <a:r>
              <a:rPr lang="en-US" altLang="zh-CN" sz="1600"/>
              <a:t>servlet</a:t>
            </a:r>
            <a:endParaRPr lang="en-US" altLang="zh-CN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C6D19E-2EF1-4FC4-B1E4-B7E464A371A6}"/>
              </a:ext>
            </a:extLst>
          </p:cNvPr>
          <p:cNvSpPr/>
          <p:nvPr/>
        </p:nvSpPr>
        <p:spPr>
          <a:xfrm>
            <a:off x="7170146" y="2524259"/>
            <a:ext cx="4391531" cy="54597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将购物车和数据库进行交叉修改，并且刷新一遍购物车，此时数据库中的数据为最新状态</a:t>
            </a:r>
            <a:endParaRPr lang="en-US" altLang="zh-CN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9D18FB-59CD-4407-BC13-7A65364ACB5E}"/>
              </a:ext>
            </a:extLst>
          </p:cNvPr>
          <p:cNvSpPr/>
          <p:nvPr/>
        </p:nvSpPr>
        <p:spPr>
          <a:xfrm>
            <a:off x="7170147" y="3429000"/>
            <a:ext cx="4025841" cy="796395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遍历提交过来的规格</a:t>
            </a:r>
            <a:r>
              <a:rPr lang="en-US" altLang="zh-CN" sz="1600"/>
              <a:t>id</a:t>
            </a:r>
            <a:r>
              <a:rPr lang="zh-CN" altLang="en-US" sz="1600"/>
              <a:t>数组，通过用户</a:t>
            </a:r>
            <a:r>
              <a:rPr lang="en-US" altLang="zh-CN" sz="1600"/>
              <a:t>id</a:t>
            </a:r>
            <a:r>
              <a:rPr lang="zh-CN" altLang="en-US" sz="1600"/>
              <a:t>、规格</a:t>
            </a:r>
            <a:r>
              <a:rPr lang="en-US" altLang="zh-CN" sz="1600"/>
              <a:t>id</a:t>
            </a:r>
            <a:r>
              <a:rPr lang="zh-CN" altLang="en-US" sz="1600"/>
              <a:t>、商品</a:t>
            </a:r>
            <a:r>
              <a:rPr lang="en-US" altLang="zh-CN" sz="1600"/>
              <a:t>id</a:t>
            </a:r>
            <a:r>
              <a:rPr lang="zh-CN" altLang="en-US" sz="1600"/>
              <a:t>查询出数据库中的订单项</a:t>
            </a:r>
            <a:endParaRPr lang="en-US" altLang="zh-CN" sz="1600"/>
          </a:p>
          <a:p>
            <a:pPr algn="ctr"/>
            <a:r>
              <a:rPr lang="zh-CN" altLang="en-US" sz="1600"/>
              <a:t>将其保存为一个集合</a:t>
            </a:r>
            <a:endParaRPr lang="en-US" altLang="zh-CN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FBEE9F-9F8C-4B18-93F8-A85EF7BC6630}"/>
              </a:ext>
            </a:extLst>
          </p:cNvPr>
          <p:cNvSpPr/>
          <p:nvPr/>
        </p:nvSpPr>
        <p:spPr>
          <a:xfrm>
            <a:off x="3841675" y="5680685"/>
            <a:ext cx="3591289" cy="363616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将原来的订单项集合放入</a:t>
            </a:r>
            <a:r>
              <a:rPr lang="en-US" altLang="zh-CN" sz="1600"/>
              <a:t>session</a:t>
            </a:r>
            <a:r>
              <a:rPr lang="zh-CN" altLang="en-US" sz="1600"/>
              <a:t>域中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CD84F6-A0FC-46D6-A17D-8A6E79E34BA1}"/>
              </a:ext>
            </a:extLst>
          </p:cNvPr>
          <p:cNvSpPr/>
          <p:nvPr/>
        </p:nvSpPr>
        <p:spPr>
          <a:xfrm>
            <a:off x="3008236" y="6319120"/>
            <a:ext cx="5258168" cy="363616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将订单</a:t>
            </a:r>
            <a:r>
              <a:rPr lang="en-US" altLang="zh-CN" sz="1600"/>
              <a:t>bean</a:t>
            </a:r>
            <a:r>
              <a:rPr lang="zh-CN" altLang="en-US" sz="1600"/>
              <a:t>集合放入</a:t>
            </a:r>
            <a:r>
              <a:rPr lang="en-US" altLang="zh-CN" sz="1600"/>
              <a:t>session</a:t>
            </a:r>
            <a:r>
              <a:rPr lang="zh-CN" altLang="en-US" sz="1600"/>
              <a:t>域中，跳转到提交订单页面</a:t>
            </a:r>
            <a:endParaRPr lang="zh-CN" altLang="en-US" sz="1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E701A8-F308-43CC-A21D-2E5CFB34B92A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8744364" y="513424"/>
            <a:ext cx="0" cy="35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AFD86CF-2F88-455B-AAA3-C7D7859BFC41}"/>
              </a:ext>
            </a:extLst>
          </p:cNvPr>
          <p:cNvCxnSpPr>
            <a:stCxn id="19" idx="2"/>
          </p:cNvCxnSpPr>
          <p:nvPr/>
        </p:nvCxnSpPr>
        <p:spPr>
          <a:xfrm>
            <a:off x="8744364" y="1313894"/>
            <a:ext cx="0" cy="35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6225B06-0AED-4F4C-92C1-ABB8385ECC90}"/>
              </a:ext>
            </a:extLst>
          </p:cNvPr>
          <p:cNvCxnSpPr/>
          <p:nvPr/>
        </p:nvCxnSpPr>
        <p:spPr>
          <a:xfrm>
            <a:off x="8744364" y="2215070"/>
            <a:ext cx="0" cy="30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170F53-2C85-4A4A-B4E2-93FD79CF233A}"/>
              </a:ext>
            </a:extLst>
          </p:cNvPr>
          <p:cNvCxnSpPr/>
          <p:nvPr/>
        </p:nvCxnSpPr>
        <p:spPr>
          <a:xfrm>
            <a:off x="8744364" y="3070231"/>
            <a:ext cx="0" cy="35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2E4083-8D93-417F-A0B1-960424E1D3F7}"/>
              </a:ext>
            </a:extLst>
          </p:cNvPr>
          <p:cNvCxnSpPr>
            <a:endCxn id="15" idx="3"/>
          </p:cNvCxnSpPr>
          <p:nvPr/>
        </p:nvCxnSpPr>
        <p:spPr>
          <a:xfrm flipH="1">
            <a:off x="6875754" y="4225395"/>
            <a:ext cx="1868610" cy="84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8564DA3-8B1B-4241-8758-DFD4358B52A6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5637320" y="5429713"/>
            <a:ext cx="0" cy="25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269C6CE-BADA-43DB-8936-02DE64BEC18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637320" y="6044301"/>
            <a:ext cx="0" cy="27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138EBFD-92DD-4A87-8E7D-B7974CA8C37F}"/>
              </a:ext>
            </a:extLst>
          </p:cNvPr>
          <p:cNvSpPr txBox="1"/>
          <p:nvPr/>
        </p:nvSpPr>
        <p:spPr>
          <a:xfrm>
            <a:off x="2944053" y="47982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从购物车和立即购买跳到提交订单页的实现逻辑</a:t>
            </a:r>
          </a:p>
        </p:txBody>
      </p:sp>
    </p:spTree>
    <p:extLst>
      <p:ext uri="{BB962C8B-B14F-4D97-AF65-F5344CB8AC3E}">
        <p14:creationId xmlns:p14="http://schemas.microsoft.com/office/powerpoint/2010/main" val="320184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84CD84F6-A0FC-46D6-A17D-8A6E79E34BA1}"/>
              </a:ext>
            </a:extLst>
          </p:cNvPr>
          <p:cNvSpPr/>
          <p:nvPr/>
        </p:nvSpPr>
        <p:spPr>
          <a:xfrm>
            <a:off x="2722598" y="1221583"/>
            <a:ext cx="2027529" cy="363616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提交订单页面</a:t>
            </a: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C5FE41-2451-4E8B-9FD8-8C1141E4AAC0}"/>
              </a:ext>
            </a:extLst>
          </p:cNvPr>
          <p:cNvSpPr txBox="1"/>
          <p:nvPr/>
        </p:nvSpPr>
        <p:spPr>
          <a:xfrm>
            <a:off x="985450" y="913806"/>
            <a:ext cx="550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通过</a:t>
            </a:r>
            <a:r>
              <a:rPr lang="en-US" altLang="zh-CN" sz="1400"/>
              <a:t>JSTL+EL</a:t>
            </a:r>
            <a:r>
              <a:rPr lang="zh-CN" altLang="en-US" sz="1400"/>
              <a:t>表达式遍历订单</a:t>
            </a:r>
            <a:r>
              <a:rPr lang="en-US" altLang="zh-CN" sz="1400"/>
              <a:t>bean</a:t>
            </a:r>
            <a:r>
              <a:rPr lang="zh-CN" altLang="en-US" sz="1400"/>
              <a:t>集合显示用户提交的的订单项数据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33A0B5-8A96-4AE6-97E0-418C96AC2167}"/>
              </a:ext>
            </a:extLst>
          </p:cNvPr>
          <p:cNvSpPr/>
          <p:nvPr/>
        </p:nvSpPr>
        <p:spPr>
          <a:xfrm>
            <a:off x="2722598" y="2945608"/>
            <a:ext cx="2027529" cy="363616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点击提交订单</a:t>
            </a:r>
            <a:endParaRPr lang="zh-CN" altLang="en-US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F78C4E0-9DD7-4618-BBC9-E63A8D4AAF4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3736363" y="1585199"/>
            <a:ext cx="0" cy="136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FDBDE09-BBFC-4838-8EB0-C4B522F07E84}"/>
              </a:ext>
            </a:extLst>
          </p:cNvPr>
          <p:cNvSpPr txBox="1"/>
          <p:nvPr/>
        </p:nvSpPr>
        <p:spPr>
          <a:xfrm>
            <a:off x="3736362" y="194881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填写该填写的信息（姓名、地址、手机）</a:t>
            </a:r>
            <a:endParaRPr lang="en-US" altLang="zh-CN" sz="1200"/>
          </a:p>
          <a:p>
            <a:r>
              <a:rPr lang="zh-CN" altLang="en-US" sz="1200"/>
              <a:t>如果表单效验没通过则不能够提交订单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F7F092-9B61-45D3-AC1E-819FD91123FC}"/>
              </a:ext>
            </a:extLst>
          </p:cNvPr>
          <p:cNvSpPr/>
          <p:nvPr/>
        </p:nvSpPr>
        <p:spPr>
          <a:xfrm>
            <a:off x="1030894" y="3851614"/>
            <a:ext cx="9836459" cy="2850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AD0687-AB55-4D4A-8ECF-F4E5D002955B}"/>
              </a:ext>
            </a:extLst>
          </p:cNvPr>
          <p:cNvSpPr/>
          <p:nvPr/>
        </p:nvSpPr>
        <p:spPr>
          <a:xfrm>
            <a:off x="1407502" y="5155658"/>
            <a:ext cx="335280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获取提交订单时保存在</a:t>
            </a:r>
            <a:r>
              <a:rPr lang="en-US" altLang="zh-CN" sz="1200"/>
              <a:t>session</a:t>
            </a:r>
            <a:r>
              <a:rPr lang="zh-CN" altLang="en-US" sz="1200"/>
              <a:t>中的订单项集合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8EB794-6FBB-4EA5-8B82-A20A1C88DBEC}"/>
              </a:ext>
            </a:extLst>
          </p:cNvPr>
          <p:cNvSpPr/>
          <p:nvPr/>
        </p:nvSpPr>
        <p:spPr>
          <a:xfrm>
            <a:off x="1407502" y="4107774"/>
            <a:ext cx="465772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按照用户填写的信息真实生成一个订单，通过方法在数据库中添加该订单后，查询刚刚创建订单时的序列编号返回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1DB340-2274-43F6-8AC1-FB37F72D538F}"/>
              </a:ext>
            </a:extLst>
          </p:cNvPr>
          <p:cNvSpPr/>
          <p:nvPr/>
        </p:nvSpPr>
        <p:spPr>
          <a:xfrm>
            <a:off x="1407502" y="6002026"/>
            <a:ext cx="335280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遍历这个集合，查看其订单项主键值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7D46FAC-88F9-4737-A6B2-30DF6F0B1B3F}"/>
              </a:ext>
            </a:extLst>
          </p:cNvPr>
          <p:cNvSpPr txBox="1"/>
          <p:nvPr/>
        </p:nvSpPr>
        <p:spPr>
          <a:xfrm>
            <a:off x="5231228" y="5462804"/>
            <a:ext cx="51488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If</a:t>
            </a:r>
            <a:r>
              <a:rPr lang="zh-CN" altLang="en-US" sz="1400"/>
              <a:t>（订单项</a:t>
            </a:r>
            <a:r>
              <a:rPr lang="en-US" altLang="zh-CN" sz="1400"/>
              <a:t>id==0</a:t>
            </a:r>
            <a:r>
              <a:rPr lang="zh-CN" altLang="en-US" sz="1400"/>
              <a:t>）则代表该条订单项数据库中不存在</a:t>
            </a:r>
            <a:endParaRPr lang="en-US" altLang="zh-CN" sz="1400"/>
          </a:p>
          <a:p>
            <a:r>
              <a:rPr lang="zh-CN" altLang="en-US" sz="1400"/>
              <a:t>是立即购买的数据，将其订单外键设置为刚刚新建的订单主键</a:t>
            </a:r>
            <a:endParaRPr lang="en-US" altLang="zh-CN" sz="1400"/>
          </a:p>
          <a:p>
            <a:r>
              <a:rPr lang="zh-CN" altLang="en-US" sz="1400"/>
              <a:t>调用增加方法，添加进数据库</a:t>
            </a:r>
            <a:endParaRPr lang="en-US" altLang="zh-CN" sz="1400"/>
          </a:p>
          <a:p>
            <a:r>
              <a:rPr lang="en-US" altLang="zh-CN" sz="1400"/>
              <a:t>else </a:t>
            </a:r>
            <a:r>
              <a:rPr lang="zh-CN" altLang="en-US" sz="1400"/>
              <a:t>代表这次提交订单从购物车而来，通过该订单项</a:t>
            </a:r>
            <a:r>
              <a:rPr lang="en-US" altLang="zh-CN" sz="1400"/>
              <a:t>id</a:t>
            </a:r>
            <a:r>
              <a:rPr lang="zh-CN" altLang="en-US" sz="1400"/>
              <a:t>对数据库</a:t>
            </a:r>
            <a:endParaRPr lang="en-US" altLang="zh-CN" sz="1400"/>
          </a:p>
          <a:p>
            <a:r>
              <a:rPr lang="zh-CN" altLang="en-US" sz="1400"/>
              <a:t>中的数据进行修改，将其空外键改为新建的订单主键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B8590D-3717-4999-B30A-A659C4BE1419}"/>
              </a:ext>
            </a:extLst>
          </p:cNvPr>
          <p:cNvSpPr txBox="1"/>
          <p:nvPr/>
        </p:nvSpPr>
        <p:spPr>
          <a:xfrm>
            <a:off x="6269365" y="378804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servlet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AF5AF81-8AF8-4BAB-89B8-B3D72C3A5292}"/>
              </a:ext>
            </a:extLst>
          </p:cNvPr>
          <p:cNvSpPr/>
          <p:nvPr/>
        </p:nvSpPr>
        <p:spPr>
          <a:xfrm>
            <a:off x="7205563" y="4566588"/>
            <a:ext cx="2079107" cy="46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最后刷新购物车，订单外键不为空的就不会查询到了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020C66F-07AB-4C34-A420-D7FF9EC175AA}"/>
              </a:ext>
            </a:extLst>
          </p:cNvPr>
          <p:cNvCxnSpPr>
            <a:stCxn id="27" idx="2"/>
          </p:cNvCxnSpPr>
          <p:nvPr/>
        </p:nvCxnSpPr>
        <p:spPr>
          <a:xfrm flipH="1">
            <a:off x="3736362" y="3309224"/>
            <a:ext cx="1" cy="7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1ECD2D-36BE-4A1D-9531-FBFB64461792}"/>
              </a:ext>
            </a:extLst>
          </p:cNvPr>
          <p:cNvCxnSpPr>
            <a:stCxn id="20" idx="2"/>
          </p:cNvCxnSpPr>
          <p:nvPr/>
        </p:nvCxnSpPr>
        <p:spPr>
          <a:xfrm flipH="1">
            <a:off x="3736364" y="4688799"/>
            <a:ext cx="1" cy="46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A3DF6B7-0B42-4EE6-8A80-C7A5A5E57947}"/>
              </a:ext>
            </a:extLst>
          </p:cNvPr>
          <p:cNvCxnSpPr/>
          <p:nvPr/>
        </p:nvCxnSpPr>
        <p:spPr>
          <a:xfrm>
            <a:off x="3736364" y="5565233"/>
            <a:ext cx="0" cy="4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2E6478-8D7F-4375-BE0B-B4BE0EE99C94}"/>
              </a:ext>
            </a:extLst>
          </p:cNvPr>
          <p:cNvCxnSpPr>
            <a:stCxn id="35" idx="3"/>
          </p:cNvCxnSpPr>
          <p:nvPr/>
        </p:nvCxnSpPr>
        <p:spPr>
          <a:xfrm flipV="1">
            <a:off x="4760302" y="6206813"/>
            <a:ext cx="470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B494D2-2A0B-4FE9-95CA-8B5314B1FE2D}"/>
              </a:ext>
            </a:extLst>
          </p:cNvPr>
          <p:cNvCxnSpPr>
            <a:stCxn id="29" idx="3"/>
            <a:endCxn id="38" idx="3"/>
          </p:cNvCxnSpPr>
          <p:nvPr/>
        </p:nvCxnSpPr>
        <p:spPr>
          <a:xfrm flipH="1" flipV="1">
            <a:off x="9284670" y="4800018"/>
            <a:ext cx="1095381" cy="1247562"/>
          </a:xfrm>
          <a:prstGeom prst="bentConnector3">
            <a:avLst>
              <a:gd name="adj1" fmla="val -20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6ACCD4D6-0280-4F85-BAAB-B48ECD2336C2}"/>
              </a:ext>
            </a:extLst>
          </p:cNvPr>
          <p:cNvSpPr/>
          <p:nvPr/>
        </p:nvSpPr>
        <p:spPr>
          <a:xfrm>
            <a:off x="7231351" y="2763800"/>
            <a:ext cx="2027529" cy="363616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支付页面</a:t>
            </a:r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8063EB-0202-4530-A5D6-8DB0472DBD96}"/>
              </a:ext>
            </a:extLst>
          </p:cNvPr>
          <p:cNvCxnSpPr>
            <a:stCxn id="38" idx="0"/>
            <a:endCxn id="48" idx="2"/>
          </p:cNvCxnSpPr>
          <p:nvPr/>
        </p:nvCxnSpPr>
        <p:spPr>
          <a:xfrm flipH="1" flipV="1">
            <a:off x="8245116" y="3127416"/>
            <a:ext cx="1" cy="143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95E91BB-0AD5-44FC-9A86-1024F7CE7C2E}"/>
              </a:ext>
            </a:extLst>
          </p:cNvPr>
          <p:cNvSpPr txBox="1"/>
          <p:nvPr/>
        </p:nvSpPr>
        <p:spPr>
          <a:xfrm>
            <a:off x="8227591" y="3301926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订单提交完后会跳到支付界面</a:t>
            </a:r>
            <a:endParaRPr lang="en-US" altLang="zh-CN" sz="1200"/>
          </a:p>
          <a:p>
            <a:r>
              <a:rPr lang="zh-CN" altLang="en-US" sz="1200"/>
              <a:t>此时可以不支付，之后到查看订单页里也能支付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D03615A-F796-4DC8-B9B0-EC012C53EEDC}"/>
              </a:ext>
            </a:extLst>
          </p:cNvPr>
          <p:cNvSpPr txBox="1"/>
          <p:nvPr/>
        </p:nvSpPr>
        <p:spPr>
          <a:xfrm>
            <a:off x="277479" y="22760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提交订单页真实提交订单的实现逻辑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982E393-7C9C-435B-AF72-1A6EBF100537}"/>
              </a:ext>
            </a:extLst>
          </p:cNvPr>
          <p:cNvSpPr/>
          <p:nvPr/>
        </p:nvSpPr>
        <p:spPr>
          <a:xfrm>
            <a:off x="7205563" y="1747472"/>
            <a:ext cx="2079104" cy="363616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支付成功页面</a:t>
            </a:r>
            <a:endParaRPr lang="zh-CN" altLang="en-US" sz="16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B707600-C8BB-40FE-BAC6-DD94EEF65D00}"/>
              </a:ext>
            </a:extLst>
          </p:cNvPr>
          <p:cNvCxnSpPr>
            <a:endCxn id="54" idx="2"/>
          </p:cNvCxnSpPr>
          <p:nvPr/>
        </p:nvCxnSpPr>
        <p:spPr>
          <a:xfrm flipH="1" flipV="1">
            <a:off x="8245115" y="2111088"/>
            <a:ext cx="1" cy="65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9BD123E-B6FB-49E4-B22C-58CE7C215370}"/>
              </a:ext>
            </a:extLst>
          </p:cNvPr>
          <p:cNvSpPr txBox="1"/>
          <p:nvPr/>
        </p:nvSpPr>
        <p:spPr>
          <a:xfrm>
            <a:off x="9258880" y="168430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支付成功之后订单的类型变为：</a:t>
            </a:r>
            <a:endParaRPr lang="en-US" altLang="zh-CN" sz="1200"/>
          </a:p>
          <a:p>
            <a:r>
              <a:rPr lang="en-US" altLang="zh-CN" sz="1200"/>
              <a:t>	</a:t>
            </a:r>
            <a:r>
              <a:rPr lang="zh-CN" altLang="en-US" sz="1200"/>
              <a:t>已支付</a:t>
            </a:r>
            <a:r>
              <a:rPr lang="en-US" altLang="zh-CN" sz="1200"/>
              <a:t>/</a:t>
            </a:r>
            <a:r>
              <a:rPr lang="zh-CN" altLang="en-US" sz="1200"/>
              <a:t>未发货状态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D8CADD7-4344-494F-80A4-EFEB82C3C43E}"/>
              </a:ext>
            </a:extLst>
          </p:cNvPr>
          <p:cNvCxnSpPr>
            <a:stCxn id="54" idx="0"/>
          </p:cNvCxnSpPr>
          <p:nvPr/>
        </p:nvCxnSpPr>
        <p:spPr>
          <a:xfrm flipV="1">
            <a:off x="8245115" y="525657"/>
            <a:ext cx="0" cy="12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89ADC52-6473-4D35-A2EE-60B345FD6D7C}"/>
              </a:ext>
            </a:extLst>
          </p:cNvPr>
          <p:cNvSpPr txBox="1"/>
          <p:nvPr/>
        </p:nvSpPr>
        <p:spPr>
          <a:xfrm>
            <a:off x="8227591" y="72381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付完款之后想干嘛干嘛</a:t>
            </a:r>
          </a:p>
        </p:txBody>
      </p:sp>
    </p:spTree>
    <p:extLst>
      <p:ext uri="{BB962C8B-B14F-4D97-AF65-F5344CB8AC3E}">
        <p14:creationId xmlns:p14="http://schemas.microsoft.com/office/powerpoint/2010/main" val="291998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E8611C-ECCF-4071-BFB4-8AE9F6337BCA}"/>
              </a:ext>
            </a:extLst>
          </p:cNvPr>
          <p:cNvSpPr/>
          <p:nvPr/>
        </p:nvSpPr>
        <p:spPr>
          <a:xfrm>
            <a:off x="366944" y="1028343"/>
            <a:ext cx="1159127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(1)登录模块负责验证会员的登录，这种操作都是从数据库</a:t>
            </a:r>
            <a:r>
              <a:rPr lang="zh-CN" altLang="en-US"/>
              <a:t>查询。</a:t>
            </a:r>
            <a:endParaRPr lang="zh-CN" altLang="en-US" dirty="0"/>
          </a:p>
          <a:p>
            <a:r>
              <a:rPr lang="zh-CN" altLang="en-US" dirty="0"/>
              <a:t>(2)用户注册模块负责新会员注册，并将其持久化，也就是将新注册的会员的信息</a:t>
            </a:r>
            <a:r>
              <a:rPr lang="zh-CN" altLang="en-US"/>
              <a:t>写入数据库</a:t>
            </a:r>
            <a:endParaRPr lang="en-US" altLang="zh-CN" dirty="0"/>
          </a:p>
          <a:p>
            <a:r>
              <a:rPr lang="zh-CN" altLang="en-US" dirty="0"/>
              <a:t>(</a:t>
            </a:r>
            <a:r>
              <a:rPr lang="en-US" altLang="zh-CN" dirty="0"/>
              <a:t>4</a:t>
            </a:r>
            <a:r>
              <a:rPr lang="zh-CN" altLang="en-US" dirty="0"/>
              <a:t>)购物车模块就是收集和记录用户所购买的商品，用户离开时购物车若还有数据则需要将其</a:t>
            </a:r>
            <a:r>
              <a:rPr lang="zh-CN" altLang="en-US"/>
              <a:t>持久化</a:t>
            </a:r>
            <a:endParaRPr lang="zh-CN" altLang="en-US" dirty="0"/>
          </a:p>
          <a:p>
            <a:r>
              <a:rPr lang="zh-CN" altLang="en-US" dirty="0"/>
              <a:t>(</a:t>
            </a:r>
            <a:r>
              <a:rPr lang="en-US" altLang="zh-CN" dirty="0"/>
              <a:t>5</a:t>
            </a:r>
            <a:r>
              <a:rPr lang="zh-CN" altLang="en-US" dirty="0"/>
              <a:t>)订单模块能将购物车中的数据指向订单，并能够使用户能查看自己所下的订单，以及对订单的</a:t>
            </a:r>
            <a:r>
              <a:rPr lang="zh-CN" altLang="en-US"/>
              <a:t>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(</a:t>
            </a:r>
            <a:r>
              <a:rPr lang="en-US" altLang="zh-CN"/>
              <a:t>6</a:t>
            </a:r>
            <a:r>
              <a:rPr lang="zh-CN" altLang="en-US"/>
              <a:t>)</a:t>
            </a:r>
            <a:r>
              <a:rPr lang="zh-CN" altLang="en-US" dirty="0"/>
              <a:t>商品展示模块应当是从数据库中将商品拿出来， 然后再以某种方式显示在网页上（前端数据交互）</a:t>
            </a:r>
            <a:endParaRPr lang="en-US" altLang="zh-CN" dirty="0"/>
          </a:p>
          <a:p>
            <a:r>
              <a:rPr lang="en-US" altLang="zh-CN"/>
              <a:t>	</a:t>
            </a:r>
            <a:r>
              <a:rPr lang="zh-CN" altLang="en-US" sz="1400"/>
              <a:t>首页</a:t>
            </a:r>
            <a:r>
              <a:rPr lang="en-US" altLang="zh-CN" sz="1400"/>
              <a:t>	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商品详情页</a:t>
            </a:r>
            <a:endParaRPr lang="en-US" altLang="zh-CN" sz="1400"/>
          </a:p>
          <a:p>
            <a:r>
              <a:rPr lang="en-US" altLang="zh-CN" sz="1400" dirty="0"/>
              <a:t>	</a:t>
            </a:r>
            <a:r>
              <a:rPr lang="zh-CN" altLang="zh-CN" sz="1400"/>
              <a:t>登陆页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lang="zh-CN" altLang="zh-CN" sz="1400"/>
              <a:t>注册</a:t>
            </a:r>
            <a:r>
              <a:rPr lang="zh-CN" altLang="en-US" sz="1400"/>
              <a:t>页</a:t>
            </a:r>
            <a:endParaRPr lang="en-US" altLang="zh-CN" sz="140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购物车</a:t>
            </a:r>
            <a:r>
              <a:rPr lang="zh-CN" altLang="zh-CN" sz="1400"/>
              <a:t>查看页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订单提交</a:t>
            </a:r>
            <a:r>
              <a:rPr lang="zh-CN" altLang="zh-CN" sz="1400"/>
              <a:t>页</a:t>
            </a:r>
            <a:endParaRPr lang="en-US" altLang="zh-CN" sz="140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确认</a:t>
            </a:r>
            <a:r>
              <a:rPr lang="zh-CN" altLang="zh-CN" sz="1400"/>
              <a:t>支付页</a:t>
            </a:r>
            <a:endParaRPr lang="en-US" altLang="zh-CN" sz="140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支付</a:t>
            </a:r>
            <a:r>
              <a:rPr lang="zh-CN" altLang="zh-CN" sz="1400"/>
              <a:t>成功页</a:t>
            </a:r>
            <a:endParaRPr lang="en-US" altLang="zh-CN" sz="140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订单</a:t>
            </a:r>
            <a:r>
              <a:rPr lang="zh-CN" altLang="en-US" sz="1400"/>
              <a:t>查看</a:t>
            </a:r>
            <a:r>
              <a:rPr lang="zh-CN" altLang="zh-CN" sz="1400"/>
              <a:t>页</a:t>
            </a:r>
            <a:endParaRPr lang="en-US" altLang="zh-CN" sz="1400"/>
          </a:p>
          <a:p>
            <a:endParaRPr lang="en-US" altLang="zh-CN" b="1" dirty="0"/>
          </a:p>
          <a:p>
            <a:r>
              <a:rPr lang="zh-CN" altLang="en-US" dirty="0"/>
              <a:t>数据库的操作始终贯穿在整个系统里面，几乎所有的地方都涉及到了数据库的操作。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47C46C-E683-4896-BF2C-C47503A3FCBA}"/>
              </a:ext>
            </a:extLst>
          </p:cNvPr>
          <p:cNvSpPr/>
          <p:nvPr/>
        </p:nvSpPr>
        <p:spPr>
          <a:xfrm>
            <a:off x="366944" y="227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模块分析</a:t>
            </a:r>
          </a:p>
          <a:p>
            <a:r>
              <a:rPr lang="zh-CN" altLang="en-US" b="1" dirty="0"/>
              <a:t>用户模块具有以下功能：</a:t>
            </a:r>
          </a:p>
        </p:txBody>
      </p:sp>
    </p:spTree>
    <p:extLst>
      <p:ext uri="{BB962C8B-B14F-4D97-AF65-F5344CB8AC3E}">
        <p14:creationId xmlns:p14="http://schemas.microsoft.com/office/powerpoint/2010/main" val="212391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F1A818-F636-455E-A130-935D7A0FE284}"/>
              </a:ext>
            </a:extLst>
          </p:cNvPr>
          <p:cNvSpPr/>
          <p:nvPr/>
        </p:nvSpPr>
        <p:spPr>
          <a:xfrm>
            <a:off x="4714043" y="142043"/>
            <a:ext cx="2210540" cy="514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SuperOrderBean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5F0FFC-C490-45B9-BA8C-83FF458823AE}"/>
              </a:ext>
            </a:extLst>
          </p:cNvPr>
          <p:cNvSpPr/>
          <p:nvPr/>
        </p:nvSpPr>
        <p:spPr>
          <a:xfrm>
            <a:off x="508986" y="1291207"/>
            <a:ext cx="4205057" cy="395549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Order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744E7E-5490-4463-A785-07885FF635EE}"/>
              </a:ext>
            </a:extLst>
          </p:cNvPr>
          <p:cNvSpPr/>
          <p:nvPr/>
        </p:nvSpPr>
        <p:spPr>
          <a:xfrm>
            <a:off x="7329257" y="2874765"/>
            <a:ext cx="1078637" cy="302827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Prospe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BEF4E9-162C-45F3-AF28-8074BE60F690}"/>
              </a:ext>
            </a:extLst>
          </p:cNvPr>
          <p:cNvSpPr/>
          <p:nvPr/>
        </p:nvSpPr>
        <p:spPr>
          <a:xfrm>
            <a:off x="7329257" y="4478310"/>
            <a:ext cx="1078637" cy="302827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0D7F43-281B-4EB8-B1CB-6D50F04CD590}"/>
              </a:ext>
            </a:extLst>
          </p:cNvPr>
          <p:cNvSpPr/>
          <p:nvPr/>
        </p:nvSpPr>
        <p:spPr>
          <a:xfrm>
            <a:off x="6924583" y="1291208"/>
            <a:ext cx="4758431" cy="39554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List&lt;OrderBean&gt;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88577E-6C2B-477F-97A0-19E0F75A68DC}"/>
              </a:ext>
            </a:extLst>
          </p:cNvPr>
          <p:cNvSpPr/>
          <p:nvPr/>
        </p:nvSpPr>
        <p:spPr>
          <a:xfrm>
            <a:off x="7329256" y="1778123"/>
            <a:ext cx="43537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img_src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该商品图片地址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itme_id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订单项编号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quantity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该商品购买数量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总价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C9C895-2E61-49EE-A64E-9D0F33497244}"/>
              </a:ext>
            </a:extLst>
          </p:cNvPr>
          <p:cNvSpPr/>
          <p:nvPr/>
        </p:nvSpPr>
        <p:spPr>
          <a:xfrm>
            <a:off x="508986" y="1868378"/>
            <a:ext cx="42050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order_id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主键值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orderCode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订单号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收货地址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receiver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收货人信息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mobile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手机号码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userMessage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备注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订单创建日期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payDate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支付日期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deliveryDate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发货日期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confirmDate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确认收货日期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订单状态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user_id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代表是哪个用户的订单</a:t>
            </a:r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1AC566-EFFC-4F86-85E6-2A9A01691F82}"/>
              </a:ext>
            </a:extLst>
          </p:cNvPr>
          <p:cNvSpPr/>
          <p:nvPr/>
        </p:nvSpPr>
        <p:spPr>
          <a:xfrm>
            <a:off x="8114191" y="3260809"/>
            <a:ext cx="33380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pros_id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商品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pro_size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尺码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pro_color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颜色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pro_inv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库存</a:t>
            </a:r>
            <a:endParaRPr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6EEAA9-2E78-404A-819C-7B148DD0ABB0}"/>
              </a:ext>
            </a:extLst>
          </p:cNvPr>
          <p:cNvSpPr/>
          <p:nvPr/>
        </p:nvSpPr>
        <p:spPr>
          <a:xfrm>
            <a:off x="8114191" y="4829087"/>
            <a:ext cx="37264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主键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prot_id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大类型主键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pro_type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具体类型名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商品名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pro_brand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品牌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pro_sex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男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|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女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pro_uad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上装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|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下装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pro_price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>
                <a:solidFill>
                  <a:srgbClr val="3F7F5F"/>
                </a:solidFill>
                <a:latin typeface="Consolas" panose="020B0609020204030204" pitchFamily="49" charset="0"/>
              </a:rPr>
              <a:t>单价</a:t>
            </a:r>
            <a:endParaRPr lang="zh-CN" altLang="en-US" sz="140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B9CAEF9-D449-4F72-A1F9-0D68B99AF641}"/>
              </a:ext>
            </a:extLst>
          </p:cNvPr>
          <p:cNvCxnSpPr>
            <a:stCxn id="15" idx="1"/>
            <a:endCxn id="13" idx="1"/>
          </p:cNvCxnSpPr>
          <p:nvPr/>
        </p:nvCxnSpPr>
        <p:spPr>
          <a:xfrm rot="10800000" flipH="1" flipV="1">
            <a:off x="6924583" y="1488982"/>
            <a:ext cx="404674" cy="3140741"/>
          </a:xfrm>
          <a:prstGeom prst="bentConnector3">
            <a:avLst>
              <a:gd name="adj1" fmla="val -56490"/>
            </a:avLst>
          </a:prstGeom>
          <a:ln w="28575"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390CC577-1B45-4157-86D0-6AF8EF063074}"/>
              </a:ext>
            </a:extLst>
          </p:cNvPr>
          <p:cNvCxnSpPr>
            <a:stCxn id="15" idx="1"/>
            <a:endCxn id="12" idx="1"/>
          </p:cNvCxnSpPr>
          <p:nvPr/>
        </p:nvCxnSpPr>
        <p:spPr>
          <a:xfrm rot="10800000" flipH="1" flipV="1">
            <a:off x="6924583" y="1488983"/>
            <a:ext cx="404674" cy="1537196"/>
          </a:xfrm>
          <a:prstGeom prst="bentConnector3">
            <a:avLst>
              <a:gd name="adj1" fmla="val -56490"/>
            </a:avLst>
          </a:prstGeom>
          <a:ln w="28575"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F02F5B45-6D98-41D9-9594-40FEF12CC2DA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 flipV="1">
            <a:off x="6924582" y="1488983"/>
            <a:ext cx="404673" cy="766194"/>
          </a:xfrm>
          <a:prstGeom prst="bentConnector3">
            <a:avLst>
              <a:gd name="adj1" fmla="val -56490"/>
            </a:avLst>
          </a:prstGeom>
          <a:ln w="28575"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3B578DD-1885-40D9-9FA7-680E67FE5BE0}"/>
              </a:ext>
            </a:extLst>
          </p:cNvPr>
          <p:cNvCxnSpPr>
            <a:stCxn id="12" idx="2"/>
            <a:endCxn id="24" idx="1"/>
          </p:cNvCxnSpPr>
          <p:nvPr/>
        </p:nvCxnSpPr>
        <p:spPr>
          <a:xfrm rot="16200000" flipH="1">
            <a:off x="7657387" y="3388780"/>
            <a:ext cx="667993" cy="245615"/>
          </a:xfrm>
          <a:prstGeom prst="bentConnector2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4DF36013-0A46-4DFB-B66A-CA4FB665599C}"/>
              </a:ext>
            </a:extLst>
          </p:cNvPr>
          <p:cNvCxnSpPr>
            <a:stCxn id="13" idx="2"/>
            <a:endCxn id="25" idx="1"/>
          </p:cNvCxnSpPr>
          <p:nvPr/>
        </p:nvCxnSpPr>
        <p:spPr>
          <a:xfrm rot="16200000" flipH="1">
            <a:off x="7513438" y="5136274"/>
            <a:ext cx="955891" cy="245615"/>
          </a:xfrm>
          <a:prstGeom prst="bentConnector2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1A51D2D-5942-408C-8FF6-E10EE135B7C7}"/>
              </a:ext>
            </a:extLst>
          </p:cNvPr>
          <p:cNvCxnSpPr>
            <a:cxnSpLocks/>
            <a:stCxn id="9" idx="1"/>
            <a:endCxn id="17" idx="1"/>
          </p:cNvCxnSpPr>
          <p:nvPr/>
        </p:nvCxnSpPr>
        <p:spPr>
          <a:xfrm rot="10800000" flipV="1">
            <a:off x="508986" y="1488982"/>
            <a:ext cx="12700" cy="1718224"/>
          </a:xfrm>
          <a:prstGeom prst="bentConnector3">
            <a:avLst>
              <a:gd name="adj1" fmla="val 1800000"/>
            </a:avLst>
          </a:prstGeom>
          <a:ln w="28575"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041A97E-E4E9-4EC9-BFE9-D5DD9358AA60}"/>
              </a:ext>
            </a:extLst>
          </p:cNvPr>
          <p:cNvSpPr/>
          <p:nvPr/>
        </p:nvSpPr>
        <p:spPr>
          <a:xfrm>
            <a:off x="11461072" y="1778123"/>
            <a:ext cx="677662" cy="234765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ProImage</a:t>
            </a:r>
            <a:endParaRPr lang="zh-CN" altLang="en-US" sz="800" b="1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FD44B37-69AE-46AD-BDDA-3486378FCB8C}"/>
              </a:ext>
            </a:extLst>
          </p:cNvPr>
          <p:cNvCxnSpPr>
            <a:endCxn id="44" idx="1"/>
          </p:cNvCxnSpPr>
          <p:nvPr/>
        </p:nvCxnSpPr>
        <p:spPr>
          <a:xfrm flipV="1">
            <a:off x="11132598" y="1895506"/>
            <a:ext cx="328474" cy="28428"/>
          </a:xfrm>
          <a:prstGeom prst="straightConnector1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C6CF367-7DF4-4F8C-85F4-25F796E2DD2F}"/>
              </a:ext>
            </a:extLst>
          </p:cNvPr>
          <p:cNvSpPr/>
          <p:nvPr/>
        </p:nvSpPr>
        <p:spPr>
          <a:xfrm>
            <a:off x="11452194" y="2137793"/>
            <a:ext cx="677662" cy="234765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OrderItem</a:t>
            </a:r>
            <a:endParaRPr lang="zh-CN" altLang="en-US" sz="800" b="1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4358B13-8E7D-49C2-ABA9-EDA9725350AE}"/>
              </a:ext>
            </a:extLst>
          </p:cNvPr>
          <p:cNvCxnSpPr>
            <a:endCxn id="47" idx="1"/>
          </p:cNvCxnSpPr>
          <p:nvPr/>
        </p:nvCxnSpPr>
        <p:spPr>
          <a:xfrm>
            <a:off x="10901779" y="2137793"/>
            <a:ext cx="550415" cy="117383"/>
          </a:xfrm>
          <a:prstGeom prst="straightConnector1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E379CCA-0415-41BB-91D2-F999162F08D1}"/>
              </a:ext>
            </a:extLst>
          </p:cNvPr>
          <p:cNvCxnSpPr>
            <a:endCxn id="47" idx="1"/>
          </p:cNvCxnSpPr>
          <p:nvPr/>
        </p:nvCxnSpPr>
        <p:spPr>
          <a:xfrm flipV="1">
            <a:off x="10901779" y="2255176"/>
            <a:ext cx="550415" cy="92918"/>
          </a:xfrm>
          <a:prstGeom prst="straightConnector1">
            <a:avLst/>
          </a:prstGeom>
          <a:ln>
            <a:solidFill>
              <a:srgbClr val="36D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7CA1FBA-9BB6-42DA-BF7F-7F7CA04447A4}"/>
              </a:ext>
            </a:extLst>
          </p:cNvPr>
          <p:cNvSpPr txBox="1"/>
          <p:nvPr/>
        </p:nvSpPr>
        <p:spPr>
          <a:xfrm>
            <a:off x="4726706" y="66569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表示一个订单和其对应的数据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8F822C7-E59D-4DA6-8012-B1ABD4DDF68B}"/>
              </a:ext>
            </a:extLst>
          </p:cNvPr>
          <p:cNvSpPr txBox="1"/>
          <p:nvPr/>
        </p:nvSpPr>
        <p:spPr>
          <a:xfrm>
            <a:off x="49901" y="5849932"/>
            <a:ext cx="56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查看订单页面遍历的数据类型（</a:t>
            </a:r>
            <a:r>
              <a:rPr lang="en-US" altLang="zh-CN" dirty="0"/>
              <a:t>List&lt;</a:t>
            </a:r>
            <a:r>
              <a:rPr lang="en-US" altLang="zh-CN" dirty="0" err="1"/>
              <a:t>SuperOrderBean</a:t>
            </a:r>
            <a:r>
              <a:rPr lang="en-US" altLang="zh-CN" dirty="0"/>
              <a:t>&gt;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61F265-6DBD-438B-A330-FF29458AED6F}"/>
              </a:ext>
            </a:extLst>
          </p:cNvPr>
          <p:cNvCxnSpPr>
            <a:stCxn id="3" idx="1"/>
            <a:endCxn id="9" idx="0"/>
          </p:cNvCxnSpPr>
          <p:nvPr/>
        </p:nvCxnSpPr>
        <p:spPr>
          <a:xfrm flipH="1">
            <a:off x="2611515" y="399496"/>
            <a:ext cx="2102528" cy="891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C1A082A-115F-4D8A-BA8F-E02D8CCFF9C6}"/>
              </a:ext>
            </a:extLst>
          </p:cNvPr>
          <p:cNvCxnSpPr>
            <a:stCxn id="3" idx="3"/>
            <a:endCxn id="15" idx="0"/>
          </p:cNvCxnSpPr>
          <p:nvPr/>
        </p:nvCxnSpPr>
        <p:spPr>
          <a:xfrm>
            <a:off x="6924583" y="399496"/>
            <a:ext cx="2379216" cy="89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28E3A92-E3AF-425F-90E0-22097942CA95}"/>
              </a:ext>
            </a:extLst>
          </p:cNvPr>
          <p:cNvSpPr/>
          <p:nvPr/>
        </p:nvSpPr>
        <p:spPr>
          <a:xfrm>
            <a:off x="508985" y="256703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private double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orderPrice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400" b="1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65932B2-3EAF-4319-9A69-4F7777EF7C09}"/>
              </a:ext>
            </a:extLst>
          </p:cNvPr>
          <p:cNvCxnSpPr>
            <a:stCxn id="3" idx="1"/>
            <a:endCxn id="58" idx="3"/>
          </p:cNvCxnSpPr>
          <p:nvPr/>
        </p:nvCxnSpPr>
        <p:spPr>
          <a:xfrm flipH="1">
            <a:off x="3277692" y="399496"/>
            <a:ext cx="1436351" cy="11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A27056B-2F19-41C7-B254-6D88E2702B82}"/>
              </a:ext>
            </a:extLst>
          </p:cNvPr>
          <p:cNvSpPr txBox="1"/>
          <p:nvPr/>
        </p:nvSpPr>
        <p:spPr>
          <a:xfrm>
            <a:off x="496322" y="51679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该订单总价</a:t>
            </a:r>
          </a:p>
        </p:txBody>
      </p:sp>
    </p:spTree>
    <p:extLst>
      <p:ext uri="{BB962C8B-B14F-4D97-AF65-F5344CB8AC3E}">
        <p14:creationId xmlns:p14="http://schemas.microsoft.com/office/powerpoint/2010/main" val="79644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1D03615A-F796-4DC8-B9B0-EC012C53EEDC}"/>
              </a:ext>
            </a:extLst>
          </p:cNvPr>
          <p:cNvSpPr txBox="1"/>
          <p:nvPr/>
        </p:nvSpPr>
        <p:spPr>
          <a:xfrm>
            <a:off x="4734088" y="313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查看订单页面的实现逻辑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D3DD4E-EFB1-4DC4-B893-489D55912AEE}"/>
              </a:ext>
            </a:extLst>
          </p:cNvPr>
          <p:cNvSpPr/>
          <p:nvPr/>
        </p:nvSpPr>
        <p:spPr>
          <a:xfrm>
            <a:off x="2248824" y="161139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用户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8E0EA94-51F6-4805-9288-C1FE36110855}"/>
              </a:ext>
            </a:extLst>
          </p:cNvPr>
          <p:cNvSpPr/>
          <p:nvPr/>
        </p:nvSpPr>
        <p:spPr>
          <a:xfrm>
            <a:off x="2109278" y="2965223"/>
            <a:ext cx="1760739" cy="656061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查看订单页面</a:t>
            </a:r>
            <a:endParaRPr lang="zh-CN" altLang="en-US" sz="16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95722E-1161-4E7A-B3FC-50D12D586F81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2981232" y="605021"/>
            <a:ext cx="8416" cy="236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E80EB4-3DA7-4218-867B-DBBDF99196CD}"/>
              </a:ext>
            </a:extLst>
          </p:cNvPr>
          <p:cNvCxnSpPr/>
          <p:nvPr/>
        </p:nvCxnSpPr>
        <p:spPr>
          <a:xfrm>
            <a:off x="2339960" y="1958225"/>
            <a:ext cx="2747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02C1063-FC52-4F25-8DB3-3C3B3E231384}"/>
              </a:ext>
            </a:extLst>
          </p:cNvPr>
          <p:cNvSpPr txBox="1"/>
          <p:nvPr/>
        </p:nvSpPr>
        <p:spPr>
          <a:xfrm>
            <a:off x="2981232" y="158889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Servlet</a:t>
            </a:r>
            <a:r>
              <a:rPr lang="zh-CN" altLang="en-US" sz="1400"/>
              <a:t>得到该用户下所有订单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08C7EA-BCFC-400E-9323-A38C47F4E6AB}"/>
              </a:ext>
            </a:extLst>
          </p:cNvPr>
          <p:cNvSpPr txBox="1"/>
          <p:nvPr/>
        </p:nvSpPr>
        <p:spPr>
          <a:xfrm>
            <a:off x="2938969" y="2051987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将其所有订单封装为一个订单</a:t>
            </a:r>
            <a:r>
              <a:rPr lang="en-US" altLang="zh-CN" sz="1400"/>
              <a:t>bean</a:t>
            </a:r>
            <a:r>
              <a:rPr lang="zh-CN" altLang="en-US" sz="1400"/>
              <a:t>集合</a:t>
            </a:r>
            <a:endParaRPr lang="en-US" altLang="zh-CN" sz="1400"/>
          </a:p>
          <a:p>
            <a:r>
              <a:rPr lang="zh-CN" altLang="en-US" sz="1400"/>
              <a:t>放入</a:t>
            </a:r>
            <a:r>
              <a:rPr lang="en-US" altLang="zh-CN" sz="1400"/>
              <a:t>session</a:t>
            </a:r>
            <a:r>
              <a:rPr lang="zh-CN" altLang="en-US" sz="1400"/>
              <a:t>域中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FD37D-D134-4EE6-AC3D-F7814F552B71}"/>
              </a:ext>
            </a:extLst>
          </p:cNvPr>
          <p:cNvSpPr txBox="1"/>
          <p:nvPr/>
        </p:nvSpPr>
        <p:spPr>
          <a:xfrm>
            <a:off x="31351" y="4308549"/>
            <a:ext cx="29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使用</a:t>
            </a:r>
            <a:r>
              <a:rPr lang="en-US" altLang="zh-CN" sz="1200"/>
              <a:t>JSTL+EL</a:t>
            </a:r>
            <a:r>
              <a:rPr lang="zh-CN" altLang="en-US" sz="1200"/>
              <a:t>表达式进行数据显示</a:t>
            </a:r>
            <a:endParaRPr lang="en-US" altLang="zh-CN" sz="1200"/>
          </a:p>
          <a:p>
            <a:r>
              <a:rPr lang="zh-CN" altLang="en-US" sz="1200"/>
              <a:t>嵌套</a:t>
            </a:r>
            <a:r>
              <a:rPr lang="en-US" altLang="zh-CN" sz="1200"/>
              <a:t>for</a:t>
            </a:r>
            <a:r>
              <a:rPr lang="zh-CN" altLang="en-US" sz="1200"/>
              <a:t>循环</a:t>
            </a:r>
            <a:r>
              <a:rPr lang="en-US" altLang="zh-CN" sz="1200"/>
              <a:t>+8</a:t>
            </a:r>
            <a:r>
              <a:rPr lang="zh-CN" altLang="en-US" sz="1200"/>
              <a:t>重</a:t>
            </a:r>
            <a:r>
              <a:rPr lang="en-US" altLang="zh-CN" sz="1200"/>
              <a:t>if</a:t>
            </a:r>
            <a:r>
              <a:rPr lang="zh-CN" altLang="en-US" sz="1200"/>
              <a:t>判断动态显示每个订单</a:t>
            </a:r>
            <a:endParaRPr lang="en-US" altLang="zh-CN" sz="1200"/>
          </a:p>
          <a:p>
            <a:r>
              <a:rPr lang="zh-CN" altLang="en-US" sz="1200"/>
              <a:t>的不同数据以及其类型对应的不同操作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AACA6F-C8A2-48B4-B037-274E967C1E4A}"/>
              </a:ext>
            </a:extLst>
          </p:cNvPr>
          <p:cNvSpPr/>
          <p:nvPr/>
        </p:nvSpPr>
        <p:spPr>
          <a:xfrm>
            <a:off x="8176624" y="159128"/>
            <a:ext cx="2747362" cy="6539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64FFA6-7D58-456C-B996-D2DD30574F93}"/>
              </a:ext>
            </a:extLst>
          </p:cNvPr>
          <p:cNvSpPr txBox="1"/>
          <p:nvPr/>
        </p:nvSpPr>
        <p:spPr>
          <a:xfrm>
            <a:off x="9136569" y="30135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servlet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E089FBF-02E8-4D7C-83EC-3680DBEE16CA}"/>
              </a:ext>
            </a:extLst>
          </p:cNvPr>
          <p:cNvCxnSpPr>
            <a:cxnSpLocks/>
          </p:cNvCxnSpPr>
          <p:nvPr/>
        </p:nvCxnSpPr>
        <p:spPr>
          <a:xfrm>
            <a:off x="3562350" y="3621284"/>
            <a:ext cx="0" cy="212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44646B9-B0FC-4CBC-8A61-F08B931D3C1A}"/>
              </a:ext>
            </a:extLst>
          </p:cNvPr>
          <p:cNvCxnSpPr/>
          <p:nvPr/>
        </p:nvCxnSpPr>
        <p:spPr>
          <a:xfrm>
            <a:off x="3562350" y="5743575"/>
            <a:ext cx="307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B172E13-4DE9-472A-A144-307283BBA540}"/>
              </a:ext>
            </a:extLst>
          </p:cNvPr>
          <p:cNvCxnSpPr/>
          <p:nvPr/>
        </p:nvCxnSpPr>
        <p:spPr>
          <a:xfrm>
            <a:off x="3562350" y="5372100"/>
            <a:ext cx="307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839A0C0-CDC0-46CC-B221-8C4A43884960}"/>
              </a:ext>
            </a:extLst>
          </p:cNvPr>
          <p:cNvCxnSpPr/>
          <p:nvPr/>
        </p:nvCxnSpPr>
        <p:spPr>
          <a:xfrm>
            <a:off x="3562350" y="5000625"/>
            <a:ext cx="307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DC8BF77-A3FB-4E55-88CD-270F1A094F41}"/>
              </a:ext>
            </a:extLst>
          </p:cNvPr>
          <p:cNvCxnSpPr/>
          <p:nvPr/>
        </p:nvCxnSpPr>
        <p:spPr>
          <a:xfrm>
            <a:off x="3562350" y="4629150"/>
            <a:ext cx="307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030C8E7-FCA2-4A86-8FC4-76AE760550D6}"/>
              </a:ext>
            </a:extLst>
          </p:cNvPr>
          <p:cNvCxnSpPr/>
          <p:nvPr/>
        </p:nvCxnSpPr>
        <p:spPr>
          <a:xfrm>
            <a:off x="3562350" y="4257675"/>
            <a:ext cx="307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1851989-950D-473D-8FCB-12A6E2F13674}"/>
              </a:ext>
            </a:extLst>
          </p:cNvPr>
          <p:cNvSpPr txBox="1"/>
          <p:nvPr/>
        </p:nvSpPr>
        <p:spPr>
          <a:xfrm>
            <a:off x="3847955" y="560507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订单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4F1A31A-9E67-4749-B05E-324D7EC0A80C}"/>
              </a:ext>
            </a:extLst>
          </p:cNvPr>
          <p:cNvSpPr txBox="1"/>
          <p:nvPr/>
        </p:nvSpPr>
        <p:spPr>
          <a:xfrm>
            <a:off x="3847955" y="5258826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订单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F6E8C87-59DB-4A18-9E53-26037F3027D2}"/>
              </a:ext>
            </a:extLst>
          </p:cNvPr>
          <p:cNvSpPr txBox="1"/>
          <p:nvPr/>
        </p:nvSpPr>
        <p:spPr>
          <a:xfrm>
            <a:off x="3847955" y="4852727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订单</a:t>
            </a:r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2B8152E-162A-408B-9332-2AA17B795B12}"/>
              </a:ext>
            </a:extLst>
          </p:cNvPr>
          <p:cNvSpPr txBox="1"/>
          <p:nvPr/>
        </p:nvSpPr>
        <p:spPr>
          <a:xfrm>
            <a:off x="3847955" y="4497080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订单</a:t>
            </a:r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FD67F3E-5852-4F57-92B6-3E30F713DF45}"/>
              </a:ext>
            </a:extLst>
          </p:cNvPr>
          <p:cNvSpPr txBox="1"/>
          <p:nvPr/>
        </p:nvSpPr>
        <p:spPr>
          <a:xfrm>
            <a:off x="3847955" y="4163201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订单</a:t>
            </a:r>
            <a:r>
              <a:rPr lang="en-US" altLang="zh-CN" sz="1200"/>
              <a:t>5</a:t>
            </a:r>
            <a:endParaRPr lang="zh-CN" altLang="en-US" sz="12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C5CD808-A7D3-4762-ABC1-619A2C0D952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422151" y="5743575"/>
            <a:ext cx="2894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7058137-006F-45B3-9E4D-B274E6668B2F}"/>
              </a:ext>
            </a:extLst>
          </p:cNvPr>
          <p:cNvSpPr/>
          <p:nvPr/>
        </p:nvSpPr>
        <p:spPr>
          <a:xfrm>
            <a:off x="5087322" y="5126594"/>
            <a:ext cx="2229488" cy="61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删除、支付、催卖家发货、收货、退款、催卖家退款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DBF9EA0-278B-4BD9-A61F-3BC7A43768EC}"/>
              </a:ext>
            </a:extLst>
          </p:cNvPr>
          <p:cNvCxnSpPr>
            <a:cxnSpLocks/>
            <a:stCxn id="39" idx="3"/>
            <a:endCxn id="79" idx="1"/>
          </p:cNvCxnSpPr>
          <p:nvPr/>
        </p:nvCxnSpPr>
        <p:spPr>
          <a:xfrm flipV="1">
            <a:off x="7316810" y="5435076"/>
            <a:ext cx="1411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D347873-4961-45F2-B3BB-1C094E2E292C}"/>
              </a:ext>
            </a:extLst>
          </p:cNvPr>
          <p:cNvSpPr/>
          <p:nvPr/>
        </p:nvSpPr>
        <p:spPr>
          <a:xfrm>
            <a:off x="8728757" y="5225950"/>
            <a:ext cx="1583315" cy="41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进到对应的方法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1670017-643E-4C7B-B7E0-B82CAB31D922}"/>
              </a:ext>
            </a:extLst>
          </p:cNvPr>
          <p:cNvSpPr/>
          <p:nvPr/>
        </p:nvSpPr>
        <p:spPr>
          <a:xfrm>
            <a:off x="8728758" y="4473303"/>
            <a:ext cx="1583315" cy="41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执行对应的操作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AB774B2-DBF8-4D69-8E91-D7826D7FE769}"/>
              </a:ext>
            </a:extLst>
          </p:cNvPr>
          <p:cNvSpPr/>
          <p:nvPr/>
        </p:nvSpPr>
        <p:spPr>
          <a:xfrm>
            <a:off x="8256160" y="3593491"/>
            <a:ext cx="1139829" cy="41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如果是支付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5B4188-2233-4BA1-BB9F-F67A166F3DF4}"/>
              </a:ext>
            </a:extLst>
          </p:cNvPr>
          <p:cNvSpPr/>
          <p:nvPr/>
        </p:nvSpPr>
        <p:spPr>
          <a:xfrm>
            <a:off x="5831995" y="3567861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支付界面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FD7F6C3-2FE9-48A3-A367-E6C911D32CC9}"/>
              </a:ext>
            </a:extLst>
          </p:cNvPr>
          <p:cNvSpPr/>
          <p:nvPr/>
        </p:nvSpPr>
        <p:spPr>
          <a:xfrm>
            <a:off x="8256159" y="2893086"/>
            <a:ext cx="1139829" cy="41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其他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9C3FD8C-F9AD-49E6-BA0D-53534EB490B7}"/>
              </a:ext>
            </a:extLst>
          </p:cNvPr>
          <p:cNvCxnSpPr>
            <a:stCxn id="81" idx="1"/>
            <a:endCxn id="82" idx="3"/>
          </p:cNvCxnSpPr>
          <p:nvPr/>
        </p:nvCxnSpPr>
        <p:spPr>
          <a:xfrm flipH="1" flipV="1">
            <a:off x="7296811" y="3789802"/>
            <a:ext cx="959349" cy="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AA3E9B9-5927-4CD3-8178-98DFF3CA5F21}"/>
              </a:ext>
            </a:extLst>
          </p:cNvPr>
          <p:cNvCxnSpPr>
            <a:stCxn id="79" idx="0"/>
            <a:endCxn id="80" idx="2"/>
          </p:cNvCxnSpPr>
          <p:nvPr/>
        </p:nvCxnSpPr>
        <p:spPr>
          <a:xfrm flipV="1">
            <a:off x="9520415" y="4891555"/>
            <a:ext cx="1" cy="33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3E660D7A-A5E4-472F-88EF-82D811C5451B}"/>
              </a:ext>
            </a:extLst>
          </p:cNvPr>
          <p:cNvSpPr/>
          <p:nvPr/>
        </p:nvSpPr>
        <p:spPr>
          <a:xfrm>
            <a:off x="9488543" y="1842861"/>
            <a:ext cx="1379555" cy="41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修改订单状态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741BC2D-C040-4AF2-9A78-F29A617115EA}"/>
              </a:ext>
            </a:extLst>
          </p:cNvPr>
          <p:cNvSpPr/>
          <p:nvPr/>
        </p:nvSpPr>
        <p:spPr>
          <a:xfrm>
            <a:off x="5831439" y="2575207"/>
            <a:ext cx="1464816" cy="443882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支付成功界面</a:t>
            </a:r>
            <a:endParaRPr lang="zh-CN" altLang="en-US" sz="1600" dirty="0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508AD2C-DFEF-4ABA-A0CE-ACAE529C5612}"/>
              </a:ext>
            </a:extLst>
          </p:cNvPr>
          <p:cNvCxnSpPr>
            <a:stCxn id="82" idx="0"/>
            <a:endCxn id="98" idx="2"/>
          </p:cNvCxnSpPr>
          <p:nvPr/>
        </p:nvCxnSpPr>
        <p:spPr>
          <a:xfrm flipH="1" flipV="1">
            <a:off x="6563847" y="3019089"/>
            <a:ext cx="556" cy="54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0640242-A5A2-400A-BBDE-AB4D5DE93079}"/>
              </a:ext>
            </a:extLst>
          </p:cNvPr>
          <p:cNvCxnSpPr>
            <a:stCxn id="80" idx="0"/>
            <a:endCxn id="83" idx="3"/>
          </p:cNvCxnSpPr>
          <p:nvPr/>
        </p:nvCxnSpPr>
        <p:spPr>
          <a:xfrm rot="16200000" flipV="1">
            <a:off x="8772657" y="3725544"/>
            <a:ext cx="1371091" cy="124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6EAFF0D-7ACA-4B94-82CE-A97E7F12ADA0}"/>
              </a:ext>
            </a:extLst>
          </p:cNvPr>
          <p:cNvCxnSpPr>
            <a:endCxn id="81" idx="3"/>
          </p:cNvCxnSpPr>
          <p:nvPr/>
        </p:nvCxnSpPr>
        <p:spPr>
          <a:xfrm flipH="1">
            <a:off x="9395989" y="3802617"/>
            <a:ext cx="124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BFB1F09B-1631-42F1-8AD8-65372B007B1F}"/>
              </a:ext>
            </a:extLst>
          </p:cNvPr>
          <p:cNvCxnSpPr>
            <a:stCxn id="98" idx="0"/>
            <a:endCxn id="97" idx="1"/>
          </p:cNvCxnSpPr>
          <p:nvPr/>
        </p:nvCxnSpPr>
        <p:spPr>
          <a:xfrm rot="5400000" flipH="1" flipV="1">
            <a:off x="7764585" y="851249"/>
            <a:ext cx="523220" cy="2924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F7E83BD-A6DC-48CC-81AB-C451BAEFF054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8826073" y="2051987"/>
            <a:ext cx="1" cy="8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EE9E4F7-3B77-4A19-8C9E-5757F9FE4E12}"/>
              </a:ext>
            </a:extLst>
          </p:cNvPr>
          <p:cNvSpPr txBox="1"/>
          <p:nvPr/>
        </p:nvSpPr>
        <p:spPr>
          <a:xfrm>
            <a:off x="8391874" y="8786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回到查看订单页面</a:t>
            </a: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CE992603-EE21-4251-AEBC-C69470523EDC}"/>
              </a:ext>
            </a:extLst>
          </p:cNvPr>
          <p:cNvCxnSpPr>
            <a:stCxn id="97" idx="0"/>
          </p:cNvCxnSpPr>
          <p:nvPr/>
        </p:nvCxnSpPr>
        <p:spPr>
          <a:xfrm rot="16200000" flipV="1">
            <a:off x="6234054" y="-2101406"/>
            <a:ext cx="699861" cy="7188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BE92CF6-5CD2-45BA-901D-CE5C5F353041}"/>
              </a:ext>
            </a:extLst>
          </p:cNvPr>
          <p:cNvSpPr txBox="1"/>
          <p:nvPr/>
        </p:nvSpPr>
        <p:spPr>
          <a:xfrm>
            <a:off x="5900086" y="4065604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传输订单</a:t>
            </a:r>
            <a:r>
              <a:rPr lang="en-US" altLang="zh-CN" sz="1400"/>
              <a:t>id</a:t>
            </a:r>
            <a:r>
              <a:rPr lang="zh-CN" altLang="en-US" sz="1400"/>
              <a:t>显示相关信息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53B1886-D930-44F0-AF8C-AC4C79F49AD0}"/>
              </a:ext>
            </a:extLst>
          </p:cNvPr>
          <p:cNvSpPr txBox="1"/>
          <p:nvPr/>
        </p:nvSpPr>
        <p:spPr>
          <a:xfrm>
            <a:off x="5929498" y="3189321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传输订单</a:t>
            </a:r>
            <a:r>
              <a:rPr lang="en-US" altLang="zh-CN" sz="1400"/>
              <a:t>id</a:t>
            </a:r>
            <a:r>
              <a:rPr lang="zh-CN" altLang="en-US" sz="1400"/>
              <a:t>显示相关信息</a:t>
            </a:r>
          </a:p>
        </p:txBody>
      </p:sp>
    </p:spTree>
    <p:extLst>
      <p:ext uri="{BB962C8B-B14F-4D97-AF65-F5344CB8AC3E}">
        <p14:creationId xmlns:p14="http://schemas.microsoft.com/office/powerpoint/2010/main" val="277016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ED3917-063D-452E-8FAD-304EF558F845}"/>
              </a:ext>
            </a:extLst>
          </p:cNvPr>
          <p:cNvSpPr/>
          <p:nvPr/>
        </p:nvSpPr>
        <p:spPr>
          <a:xfrm>
            <a:off x="1029817" y="532661"/>
            <a:ext cx="2576915" cy="550416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订单状态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6FE9DD-2ABB-4A5A-9A48-6187E5664848}"/>
              </a:ext>
            </a:extLst>
          </p:cNvPr>
          <p:cNvSpPr txBox="1"/>
          <p:nvPr/>
        </p:nvSpPr>
        <p:spPr>
          <a:xfrm>
            <a:off x="1029817" y="214839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：表示订单创建完毕，用户未支付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7502EF-82F6-447E-A1DB-E2580F5D091D}"/>
              </a:ext>
            </a:extLst>
          </p:cNvPr>
          <p:cNvSpPr txBox="1"/>
          <p:nvPr/>
        </p:nvSpPr>
        <p:spPr>
          <a:xfrm>
            <a:off x="1029817" y="2691415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：用户已支付，但未发货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399ADF-D9BC-40C1-900A-D6B7F2DC257C}"/>
              </a:ext>
            </a:extLst>
          </p:cNvPr>
          <p:cNvSpPr txBox="1"/>
          <p:nvPr/>
        </p:nvSpPr>
        <p:spPr>
          <a:xfrm>
            <a:off x="1029816" y="3234433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：已发货，用户未接收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4F5153-B3BF-4965-A3CA-11332419AAB9}"/>
              </a:ext>
            </a:extLst>
          </p:cNvPr>
          <p:cNvSpPr txBox="1"/>
          <p:nvPr/>
        </p:nvSpPr>
        <p:spPr>
          <a:xfrm>
            <a:off x="1029816" y="3777451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：用户已收货，订单处于完成状态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C44DA7-95F3-42B9-88EA-E6086764A30B}"/>
              </a:ext>
            </a:extLst>
          </p:cNvPr>
          <p:cNvCxnSpPr>
            <a:stCxn id="5" idx="3"/>
          </p:cNvCxnSpPr>
          <p:nvPr/>
        </p:nvCxnSpPr>
        <p:spPr>
          <a:xfrm>
            <a:off x="4798797" y="2333063"/>
            <a:ext cx="1530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DFB31EC-245C-4128-AF19-BD4FF32A2B09}"/>
              </a:ext>
            </a:extLst>
          </p:cNvPr>
          <p:cNvSpPr txBox="1"/>
          <p:nvPr/>
        </p:nvSpPr>
        <p:spPr>
          <a:xfrm>
            <a:off x="6329786" y="214839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用户选择取消订单，直接从数据库删除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B2FB642-B5DF-42B8-968E-38FCF0D44475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875468" y="2876081"/>
            <a:ext cx="3297689" cy="73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A67D922-ABDB-4571-91A5-D4F9B7F412C5}"/>
              </a:ext>
            </a:extLst>
          </p:cNvPr>
          <p:cNvSpPr/>
          <p:nvPr/>
        </p:nvSpPr>
        <p:spPr>
          <a:xfrm>
            <a:off x="7173157" y="3429000"/>
            <a:ext cx="1509204" cy="369332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退款</a:t>
            </a:r>
            <a:r>
              <a:rPr lang="en-US" altLang="zh-CN"/>
              <a:t>/</a:t>
            </a:r>
            <a:r>
              <a:rPr lang="zh-CN" altLang="en-US"/>
              <a:t>退货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ED789A5-884D-4387-AAD3-C53755D31A95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3644634" y="3419099"/>
            <a:ext cx="3528523" cy="19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3331CE3-3DDC-409E-8CD0-9F9B40125587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4798796" y="3613666"/>
            <a:ext cx="2374361" cy="34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39DE2E4-B2A0-428A-B7D1-A2C47EC61DC3}"/>
              </a:ext>
            </a:extLst>
          </p:cNvPr>
          <p:cNvSpPr txBox="1"/>
          <p:nvPr/>
        </p:nvSpPr>
        <p:spPr>
          <a:xfrm>
            <a:off x="1029816" y="4863487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：订单处于申请退款状态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7B1B012E-721F-4A00-8954-E2EEACAA8476}"/>
              </a:ext>
            </a:extLst>
          </p:cNvPr>
          <p:cNvCxnSpPr>
            <a:stCxn id="16" idx="2"/>
            <a:endCxn id="23" idx="3"/>
          </p:cNvCxnSpPr>
          <p:nvPr/>
        </p:nvCxnSpPr>
        <p:spPr>
          <a:xfrm rot="5400000">
            <a:off x="5276703" y="2397096"/>
            <a:ext cx="1249821" cy="4052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8354315-A1B0-46D2-8604-41659BB4D957}"/>
              </a:ext>
            </a:extLst>
          </p:cNvPr>
          <p:cNvSpPr txBox="1"/>
          <p:nvPr/>
        </p:nvSpPr>
        <p:spPr>
          <a:xfrm>
            <a:off x="3695343" y="5129506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（做个假的，用户催一下直接退款，表现形式为在数据库中删除）</a:t>
            </a:r>
          </a:p>
        </p:txBody>
      </p:sp>
    </p:spTree>
    <p:extLst>
      <p:ext uri="{BB962C8B-B14F-4D97-AF65-F5344CB8AC3E}">
        <p14:creationId xmlns:p14="http://schemas.microsoft.com/office/powerpoint/2010/main" val="35858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9DE871-FF09-4C91-9209-F8BCA2C419FA}"/>
              </a:ext>
            </a:extLst>
          </p:cNvPr>
          <p:cNvSpPr/>
          <p:nvPr/>
        </p:nvSpPr>
        <p:spPr>
          <a:xfrm>
            <a:off x="1102311" y="666936"/>
            <a:ext cx="1855433" cy="363983"/>
          </a:xfrm>
          <a:prstGeom prst="round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58D747-01C4-4FD0-BFAF-9482024AC863}"/>
              </a:ext>
            </a:extLst>
          </p:cNvPr>
          <p:cNvSpPr/>
          <p:nvPr/>
        </p:nvSpPr>
        <p:spPr>
          <a:xfrm>
            <a:off x="7227903" y="666936"/>
            <a:ext cx="1855433" cy="363983"/>
          </a:xfrm>
          <a:prstGeom prst="round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商品类型表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1973276-901E-4FC3-99A7-724107DED34F}"/>
              </a:ext>
            </a:extLst>
          </p:cNvPr>
          <p:cNvSpPr/>
          <p:nvPr/>
        </p:nvSpPr>
        <p:spPr>
          <a:xfrm>
            <a:off x="7227904" y="2886355"/>
            <a:ext cx="1855433" cy="363983"/>
          </a:xfrm>
          <a:prstGeom prst="round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具体商品表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72515D9-0D92-4F39-9E96-0E5023A913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8155620" y="1030919"/>
            <a:ext cx="1" cy="18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9F59A7-89F2-454F-BC06-A755BF948916}"/>
              </a:ext>
            </a:extLst>
          </p:cNvPr>
          <p:cNvSpPr/>
          <p:nvPr/>
        </p:nvSpPr>
        <p:spPr>
          <a:xfrm>
            <a:off x="7227902" y="5115026"/>
            <a:ext cx="1855433" cy="363983"/>
          </a:xfrm>
          <a:prstGeom prst="round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商品图片表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8273CD-4115-4634-8BDE-F62771C6D800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8155619" y="3250338"/>
            <a:ext cx="2" cy="186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FE342AF-36F3-48B0-A0E9-E556FAA0616C}"/>
              </a:ext>
            </a:extLst>
          </p:cNvPr>
          <p:cNvSpPr/>
          <p:nvPr/>
        </p:nvSpPr>
        <p:spPr>
          <a:xfrm>
            <a:off x="4100744" y="1776645"/>
            <a:ext cx="1855433" cy="363983"/>
          </a:xfrm>
          <a:prstGeom prst="round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商品评价表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F9912C-CEF2-4BF8-8E98-C93D46C55CA7}"/>
              </a:ext>
            </a:extLst>
          </p:cNvPr>
          <p:cNvCxnSpPr>
            <a:cxnSpLocks/>
            <a:stCxn id="20" idx="1"/>
            <a:endCxn id="4" idx="2"/>
          </p:cNvCxnSpPr>
          <p:nvPr/>
        </p:nvCxnSpPr>
        <p:spPr>
          <a:xfrm flipH="1" flipV="1">
            <a:off x="2030028" y="1030919"/>
            <a:ext cx="2070716" cy="92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0009092-B753-4E0D-A919-C2D4D82F3ED2}"/>
              </a:ext>
            </a:extLst>
          </p:cNvPr>
          <p:cNvCxnSpPr>
            <a:stCxn id="20" idx="3"/>
            <a:endCxn id="6" idx="1"/>
          </p:cNvCxnSpPr>
          <p:nvPr/>
        </p:nvCxnSpPr>
        <p:spPr>
          <a:xfrm>
            <a:off x="5956177" y="1958637"/>
            <a:ext cx="1271727" cy="110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C533138-7F85-45F3-9971-CFB20F82DEE7}"/>
              </a:ext>
            </a:extLst>
          </p:cNvPr>
          <p:cNvSpPr/>
          <p:nvPr/>
        </p:nvSpPr>
        <p:spPr>
          <a:xfrm>
            <a:off x="1102311" y="2887836"/>
            <a:ext cx="1855433" cy="363983"/>
          </a:xfrm>
          <a:prstGeom prst="round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订单项表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CD3D469-8862-4F77-960C-4F87A48C6E8E}"/>
              </a:ext>
            </a:extLst>
          </p:cNvPr>
          <p:cNvCxnSpPr>
            <a:stCxn id="27" idx="0"/>
            <a:endCxn id="4" idx="2"/>
          </p:cNvCxnSpPr>
          <p:nvPr/>
        </p:nvCxnSpPr>
        <p:spPr>
          <a:xfrm flipV="1">
            <a:off x="2030028" y="1030919"/>
            <a:ext cx="0" cy="185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E8A0A4F-719B-487C-9DCD-4E919DF5BCD2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2957744" y="3068347"/>
            <a:ext cx="4270160" cy="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9637D10-0D44-43F4-92D4-C09F29B1CF20}"/>
              </a:ext>
            </a:extLst>
          </p:cNvPr>
          <p:cNvSpPr/>
          <p:nvPr/>
        </p:nvSpPr>
        <p:spPr>
          <a:xfrm>
            <a:off x="1102311" y="5115027"/>
            <a:ext cx="1855433" cy="363983"/>
          </a:xfrm>
          <a:prstGeom prst="round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订单表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F4F522D-010E-4CBE-90E4-8E9E5EEC6023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2030028" y="3251819"/>
            <a:ext cx="0" cy="186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26C4AD7-3AF2-4A95-91A1-9D6A3CC4E8C6}"/>
              </a:ext>
            </a:extLst>
          </p:cNvPr>
          <p:cNvCxnSpPr/>
          <p:nvPr/>
        </p:nvCxnSpPr>
        <p:spPr>
          <a:xfrm>
            <a:off x="4216523" y="6143347"/>
            <a:ext cx="162387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3BAE8B87-9B2F-42ED-8297-8449A76E0366}"/>
              </a:ext>
            </a:extLst>
          </p:cNvPr>
          <p:cNvSpPr/>
          <p:nvPr/>
        </p:nvSpPr>
        <p:spPr>
          <a:xfrm>
            <a:off x="3719744" y="5903650"/>
            <a:ext cx="496779" cy="4645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C13904A-2C78-4343-95C8-FBA5BECA749E}"/>
              </a:ext>
            </a:extLst>
          </p:cNvPr>
          <p:cNvSpPr/>
          <p:nvPr/>
        </p:nvSpPr>
        <p:spPr>
          <a:xfrm>
            <a:off x="5821531" y="5903649"/>
            <a:ext cx="496779" cy="4645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728BECB-FCA3-4D1C-A857-86AD9E907F59}"/>
              </a:ext>
            </a:extLst>
          </p:cNvPr>
          <p:cNvSpPr txBox="1"/>
          <p:nvPr/>
        </p:nvSpPr>
        <p:spPr>
          <a:xfrm>
            <a:off x="4398145" y="577401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依赖关系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3FEF326-71A6-41E1-937A-46B70C94A287}"/>
              </a:ext>
            </a:extLst>
          </p:cNvPr>
          <p:cNvSpPr/>
          <p:nvPr/>
        </p:nvSpPr>
        <p:spPr>
          <a:xfrm>
            <a:off x="4100742" y="3940764"/>
            <a:ext cx="1855433" cy="363983"/>
          </a:xfrm>
          <a:prstGeom prst="round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商品规格表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F123708-98FE-4BF9-A607-5A48A46A5191}"/>
              </a:ext>
            </a:extLst>
          </p:cNvPr>
          <p:cNvCxnSpPr>
            <a:stCxn id="27" idx="2"/>
            <a:endCxn id="21" idx="1"/>
          </p:cNvCxnSpPr>
          <p:nvPr/>
        </p:nvCxnSpPr>
        <p:spPr>
          <a:xfrm>
            <a:off x="2030028" y="3251819"/>
            <a:ext cx="2070714" cy="8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62A15C-012A-4D35-AD7C-646A8C2C94FD}"/>
              </a:ext>
            </a:extLst>
          </p:cNvPr>
          <p:cNvCxnSpPr>
            <a:stCxn id="21" idx="3"/>
            <a:endCxn id="6" idx="2"/>
          </p:cNvCxnSpPr>
          <p:nvPr/>
        </p:nvCxnSpPr>
        <p:spPr>
          <a:xfrm flipV="1">
            <a:off x="5956175" y="3250338"/>
            <a:ext cx="2199446" cy="87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CC88933-2472-48C5-9CC7-BCF76D1F3F34}"/>
              </a:ext>
            </a:extLst>
          </p:cNvPr>
          <p:cNvSpPr txBox="1"/>
          <p:nvPr/>
        </p:nvSpPr>
        <p:spPr>
          <a:xfrm>
            <a:off x="4116848" y="2529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表结构设计</a:t>
            </a:r>
          </a:p>
        </p:txBody>
      </p:sp>
    </p:spTree>
    <p:extLst>
      <p:ext uri="{BB962C8B-B14F-4D97-AF65-F5344CB8AC3E}">
        <p14:creationId xmlns:p14="http://schemas.microsoft.com/office/powerpoint/2010/main" val="325564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3BBE13A-C1E6-4747-B084-92C1B848EA9C}"/>
              </a:ext>
            </a:extLst>
          </p:cNvPr>
          <p:cNvSpPr/>
          <p:nvPr/>
        </p:nvSpPr>
        <p:spPr>
          <a:xfrm>
            <a:off x="836856" y="310717"/>
            <a:ext cx="745724" cy="452761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60466E-CE08-40E6-A0DE-352AB23CCA38}"/>
              </a:ext>
            </a:extLst>
          </p:cNvPr>
          <p:cNvSpPr/>
          <p:nvPr/>
        </p:nvSpPr>
        <p:spPr>
          <a:xfrm>
            <a:off x="218817" y="3759692"/>
            <a:ext cx="1981804" cy="643631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首页浏览商品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5BA0BD-83A4-48EA-AAF4-0840170CBDD7}"/>
              </a:ext>
            </a:extLst>
          </p:cNvPr>
          <p:cNvSpPr/>
          <p:nvPr/>
        </p:nvSpPr>
        <p:spPr>
          <a:xfrm>
            <a:off x="2677495" y="3759692"/>
            <a:ext cx="2476870" cy="643631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选中商品</a:t>
            </a:r>
            <a:endParaRPr lang="en-US" altLang="zh-CN"/>
          </a:p>
          <a:p>
            <a:pPr algn="ctr"/>
            <a:r>
              <a:rPr lang="zh-CN" altLang="en-US"/>
              <a:t>进入详情界面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FFAAD6-EAA6-4DB6-B976-1B3B8620880F}"/>
              </a:ext>
            </a:extLst>
          </p:cNvPr>
          <p:cNvSpPr/>
          <p:nvPr/>
        </p:nvSpPr>
        <p:spPr>
          <a:xfrm>
            <a:off x="9379253" y="3939865"/>
            <a:ext cx="1979720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是否登录？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C86D68-114C-4649-8AE8-DD24CE134417}"/>
              </a:ext>
            </a:extLst>
          </p:cNvPr>
          <p:cNvSpPr txBox="1"/>
          <p:nvPr/>
        </p:nvSpPr>
        <p:spPr>
          <a:xfrm>
            <a:off x="9581334" y="4532565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是，继续操作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131B68-52DD-45F3-8DD8-6221800C3766}"/>
              </a:ext>
            </a:extLst>
          </p:cNvPr>
          <p:cNvSpPr txBox="1"/>
          <p:nvPr/>
        </p:nvSpPr>
        <p:spPr>
          <a:xfrm>
            <a:off x="10161364" y="328809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2EFFA4-BCE1-4F13-AD63-E9951A78B075}"/>
              </a:ext>
            </a:extLst>
          </p:cNvPr>
          <p:cNvSpPr/>
          <p:nvPr/>
        </p:nvSpPr>
        <p:spPr>
          <a:xfrm>
            <a:off x="9379253" y="2682365"/>
            <a:ext cx="1979720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进入登陆页面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DD870F-4229-47B0-91D3-D1D034804C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00621" y="4081508"/>
            <a:ext cx="47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E0D321A-348F-4492-A9E7-3F892D0178F9}"/>
              </a:ext>
            </a:extLst>
          </p:cNvPr>
          <p:cNvSpPr/>
          <p:nvPr/>
        </p:nvSpPr>
        <p:spPr>
          <a:xfrm>
            <a:off x="6840999" y="1180358"/>
            <a:ext cx="745724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6AC2B5-0784-4517-88AE-6DE2CCE0235F}"/>
              </a:ext>
            </a:extLst>
          </p:cNvPr>
          <p:cNvSpPr/>
          <p:nvPr/>
        </p:nvSpPr>
        <p:spPr>
          <a:xfrm>
            <a:off x="9993302" y="111398"/>
            <a:ext cx="745724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0E1A26-8FBF-4BF2-B170-F648E41AA6BF}"/>
              </a:ext>
            </a:extLst>
          </p:cNvPr>
          <p:cNvSpPr/>
          <p:nvPr/>
        </p:nvSpPr>
        <p:spPr>
          <a:xfrm>
            <a:off x="9376304" y="1202952"/>
            <a:ext cx="1979720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有无账号？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641607-C518-49E8-BFAC-5ED7F599F28B}"/>
              </a:ext>
            </a:extLst>
          </p:cNvPr>
          <p:cNvSpPr txBox="1"/>
          <p:nvPr/>
        </p:nvSpPr>
        <p:spPr>
          <a:xfrm>
            <a:off x="8287954" y="118035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A4C0F3-7509-433C-9299-DE586AE8D30E}"/>
              </a:ext>
            </a:extLst>
          </p:cNvPr>
          <p:cNvSpPr txBox="1"/>
          <p:nvPr/>
        </p:nvSpPr>
        <p:spPr>
          <a:xfrm>
            <a:off x="10155466" y="63674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457C048-2A2A-4F11-9950-5E7D28B7017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0366164" y="4268339"/>
            <a:ext cx="2949" cy="26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75440EA-C72C-412A-885F-F1E90E53FD45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10369113" y="3657430"/>
            <a:ext cx="0" cy="28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398670-0C3D-4D2B-87AD-2DA781EBE648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369113" y="3010839"/>
            <a:ext cx="0" cy="27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7E87BA-8CFE-4BC1-9BF5-1F39A2E7E6B7}"/>
              </a:ext>
            </a:extLst>
          </p:cNvPr>
          <p:cNvCxnSpPr>
            <a:stCxn id="11" idx="0"/>
            <a:endCxn id="24" idx="2"/>
          </p:cNvCxnSpPr>
          <p:nvPr/>
        </p:nvCxnSpPr>
        <p:spPr>
          <a:xfrm flipH="1" flipV="1">
            <a:off x="10366164" y="1531426"/>
            <a:ext cx="2949" cy="115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75F3A57-E409-4A6C-8573-CE6A358BC1AC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 flipV="1">
            <a:off x="8703452" y="1365024"/>
            <a:ext cx="672852" cy="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8FE594-F9F7-484F-83A5-AC592FA90F57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7586723" y="1344595"/>
            <a:ext cx="701231" cy="2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3E9DAA1-3515-44F6-B803-1CFEBE2DEBD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209718" y="763478"/>
            <a:ext cx="1" cy="299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92EC578-5086-4886-8B53-CF94637506F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206769" y="1344595"/>
            <a:ext cx="5634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9899AD6-2701-4E81-8234-02B8C6AC2AED}"/>
              </a:ext>
            </a:extLst>
          </p:cNvPr>
          <p:cNvCxnSpPr>
            <a:stCxn id="24" idx="0"/>
            <a:endCxn id="27" idx="2"/>
          </p:cNvCxnSpPr>
          <p:nvPr/>
        </p:nvCxnSpPr>
        <p:spPr>
          <a:xfrm flipH="1" flipV="1">
            <a:off x="10363215" y="1006078"/>
            <a:ext cx="2949" cy="196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B192B1D-EED1-4B5D-B189-4624D9A35EC4}"/>
              </a:ext>
            </a:extLst>
          </p:cNvPr>
          <p:cNvCxnSpPr>
            <a:stCxn id="27" idx="0"/>
            <a:endCxn id="23" idx="2"/>
          </p:cNvCxnSpPr>
          <p:nvPr/>
        </p:nvCxnSpPr>
        <p:spPr>
          <a:xfrm flipV="1">
            <a:off x="10363215" y="439872"/>
            <a:ext cx="2949" cy="19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A384C80F-C58D-4411-A9C5-2AEEBB1AF929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7213862" y="275634"/>
            <a:ext cx="2779441" cy="904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E5FD7489-BCE4-4B78-9B7F-1DD12D5DB46E}"/>
              </a:ext>
            </a:extLst>
          </p:cNvPr>
          <p:cNvSpPr/>
          <p:nvPr/>
        </p:nvSpPr>
        <p:spPr>
          <a:xfrm>
            <a:off x="5854088" y="4518280"/>
            <a:ext cx="1979720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选择加入购物车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A5C5B1D-9019-4953-AFBD-8581B0493D58}"/>
              </a:ext>
            </a:extLst>
          </p:cNvPr>
          <p:cNvSpPr/>
          <p:nvPr/>
        </p:nvSpPr>
        <p:spPr>
          <a:xfrm>
            <a:off x="5854088" y="3404131"/>
            <a:ext cx="1979720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选择立即购买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82A15A9-9CE8-4EE1-8563-D701C7C408BD}"/>
              </a:ext>
            </a:extLst>
          </p:cNvPr>
          <p:cNvCxnSpPr>
            <a:stCxn id="93" idx="2"/>
            <a:endCxn id="88" idx="0"/>
          </p:cNvCxnSpPr>
          <p:nvPr/>
        </p:nvCxnSpPr>
        <p:spPr>
          <a:xfrm>
            <a:off x="6843948" y="3732605"/>
            <a:ext cx="0" cy="78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D587767B-104C-460C-ABB9-8411167F7F91}"/>
              </a:ext>
            </a:extLst>
          </p:cNvPr>
          <p:cNvSpPr txBox="1"/>
          <p:nvPr/>
        </p:nvSpPr>
        <p:spPr>
          <a:xfrm>
            <a:off x="7641623" y="39194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判定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1117847-C4F4-4F48-8D14-A3212BD7E3D8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6840999" y="4104102"/>
            <a:ext cx="80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011437A-5B0E-49B2-8A1A-C085B49F67DE}"/>
              </a:ext>
            </a:extLst>
          </p:cNvPr>
          <p:cNvCxnSpPr>
            <a:stCxn id="96" idx="3"/>
            <a:endCxn id="8" idx="1"/>
          </p:cNvCxnSpPr>
          <p:nvPr/>
        </p:nvCxnSpPr>
        <p:spPr>
          <a:xfrm>
            <a:off x="8287954" y="4104102"/>
            <a:ext cx="1091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F89E55FC-0375-4C3A-A676-3F9D288650D9}"/>
              </a:ext>
            </a:extLst>
          </p:cNvPr>
          <p:cNvSpPr/>
          <p:nvPr/>
        </p:nvSpPr>
        <p:spPr>
          <a:xfrm>
            <a:off x="5851139" y="5632429"/>
            <a:ext cx="1979720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成功，继续买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FDC9811-D7B4-4911-BD8C-820795C68EB5}"/>
              </a:ext>
            </a:extLst>
          </p:cNvPr>
          <p:cNvCxnSpPr>
            <a:stCxn id="88" idx="2"/>
            <a:endCxn id="111" idx="0"/>
          </p:cNvCxnSpPr>
          <p:nvPr/>
        </p:nvCxnSpPr>
        <p:spPr>
          <a:xfrm flipH="1">
            <a:off x="6840999" y="4846754"/>
            <a:ext cx="2949" cy="78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1379E59D-741C-488C-AFF2-FD412430F133}"/>
              </a:ext>
            </a:extLst>
          </p:cNvPr>
          <p:cNvCxnSpPr>
            <a:stCxn id="111" idx="1"/>
            <a:endCxn id="6" idx="2"/>
          </p:cNvCxnSpPr>
          <p:nvPr/>
        </p:nvCxnSpPr>
        <p:spPr>
          <a:xfrm rot="10800000">
            <a:off x="1209719" y="4403324"/>
            <a:ext cx="4641420" cy="1393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7677F95F-6830-4C91-ACD8-90D6500118A4}"/>
              </a:ext>
            </a:extLst>
          </p:cNvPr>
          <p:cNvSpPr/>
          <p:nvPr/>
        </p:nvSpPr>
        <p:spPr>
          <a:xfrm>
            <a:off x="5060886" y="2130270"/>
            <a:ext cx="3328507" cy="903558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根据用户选择生成临时订单项（由</a:t>
            </a:r>
            <a:r>
              <a:rPr lang="en-US" altLang="zh-CN"/>
              <a:t>pid</a:t>
            </a:r>
            <a:r>
              <a:rPr lang="zh-CN" altLang="en-US"/>
              <a:t>、</a:t>
            </a:r>
            <a:r>
              <a:rPr lang="en-US" altLang="zh-CN"/>
              <a:t>uid</a:t>
            </a:r>
            <a:r>
              <a:rPr lang="zh-CN" altLang="en-US"/>
              <a:t>、</a:t>
            </a:r>
            <a:r>
              <a:rPr lang="en-US" altLang="zh-CN"/>
              <a:t>sid</a:t>
            </a:r>
            <a:r>
              <a:rPr lang="zh-CN" altLang="en-US"/>
              <a:t>、数量生成）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E8A5DA7-3640-41C2-899E-59AF7DE9675C}"/>
              </a:ext>
            </a:extLst>
          </p:cNvPr>
          <p:cNvSpPr/>
          <p:nvPr/>
        </p:nvSpPr>
        <p:spPr>
          <a:xfrm>
            <a:off x="2975114" y="1714898"/>
            <a:ext cx="1590839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订单信息填写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AC5128E-D2B3-41E4-9AF8-86D26460897B}"/>
              </a:ext>
            </a:extLst>
          </p:cNvPr>
          <p:cNvSpPr/>
          <p:nvPr/>
        </p:nvSpPr>
        <p:spPr>
          <a:xfrm>
            <a:off x="2975115" y="2399529"/>
            <a:ext cx="1590839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正式生成订单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24947F9-0A80-4795-89F8-4B95A41AD6D4}"/>
              </a:ext>
            </a:extLst>
          </p:cNvPr>
          <p:cNvSpPr/>
          <p:nvPr/>
        </p:nvSpPr>
        <p:spPr>
          <a:xfrm>
            <a:off x="2975114" y="3084394"/>
            <a:ext cx="1590839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025F4A8-0C54-40C5-8D7D-B202A3165088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6840999" y="3033828"/>
            <a:ext cx="2949" cy="37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D0AEE20-1545-48E8-8496-2383B5539E74}"/>
              </a:ext>
            </a:extLst>
          </p:cNvPr>
          <p:cNvCxnSpPr>
            <a:stCxn id="119" idx="1"/>
          </p:cNvCxnSpPr>
          <p:nvPr/>
        </p:nvCxnSpPr>
        <p:spPr>
          <a:xfrm flipH="1">
            <a:off x="1206769" y="3248631"/>
            <a:ext cx="1768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B2498476-5F30-4067-9CE1-3B728CF0E18F}"/>
              </a:ext>
            </a:extLst>
          </p:cNvPr>
          <p:cNvCxnSpPr>
            <a:cxnSpLocks/>
            <a:stCxn id="116" idx="0"/>
            <a:endCxn id="117" idx="3"/>
          </p:cNvCxnSpPr>
          <p:nvPr/>
        </p:nvCxnSpPr>
        <p:spPr>
          <a:xfrm rot="16200000" flipV="1">
            <a:off x="5519980" y="925109"/>
            <a:ext cx="251135" cy="2159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7DE76DD-751D-424B-B08A-437E24FCF4FD}"/>
              </a:ext>
            </a:extLst>
          </p:cNvPr>
          <p:cNvCxnSpPr>
            <a:stCxn id="7" idx="3"/>
            <a:endCxn id="93" idx="1"/>
          </p:cNvCxnSpPr>
          <p:nvPr/>
        </p:nvCxnSpPr>
        <p:spPr>
          <a:xfrm flipV="1">
            <a:off x="5154365" y="3568368"/>
            <a:ext cx="699723" cy="51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6990942-EDAA-4A06-A366-6B1B7A7F1D27}"/>
              </a:ext>
            </a:extLst>
          </p:cNvPr>
          <p:cNvCxnSpPr>
            <a:stCxn id="7" idx="3"/>
            <a:endCxn id="88" idx="1"/>
          </p:cNvCxnSpPr>
          <p:nvPr/>
        </p:nvCxnSpPr>
        <p:spPr>
          <a:xfrm>
            <a:off x="5154365" y="4081508"/>
            <a:ext cx="699723" cy="60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800D89E-F514-431B-966B-BF28630BBDB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3770534" y="2043372"/>
            <a:ext cx="1" cy="35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8A5E5A7-8D76-4B6C-B3FF-A39FAB651616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flipH="1">
            <a:off x="3770534" y="2728003"/>
            <a:ext cx="1" cy="35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CF41DB7-7BEF-4D53-9950-AA018B467C89}"/>
              </a:ext>
            </a:extLst>
          </p:cNvPr>
          <p:cNvCxnSpPr/>
          <p:nvPr/>
        </p:nvCxnSpPr>
        <p:spPr>
          <a:xfrm>
            <a:off x="8922058" y="3657430"/>
            <a:ext cx="0" cy="941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FA2950-AA1E-44F9-875C-367578FBDC32}"/>
              </a:ext>
            </a:extLst>
          </p:cNvPr>
          <p:cNvSpPr txBox="1"/>
          <p:nvPr/>
        </p:nvSpPr>
        <p:spPr>
          <a:xfrm>
            <a:off x="8633622" y="3705629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过滤器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F395B10-E966-4870-B014-18E774EF6FCB}"/>
              </a:ext>
            </a:extLst>
          </p:cNvPr>
          <p:cNvCxnSpPr>
            <a:cxnSpLocks/>
          </p:cNvCxnSpPr>
          <p:nvPr/>
        </p:nvCxnSpPr>
        <p:spPr>
          <a:xfrm>
            <a:off x="4290935" y="111398"/>
            <a:ext cx="0" cy="1477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FF77D0B-ED8F-438B-A312-C731ECDFB806}"/>
              </a:ext>
            </a:extLst>
          </p:cNvPr>
          <p:cNvSpPr txBox="1"/>
          <p:nvPr/>
        </p:nvSpPr>
        <p:spPr>
          <a:xfrm>
            <a:off x="3931650" y="48706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监听器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9B3AF0-A3EB-4C2C-AFE0-44910482C1AF}"/>
              </a:ext>
            </a:extLst>
          </p:cNvPr>
          <p:cNvCxnSpPr>
            <a:stCxn id="5" idx="3"/>
          </p:cNvCxnSpPr>
          <p:nvPr/>
        </p:nvCxnSpPr>
        <p:spPr>
          <a:xfrm flipV="1">
            <a:off x="1582580" y="537097"/>
            <a:ext cx="3788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39ED0F4D-7581-49ED-9734-9AD869FAADFE}"/>
              </a:ext>
            </a:extLst>
          </p:cNvPr>
          <p:cNvSpPr/>
          <p:nvPr/>
        </p:nvSpPr>
        <p:spPr>
          <a:xfrm>
            <a:off x="5379537" y="372860"/>
            <a:ext cx="745724" cy="32847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02B5C0-2D11-41F8-BF8D-F33EAB13867A}"/>
              </a:ext>
            </a:extLst>
          </p:cNvPr>
          <p:cNvSpPr txBox="1"/>
          <p:nvPr/>
        </p:nvSpPr>
        <p:spPr>
          <a:xfrm>
            <a:off x="9376304" y="62853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用户的购物流程</a:t>
            </a:r>
          </a:p>
        </p:txBody>
      </p:sp>
    </p:spTree>
    <p:extLst>
      <p:ext uri="{BB962C8B-B14F-4D97-AF65-F5344CB8AC3E}">
        <p14:creationId xmlns:p14="http://schemas.microsoft.com/office/powerpoint/2010/main" val="89824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3640D2-79F4-442B-A409-4D89E742327B}"/>
              </a:ext>
            </a:extLst>
          </p:cNvPr>
          <p:cNvSpPr/>
          <p:nvPr/>
        </p:nvSpPr>
        <p:spPr>
          <a:xfrm>
            <a:off x="833021" y="4833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系统具体实现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8EF565-FCE4-4E48-8B0C-B5DD80923DEA}"/>
              </a:ext>
            </a:extLst>
          </p:cNvPr>
          <p:cNvSpPr/>
          <p:nvPr/>
        </p:nvSpPr>
        <p:spPr>
          <a:xfrm>
            <a:off x="833021" y="12672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首页实现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222869-64FD-4379-B4BB-14E8BF8957FE}"/>
              </a:ext>
            </a:extLst>
          </p:cNvPr>
          <p:cNvSpPr txBox="1"/>
          <p:nvPr/>
        </p:nvSpPr>
        <p:spPr>
          <a:xfrm>
            <a:off x="833021" y="3343807"/>
            <a:ext cx="627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dirty="0"/>
              <a:t>用户加载页面的时候在</a:t>
            </a:r>
            <a:r>
              <a:rPr lang="en-US" altLang="zh-CN" dirty="0" err="1"/>
              <a:t>jquery</a:t>
            </a:r>
            <a:r>
              <a:rPr lang="zh-CN" altLang="en-US" dirty="0"/>
              <a:t>的准备函数中使用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C02CE2-3037-4B8F-A903-69C62A2D2F1F}"/>
              </a:ext>
            </a:extLst>
          </p:cNvPr>
          <p:cNvSpPr txBox="1"/>
          <p:nvPr/>
        </p:nvSpPr>
        <p:spPr>
          <a:xfrm>
            <a:off x="833021" y="3866466"/>
            <a:ext cx="743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、请求到</a:t>
            </a:r>
            <a:r>
              <a:rPr lang="en-US" altLang="zh-CN"/>
              <a:t>servlet</a:t>
            </a:r>
            <a:r>
              <a:rPr lang="zh-CN" altLang="en-US"/>
              <a:t>中会判断</a:t>
            </a:r>
            <a:r>
              <a:rPr lang="en-US" altLang="zh-CN"/>
              <a:t>session</a:t>
            </a:r>
            <a:r>
              <a:rPr lang="zh-CN" altLang="en-US"/>
              <a:t>中是否已拥有了菜单和分类查询的数据</a:t>
            </a:r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D15DD5-33EA-4CF7-9F06-8330310FA203}"/>
              </a:ext>
            </a:extLst>
          </p:cNvPr>
          <p:cNvSpPr txBox="1"/>
          <p:nvPr/>
        </p:nvSpPr>
        <p:spPr>
          <a:xfrm>
            <a:off x="833021" y="5358555"/>
            <a:ext cx="891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、在</a:t>
            </a:r>
            <a:r>
              <a:rPr lang="en-US" altLang="zh-CN"/>
              <a:t>Ajax</a:t>
            </a:r>
            <a:r>
              <a:rPr lang="zh-CN" altLang="en-US"/>
              <a:t>的回调函数中接收</a:t>
            </a:r>
            <a:r>
              <a:rPr lang="en-US" altLang="zh-CN"/>
              <a:t>json</a:t>
            </a:r>
            <a:r>
              <a:rPr lang="zh-CN" altLang="en-US"/>
              <a:t>对象并取得</a:t>
            </a:r>
            <a:r>
              <a:rPr lang="en-US" altLang="zh-CN"/>
              <a:t>json</a:t>
            </a:r>
            <a:r>
              <a:rPr lang="zh-CN" altLang="en-US"/>
              <a:t>对象中的值，将其动态的显示到页面上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68F95D-217E-4838-B2FB-50600B58E945}"/>
              </a:ext>
            </a:extLst>
          </p:cNvPr>
          <p:cNvSpPr txBox="1"/>
          <p:nvPr/>
        </p:nvSpPr>
        <p:spPr>
          <a:xfrm>
            <a:off x="833021" y="200592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首页实现了二级菜单的动态加载和商品的分类显示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A49F4A-6B66-4C7A-AA1B-17F9C656204F}"/>
              </a:ext>
            </a:extLst>
          </p:cNvPr>
          <p:cNvSpPr/>
          <p:nvPr/>
        </p:nvSpPr>
        <p:spPr>
          <a:xfrm>
            <a:off x="833021" y="4389125"/>
            <a:ext cx="8981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、若没有则将数据封装为</a:t>
            </a:r>
            <a:r>
              <a:rPr lang="en-US" altLang="zh-CN"/>
              <a:t>bean</a:t>
            </a:r>
            <a:r>
              <a:rPr lang="zh-CN" altLang="en-US"/>
              <a:t>之后，将其处理成</a:t>
            </a:r>
            <a:r>
              <a:rPr lang="en-US" altLang="zh-CN"/>
              <a:t>json</a:t>
            </a:r>
            <a:r>
              <a:rPr lang="zh-CN" altLang="en-US"/>
              <a:t>数据，保存在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F14059-054B-43ED-88B6-A678CE21610B}"/>
              </a:ext>
            </a:extLst>
          </p:cNvPr>
          <p:cNvSpPr txBox="1"/>
          <p:nvPr/>
        </p:nvSpPr>
        <p:spPr>
          <a:xfrm>
            <a:off x="833021" y="4873840"/>
            <a:ext cx="655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、若有则直接从</a:t>
            </a:r>
            <a:r>
              <a:rPr lang="en-US" altLang="zh-CN"/>
              <a:t>session</a:t>
            </a:r>
            <a:r>
              <a:rPr lang="zh-CN" altLang="en-US"/>
              <a:t>中获取，无论怎样都将数据返回到首页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18E239-4A69-4273-BFBE-01527014B125}"/>
              </a:ext>
            </a:extLst>
          </p:cNvPr>
          <p:cNvSpPr txBox="1"/>
          <p:nvPr/>
        </p:nvSpPr>
        <p:spPr>
          <a:xfrm>
            <a:off x="833021" y="286035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、轮播图实现</a:t>
            </a:r>
          </a:p>
        </p:txBody>
      </p:sp>
    </p:spTree>
    <p:extLst>
      <p:ext uri="{BB962C8B-B14F-4D97-AF65-F5344CB8AC3E}">
        <p14:creationId xmlns:p14="http://schemas.microsoft.com/office/powerpoint/2010/main" val="20347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2" grpId="0"/>
      <p:bldP spid="13" grpId="0"/>
      <p:bldP spid="14" grpId="0"/>
      <p:bldP spid="2" grpId="0"/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87581B-FFA8-4E13-AB38-26E8D0379AFC}"/>
              </a:ext>
            </a:extLst>
          </p:cNvPr>
          <p:cNvSpPr/>
          <p:nvPr/>
        </p:nvSpPr>
        <p:spPr>
          <a:xfrm>
            <a:off x="3977194" y="1310195"/>
            <a:ext cx="3249227" cy="390618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6A2444-C7EC-4F63-8186-BDE253389E6D}"/>
              </a:ext>
            </a:extLst>
          </p:cNvPr>
          <p:cNvSpPr/>
          <p:nvPr/>
        </p:nvSpPr>
        <p:spPr>
          <a:xfrm>
            <a:off x="5246700" y="15535"/>
            <a:ext cx="710214" cy="390618"/>
          </a:xfrm>
          <a:prstGeom prst="rect">
            <a:avLst/>
          </a:prstGeom>
          <a:solidFill>
            <a:srgbClr val="36D2AD"/>
          </a:solidFill>
          <a:ln>
            <a:solidFill>
              <a:srgbClr val="36D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1282AF-DA17-4C79-A29A-7FCB291759E2}"/>
              </a:ext>
            </a:extLst>
          </p:cNvPr>
          <p:cNvCxnSpPr/>
          <p:nvPr/>
        </p:nvCxnSpPr>
        <p:spPr>
          <a:xfrm>
            <a:off x="5601807" y="406153"/>
            <a:ext cx="0" cy="904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952C9A9-E9A8-441B-8DF5-743DD8D98629}"/>
              </a:ext>
            </a:extLst>
          </p:cNvPr>
          <p:cNvSpPr/>
          <p:nvPr/>
        </p:nvSpPr>
        <p:spPr>
          <a:xfrm>
            <a:off x="3536826" y="2626713"/>
            <a:ext cx="1651247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1F4829-84C6-4F55-B5F2-F30004C8BF04}"/>
              </a:ext>
            </a:extLst>
          </p:cNvPr>
          <p:cNvSpPr/>
          <p:nvPr/>
        </p:nvSpPr>
        <p:spPr>
          <a:xfrm>
            <a:off x="594804" y="2626713"/>
            <a:ext cx="1651247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B230F8-0474-433E-8471-ACD1B95EA017}"/>
              </a:ext>
            </a:extLst>
          </p:cNvPr>
          <p:cNvSpPr/>
          <p:nvPr/>
        </p:nvSpPr>
        <p:spPr>
          <a:xfrm>
            <a:off x="445363" y="2195004"/>
            <a:ext cx="5007006" cy="1233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A5D450-14C1-41B7-BECA-C6D28EB932F7}"/>
              </a:ext>
            </a:extLst>
          </p:cNvPr>
          <p:cNvSpPr txBox="1"/>
          <p:nvPr/>
        </p:nvSpPr>
        <p:spPr>
          <a:xfrm>
            <a:off x="2558441" y="2177247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ajax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BE1457-C992-495E-B25F-2635A95C2623}"/>
              </a:ext>
            </a:extLst>
          </p:cNvPr>
          <p:cNvSpPr/>
          <p:nvPr/>
        </p:nvSpPr>
        <p:spPr>
          <a:xfrm>
            <a:off x="445363" y="3693111"/>
            <a:ext cx="11301273" cy="1093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C43D61-2BBA-4AA0-94BD-4600A39BB74C}"/>
              </a:ext>
            </a:extLst>
          </p:cNvPr>
          <p:cNvSpPr txBox="1"/>
          <p:nvPr/>
        </p:nvSpPr>
        <p:spPr>
          <a:xfrm>
            <a:off x="5268528" y="36664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servlet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DB0421-F99E-4E26-A521-983A61123636}"/>
              </a:ext>
            </a:extLst>
          </p:cNvPr>
          <p:cNvSpPr/>
          <p:nvPr/>
        </p:nvSpPr>
        <p:spPr>
          <a:xfrm>
            <a:off x="645109" y="4897961"/>
            <a:ext cx="10901779" cy="1098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F00652-1D56-49CD-A7C3-B59BD45A8214}"/>
              </a:ext>
            </a:extLst>
          </p:cNvPr>
          <p:cNvSpPr txBox="1"/>
          <p:nvPr/>
        </p:nvSpPr>
        <p:spPr>
          <a:xfrm>
            <a:off x="3654701" y="6399704"/>
            <a:ext cx="405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</a:t>
            </a:r>
            <a:r>
              <a:rPr lang="en-US" altLang="zh-CN" sz="1400" dirty="0" err="1"/>
              <a:t>dao</a:t>
            </a:r>
            <a:r>
              <a:rPr lang="zh-CN" altLang="en-US" sz="1400" dirty="0"/>
              <a:t>方法获取相应的数据，保存为相应的类型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391103-BFC7-4D65-94EC-FBD06DC50DA6}"/>
              </a:ext>
            </a:extLst>
          </p:cNvPr>
          <p:cNvSpPr txBox="1"/>
          <p:nvPr/>
        </p:nvSpPr>
        <p:spPr>
          <a:xfrm>
            <a:off x="3673876" y="3961371"/>
            <a:ext cx="4331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调用</a:t>
            </a:r>
            <a:r>
              <a:rPr lang="en-US" altLang="zh-CN" sz="1600" dirty="0"/>
              <a:t>bean</a:t>
            </a:r>
            <a:r>
              <a:rPr lang="zh-CN" altLang="en-US" sz="1600" dirty="0"/>
              <a:t>中的</a:t>
            </a:r>
            <a:r>
              <a:rPr lang="en-US" altLang="zh-CN" sz="1600" dirty="0"/>
              <a:t>get</a:t>
            </a:r>
            <a:r>
              <a:rPr lang="zh-CN" altLang="en-US" sz="1600" dirty="0"/>
              <a:t>方法取得</a:t>
            </a:r>
            <a:r>
              <a:rPr lang="en-US" altLang="zh-CN" sz="1600" dirty="0"/>
              <a:t>ajax</a:t>
            </a:r>
            <a:r>
              <a:rPr lang="zh-CN" altLang="en-US" sz="1600" dirty="0"/>
              <a:t>请求想要的数据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F0661F-E22E-49BE-B3B5-1DF3A51F9F93}"/>
              </a:ext>
            </a:extLst>
          </p:cNvPr>
          <p:cNvSpPr txBox="1"/>
          <p:nvPr/>
        </p:nvSpPr>
        <p:spPr>
          <a:xfrm>
            <a:off x="4533886" y="4383519"/>
            <a:ext cx="280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并且将其保存为</a:t>
            </a:r>
            <a:r>
              <a:rPr lang="en-US" altLang="zh-CN" sz="1600" dirty="0"/>
              <a:t>json</a:t>
            </a:r>
            <a:r>
              <a:rPr lang="zh-CN" altLang="en-US" sz="1600" dirty="0"/>
              <a:t>格式返回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6D27D1-98DA-4525-8AC8-3D5503C91D6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62449" y="1700813"/>
            <a:ext cx="1" cy="925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A65B205-BFFF-4D57-965C-124B01762F9B}"/>
              </a:ext>
            </a:extLst>
          </p:cNvPr>
          <p:cNvSpPr/>
          <p:nvPr/>
        </p:nvSpPr>
        <p:spPr>
          <a:xfrm>
            <a:off x="845412" y="5363359"/>
            <a:ext cx="2741719" cy="3230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大类型名对应的具体类型名</a:t>
            </a:r>
            <a:r>
              <a:rPr lang="en-US" altLang="zh-CN" sz="1400" dirty="0"/>
              <a:t>map</a:t>
            </a:r>
            <a:endParaRPr lang="zh-CN" altLang="en-US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772038A-E77E-4E2E-8D5D-C9ADE65B0364}"/>
              </a:ext>
            </a:extLst>
          </p:cNvPr>
          <p:cNvCxnSpPr>
            <a:cxnSpLocks/>
            <a:stCxn id="5" idx="2"/>
            <a:endCxn id="27" idx="3"/>
          </p:cNvCxnSpPr>
          <p:nvPr/>
        </p:nvCxnSpPr>
        <p:spPr>
          <a:xfrm flipH="1">
            <a:off x="3587131" y="3017331"/>
            <a:ext cx="775319" cy="2507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7E6A1C-F733-43ED-A575-CF13CF5D8E3B}"/>
              </a:ext>
            </a:extLst>
          </p:cNvPr>
          <p:cNvCxnSpPr>
            <a:cxnSpLocks/>
          </p:cNvCxnSpPr>
          <p:nvPr/>
        </p:nvCxnSpPr>
        <p:spPr>
          <a:xfrm flipV="1">
            <a:off x="1420427" y="3002713"/>
            <a:ext cx="0" cy="2360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CC2B9168-E971-4601-A132-2D7B894DDA82}"/>
              </a:ext>
            </a:extLst>
          </p:cNvPr>
          <p:cNvCxnSpPr>
            <a:stCxn id="15" idx="0"/>
            <a:endCxn id="2" idx="1"/>
          </p:cNvCxnSpPr>
          <p:nvPr/>
        </p:nvCxnSpPr>
        <p:spPr>
          <a:xfrm rot="5400000" flipH="1" flipV="1">
            <a:off x="2138207" y="787726"/>
            <a:ext cx="1121209" cy="25567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77BFDC5-94B7-4020-8DE1-00E00519FA2D}"/>
              </a:ext>
            </a:extLst>
          </p:cNvPr>
          <p:cNvSpPr txBox="1"/>
          <p:nvPr/>
        </p:nvSpPr>
        <p:spPr>
          <a:xfrm>
            <a:off x="5315321" y="568641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Bean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2ABD04-8924-4A6D-A113-FE3DAD6C7EC8}"/>
              </a:ext>
            </a:extLst>
          </p:cNvPr>
          <p:cNvSpPr/>
          <p:nvPr/>
        </p:nvSpPr>
        <p:spPr>
          <a:xfrm>
            <a:off x="9831096" y="2612773"/>
            <a:ext cx="1651247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61A631-8108-438C-BA7B-626B76984A2E}"/>
              </a:ext>
            </a:extLst>
          </p:cNvPr>
          <p:cNvSpPr/>
          <p:nvPr/>
        </p:nvSpPr>
        <p:spPr>
          <a:xfrm>
            <a:off x="6889074" y="2612773"/>
            <a:ext cx="1651247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28A9A7-237A-49F5-979A-F659CB3B2D2D}"/>
              </a:ext>
            </a:extLst>
          </p:cNvPr>
          <p:cNvSpPr/>
          <p:nvPr/>
        </p:nvSpPr>
        <p:spPr>
          <a:xfrm>
            <a:off x="6739633" y="2181064"/>
            <a:ext cx="5007006" cy="1233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4882FBA-880F-4F64-BD17-F5B297BFBDFD}"/>
              </a:ext>
            </a:extLst>
          </p:cNvPr>
          <p:cNvSpPr txBox="1"/>
          <p:nvPr/>
        </p:nvSpPr>
        <p:spPr>
          <a:xfrm>
            <a:off x="8852711" y="2163307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ajax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7D2A7F-5D25-4474-B057-17FD4812E9DA}"/>
              </a:ext>
            </a:extLst>
          </p:cNvPr>
          <p:cNvSpPr/>
          <p:nvPr/>
        </p:nvSpPr>
        <p:spPr>
          <a:xfrm>
            <a:off x="8341421" y="5002404"/>
            <a:ext cx="2741719" cy="3230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大类型名对应的具体商品</a:t>
            </a:r>
            <a:r>
              <a:rPr lang="en-US" altLang="zh-CN" sz="1400" dirty="0"/>
              <a:t>map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50F892-C93F-4C61-8879-A561B89DA116}"/>
              </a:ext>
            </a:extLst>
          </p:cNvPr>
          <p:cNvSpPr/>
          <p:nvPr/>
        </p:nvSpPr>
        <p:spPr>
          <a:xfrm>
            <a:off x="8341421" y="5429906"/>
            <a:ext cx="2741719" cy="3230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商品</a:t>
            </a:r>
            <a:r>
              <a:rPr lang="en-US" altLang="zh-CN" sz="1400" dirty="0"/>
              <a:t>id</a:t>
            </a:r>
            <a:r>
              <a:rPr lang="zh-CN" altLang="en-US" sz="1400" dirty="0"/>
              <a:t>对应的该商品图片</a:t>
            </a:r>
            <a:r>
              <a:rPr lang="en-US" altLang="zh-CN" sz="1400" dirty="0"/>
              <a:t>map</a:t>
            </a:r>
            <a:endParaRPr lang="zh-CN" altLang="en-US" sz="14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30099AA-33A7-44EC-A304-6555E56D40E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924497" y="1725051"/>
            <a:ext cx="790201" cy="887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7A829DF9-17EC-48F7-B478-DCA1E820C2FD}"/>
              </a:ext>
            </a:extLst>
          </p:cNvPr>
          <p:cNvCxnSpPr>
            <a:stCxn id="41" idx="2"/>
            <a:endCxn id="49" idx="1"/>
          </p:cNvCxnSpPr>
          <p:nvPr/>
        </p:nvCxnSpPr>
        <p:spPr>
          <a:xfrm rot="16200000" flipH="1">
            <a:off x="6734037" y="3984051"/>
            <a:ext cx="2588045" cy="6267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AB7A641-98CA-49A3-A25C-B27383EECB40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714698" y="5163934"/>
            <a:ext cx="6267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8AAB52D2-5FF4-4FEB-884A-44C6FCC3BF4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083140" y="2547440"/>
            <a:ext cx="339460" cy="30439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79D7002-5FAC-4A38-8DE7-86CD22AEFC83}"/>
              </a:ext>
            </a:extLst>
          </p:cNvPr>
          <p:cNvCxnSpPr>
            <a:stCxn id="48" idx="3"/>
          </p:cNvCxnSpPr>
          <p:nvPr/>
        </p:nvCxnSpPr>
        <p:spPr>
          <a:xfrm flipV="1">
            <a:off x="11083140" y="5163933"/>
            <a:ext cx="3394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30E7FF5-8362-4E28-92B9-93D107860B0A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7226421" y="1505504"/>
            <a:ext cx="4122288" cy="1107270"/>
          </a:xfrm>
          <a:prstGeom prst="bentConnector3">
            <a:avLst>
              <a:gd name="adj1" fmla="val -8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65155FA-DB05-4EDB-AF32-6D0C63B02D7B}"/>
              </a:ext>
            </a:extLst>
          </p:cNvPr>
          <p:cNvSpPr txBox="1"/>
          <p:nvPr/>
        </p:nvSpPr>
        <p:spPr>
          <a:xfrm>
            <a:off x="1368960" y="123579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Jquery+js</a:t>
            </a:r>
            <a:r>
              <a:rPr lang="zh-CN" altLang="en-US" sz="1200" dirty="0"/>
              <a:t>处理数据实现动态二级菜单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9DC28C7-A12D-4971-948F-F4BE9BF99708}"/>
              </a:ext>
            </a:extLst>
          </p:cNvPr>
          <p:cNvSpPr txBox="1"/>
          <p:nvPr/>
        </p:nvSpPr>
        <p:spPr>
          <a:xfrm>
            <a:off x="8221436" y="1207640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Jquery+js</a:t>
            </a:r>
            <a:r>
              <a:rPr lang="zh-CN" altLang="en-US" sz="1200" dirty="0"/>
              <a:t>处理数据实现商品分类显示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E0B1D2F-E836-48FA-BBF4-6B084AF72906}"/>
              </a:ext>
            </a:extLst>
          </p:cNvPr>
          <p:cNvSpPr txBox="1"/>
          <p:nvPr/>
        </p:nvSpPr>
        <p:spPr>
          <a:xfrm>
            <a:off x="100266" y="32468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首页显示，菜单栏和分类</a:t>
            </a:r>
            <a:r>
              <a:rPr lang="zh-CN" altLang="en-US">
                <a:solidFill>
                  <a:srgbClr val="FF0000"/>
                </a:solidFill>
              </a:rPr>
              <a:t>查询的主要实现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208324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97A1F3-8318-47E7-BC88-F0676631DF0B}"/>
              </a:ext>
            </a:extLst>
          </p:cNvPr>
          <p:cNvSpPr/>
          <p:nvPr/>
        </p:nvSpPr>
        <p:spPr>
          <a:xfrm>
            <a:off x="520827" y="4181381"/>
            <a:ext cx="3065751" cy="550416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Map &lt;</a:t>
            </a:r>
            <a:r>
              <a:rPr lang="zh-CN" altLang="en-US" sz="1400" dirty="0"/>
              <a:t>大类型</a:t>
            </a:r>
            <a:r>
              <a:rPr lang="en-US" altLang="zh-CN" sz="1400" dirty="0"/>
              <a:t>name,</a:t>
            </a:r>
            <a:r>
              <a:rPr lang="zh-CN" altLang="en-US" sz="1400" dirty="0"/>
              <a:t>具体类型</a:t>
            </a:r>
            <a:r>
              <a:rPr lang="en-US" altLang="zh-CN" sz="1400" dirty="0"/>
              <a:t>name&gt;</a:t>
            </a:r>
            <a:endParaRPr lang="zh-CN" altLang="en-US" sz="1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54FF2C6-E2A9-4A91-AE03-5BF9D3A8456F}"/>
              </a:ext>
            </a:extLst>
          </p:cNvPr>
          <p:cNvCxnSpPr>
            <a:cxnSpLocks/>
          </p:cNvCxnSpPr>
          <p:nvPr/>
        </p:nvCxnSpPr>
        <p:spPr>
          <a:xfrm>
            <a:off x="4437669" y="1149401"/>
            <a:ext cx="677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0B53312-BBC0-448D-9047-F28E7AD1F55B}"/>
              </a:ext>
            </a:extLst>
          </p:cNvPr>
          <p:cNvCxnSpPr>
            <a:cxnSpLocks/>
          </p:cNvCxnSpPr>
          <p:nvPr/>
        </p:nvCxnSpPr>
        <p:spPr>
          <a:xfrm>
            <a:off x="4437668" y="1604382"/>
            <a:ext cx="677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979B65-C94B-4B2D-BAC0-16CAB9C98977}"/>
              </a:ext>
            </a:extLst>
          </p:cNvPr>
          <p:cNvCxnSpPr>
            <a:cxnSpLocks/>
          </p:cNvCxnSpPr>
          <p:nvPr/>
        </p:nvCxnSpPr>
        <p:spPr>
          <a:xfrm>
            <a:off x="4437667" y="2059363"/>
            <a:ext cx="677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B885C4-4AE9-4F8C-9B8E-957D3449C666}"/>
              </a:ext>
            </a:extLst>
          </p:cNvPr>
          <p:cNvCxnSpPr>
            <a:cxnSpLocks/>
          </p:cNvCxnSpPr>
          <p:nvPr/>
        </p:nvCxnSpPr>
        <p:spPr>
          <a:xfrm>
            <a:off x="4437666" y="2514344"/>
            <a:ext cx="677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6807FC3-8E62-426B-B1A8-F30A3489D8B9}"/>
              </a:ext>
            </a:extLst>
          </p:cNvPr>
          <p:cNvSpPr txBox="1"/>
          <p:nvPr/>
        </p:nvSpPr>
        <p:spPr>
          <a:xfrm>
            <a:off x="5138391" y="1010901"/>
            <a:ext cx="126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该类型所有商品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9AB07C-D485-4645-85CD-196699E75D45}"/>
              </a:ext>
            </a:extLst>
          </p:cNvPr>
          <p:cNvSpPr txBox="1"/>
          <p:nvPr/>
        </p:nvSpPr>
        <p:spPr>
          <a:xfrm>
            <a:off x="5138391" y="1464556"/>
            <a:ext cx="126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该类型所有商品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739917C-DE4C-4A95-8D69-B0A9249FC7E0}"/>
              </a:ext>
            </a:extLst>
          </p:cNvPr>
          <p:cNvSpPr txBox="1"/>
          <p:nvPr/>
        </p:nvSpPr>
        <p:spPr>
          <a:xfrm>
            <a:off x="5138391" y="1918211"/>
            <a:ext cx="126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该类型所有商品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CE5A582-9F01-4D1A-9439-DA96A892BC00}"/>
              </a:ext>
            </a:extLst>
          </p:cNvPr>
          <p:cNvSpPr txBox="1"/>
          <p:nvPr/>
        </p:nvSpPr>
        <p:spPr>
          <a:xfrm>
            <a:off x="5138391" y="2371866"/>
            <a:ext cx="126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该类型所有商品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CB7C53F-AFB9-4BC9-A154-B762D323C3E4}"/>
              </a:ext>
            </a:extLst>
          </p:cNvPr>
          <p:cNvCxnSpPr>
            <a:cxnSpLocks/>
          </p:cNvCxnSpPr>
          <p:nvPr/>
        </p:nvCxnSpPr>
        <p:spPr>
          <a:xfrm>
            <a:off x="1598544" y="4731797"/>
            <a:ext cx="0" cy="171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4B6256-3333-464E-8067-A35EC2EBA058}"/>
              </a:ext>
            </a:extLst>
          </p:cNvPr>
          <p:cNvCxnSpPr/>
          <p:nvPr/>
        </p:nvCxnSpPr>
        <p:spPr>
          <a:xfrm>
            <a:off x="1598543" y="5080245"/>
            <a:ext cx="677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CA93345-82E8-4C51-A6F7-97A57B787D6C}"/>
              </a:ext>
            </a:extLst>
          </p:cNvPr>
          <p:cNvCxnSpPr/>
          <p:nvPr/>
        </p:nvCxnSpPr>
        <p:spPr>
          <a:xfrm>
            <a:off x="1598542" y="5535226"/>
            <a:ext cx="677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8830C5B-4D27-400C-A4A7-F104404F987E}"/>
              </a:ext>
            </a:extLst>
          </p:cNvPr>
          <p:cNvCxnSpPr/>
          <p:nvPr/>
        </p:nvCxnSpPr>
        <p:spPr>
          <a:xfrm>
            <a:off x="1598541" y="5990207"/>
            <a:ext cx="677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A57CF3-12FE-4F61-B717-5556255426DF}"/>
              </a:ext>
            </a:extLst>
          </p:cNvPr>
          <p:cNvCxnSpPr/>
          <p:nvPr/>
        </p:nvCxnSpPr>
        <p:spPr>
          <a:xfrm>
            <a:off x="1598540" y="6445188"/>
            <a:ext cx="677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94B54B0-A169-4D1F-B201-A1B92F7F8461}"/>
              </a:ext>
            </a:extLst>
          </p:cNvPr>
          <p:cNvSpPr txBox="1"/>
          <p:nvPr/>
        </p:nvSpPr>
        <p:spPr>
          <a:xfrm>
            <a:off x="2299265" y="494174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具体类型名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88C0C8-6316-4842-BBBA-7C88907A1F55}"/>
              </a:ext>
            </a:extLst>
          </p:cNvPr>
          <p:cNvSpPr txBox="1"/>
          <p:nvPr/>
        </p:nvSpPr>
        <p:spPr>
          <a:xfrm>
            <a:off x="2299265" y="53954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具体类型名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2A507B4-4F5A-4A89-962D-A1F49AF029B0}"/>
              </a:ext>
            </a:extLst>
          </p:cNvPr>
          <p:cNvSpPr txBox="1"/>
          <p:nvPr/>
        </p:nvSpPr>
        <p:spPr>
          <a:xfrm>
            <a:off x="2299265" y="584905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具体类型名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7D240B-0877-4BB1-9D06-1104F55F6C0F}"/>
              </a:ext>
            </a:extLst>
          </p:cNvPr>
          <p:cNvSpPr txBox="1"/>
          <p:nvPr/>
        </p:nvSpPr>
        <p:spPr>
          <a:xfrm>
            <a:off x="2299265" y="630271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具体类型名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843FBC-FCFA-4FDB-93D4-62FA57FB44C7}"/>
              </a:ext>
            </a:extLst>
          </p:cNvPr>
          <p:cNvSpPr txBox="1"/>
          <p:nvPr/>
        </p:nvSpPr>
        <p:spPr>
          <a:xfrm>
            <a:off x="6632808" y="1010901"/>
            <a:ext cx="61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商品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6A77D82-BD95-41BA-A3BD-9ABFC5DEDE02}"/>
              </a:ext>
            </a:extLst>
          </p:cNvPr>
          <p:cNvSpPr txBox="1"/>
          <p:nvPr/>
        </p:nvSpPr>
        <p:spPr>
          <a:xfrm>
            <a:off x="6632807" y="1466347"/>
            <a:ext cx="61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商品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BD3AF02-126D-4684-AAEB-F32BA9AA11BA}"/>
              </a:ext>
            </a:extLst>
          </p:cNvPr>
          <p:cNvSpPr txBox="1"/>
          <p:nvPr/>
        </p:nvSpPr>
        <p:spPr>
          <a:xfrm>
            <a:off x="6632806" y="1921793"/>
            <a:ext cx="61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商品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DCB67E-7361-4DBB-B061-A1548564C406}"/>
              </a:ext>
            </a:extLst>
          </p:cNvPr>
          <p:cNvSpPr txBox="1"/>
          <p:nvPr/>
        </p:nvSpPr>
        <p:spPr>
          <a:xfrm>
            <a:off x="6632805" y="2377239"/>
            <a:ext cx="61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商品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D8A7041-BE06-4A7F-9999-6090A356CC1A}"/>
              </a:ext>
            </a:extLst>
          </p:cNvPr>
          <p:cNvSpPr/>
          <p:nvPr/>
        </p:nvSpPr>
        <p:spPr>
          <a:xfrm>
            <a:off x="328473" y="584097"/>
            <a:ext cx="3462283" cy="276989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Map&lt;</a:t>
            </a:r>
            <a:r>
              <a:rPr lang="zh-CN" altLang="en-US" sz="1400"/>
              <a:t>大类型</a:t>
            </a:r>
            <a:r>
              <a:rPr lang="en-US" altLang="zh-CN" sz="1400"/>
              <a:t>name,</a:t>
            </a:r>
            <a:r>
              <a:rPr lang="zh-CN" altLang="en-US" sz="1400"/>
              <a:t>大类型对应商品集合</a:t>
            </a:r>
            <a:r>
              <a:rPr lang="en-US" altLang="zh-CN" sz="1400"/>
              <a:t>&gt;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63F3932-4F96-4455-882A-65C0853572D3}"/>
              </a:ext>
            </a:extLst>
          </p:cNvPr>
          <p:cNvSpPr/>
          <p:nvPr/>
        </p:nvSpPr>
        <p:spPr>
          <a:xfrm>
            <a:off x="1072361" y="1357995"/>
            <a:ext cx="2447358" cy="299654"/>
          </a:xfrm>
          <a:prstGeom prst="rect">
            <a:avLst/>
          </a:prstGeom>
          <a:solidFill>
            <a:srgbClr val="36D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Map &lt;</a:t>
            </a:r>
            <a:r>
              <a:rPr lang="zh-CN" altLang="en-US" sz="1400" dirty="0"/>
              <a:t>商品</a:t>
            </a:r>
            <a:r>
              <a:rPr lang="en-US" altLang="zh-CN" sz="1400" dirty="0"/>
              <a:t>id,</a:t>
            </a:r>
            <a:r>
              <a:rPr lang="zh-CN" altLang="en-US" sz="1400" dirty="0"/>
              <a:t>商品图片集合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BFF85AE-8777-4FA5-B00E-E01CF6806E97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3790756" y="722592"/>
            <a:ext cx="646910" cy="179175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0FE3D1FE-0423-4A46-9A7A-7A63730AB8DC}"/>
              </a:ext>
            </a:extLst>
          </p:cNvPr>
          <p:cNvSpPr/>
          <p:nvPr/>
        </p:nvSpPr>
        <p:spPr>
          <a:xfrm>
            <a:off x="6632805" y="890166"/>
            <a:ext cx="614271" cy="1926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64DCCA3A-2581-455C-828B-17F236D111E3}"/>
              </a:ext>
            </a:extLst>
          </p:cNvPr>
          <p:cNvCxnSpPr>
            <a:cxnSpLocks/>
            <a:stCxn id="83" idx="2"/>
          </p:cNvCxnSpPr>
          <p:nvPr/>
        </p:nvCxnSpPr>
        <p:spPr>
          <a:xfrm rot="5400000" flipH="1">
            <a:off x="3847452" y="-276050"/>
            <a:ext cx="1117676" cy="5067302"/>
          </a:xfrm>
          <a:prstGeom prst="bentConnector4">
            <a:avLst>
              <a:gd name="adj1" fmla="val -20453"/>
              <a:gd name="adj2" fmla="val 999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A6F1C7-1A59-4938-B140-2914A9C76EFE}"/>
              </a:ext>
            </a:extLst>
          </p:cNvPr>
          <p:cNvSpPr txBox="1"/>
          <p:nvPr/>
        </p:nvSpPr>
        <p:spPr>
          <a:xfrm>
            <a:off x="3926175" y="763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首页显示，菜单栏和分类查询的数据格式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11C399-1970-463B-A445-46CEE6AAF85A}"/>
              </a:ext>
            </a:extLst>
          </p:cNvPr>
          <p:cNvSpPr/>
          <p:nvPr/>
        </p:nvSpPr>
        <p:spPr>
          <a:xfrm>
            <a:off x="4437666" y="3932954"/>
            <a:ext cx="7403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大类型名字对应此大类型的所有商品集合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分类查询需要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&lt;Product&gt;&gt;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protShow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商品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id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所对应的该商品所有图片集合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显示商品图片需要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ProImage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proImages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HashMap&lt;&gt;();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69606F-9C49-4C6E-8B51-7B2BE512202C}"/>
              </a:ext>
            </a:extLst>
          </p:cNvPr>
          <p:cNvSpPr/>
          <p:nvPr/>
        </p:nvSpPr>
        <p:spPr>
          <a:xfrm>
            <a:off x="4406290" y="59369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大类型名字对应的所有具体类型名字。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菜单栏需要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List&lt;String&gt;&gt;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menu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</p:txBody>
      </p:sp>
    </p:spTree>
    <p:extLst>
      <p:ext uri="{BB962C8B-B14F-4D97-AF65-F5344CB8AC3E}">
        <p14:creationId xmlns:p14="http://schemas.microsoft.com/office/powerpoint/2010/main" val="280756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0B4344-39AA-4B10-A1D6-07209855C833}"/>
              </a:ext>
            </a:extLst>
          </p:cNvPr>
          <p:cNvSpPr/>
          <p:nvPr/>
        </p:nvSpPr>
        <p:spPr>
          <a:xfrm>
            <a:off x="62144" y="221942"/>
            <a:ext cx="11878322" cy="221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Header</a:t>
            </a:r>
            <a:r>
              <a:rPr lang="zh-CN" altLang="en-US" sz="1200">
                <a:solidFill>
                  <a:schemeClr val="tx1"/>
                </a:solidFill>
              </a:rPr>
              <a:t>头部。放登录、注册、个人中心、我的订单啥的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A63FE6-901A-4C25-B3BF-8114B0EF31DD}"/>
              </a:ext>
            </a:extLst>
          </p:cNvPr>
          <p:cNvSpPr/>
          <p:nvPr/>
        </p:nvSpPr>
        <p:spPr>
          <a:xfrm>
            <a:off x="7501632" y="732409"/>
            <a:ext cx="2689934" cy="38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7216F4-58B1-4B91-98EE-0D09AE982722}"/>
              </a:ext>
            </a:extLst>
          </p:cNvPr>
          <p:cNvSpPr/>
          <p:nvPr/>
        </p:nvSpPr>
        <p:spPr>
          <a:xfrm>
            <a:off x="10557030" y="732409"/>
            <a:ext cx="957308" cy="38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L 形 13">
            <a:extLst>
              <a:ext uri="{FF2B5EF4-FFF2-40B4-BE49-F238E27FC236}">
                <a16:creationId xmlns:a16="http://schemas.microsoft.com/office/drawing/2014/main" id="{CA17D855-90AA-41C3-9BDA-E77237ABE73C}"/>
              </a:ext>
            </a:extLst>
          </p:cNvPr>
          <p:cNvSpPr/>
          <p:nvPr/>
        </p:nvSpPr>
        <p:spPr>
          <a:xfrm>
            <a:off x="733887" y="958790"/>
            <a:ext cx="10724225" cy="648070"/>
          </a:xfrm>
          <a:prstGeom prst="corner">
            <a:avLst>
              <a:gd name="adj1" fmla="val 50000"/>
              <a:gd name="adj2" fmla="val 38150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8A38D3-16C5-410C-A6A6-1A21D3B6F4F4}"/>
              </a:ext>
            </a:extLst>
          </p:cNvPr>
          <p:cNvSpPr/>
          <p:nvPr/>
        </p:nvSpPr>
        <p:spPr>
          <a:xfrm>
            <a:off x="733886" y="1833241"/>
            <a:ext cx="10724225" cy="3151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3AE61AA-0B1C-4C15-839A-8FA84C80190B}"/>
              </a:ext>
            </a:extLst>
          </p:cNvPr>
          <p:cNvCxnSpPr/>
          <p:nvPr/>
        </p:nvCxnSpPr>
        <p:spPr>
          <a:xfrm>
            <a:off x="733886" y="5655076"/>
            <a:ext cx="0" cy="14026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C366421-56B6-47A8-B8FE-1662621D74F4}"/>
              </a:ext>
            </a:extLst>
          </p:cNvPr>
          <p:cNvSpPr txBox="1"/>
          <p:nvPr/>
        </p:nvSpPr>
        <p:spPr>
          <a:xfrm>
            <a:off x="733885" y="5655076"/>
            <a:ext cx="641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大分类名字（循环到所有大分类显示完毕，每个大分类随便放五个产品）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42308C-423F-4A77-B9E0-4D840F15548D}"/>
              </a:ext>
            </a:extLst>
          </p:cNvPr>
          <p:cNvSpPr/>
          <p:nvPr/>
        </p:nvSpPr>
        <p:spPr>
          <a:xfrm>
            <a:off x="1136342" y="6063449"/>
            <a:ext cx="1757758" cy="120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D81B65-5099-4D36-8272-5237F69F6D84}"/>
              </a:ext>
            </a:extLst>
          </p:cNvPr>
          <p:cNvSpPr/>
          <p:nvPr/>
        </p:nvSpPr>
        <p:spPr>
          <a:xfrm>
            <a:off x="3296555" y="6063449"/>
            <a:ext cx="1757758" cy="120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3D115E-FACD-4922-93F2-84897F1A0035}"/>
              </a:ext>
            </a:extLst>
          </p:cNvPr>
          <p:cNvSpPr/>
          <p:nvPr/>
        </p:nvSpPr>
        <p:spPr>
          <a:xfrm>
            <a:off x="5456768" y="6063449"/>
            <a:ext cx="1757758" cy="120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80116-1D71-42AD-9A50-5C76FB69FDC5}"/>
              </a:ext>
            </a:extLst>
          </p:cNvPr>
          <p:cNvSpPr/>
          <p:nvPr/>
        </p:nvSpPr>
        <p:spPr>
          <a:xfrm>
            <a:off x="7616981" y="6063449"/>
            <a:ext cx="1757758" cy="120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F7850E-1045-47F5-831D-C4B17D198280}"/>
              </a:ext>
            </a:extLst>
          </p:cNvPr>
          <p:cNvSpPr/>
          <p:nvPr/>
        </p:nvSpPr>
        <p:spPr>
          <a:xfrm>
            <a:off x="9777194" y="6063449"/>
            <a:ext cx="1757758" cy="120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4340D0-A221-4ECB-983D-806E6949A3E9}"/>
              </a:ext>
            </a:extLst>
          </p:cNvPr>
          <p:cNvSpPr txBox="1"/>
          <p:nvPr/>
        </p:nvSpPr>
        <p:spPr>
          <a:xfrm>
            <a:off x="1615111" y="63741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商品图片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7AEB0F-CA80-49A6-B3F5-A6B26B902B53}"/>
              </a:ext>
            </a:extLst>
          </p:cNvPr>
          <p:cNvSpPr txBox="1"/>
          <p:nvPr/>
        </p:nvSpPr>
        <p:spPr>
          <a:xfrm>
            <a:off x="3775324" y="63954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商品图片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33E52B-1589-4B14-B738-67392EF284A9}"/>
              </a:ext>
            </a:extLst>
          </p:cNvPr>
          <p:cNvSpPr txBox="1"/>
          <p:nvPr/>
        </p:nvSpPr>
        <p:spPr>
          <a:xfrm>
            <a:off x="5935537" y="64167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商品图片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3D83BE-3158-4229-85FA-777AA8339E32}"/>
              </a:ext>
            </a:extLst>
          </p:cNvPr>
          <p:cNvSpPr txBox="1"/>
          <p:nvPr/>
        </p:nvSpPr>
        <p:spPr>
          <a:xfrm>
            <a:off x="8095750" y="64380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商品图片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2AE654-80AA-4B52-BCA5-03EC7F50F8E2}"/>
              </a:ext>
            </a:extLst>
          </p:cNvPr>
          <p:cNvSpPr txBox="1"/>
          <p:nvPr/>
        </p:nvSpPr>
        <p:spPr>
          <a:xfrm>
            <a:off x="10255963" y="64593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商品图片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4792F1-DCBC-487E-A09D-318748F79ED8}"/>
              </a:ext>
            </a:extLst>
          </p:cNvPr>
          <p:cNvSpPr txBox="1"/>
          <p:nvPr/>
        </p:nvSpPr>
        <p:spPr>
          <a:xfrm>
            <a:off x="5378010" y="2092456"/>
            <a:ext cx="11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滚动头图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8A24AE1-A10F-4258-9DBE-8E5927E2CD8A}"/>
              </a:ext>
            </a:extLst>
          </p:cNvPr>
          <p:cNvSpPr/>
          <p:nvPr/>
        </p:nvSpPr>
        <p:spPr>
          <a:xfrm>
            <a:off x="5874099" y="4651899"/>
            <a:ext cx="127206" cy="127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7755CEE-B2DB-4049-9E1C-6606C2A9CC6B}"/>
              </a:ext>
            </a:extLst>
          </p:cNvPr>
          <p:cNvSpPr/>
          <p:nvPr/>
        </p:nvSpPr>
        <p:spPr>
          <a:xfrm>
            <a:off x="6063491" y="4651899"/>
            <a:ext cx="127206" cy="127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56C565F-6FA2-4230-9C0B-D98E62EFEB60}"/>
              </a:ext>
            </a:extLst>
          </p:cNvPr>
          <p:cNvSpPr/>
          <p:nvPr/>
        </p:nvSpPr>
        <p:spPr>
          <a:xfrm>
            <a:off x="6252883" y="4651899"/>
            <a:ext cx="127206" cy="127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4047901-DD0F-4F09-882A-BFDA5E317559}"/>
              </a:ext>
            </a:extLst>
          </p:cNvPr>
          <p:cNvSpPr/>
          <p:nvPr/>
        </p:nvSpPr>
        <p:spPr>
          <a:xfrm>
            <a:off x="5689243" y="4651899"/>
            <a:ext cx="127206" cy="127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B71A8E7-E8FC-4F54-9F02-0A28CAD8EFDD}"/>
              </a:ext>
            </a:extLst>
          </p:cNvPr>
          <p:cNvSpPr/>
          <p:nvPr/>
        </p:nvSpPr>
        <p:spPr>
          <a:xfrm>
            <a:off x="5499851" y="4651899"/>
            <a:ext cx="127206" cy="127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805A04-97EE-414A-9DC2-1083B2D422BF}"/>
              </a:ext>
            </a:extLst>
          </p:cNvPr>
          <p:cNvSpPr/>
          <p:nvPr/>
        </p:nvSpPr>
        <p:spPr>
          <a:xfrm>
            <a:off x="733885" y="2645546"/>
            <a:ext cx="739805" cy="1402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EE2C5E2-395C-487D-917E-48A1EBF1D31F}"/>
              </a:ext>
            </a:extLst>
          </p:cNvPr>
          <p:cNvSpPr/>
          <p:nvPr/>
        </p:nvSpPr>
        <p:spPr>
          <a:xfrm>
            <a:off x="10718306" y="2645546"/>
            <a:ext cx="739805" cy="1402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642A9F-D661-4D68-A749-867B3B3259F5}"/>
              </a:ext>
            </a:extLst>
          </p:cNvPr>
          <p:cNvSpPr txBox="1"/>
          <p:nvPr/>
        </p:nvSpPr>
        <p:spPr>
          <a:xfrm>
            <a:off x="780621" y="31870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左翻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BA8ABFB-843B-4A77-B4CF-9E07BAA6B255}"/>
              </a:ext>
            </a:extLst>
          </p:cNvPr>
          <p:cNvSpPr txBox="1"/>
          <p:nvPr/>
        </p:nvSpPr>
        <p:spPr>
          <a:xfrm>
            <a:off x="10811780" y="32194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右翻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F817B0-7A72-4AB6-BDFB-A500B0628E78}"/>
              </a:ext>
            </a:extLst>
          </p:cNvPr>
          <p:cNvSpPr txBox="1"/>
          <p:nvPr/>
        </p:nvSpPr>
        <p:spPr>
          <a:xfrm>
            <a:off x="7767961" y="795875"/>
            <a:ext cx="906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搜索框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170346B-F9DC-447D-A067-5415ACAB7285}"/>
              </a:ext>
            </a:extLst>
          </p:cNvPr>
          <p:cNvSpPr txBox="1"/>
          <p:nvPr/>
        </p:nvSpPr>
        <p:spPr>
          <a:xfrm>
            <a:off x="10472690" y="795876"/>
            <a:ext cx="1126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购物车（数量）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830110A-6A5B-468B-A5A3-D77C39587F75}"/>
              </a:ext>
            </a:extLst>
          </p:cNvPr>
          <p:cNvCxnSpPr>
            <a:cxnSpLocks/>
          </p:cNvCxnSpPr>
          <p:nvPr/>
        </p:nvCxnSpPr>
        <p:spPr>
          <a:xfrm>
            <a:off x="9436963" y="732409"/>
            <a:ext cx="0" cy="38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E8C6121-79F9-4366-B49D-10D3399F33EB}"/>
              </a:ext>
            </a:extLst>
          </p:cNvPr>
          <p:cNvSpPr txBox="1"/>
          <p:nvPr/>
        </p:nvSpPr>
        <p:spPr>
          <a:xfrm>
            <a:off x="9568043" y="795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按钮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FDE4AC-237D-4984-9CC7-EFC423263E13}"/>
              </a:ext>
            </a:extLst>
          </p:cNvPr>
          <p:cNvSpPr txBox="1"/>
          <p:nvPr/>
        </p:nvSpPr>
        <p:spPr>
          <a:xfrm>
            <a:off x="1426952" y="107287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LOGO</a:t>
            </a:r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F4B9FD5-D82C-41A0-B1D4-62D665A243C6}"/>
              </a:ext>
            </a:extLst>
          </p:cNvPr>
          <p:cNvCxnSpPr>
            <a:cxnSpLocks/>
          </p:cNvCxnSpPr>
          <p:nvPr/>
        </p:nvCxnSpPr>
        <p:spPr>
          <a:xfrm>
            <a:off x="3213716" y="1282825"/>
            <a:ext cx="0" cy="32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873E33A-93C9-455D-9979-1431CDD7577B}"/>
              </a:ext>
            </a:extLst>
          </p:cNvPr>
          <p:cNvCxnSpPr>
            <a:cxnSpLocks/>
          </p:cNvCxnSpPr>
          <p:nvPr/>
        </p:nvCxnSpPr>
        <p:spPr>
          <a:xfrm>
            <a:off x="4360415" y="1297206"/>
            <a:ext cx="0" cy="32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1BAE7A4-2695-4ECD-B276-8CFB870317AB}"/>
              </a:ext>
            </a:extLst>
          </p:cNvPr>
          <p:cNvCxnSpPr>
            <a:cxnSpLocks/>
          </p:cNvCxnSpPr>
          <p:nvPr/>
        </p:nvCxnSpPr>
        <p:spPr>
          <a:xfrm>
            <a:off x="5563454" y="1282825"/>
            <a:ext cx="0" cy="32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198778B-2080-4A9A-A20C-8E775221D38B}"/>
              </a:ext>
            </a:extLst>
          </p:cNvPr>
          <p:cNvCxnSpPr>
            <a:cxnSpLocks/>
          </p:cNvCxnSpPr>
          <p:nvPr/>
        </p:nvCxnSpPr>
        <p:spPr>
          <a:xfrm>
            <a:off x="6735756" y="1297206"/>
            <a:ext cx="0" cy="32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838960D-896D-47D4-8C54-A1ABAB92D406}"/>
              </a:ext>
            </a:extLst>
          </p:cNvPr>
          <p:cNvCxnSpPr>
            <a:cxnSpLocks/>
          </p:cNvCxnSpPr>
          <p:nvPr/>
        </p:nvCxnSpPr>
        <p:spPr>
          <a:xfrm>
            <a:off x="7862655" y="1297205"/>
            <a:ext cx="0" cy="32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30A24EE-3775-48AB-B88F-2F0962AAAA50}"/>
              </a:ext>
            </a:extLst>
          </p:cNvPr>
          <p:cNvCxnSpPr>
            <a:cxnSpLocks/>
          </p:cNvCxnSpPr>
          <p:nvPr/>
        </p:nvCxnSpPr>
        <p:spPr>
          <a:xfrm>
            <a:off x="8938877" y="1297205"/>
            <a:ext cx="0" cy="32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650F170-C44D-480D-94AA-7CEAF06578ED}"/>
              </a:ext>
            </a:extLst>
          </p:cNvPr>
          <p:cNvCxnSpPr>
            <a:cxnSpLocks/>
          </p:cNvCxnSpPr>
          <p:nvPr/>
        </p:nvCxnSpPr>
        <p:spPr>
          <a:xfrm>
            <a:off x="10191566" y="1297205"/>
            <a:ext cx="0" cy="32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0D1D7EF-506E-47A0-9DA4-5B2E4C4EE853}"/>
              </a:ext>
            </a:extLst>
          </p:cNvPr>
          <p:cNvSpPr txBox="1"/>
          <p:nvPr/>
        </p:nvSpPr>
        <p:spPr>
          <a:xfrm>
            <a:off x="4651407" y="12916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大类型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6582E6F-2D96-4B4C-B564-CEE831292B07}"/>
              </a:ext>
            </a:extLst>
          </p:cNvPr>
          <p:cNvSpPr txBox="1"/>
          <p:nvPr/>
        </p:nvSpPr>
        <p:spPr>
          <a:xfrm>
            <a:off x="5620753" y="13072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要有下拉列表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91163F4-A9EA-438A-9AC4-FBEE6ED65A54}"/>
              </a:ext>
            </a:extLst>
          </p:cNvPr>
          <p:cNvSpPr txBox="1"/>
          <p:nvPr/>
        </p:nvSpPr>
        <p:spPr>
          <a:xfrm>
            <a:off x="6717736" y="12992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里边放小类型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E125385-AAA7-4210-83B2-D5603C4CCC4E}"/>
              </a:ext>
            </a:extLst>
          </p:cNvPr>
          <p:cNvSpPr txBox="1"/>
          <p:nvPr/>
        </p:nvSpPr>
        <p:spPr>
          <a:xfrm>
            <a:off x="3403557" y="12936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大类型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F252237-50E4-4A8D-A5F3-83CF1DE156C9}"/>
              </a:ext>
            </a:extLst>
          </p:cNvPr>
          <p:cNvSpPr txBox="1"/>
          <p:nvPr/>
        </p:nvSpPr>
        <p:spPr>
          <a:xfrm>
            <a:off x="8077601" y="1277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大类型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C4D1031-97B7-4423-8DC2-54B965FCD391}"/>
              </a:ext>
            </a:extLst>
          </p:cNvPr>
          <p:cNvSpPr txBox="1"/>
          <p:nvPr/>
        </p:nvSpPr>
        <p:spPr>
          <a:xfrm>
            <a:off x="9248985" y="12903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大类型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9286D2F-EAC3-4D8B-9F67-A56CDA82BB7E}"/>
              </a:ext>
            </a:extLst>
          </p:cNvPr>
          <p:cNvSpPr txBox="1"/>
          <p:nvPr/>
        </p:nvSpPr>
        <p:spPr>
          <a:xfrm>
            <a:off x="10516729" y="13152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大类型</a:t>
            </a:r>
          </a:p>
        </p:txBody>
      </p:sp>
    </p:spTree>
    <p:extLst>
      <p:ext uri="{BB962C8B-B14F-4D97-AF65-F5344CB8AC3E}">
        <p14:creationId xmlns:p14="http://schemas.microsoft.com/office/powerpoint/2010/main" val="47924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D8EF565-FCE4-4E48-8B0C-B5DD80923DEA}"/>
              </a:ext>
            </a:extLst>
          </p:cNvPr>
          <p:cNvSpPr/>
          <p:nvPr/>
        </p:nvSpPr>
        <p:spPr>
          <a:xfrm>
            <a:off x="446219" y="11784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商品详情页面实现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5C6EEE-6015-4B45-9CF0-3B7F16815542}"/>
              </a:ext>
            </a:extLst>
          </p:cNvPr>
          <p:cNvGrpSpPr/>
          <p:nvPr/>
        </p:nvGrpSpPr>
        <p:grpSpPr>
          <a:xfrm>
            <a:off x="446219" y="1917148"/>
            <a:ext cx="10980891" cy="2905645"/>
            <a:chOff x="446219" y="1917148"/>
            <a:chExt cx="10980891" cy="290564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222869-64FD-4379-B4BB-14E8BF8957FE}"/>
                </a:ext>
              </a:extLst>
            </p:cNvPr>
            <p:cNvSpPr txBox="1"/>
            <p:nvPr/>
          </p:nvSpPr>
          <p:spPr>
            <a:xfrm>
              <a:off x="446219" y="2655813"/>
              <a:ext cx="9972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zh-CN" altLang="en-US" dirty="0"/>
                <a:t>、用户选中商品点击后首先会跳到</a:t>
              </a:r>
              <a:r>
                <a:rPr lang="en-US" altLang="zh-CN" dirty="0"/>
                <a:t>servlet</a:t>
              </a:r>
              <a:r>
                <a:rPr lang="zh-CN" altLang="en-US" dirty="0"/>
                <a:t>将其选中的商品和商品对应的图片信息放入</a:t>
              </a:r>
              <a:r>
                <a:rPr lang="en-US" altLang="zh-CN" dirty="0"/>
                <a:t>session</a:t>
              </a:r>
              <a:r>
                <a:rPr lang="zh-CN" altLang="en-US" dirty="0"/>
                <a:t>域中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C02CE2-3037-4B8F-A903-69C62A2D2F1F}"/>
                </a:ext>
              </a:extLst>
            </p:cNvPr>
            <p:cNvSpPr txBox="1"/>
            <p:nvPr/>
          </p:nvSpPr>
          <p:spPr>
            <a:xfrm>
              <a:off x="446219" y="3255029"/>
              <a:ext cx="10108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zh-CN" altLang="en-US" dirty="0"/>
                <a:t>、从</a:t>
              </a:r>
              <a:r>
                <a:rPr lang="en-US" altLang="zh-CN" dirty="0"/>
                <a:t>servlet</a:t>
              </a:r>
              <a:r>
                <a:rPr lang="zh-CN" altLang="en-US" dirty="0"/>
                <a:t>跳转到商品显示页面，在页面中使用</a:t>
              </a:r>
              <a:r>
                <a:rPr lang="en-US" altLang="zh-CN" dirty="0"/>
                <a:t>JSTL</a:t>
              </a:r>
              <a:r>
                <a:rPr lang="zh-CN" altLang="en-US" dirty="0"/>
                <a:t>和</a:t>
              </a:r>
              <a:r>
                <a:rPr lang="en-US" altLang="zh-CN" dirty="0"/>
                <a:t>EL</a:t>
              </a:r>
              <a:r>
                <a:rPr lang="zh-CN" altLang="en-US" dirty="0"/>
                <a:t>表达式显示</a:t>
              </a:r>
              <a:r>
                <a:rPr lang="en-US" altLang="zh-CN" dirty="0"/>
                <a:t>servlet</a:t>
              </a:r>
              <a:r>
                <a:rPr lang="zh-CN" altLang="en-US" dirty="0"/>
                <a:t>储存到</a:t>
              </a:r>
              <a:r>
                <a:rPr lang="en-US" altLang="zh-CN" dirty="0"/>
                <a:t>session</a:t>
              </a:r>
              <a:r>
                <a:rPr lang="zh-CN" altLang="en-US" dirty="0"/>
                <a:t>中的数据</a:t>
              </a:r>
              <a:endParaRPr lang="en-US" altLang="zh-CN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D15DD5-33EA-4CF7-9F06-8330310FA203}"/>
                </a:ext>
              </a:extLst>
            </p:cNvPr>
            <p:cNvSpPr txBox="1"/>
            <p:nvPr/>
          </p:nvSpPr>
          <p:spPr>
            <a:xfrm>
              <a:off x="446219" y="3854245"/>
              <a:ext cx="1011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、为商品的规格绑定了一个</a:t>
              </a:r>
              <a:r>
                <a:rPr lang="en-US" altLang="zh-CN" dirty="0"/>
                <a:t>click</a:t>
              </a:r>
              <a:r>
                <a:rPr lang="zh-CN" altLang="en-US" dirty="0"/>
                <a:t>事件，判定用户同时选中颜色和尺码后调用</a:t>
              </a:r>
              <a:r>
                <a:rPr lang="en-US" altLang="zh-CN" dirty="0"/>
                <a:t>ajax</a:t>
              </a:r>
              <a:r>
                <a:rPr lang="zh-CN" altLang="en-US" dirty="0"/>
                <a:t>进行局部刷新库存</a:t>
              </a:r>
              <a:endParaRPr lang="en-US" altLang="zh-CN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668F95D-217E-4838-B2FB-50600B58E945}"/>
                </a:ext>
              </a:extLst>
            </p:cNvPr>
            <p:cNvSpPr txBox="1"/>
            <p:nvPr/>
          </p:nvSpPr>
          <p:spPr>
            <a:xfrm>
              <a:off x="446219" y="1917148"/>
              <a:ext cx="964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商品详情页实现了商品信息的显示与其商品图片的显示，并且动态显示了用户选择的规格库存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7CBC4A-6118-4434-AFCE-EB7A540BCE32}"/>
                </a:ext>
              </a:extLst>
            </p:cNvPr>
            <p:cNvSpPr txBox="1"/>
            <p:nvPr/>
          </p:nvSpPr>
          <p:spPr>
            <a:xfrm>
              <a:off x="446219" y="4453461"/>
              <a:ext cx="10980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r>
                <a:rPr lang="zh-CN" altLang="en-US" dirty="0"/>
                <a:t>、</a:t>
              </a:r>
              <a:r>
                <a:rPr lang="en-US" altLang="zh-CN" dirty="0"/>
                <a:t>ajax</a:t>
              </a:r>
              <a:r>
                <a:rPr lang="zh-CN" altLang="en-US" dirty="0"/>
                <a:t>把用户选择的规格和商品</a:t>
              </a:r>
              <a:r>
                <a:rPr lang="en-US" altLang="zh-CN" dirty="0"/>
                <a:t>id</a:t>
              </a:r>
              <a:r>
                <a:rPr lang="zh-CN" altLang="en-US" dirty="0"/>
                <a:t>传到</a:t>
              </a:r>
              <a:r>
                <a:rPr lang="en-US" altLang="zh-CN" dirty="0"/>
                <a:t>servlet</a:t>
              </a:r>
              <a:r>
                <a:rPr lang="zh-CN" altLang="en-US" dirty="0"/>
                <a:t>，通过这些数据从数据库中找到该条数据的库存，并返回显示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4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2977</Words>
  <Application>Microsoft Office PowerPoint</Application>
  <PresentationFormat>宽屏</PresentationFormat>
  <Paragraphs>381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791196855@qq.com</dc:creator>
  <cp:lastModifiedBy>791196855@qq.com</cp:lastModifiedBy>
  <cp:revision>114</cp:revision>
  <dcterms:created xsi:type="dcterms:W3CDTF">2018-05-16T05:27:24Z</dcterms:created>
  <dcterms:modified xsi:type="dcterms:W3CDTF">2018-06-04T14:56:19Z</dcterms:modified>
</cp:coreProperties>
</file>