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</p:sldMasterIdLst>
  <p:notesMasterIdLst>
    <p:notesMasterId r:id="rId25"/>
  </p:notesMasterIdLst>
  <p:handoutMasterIdLst>
    <p:handoutMasterId r:id="rId26"/>
  </p:handoutMasterIdLst>
  <p:sldIdLst>
    <p:sldId id="449" r:id="rId4"/>
    <p:sldId id="453" r:id="rId5"/>
    <p:sldId id="451" r:id="rId6"/>
    <p:sldId id="452" r:id="rId7"/>
    <p:sldId id="450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268" r:id="rId24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an Passos" initials="LP" lastIdx="1" clrIdx="0">
    <p:extLst>
      <p:ext uri="{19B8F6BF-5375-455C-9EA6-DF929625EA0E}">
        <p15:presenceInfo xmlns:p15="http://schemas.microsoft.com/office/powerpoint/2012/main" userId="9be232c07e0d6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0000"/>
    <a:srgbClr val="08577E"/>
    <a:srgbClr val="00BC55"/>
    <a:srgbClr val="FF9933"/>
    <a:srgbClr val="006699"/>
    <a:srgbClr val="006666"/>
    <a:srgbClr val="949494"/>
    <a:srgbClr val="FCE4D6"/>
    <a:srgbClr val="125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CAE58-F6EE-4059-89F0-708940528174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7D0-0B47-48FE-94A9-70058E74C9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2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6AA11C-A17B-4472-BC2A-14764B89862A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C37131-B83E-47D3-954D-562DB98952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12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8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3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9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4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5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2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5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04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55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8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20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4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1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1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2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1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8692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62283" y="183129"/>
            <a:ext cx="7759890" cy="1325563"/>
          </a:xfrm>
        </p:spPr>
        <p:txBody>
          <a:bodyPr>
            <a:normAutofit/>
          </a:bodyPr>
          <a:lstStyle>
            <a:lvl1pPr>
              <a:defRPr sz="3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858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51226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5E82114-5659-44D9-960D-50B9E97BFFEA}" type="datetime1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49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7CEF-E2DE-4FD0-9178-97E377F7C8F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38D3-7865-4F59-913D-482C3B3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EC5-7EBE-43FA-8690-8F49D982D44F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31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CA7D-564E-426B-94FC-FA348DF91CC5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6170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BD5B-0E51-40FF-94C5-55DA45A9C225}" type="datetime1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2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E-DF6B-4E80-BA28-4909E7C85874}" type="datetime1">
              <a:rPr lang="pt-BR" smtClean="0"/>
              <a:t>22/01/2021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921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B637-BAD8-47A1-9EC7-2C5870B52840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86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570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9538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18124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5EFAEC5-7EBE-43FA-8690-8F49D982D44F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30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797-5529-4CF3-8D63-4C3BC90A3992}" type="datetime1">
              <a:rPr lang="pt-BR" smtClean="0"/>
              <a:t>22/01/2021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15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BDE0-82E3-4D06-8B06-3220CB57098B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40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7928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5EFAEC5-7EBE-43FA-8690-8F49D982D44F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0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B4CA7D-564E-426B-94FC-FA348DF91CC5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686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21819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82DBD5B-0E51-40FF-94C5-55DA45A9C225}" type="datetime1">
              <a:rPr lang="pt-BR" smtClean="0"/>
              <a:t>22/01/2021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393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5054C0E-DF6B-4E80-BA28-4909E7C85874}" type="datetime1">
              <a:rPr lang="pt-BR" smtClean="0"/>
              <a:t>22/01/2021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035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F9B637-BAD8-47A1-9EC7-2C5870B52840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0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2242" y="554365"/>
            <a:ext cx="7832636" cy="688068"/>
          </a:xfrm>
        </p:spPr>
        <p:txBody>
          <a:bodyPr/>
          <a:lstStyle>
            <a:lvl1pPr>
              <a:defRPr sz="4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13B4CA7D-564E-426B-94FC-FA348DF91CC5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65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5888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75C6797-5529-4CF3-8D63-4C3BC90A3992}" type="datetime1">
              <a:rPr lang="pt-BR" smtClean="0"/>
              <a:t>22/01/2021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36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49FBDE0-82E3-4D06-8B06-3220CB57098B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228648"/>
            <a:ext cx="8189794" cy="1325563"/>
          </a:xfrm>
        </p:spPr>
        <p:txBody>
          <a:bodyPr>
            <a:normAutofit/>
          </a:bodyPr>
          <a:lstStyle>
            <a:lvl1pPr>
              <a:defRPr sz="4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A82DBD5B-0E51-40FF-94C5-55DA45A9C225}" type="datetime1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99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5054C0E-DF6B-4E80-BA28-4909E7C85874}" type="datetime1">
              <a:rPr lang="pt-BR" smtClean="0"/>
              <a:t>22/01/2021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0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257300"/>
            <a:ext cx="3932237" cy="1104902"/>
          </a:xfrm>
        </p:spPr>
        <p:txBody>
          <a:bodyPr anchor="b">
            <a:normAutofit/>
          </a:bodyPr>
          <a:lstStyle>
            <a:lvl1pPr>
              <a:defRPr sz="3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257300"/>
            <a:ext cx="6172200" cy="4603750"/>
          </a:xfrm>
        </p:spPr>
        <p:txBody>
          <a:bodyPr>
            <a:normAutofit/>
          </a:bodyPr>
          <a:lstStyle>
            <a:lvl1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2362202"/>
            <a:ext cx="3932237" cy="349884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AF9B637-BAD8-47A1-9EC7-2C5870B52840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257300"/>
            <a:ext cx="6172200" cy="46037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FDC681BB-8F72-4335-A3F7-D213A2AFEC72}" type="datetime1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839788" y="1257300"/>
            <a:ext cx="3932237" cy="110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838200" y="2362202"/>
            <a:ext cx="3932237" cy="349884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086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146760"/>
            <a:ext cx="8394510" cy="1325563"/>
          </a:xfrm>
        </p:spPr>
        <p:txBody>
          <a:bodyPr>
            <a:normAutofit/>
          </a:bodyPr>
          <a:lstStyle>
            <a:lvl1pPr>
              <a:defRPr sz="4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75C6797-5529-4CF3-8D63-4C3BC90A3992}" type="datetime1">
              <a:rPr lang="pt-BR" smtClean="0"/>
              <a:t>22/01/2021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2628900" cy="5811838"/>
          </a:xfrm>
        </p:spPr>
        <p:txBody>
          <a:bodyPr vert="eaVert"/>
          <a:lstStyle>
            <a:lvl1pPr>
              <a:defRPr sz="4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149FBDE0-82E3-4D06-8B06-3220CB57098B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EACB1F3-F5CE-4791-806B-C12904646B6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139042" y="365125"/>
            <a:ext cx="9214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Espaço Reservado para Título 1"/>
          <p:cNvSpPr txBox="1">
            <a:spLocks/>
          </p:cNvSpPr>
          <p:nvPr userDrawn="1"/>
        </p:nvSpPr>
        <p:spPr>
          <a:xfrm>
            <a:off x="2831637" y="274638"/>
            <a:ext cx="87507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3" name="Espaço Reservado para Texto 2"/>
          <p:cNvSpPr txBox="1">
            <a:spLocks/>
          </p:cNvSpPr>
          <p:nvPr userDrawn="1"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" y="61705"/>
            <a:ext cx="104595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wis721 Hv BT" panose="020B08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C2F-B22F-417C-8294-3A0D4D206E20}" type="datetime1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MN.QA.S.0002 • Rev.00 • Edição: Dezembro/2019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B1F3-F5CE-4791-806B-C12904646B6A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spaço Reservado para Título 1"/>
          <p:cNvSpPr txBox="1">
            <a:spLocks/>
          </p:cNvSpPr>
          <p:nvPr userDrawn="1"/>
        </p:nvSpPr>
        <p:spPr>
          <a:xfrm>
            <a:off x="2831637" y="274638"/>
            <a:ext cx="87507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Texto 2"/>
          <p:cNvSpPr txBox="1">
            <a:spLocks/>
          </p:cNvSpPr>
          <p:nvPr userDrawn="1"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" y="61705"/>
            <a:ext cx="104595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39"/>
          <p:cNvCxnSpPr/>
          <p:nvPr userDrawn="1"/>
        </p:nvCxnSpPr>
        <p:spPr>
          <a:xfrm flipH="1">
            <a:off x="301238" y="6721476"/>
            <a:ext cx="11308465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 txBox="1">
            <a:spLocks/>
          </p:cNvSpPr>
          <p:nvPr userDrawn="1"/>
        </p:nvSpPr>
        <p:spPr>
          <a:xfrm>
            <a:off x="2831637" y="274638"/>
            <a:ext cx="87507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3" name="Espaço Reservado para Texto 2"/>
          <p:cNvSpPr txBox="1">
            <a:spLocks/>
          </p:cNvSpPr>
          <p:nvPr userDrawn="1"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0" y="122464"/>
            <a:ext cx="1399739" cy="770824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12179300" cy="6833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17" Type="http://schemas.openxmlformats.org/officeDocument/2006/relationships/slide" Target="slide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11" Type="http://schemas.openxmlformats.org/officeDocument/2006/relationships/image" Target="../media/image8.png"/><Relationship Id="rId5" Type="http://schemas.openxmlformats.org/officeDocument/2006/relationships/slide" Target="slide11.xm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5.png"/><Relationship Id="rId7" Type="http://schemas.openxmlformats.org/officeDocument/2006/relationships/slide" Target="slide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6.xml"/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17" Type="http://schemas.openxmlformats.org/officeDocument/2006/relationships/slide" Target="slide14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11" Type="http://schemas.openxmlformats.org/officeDocument/2006/relationships/slide" Target="slide1.xml"/><Relationship Id="rId5" Type="http://schemas.openxmlformats.org/officeDocument/2006/relationships/image" Target="../media/image42.png"/><Relationship Id="rId15" Type="http://schemas.openxmlformats.org/officeDocument/2006/relationships/image" Target="../media/image45.png"/><Relationship Id="rId10" Type="http://schemas.openxmlformats.org/officeDocument/2006/relationships/slide" Target="slide15.xml"/><Relationship Id="rId4" Type="http://schemas.openxmlformats.org/officeDocument/2006/relationships/image" Target="../media/image41.png"/><Relationship Id="rId9" Type="http://schemas.openxmlformats.org/officeDocument/2006/relationships/slide" Target="slide12.xml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" Target="slide1.xml"/><Relationship Id="rId7" Type="http://schemas.openxmlformats.org/officeDocument/2006/relationships/hyperlink" Target="../../Weekly%20Action%20Plan/Monthly%20KPI/Monthly%20KPI%20rev%2001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image" Target="../media/image48.png"/><Relationship Id="rId4" Type="http://schemas.openxmlformats.org/officeDocument/2006/relationships/slide" Target="slide11.xml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" Target="slide1.xml"/><Relationship Id="rId7" Type="http://schemas.openxmlformats.org/officeDocument/2006/relationships/image" Target="../media/image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11" Type="http://schemas.openxmlformats.org/officeDocument/2006/relationships/image" Target="../media/image49.png"/><Relationship Id="rId5" Type="http://schemas.openxmlformats.org/officeDocument/2006/relationships/slide" Target="slide11.xml"/><Relationship Id="rId10" Type="http://schemas.openxmlformats.org/officeDocument/2006/relationships/image" Target="../media/image43.png"/><Relationship Id="rId4" Type="http://schemas.openxmlformats.org/officeDocument/2006/relationships/slide" Target="slide6.xml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slide" Target="slide1.xml"/><Relationship Id="rId7" Type="http://schemas.openxmlformats.org/officeDocument/2006/relationships/hyperlink" Target="../../Financeiro/12.%20Fluxo%20de%20Caixa/Cash%20Flow%20-%20Pago%20Setembro.2020.xls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image" Target="../media/image46.png"/><Relationship Id="rId4" Type="http://schemas.openxmlformats.org/officeDocument/2006/relationships/slide" Target="slide6.xml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1.xml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12" Type="http://schemas.openxmlformats.org/officeDocument/2006/relationships/slide" Target="slide6.xml"/><Relationship Id="rId17" Type="http://schemas.openxmlformats.org/officeDocument/2006/relationships/slide" Target="slide19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11" Type="http://schemas.openxmlformats.org/officeDocument/2006/relationships/slide" Target="slide1.xml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10" Type="http://schemas.openxmlformats.org/officeDocument/2006/relationships/slide" Target="slide20.xml"/><Relationship Id="rId4" Type="http://schemas.openxmlformats.org/officeDocument/2006/relationships/image" Target="../media/image40.png"/><Relationship Id="rId9" Type="http://schemas.openxmlformats.org/officeDocument/2006/relationships/slide" Target="slide17.xml"/><Relationship Id="rId1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" Target="slide1.xml"/><Relationship Id="rId7" Type="http://schemas.openxmlformats.org/officeDocument/2006/relationships/hyperlink" Target="../../Weekly%20Action%20Plan/Monthly%20KPI/Monthly%20KPI%20rev%2001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image" Target="../media/image61.png"/><Relationship Id="rId4" Type="http://schemas.openxmlformats.org/officeDocument/2006/relationships/slide" Target="slide16.xml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slide" Target="slide1.xml"/><Relationship Id="rId7" Type="http://schemas.openxmlformats.org/officeDocument/2006/relationships/image" Target="../media/image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11" Type="http://schemas.openxmlformats.org/officeDocument/2006/relationships/image" Target="../media/image62.png"/><Relationship Id="rId5" Type="http://schemas.openxmlformats.org/officeDocument/2006/relationships/slide" Target="slide11.xml"/><Relationship Id="rId10" Type="http://schemas.openxmlformats.org/officeDocument/2006/relationships/image" Target="../media/image55.png"/><Relationship Id="rId4" Type="http://schemas.openxmlformats.org/officeDocument/2006/relationships/slide" Target="slide6.xml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slide" Target="slide1.xml"/><Relationship Id="rId7" Type="http://schemas.openxmlformats.org/officeDocument/2006/relationships/hyperlink" Target="../../Financeiro/12.%20Fluxo%20de%20Caixa/Cash%20Flow%20-%20Pago%20Setembro.2020.xls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image" Target="../media/image58.png"/><Relationship Id="rId4" Type="http://schemas.openxmlformats.org/officeDocument/2006/relationships/slide" Target="slide6.xml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.xml"/><Relationship Id="rId7" Type="http://schemas.openxmlformats.org/officeDocument/2006/relationships/hyperlink" Target="../../Weekly%20Action%20Plan/Monthly%20KPI/Monthly%20KPI%20rev%2001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11" Type="http://schemas.openxmlformats.org/officeDocument/2006/relationships/image" Target="../media/image15.png"/><Relationship Id="rId5" Type="http://schemas.openxmlformats.org/officeDocument/2006/relationships/slide" Target="slide11.xml"/><Relationship Id="rId10" Type="http://schemas.openxmlformats.org/officeDocument/2006/relationships/image" Target="../media/image14.png"/><Relationship Id="rId4" Type="http://schemas.openxmlformats.org/officeDocument/2006/relationships/slide" Target="slide6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11" Type="http://schemas.openxmlformats.org/officeDocument/2006/relationships/image" Target="../media/image16.png"/><Relationship Id="rId5" Type="http://schemas.openxmlformats.org/officeDocument/2006/relationships/slide" Target="slide11.xml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slide" Target="slide6.xml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hyperlink" Target="../../Financeiro/12.%20Fluxo%20de%20Caixa/Cash%20Flow%20-%20Pago%20Setembro.2020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image" Target="../media/image25.png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5.png"/><Relationship Id="rId7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7.xml"/><Relationship Id="rId3" Type="http://schemas.openxmlformats.org/officeDocument/2006/relationships/image" Target="../media/image5.png"/><Relationship Id="rId7" Type="http://schemas.openxmlformats.org/officeDocument/2006/relationships/slide" Target="slide16.xml"/><Relationship Id="rId12" Type="http://schemas.openxmlformats.org/officeDocument/2006/relationships/image" Target="../media/image31.png"/><Relationship Id="rId17" Type="http://schemas.openxmlformats.org/officeDocument/2006/relationships/slide" Target="slide9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11" Type="http://schemas.openxmlformats.org/officeDocument/2006/relationships/image" Target="../media/image30.png"/><Relationship Id="rId5" Type="http://schemas.openxmlformats.org/officeDocument/2006/relationships/slide" Target="slide1.xml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slide" Target="slide10.xml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1.xml"/><Relationship Id="rId7" Type="http://schemas.openxmlformats.org/officeDocument/2006/relationships/hyperlink" Target="../../Weekly%20Action%20Plan/Monthly%20KPI/Monthly%20KPI%20rev%2001.x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image" Target="../media/image36.png"/><Relationship Id="rId4" Type="http://schemas.openxmlformats.org/officeDocument/2006/relationships/slide" Target="slide6.xml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" Target="slide1.xml"/><Relationship Id="rId7" Type="http://schemas.openxmlformats.org/officeDocument/2006/relationships/image" Target="../media/image37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11" Type="http://schemas.openxmlformats.org/officeDocument/2006/relationships/image" Target="../media/image31.png"/><Relationship Id="rId5" Type="http://schemas.openxmlformats.org/officeDocument/2006/relationships/slide" Target="slide11.xml"/><Relationship Id="rId10" Type="http://schemas.openxmlformats.org/officeDocument/2006/relationships/image" Target="../media/image30.png"/><Relationship Id="rId4" Type="http://schemas.openxmlformats.org/officeDocument/2006/relationships/slide" Target="slide6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slide" Target="slide1.xml"/><Relationship Id="rId7" Type="http://schemas.openxmlformats.org/officeDocument/2006/relationships/hyperlink" Target="../../Financeiro/12.%20Fluxo%20de%20Caixa/Cash%20Flow%20-%20Pago%20Setembro.2020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image" Target="../media/image34.png"/><Relationship Id="rId4" Type="http://schemas.openxmlformats.org/officeDocument/2006/relationships/slide" Target="slide6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5"/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-141668" y="2640167"/>
            <a:ext cx="4262907" cy="4198514"/>
            <a:chOff x="-141668" y="2627289"/>
            <a:chExt cx="4262907" cy="4198514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-141668" y="2736888"/>
              <a:ext cx="4262907" cy="4088915"/>
            </a:xfrm>
            <a:prstGeom prst="roundRect">
              <a:avLst>
                <a:gd name="adj" fmla="val 15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82698" y="2627289"/>
              <a:ext cx="312035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FINANCIAL ANALYSIS – Data base November/2020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89186" y="3355341"/>
            <a:ext cx="7735895" cy="3470462"/>
            <a:chOff x="4589186" y="3355341"/>
            <a:chExt cx="7735895" cy="34704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734" t="1639" r="713" b="1970"/>
            <a:stretch/>
          </p:blipFill>
          <p:spPr>
            <a:xfrm>
              <a:off x="4727575" y="3629025"/>
              <a:ext cx="7327900" cy="2949575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05316" y="5563672"/>
              <a:ext cx="530527" cy="54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454653" y="3694080"/>
              <a:ext cx="1718879" cy="17525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173532" y="4570345"/>
              <a:ext cx="280674" cy="1263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1" idx="3"/>
            </p:cNvCxnSpPr>
            <p:nvPr/>
          </p:nvCxnSpPr>
          <p:spPr>
            <a:xfrm>
              <a:off x="5904657" y="5367468"/>
              <a:ext cx="1078353" cy="657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89186" y="3355341"/>
              <a:ext cx="7735895" cy="3470462"/>
              <a:chOff x="4273865" y="3307723"/>
              <a:chExt cx="7735895" cy="4399391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4273865" y="3417322"/>
                <a:ext cx="7735895" cy="4289792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4672250" y="3307723"/>
                <a:ext cx="1409576" cy="3316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ANALYSIS</a:t>
                </a:r>
              </a:p>
            </p:txBody>
          </p:sp>
        </p:grpSp>
      </p:grpSp>
      <p:sp>
        <p:nvSpPr>
          <p:cNvPr id="45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CIVIL</a:t>
            </a:r>
          </a:p>
        </p:txBody>
      </p:sp>
      <p:sp>
        <p:nvSpPr>
          <p:cNvPr id="46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47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639439" y="3498556"/>
            <a:ext cx="216000" cy="216000"/>
            <a:chOff x="4645878" y="851948"/>
            <a:chExt cx="216000" cy="216000"/>
          </a:xfrm>
        </p:grpSpPr>
        <p:sp>
          <p:nvSpPr>
            <p:cNvPr id="62" name="Oval 61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>
              <a:hlinkClick r:id="rId7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sp>
          <p:nvSpPr>
            <p:cNvPr id="31" name="Retângulo de cantos arredondados 26"/>
            <p:cNvSpPr/>
            <p:nvPr/>
          </p:nvSpPr>
          <p:spPr>
            <a:xfrm>
              <a:off x="4589186" y="806795"/>
              <a:ext cx="7735895" cy="2448000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ixaDeTexto 27"/>
            <p:cNvSpPr txBox="1"/>
            <p:nvPr/>
          </p:nvSpPr>
          <p:spPr>
            <a:xfrm>
              <a:off x="4992514" y="697197"/>
              <a:ext cx="3096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RISK &amp; OPPORTUNITY – Data base November/2020</a:t>
              </a:r>
            </a:p>
          </p:txBody>
        </p:sp>
        <p:sp>
          <p:nvSpPr>
            <p:cNvPr id="33" name="CaixaDeTexto 27"/>
            <p:cNvSpPr txBox="1"/>
            <p:nvPr/>
          </p:nvSpPr>
          <p:spPr>
            <a:xfrm>
              <a:off x="5270484" y="919282"/>
              <a:ext cx="756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QUANTITY</a:t>
              </a:r>
            </a:p>
          </p:txBody>
        </p:sp>
        <p:sp>
          <p:nvSpPr>
            <p:cNvPr id="34" name="CaixaDeTexto 27"/>
            <p:cNvSpPr txBox="1"/>
            <p:nvPr/>
          </p:nvSpPr>
          <p:spPr>
            <a:xfrm>
              <a:off x="7149581" y="918864"/>
              <a:ext cx="576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VALUE</a:t>
              </a:r>
            </a:p>
          </p:txBody>
        </p:sp>
        <p:sp>
          <p:nvSpPr>
            <p:cNvPr id="35" name="CaixaDeTexto 27"/>
            <p:cNvSpPr txBox="1"/>
            <p:nvPr/>
          </p:nvSpPr>
          <p:spPr>
            <a:xfrm>
              <a:off x="8604388" y="918864"/>
              <a:ext cx="1260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RISK VALUE STATUS</a:t>
              </a:r>
            </a:p>
          </p:txBody>
        </p:sp>
        <p:sp>
          <p:nvSpPr>
            <p:cNvPr id="36" name="CaixaDeTexto 27"/>
            <p:cNvSpPr txBox="1"/>
            <p:nvPr/>
          </p:nvSpPr>
          <p:spPr>
            <a:xfrm>
              <a:off x="10210282" y="918864"/>
              <a:ext cx="1836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OPPORTUNITY VALUE STATUS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39439" y="849801"/>
              <a:ext cx="216000" cy="216000"/>
              <a:chOff x="4645878" y="851948"/>
              <a:chExt cx="216000" cy="2160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645878" y="851948"/>
                <a:ext cx="216000" cy="21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lus 51">
                <a:hlinkClick r:id="rId8" action="ppaction://hlinksldjump"/>
              </p:cNvPr>
              <p:cNvSpPr/>
              <p:nvPr/>
            </p:nvSpPr>
            <p:spPr>
              <a:xfrm>
                <a:off x="4663878" y="869948"/>
                <a:ext cx="180000" cy="180000"/>
              </a:xfrm>
              <a:prstGeom prst="mathPlus">
                <a:avLst>
                  <a:gd name="adj1" fmla="val 1557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1685" y="1187144"/>
              <a:ext cx="1506522" cy="198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83224" y="1187144"/>
              <a:ext cx="1508569" cy="198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3514" y="1187144"/>
              <a:ext cx="1521747" cy="1980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64060" y="1187144"/>
              <a:ext cx="1721740" cy="1980000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-141668" y="701769"/>
            <a:ext cx="4262907" cy="1926231"/>
            <a:chOff x="-141668" y="701769"/>
            <a:chExt cx="4262907" cy="1926231"/>
          </a:xfrm>
        </p:grpSpPr>
        <p:grpSp>
          <p:nvGrpSpPr>
            <p:cNvPr id="17" name="Grupo 16"/>
            <p:cNvGrpSpPr/>
            <p:nvPr/>
          </p:nvGrpSpPr>
          <p:grpSpPr>
            <a:xfrm>
              <a:off x="-141668" y="701769"/>
              <a:ext cx="4262907" cy="1925520"/>
              <a:chOff x="-141668" y="701769"/>
              <a:chExt cx="4262907" cy="1925520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-141668" y="811368"/>
                <a:ext cx="4262907" cy="181592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249005" y="701769"/>
                <a:ext cx="161843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MONTHLY ACTION PLAN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71001" y="849801"/>
                <a:ext cx="216000" cy="216000"/>
                <a:chOff x="4645878" y="851948"/>
                <a:chExt cx="216000" cy="216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4645878" y="851948"/>
                  <a:ext cx="216000" cy="21600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Plus 56">
                  <a:hlinkClick r:id="rId13" action="ppaction://hlinksldjump"/>
                </p:cNvPr>
                <p:cNvSpPr/>
                <p:nvPr/>
              </p:nvSpPr>
              <p:spPr>
                <a:xfrm>
                  <a:off x="4663878" y="869948"/>
                  <a:ext cx="180000" cy="180000"/>
                </a:xfrm>
                <a:prstGeom prst="mathPlus">
                  <a:avLst>
                    <a:gd name="adj1" fmla="val 15570"/>
                  </a:avLst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3" name="Imagem 52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000" y="867600"/>
              <a:ext cx="3636000" cy="1760400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48400" y="2876400"/>
            <a:ext cx="2224800" cy="3884400"/>
          </a:xfrm>
          <a:prstGeom prst="rect">
            <a:avLst/>
          </a:prstGeom>
        </p:spPr>
      </p:pic>
      <p:pic>
        <p:nvPicPr>
          <p:cNvPr id="5" name="Imagem 4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577600" y="2872800"/>
            <a:ext cx="1317600" cy="1404000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871001" y="2792364"/>
            <a:ext cx="216000" cy="216000"/>
            <a:chOff x="4645878" y="851948"/>
            <a:chExt cx="216000" cy="216000"/>
          </a:xfrm>
        </p:grpSpPr>
        <p:sp>
          <p:nvSpPr>
            <p:cNvPr id="59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lus 59">
              <a:hlinkClick r:id="rId17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5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50761" y="1828492"/>
            <a:ext cx="11874321" cy="5010191"/>
            <a:chOff x="450761" y="1815613"/>
            <a:chExt cx="11874321" cy="5010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492" b="1864"/>
            <a:stretch/>
          </p:blipFill>
          <p:spPr>
            <a:xfrm>
              <a:off x="639440" y="2112137"/>
              <a:ext cx="11412565" cy="4631975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954124" y="5172562"/>
              <a:ext cx="674126" cy="687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81807" y="2975020"/>
              <a:ext cx="2184131" cy="22268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237149" y="3515932"/>
              <a:ext cx="409463" cy="207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1" idx="3"/>
            </p:cNvCxnSpPr>
            <p:nvPr/>
          </p:nvCxnSpPr>
          <p:spPr>
            <a:xfrm>
              <a:off x="2501666" y="4875789"/>
              <a:ext cx="1551181" cy="88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0761" y="1815613"/>
              <a:ext cx="11874321" cy="5010191"/>
              <a:chOff x="135440" y="1355860"/>
              <a:chExt cx="11874321" cy="6351255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135440" y="1503187"/>
                <a:ext cx="11874321" cy="6203928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324119" y="1355860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50761" y="902472"/>
            <a:ext cx="8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Principais atividades em atraso, principais pontos de atenção e planos de recuperação.</a:t>
            </a:r>
          </a:p>
        </p:txBody>
      </p:sp>
      <p:sp>
        <p:nvSpPr>
          <p:cNvPr id="30" name="文本框 15">
            <a:hlinkClick r:id="rId4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31" name="文本框 15">
            <a:hlinkClick r:id="rId5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2" name="文本框 15">
            <a:hlinkClick r:id="rId6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33" name="文本框 15">
            <a:hlinkClick r:id="rId7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0" y="1712890"/>
            <a:ext cx="12647054" cy="5145110"/>
            <a:chOff x="0" y="1712890"/>
            <a:chExt cx="12647054" cy="5145110"/>
          </a:xfrm>
        </p:grpSpPr>
        <p:sp>
          <p:nvSpPr>
            <p:cNvPr id="27" name="Retângulo 26"/>
            <p:cNvSpPr/>
            <p:nvPr/>
          </p:nvSpPr>
          <p:spPr>
            <a:xfrm>
              <a:off x="0" y="1712890"/>
              <a:ext cx="12647054" cy="51451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300904" y="1944712"/>
              <a:ext cx="7817745" cy="4146996"/>
              <a:chOff x="4300904" y="1944712"/>
              <a:chExt cx="7817745" cy="4146996"/>
            </a:xfrm>
          </p:grpSpPr>
          <p:pic>
            <p:nvPicPr>
              <p:cNvPr id="44" name="Imagem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964" y="1957592"/>
                <a:ext cx="3965685" cy="3122935"/>
              </a:xfrm>
              <a:prstGeom prst="rect">
                <a:avLst/>
              </a:prstGeom>
            </p:spPr>
          </p:pic>
          <p:pic>
            <p:nvPicPr>
              <p:cNvPr id="46" name="Imagem 45"/>
              <p:cNvPicPr>
                <a:picLocks noChangeAspect="1"/>
              </p:cNvPicPr>
              <p:nvPr/>
            </p:nvPicPr>
            <p:blipFill rotWithShape="1">
              <a:blip r:embed="rId9"/>
              <a:srcRect b="8594"/>
              <a:stretch/>
            </p:blipFill>
            <p:spPr>
              <a:xfrm>
                <a:off x="4300904" y="1944712"/>
                <a:ext cx="3852060" cy="4146996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2" name="Rounded Rectangle 41">
              <a:hlinkClick r:id="rId4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45" name="Straight Arrow Connector 44">
              <a:hlinkClick r:id="rId5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7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de cantos arredondados 28"/>
          <p:cNvSpPr/>
          <p:nvPr/>
        </p:nvSpPr>
        <p:spPr>
          <a:xfrm>
            <a:off x="-141668" y="2749766"/>
            <a:ext cx="4262907" cy="4088915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3158" y="1182412"/>
              <a:ext cx="1714284" cy="198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3575" y="1198621"/>
              <a:ext cx="1528423" cy="198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2008" y="1182412"/>
              <a:ext cx="1515130" cy="1980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9841" y="1178288"/>
              <a:ext cx="1515130" cy="1980000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4589186" y="697197"/>
              <a:ext cx="7735895" cy="2557598"/>
              <a:chOff x="4653581" y="452496"/>
              <a:chExt cx="7735895" cy="25575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653581" y="452496"/>
                <a:ext cx="7735895" cy="2557598"/>
                <a:chOff x="4063176" y="3178859"/>
                <a:chExt cx="7735895" cy="2557598"/>
              </a:xfrm>
            </p:grpSpPr>
            <p:sp>
              <p:nvSpPr>
                <p:cNvPr id="31" name="Retângulo de cantos arredondados 26"/>
                <p:cNvSpPr/>
                <p:nvPr/>
              </p:nvSpPr>
              <p:spPr>
                <a:xfrm>
                  <a:off x="4063176" y="3288457"/>
                  <a:ext cx="7735895" cy="2448000"/>
                </a:xfrm>
                <a:prstGeom prst="roundRect">
                  <a:avLst>
                    <a:gd name="adj" fmla="val 3853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aixaDeTexto 27"/>
                <p:cNvSpPr txBox="1"/>
                <p:nvPr/>
              </p:nvSpPr>
              <p:spPr>
                <a:xfrm>
                  <a:off x="4466504" y="3178859"/>
                  <a:ext cx="1440000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RISK &amp; OPPORTUNITY</a:t>
                  </a:r>
                </a:p>
              </p:txBody>
            </p:sp>
          </p:grpSp>
          <p:sp>
            <p:nvSpPr>
              <p:cNvPr id="33" name="CaixaDeTexto 27"/>
              <p:cNvSpPr txBox="1"/>
              <p:nvPr/>
            </p:nvSpPr>
            <p:spPr>
              <a:xfrm>
                <a:off x="5480925" y="674581"/>
                <a:ext cx="828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QUANTITY</a:t>
                </a:r>
              </a:p>
            </p:txBody>
          </p:sp>
          <p:sp>
            <p:nvSpPr>
              <p:cNvPr id="34" name="CaixaDeTexto 27"/>
              <p:cNvSpPr txBox="1"/>
              <p:nvPr/>
            </p:nvSpPr>
            <p:spPr>
              <a:xfrm>
                <a:off x="7519843" y="674163"/>
                <a:ext cx="576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VALUE</a:t>
                </a:r>
              </a:p>
            </p:txBody>
          </p:sp>
          <p:sp>
            <p:nvSpPr>
              <p:cNvPr id="35" name="CaixaDeTexto 27"/>
              <p:cNvSpPr txBox="1"/>
              <p:nvPr/>
            </p:nvSpPr>
            <p:spPr>
              <a:xfrm>
                <a:off x="8852812" y="674163"/>
                <a:ext cx="161843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RISK VALUE STATUS</a:t>
                </a:r>
              </a:p>
            </p:txBody>
          </p:sp>
          <p:sp>
            <p:nvSpPr>
              <p:cNvPr id="36" name="CaixaDeTexto 27"/>
              <p:cNvSpPr txBox="1"/>
              <p:nvPr/>
            </p:nvSpPr>
            <p:spPr>
              <a:xfrm>
                <a:off x="10265484" y="674163"/>
                <a:ext cx="189549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OPPORTUNITY VALUE STATUS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589186" y="3355341"/>
            <a:ext cx="7735895" cy="3470462"/>
            <a:chOff x="4589186" y="3355341"/>
            <a:chExt cx="7735895" cy="34704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2946" y="3578895"/>
              <a:ext cx="7435513" cy="30600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05316" y="5563672"/>
              <a:ext cx="530527" cy="54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454653" y="3694080"/>
              <a:ext cx="1718879" cy="17525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173532" y="4570345"/>
              <a:ext cx="280674" cy="1263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1" idx="3"/>
            </p:cNvCxnSpPr>
            <p:nvPr/>
          </p:nvCxnSpPr>
          <p:spPr>
            <a:xfrm>
              <a:off x="5904657" y="5367468"/>
              <a:ext cx="1078353" cy="657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89186" y="3355341"/>
              <a:ext cx="7735895" cy="3470462"/>
              <a:chOff x="4273865" y="3307723"/>
              <a:chExt cx="7735895" cy="4399391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4273865" y="3417322"/>
                <a:ext cx="7735895" cy="4289792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4672250" y="3307723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639439" y="849801"/>
            <a:ext cx="216000" cy="216000"/>
            <a:chOff x="4645878" y="851948"/>
            <a:chExt cx="216000" cy="216000"/>
          </a:xfrm>
        </p:grpSpPr>
        <p:sp>
          <p:nvSpPr>
            <p:cNvPr id="38" name="Oval 37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lus 51">
              <a:hlinkClick r:id="rId8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71001" y="849801"/>
            <a:ext cx="216000" cy="216000"/>
            <a:chOff x="4645878" y="851948"/>
            <a:chExt cx="216000" cy="216000"/>
          </a:xfrm>
        </p:grpSpPr>
        <p:sp>
          <p:nvSpPr>
            <p:cNvPr id="56" name="Oval 55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lus 56">
              <a:hlinkClick r:id="rId9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39439" y="3498556"/>
            <a:ext cx="216000" cy="216000"/>
            <a:chOff x="4645878" y="851948"/>
            <a:chExt cx="216000" cy="216000"/>
          </a:xfrm>
        </p:grpSpPr>
        <p:sp>
          <p:nvSpPr>
            <p:cNvPr id="62" name="Oval 61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>
              <a:hlinkClick r:id="rId10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文本框 15">
            <a:hlinkClick r:id="rId11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65" name="文本框 15">
            <a:hlinkClick r:id="rId12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66" name="文本框 15"/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67" name="文本框 15">
            <a:hlinkClick r:id="rId13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-141668" y="701769"/>
            <a:ext cx="4262907" cy="1925520"/>
            <a:chOff x="-141668" y="701769"/>
            <a:chExt cx="4262907" cy="1925520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-141668" y="811368"/>
              <a:ext cx="4262907" cy="1815921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49005" y="701769"/>
              <a:ext cx="16184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MONTHLY ACTION PLAN</a:t>
              </a:r>
            </a:p>
          </p:txBody>
        </p:sp>
      </p:grpSp>
      <p:pic>
        <p:nvPicPr>
          <p:cNvPr id="73" name="Imagem 72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48400" y="1000089"/>
            <a:ext cx="3592800" cy="1627200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282698" y="2640167"/>
            <a:ext cx="312035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FINANCIAL ANALYSIS – Data base November/2020</a:t>
            </a:r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48400" y="2876400"/>
            <a:ext cx="2224800" cy="3884400"/>
          </a:xfrm>
          <a:prstGeom prst="rect">
            <a:avLst/>
          </a:prstGeom>
        </p:spPr>
      </p:pic>
      <p:pic>
        <p:nvPicPr>
          <p:cNvPr id="77" name="Imagem 76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577600" y="2872800"/>
            <a:ext cx="1317600" cy="1404000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871001" y="2792364"/>
            <a:ext cx="216000" cy="216000"/>
            <a:chOff x="4645878" y="851948"/>
            <a:chExt cx="216000" cy="216000"/>
          </a:xfrm>
        </p:grpSpPr>
        <p:sp>
          <p:nvSpPr>
            <p:cNvPr id="59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lus 59">
              <a:hlinkClick r:id="rId17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2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41668" y="701769"/>
            <a:ext cx="12428113" cy="2990641"/>
            <a:chOff x="-141668" y="701769"/>
            <a:chExt cx="5502479" cy="2453555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-141668" y="811368"/>
              <a:ext cx="5502479" cy="2343956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49005" y="701769"/>
              <a:ext cx="704121" cy="214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MONTHLY ACTION PLAN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26" name="Rounded Rectangle 25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29" name="Straight Arrow Connector 28">
              <a:hlinkClick r:id="rId4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23" name="文本框 15">
            <a:hlinkClick r:id="rId5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0" name="文本框 15">
            <a:hlinkClick r:id="rId4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31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10354"/>
              </p:ext>
            </p:extLst>
          </p:nvPr>
        </p:nvGraphicFramePr>
        <p:xfrm>
          <a:off x="2141301" y="4188831"/>
          <a:ext cx="7909399" cy="2296672"/>
        </p:xfrm>
        <a:graphic>
          <a:graphicData uri="http://schemas.openxmlformats.org/drawingml/2006/table">
            <a:tbl>
              <a:tblPr/>
              <a:tblGrid>
                <a:gridCol w="475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Postponed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distribuition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União-2 SE basic project Hired definition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21-out-20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30-out-20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the Conductive rail contract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the PSD System contract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05 detail design documents sent to SENER (Com &amp; Sign) to refering to package of the 0016 e 0018 documents sent by SENER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4-dez-20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02 detail design documents sent to SENER (PSD) to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package of the 0020 documents sent by SENER.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7-dez-20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Group 57"/>
          <p:cNvGrpSpPr/>
          <p:nvPr/>
        </p:nvGrpSpPr>
        <p:grpSpPr>
          <a:xfrm>
            <a:off x="11780216" y="6174819"/>
            <a:ext cx="216000" cy="216000"/>
            <a:chOff x="4645878" y="851948"/>
            <a:chExt cx="216000" cy="216000"/>
          </a:xfrm>
        </p:grpSpPr>
        <p:sp>
          <p:nvSpPr>
            <p:cNvPr id="25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-143816" y="3790553"/>
            <a:ext cx="12428113" cy="2990641"/>
            <a:chOff x="-141668" y="701769"/>
            <a:chExt cx="5502479" cy="2453555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-141668" y="811368"/>
              <a:ext cx="5502479" cy="2343956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49005" y="701769"/>
              <a:ext cx="859028" cy="214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ACTIONS DELAYED / ON-HOLD</a:t>
              </a:r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9600" y="1260000"/>
            <a:ext cx="5036400" cy="2433600"/>
          </a:xfrm>
          <a:prstGeom prst="rect">
            <a:avLst/>
          </a:prstGeom>
        </p:spPr>
      </p:pic>
      <p:pic>
        <p:nvPicPr>
          <p:cNvPr id="6" name="Imagem 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464800" y="1447200"/>
            <a:ext cx="2901600" cy="1965600"/>
          </a:xfrm>
          <a:prstGeom prst="rect">
            <a:avLst/>
          </a:prstGeom>
        </p:spPr>
      </p:pic>
      <p:pic>
        <p:nvPicPr>
          <p:cNvPr id="7" name="Imagem 6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200" y="1447200"/>
            <a:ext cx="2894400" cy="1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38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9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43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9" name="Rounded Rectangle 48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50" name="Straight Arrow Connector 49">
              <a:hlinkClick r:id="rId5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grpSp>
          <p:nvGrpSpPr>
            <p:cNvPr id="24" name="Group 23"/>
            <p:cNvGrpSpPr/>
            <p:nvPr/>
          </p:nvGrpSpPr>
          <p:grpSpPr>
            <a:xfrm>
              <a:off x="4589186" y="697197"/>
              <a:ext cx="7735895" cy="2557598"/>
              <a:chOff x="4653581" y="452496"/>
              <a:chExt cx="7735895" cy="25575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653581" y="452496"/>
                <a:ext cx="7735895" cy="2557598"/>
                <a:chOff x="4063176" y="3178859"/>
                <a:chExt cx="7735895" cy="2557598"/>
              </a:xfrm>
            </p:grpSpPr>
            <p:sp>
              <p:nvSpPr>
                <p:cNvPr id="31" name="Retângulo de cantos arredondados 26"/>
                <p:cNvSpPr/>
                <p:nvPr/>
              </p:nvSpPr>
              <p:spPr>
                <a:xfrm>
                  <a:off x="4063176" y="3288457"/>
                  <a:ext cx="7735895" cy="2448000"/>
                </a:xfrm>
                <a:prstGeom prst="roundRect">
                  <a:avLst>
                    <a:gd name="adj" fmla="val 3853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aixaDeTexto 27"/>
                <p:cNvSpPr txBox="1"/>
                <p:nvPr/>
              </p:nvSpPr>
              <p:spPr>
                <a:xfrm>
                  <a:off x="4466504" y="3178859"/>
                  <a:ext cx="1440000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RISK &amp; OPPORTUNITY</a:t>
                  </a:r>
                </a:p>
              </p:txBody>
            </p:sp>
          </p:grpSp>
          <p:sp>
            <p:nvSpPr>
              <p:cNvPr id="33" name="CaixaDeTexto 27"/>
              <p:cNvSpPr txBox="1"/>
              <p:nvPr/>
            </p:nvSpPr>
            <p:spPr>
              <a:xfrm>
                <a:off x="5480925" y="674581"/>
                <a:ext cx="828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QUANTITY</a:t>
                </a:r>
              </a:p>
            </p:txBody>
          </p:sp>
          <p:sp>
            <p:nvSpPr>
              <p:cNvPr id="34" name="CaixaDeTexto 27"/>
              <p:cNvSpPr txBox="1"/>
              <p:nvPr/>
            </p:nvSpPr>
            <p:spPr>
              <a:xfrm>
                <a:off x="7519843" y="674163"/>
                <a:ext cx="576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VALUE</a:t>
                </a:r>
              </a:p>
            </p:txBody>
          </p:sp>
          <p:sp>
            <p:nvSpPr>
              <p:cNvPr id="35" name="CaixaDeTexto 27"/>
              <p:cNvSpPr txBox="1"/>
              <p:nvPr/>
            </p:nvSpPr>
            <p:spPr>
              <a:xfrm>
                <a:off x="8852812" y="674163"/>
                <a:ext cx="161843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RISK VALUE STATUS</a:t>
                </a:r>
              </a:p>
            </p:txBody>
          </p:sp>
          <p:sp>
            <p:nvSpPr>
              <p:cNvPr id="36" name="CaixaDeTexto 27"/>
              <p:cNvSpPr txBox="1"/>
              <p:nvPr/>
            </p:nvSpPr>
            <p:spPr>
              <a:xfrm>
                <a:off x="10265484" y="674163"/>
                <a:ext cx="189549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OPPORTUNITY VALUE STATUS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33158" y="1182412"/>
              <a:ext cx="1714284" cy="198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575" y="1198621"/>
              <a:ext cx="1528423" cy="19800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2008" y="1182412"/>
              <a:ext cx="1515130" cy="1980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69841" y="1178288"/>
              <a:ext cx="1515130" cy="198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-239152" y="701848"/>
            <a:ext cx="4630830" cy="3023099"/>
            <a:chOff x="-239152" y="701848"/>
            <a:chExt cx="4630830" cy="3023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6349" y="932258"/>
              <a:ext cx="3254088" cy="198000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-239152" y="701848"/>
              <a:ext cx="4630830" cy="3023099"/>
              <a:chOff x="-239152" y="701848"/>
              <a:chExt cx="4630830" cy="3023099"/>
            </a:xfrm>
          </p:grpSpPr>
          <p:sp>
            <p:nvSpPr>
              <p:cNvPr id="51" name="Retângulo de cantos arredondados 26"/>
              <p:cNvSpPr/>
              <p:nvPr/>
            </p:nvSpPr>
            <p:spPr>
              <a:xfrm>
                <a:off x="-239152" y="811446"/>
                <a:ext cx="4630830" cy="291350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aixaDeTexto 27"/>
              <p:cNvSpPr txBox="1"/>
              <p:nvPr/>
            </p:nvSpPr>
            <p:spPr>
              <a:xfrm>
                <a:off x="164175" y="701848"/>
                <a:ext cx="972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 MAIN RISKS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41557" y="2870867"/>
                <a:ext cx="42501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RK_ST_002 - </a:t>
                </a:r>
                <a:r>
                  <a:rPr lang="en-US" sz="1100" u="sng" dirty="0"/>
                  <a:t>NOT APPROVAL OF LTE-U TECHNOLOGY BY CTB &amp; ANATEL</a:t>
                </a:r>
              </a:p>
              <a:p>
                <a:r>
                  <a:rPr lang="en-US" sz="1100" dirty="0"/>
                  <a:t>RK_ST_005 - </a:t>
                </a:r>
                <a:r>
                  <a:rPr lang="en-US" sz="1100" u="sng" dirty="0"/>
                  <a:t>MISCALCULATED CAPEX OF CABLE TRAYS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RK_ST_001 – </a:t>
                </a:r>
                <a:r>
                  <a:rPr lang="en-US" sz="1100" u="sng" dirty="0"/>
                  <a:t>DELAY DEFINITION OF POWER SUPPLY FINAL SUPPLIER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589186" y="3381309"/>
            <a:ext cx="7735895" cy="3387510"/>
            <a:chOff x="4589186" y="3381309"/>
            <a:chExt cx="7735895" cy="3387510"/>
          </a:xfrm>
        </p:grpSpPr>
        <p:sp>
          <p:nvSpPr>
            <p:cNvPr id="55" name="TextBox 54"/>
            <p:cNvSpPr txBox="1"/>
            <p:nvPr/>
          </p:nvSpPr>
          <p:spPr>
            <a:xfrm>
              <a:off x="4589186" y="3715929"/>
              <a:ext cx="7735895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same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</a:t>
              </a:r>
              <a:r>
                <a:rPr lang="pt-BR" sz="1600" dirty="0" err="1"/>
                <a:t>september</a:t>
              </a:r>
              <a:r>
                <a:rPr lang="pt-BR" sz="1600" dirty="0"/>
                <a:t>.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35% </a:t>
              </a:r>
              <a:r>
                <a:rPr lang="pt-BR" sz="1600" dirty="0" err="1"/>
                <a:t>decrase</a:t>
              </a:r>
              <a:endParaRPr lang="pt-B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Mitigated</a:t>
              </a:r>
              <a:r>
                <a:rPr lang="pt-BR" sz="1600" dirty="0"/>
                <a:t> </a:t>
              </a:r>
              <a:r>
                <a:rPr lang="pt-BR" sz="1600" dirty="0" err="1"/>
                <a:t>risk</a:t>
              </a:r>
              <a:r>
                <a:rPr lang="pt-BR" sz="1600" dirty="0"/>
                <a:t>: 1 </a:t>
              </a:r>
              <a:r>
                <a:rPr lang="pt-BR" sz="1600" dirty="0" err="1"/>
                <a:t>representing</a:t>
              </a:r>
              <a:r>
                <a:rPr lang="pt-BR" sz="1600" dirty="0"/>
                <a:t> </a:t>
              </a:r>
              <a:r>
                <a:rPr lang="pt-BR" sz="1600" dirty="0" err="1"/>
                <a:t>avoinding</a:t>
              </a:r>
              <a:r>
                <a:rPr lang="pt-BR" sz="1600" dirty="0"/>
                <a:t> na extra </a:t>
              </a:r>
              <a:r>
                <a:rPr lang="pt-BR" sz="1600" dirty="0" err="1"/>
                <a:t>expense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R$ 14.790.392,48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100% </a:t>
              </a:r>
              <a:r>
                <a:rPr lang="pt-BR" sz="1600" dirty="0" err="1"/>
                <a:t>decrease</a:t>
              </a:r>
              <a:r>
                <a:rPr lang="pt-BR" sz="1600" dirty="0"/>
                <a:t>, 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same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</a:t>
              </a:r>
              <a:r>
                <a:rPr lang="pt-BR" sz="1600" dirty="0" err="1"/>
                <a:t>september</a:t>
              </a:r>
              <a:endParaRPr lang="pt-BR" sz="1600" dirty="0"/>
            </a:p>
            <a:p>
              <a:r>
                <a:rPr lang="pt-BR" sz="1600" dirty="0"/>
                <a:t> </a:t>
              </a:r>
              <a:endParaRPr lang="en-US" sz="1600" dirty="0"/>
            </a:p>
          </p:txBody>
        </p:sp>
        <p:sp>
          <p:nvSpPr>
            <p:cNvPr id="56" name="Retângulo de cantos arredondados 26"/>
            <p:cNvSpPr/>
            <p:nvPr/>
          </p:nvSpPr>
          <p:spPr>
            <a:xfrm>
              <a:off x="4589186" y="3490907"/>
              <a:ext cx="7735895" cy="3277912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aixaDeTexto 27"/>
            <p:cNvSpPr txBox="1"/>
            <p:nvPr/>
          </p:nvSpPr>
          <p:spPr>
            <a:xfrm>
              <a:off x="4992514" y="3381309"/>
              <a:ext cx="1260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MAIN COMMENTS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239152" y="3745720"/>
            <a:ext cx="4700708" cy="3023099"/>
            <a:chOff x="-239152" y="3745720"/>
            <a:chExt cx="4700708" cy="30230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7060" y="4007330"/>
              <a:ext cx="2305714" cy="1980000"/>
            </a:xfrm>
            <a:prstGeom prst="rect">
              <a:avLst/>
            </a:prstGeom>
          </p:spPr>
        </p:pic>
        <p:grpSp>
          <p:nvGrpSpPr>
            <p:cNvPr id="59" name="Group 58"/>
            <p:cNvGrpSpPr/>
            <p:nvPr/>
          </p:nvGrpSpPr>
          <p:grpSpPr>
            <a:xfrm>
              <a:off x="-239152" y="3745720"/>
              <a:ext cx="4700708" cy="3023099"/>
              <a:chOff x="-239152" y="3745720"/>
              <a:chExt cx="4700708" cy="3023099"/>
            </a:xfrm>
          </p:grpSpPr>
          <p:sp>
            <p:nvSpPr>
              <p:cNvPr id="61" name="Retângulo de cantos arredondados 26"/>
              <p:cNvSpPr/>
              <p:nvPr/>
            </p:nvSpPr>
            <p:spPr>
              <a:xfrm>
                <a:off x="-239152" y="3855318"/>
                <a:ext cx="4630830" cy="291350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aixaDeTexto 27"/>
              <p:cNvSpPr txBox="1"/>
              <p:nvPr/>
            </p:nvSpPr>
            <p:spPr>
              <a:xfrm>
                <a:off x="164175" y="3745720"/>
                <a:ext cx="1584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 MAIN OPPORTUNITIES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1556" y="5914739"/>
                <a:ext cx="432000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NO OPPORTUNITY THIS MONTH</a:t>
                </a:r>
                <a:endParaRPr lang="en-US" sz="1100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5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de cantos arredondados 28"/>
          <p:cNvSpPr/>
          <p:nvPr/>
        </p:nvSpPr>
        <p:spPr>
          <a:xfrm>
            <a:off x="-141668" y="953038"/>
            <a:ext cx="4919730" cy="5872766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46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47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64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82" name="Rounded Rectangle 81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83" name="Straight Arrow Connector 82">
              <a:hlinkClick r:id="rId5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57"/>
          <p:cNvGrpSpPr/>
          <p:nvPr/>
        </p:nvGrpSpPr>
        <p:grpSpPr>
          <a:xfrm>
            <a:off x="11312388" y="6552819"/>
            <a:ext cx="216000" cy="216000"/>
            <a:chOff x="4645878" y="851948"/>
            <a:chExt cx="216000" cy="216000"/>
          </a:xfrm>
        </p:grpSpPr>
        <p:sp>
          <p:nvSpPr>
            <p:cNvPr id="172" name="Oval 58">
              <a:hlinkClick r:id="rId7" action="ppaction://hlinkfile"/>
            </p:cNvPr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73"/>
          <p:cNvGrpSpPr/>
          <p:nvPr/>
        </p:nvGrpSpPr>
        <p:grpSpPr>
          <a:xfrm>
            <a:off x="4846906" y="831374"/>
            <a:ext cx="7196819" cy="2090220"/>
            <a:chOff x="4846906" y="831374"/>
            <a:chExt cx="7196819" cy="2090220"/>
          </a:xfrm>
        </p:grpSpPr>
        <p:sp>
          <p:nvSpPr>
            <p:cNvPr id="175" name="Retângulo de cantos arredondados 174"/>
            <p:cNvSpPr/>
            <p:nvPr/>
          </p:nvSpPr>
          <p:spPr>
            <a:xfrm>
              <a:off x="4918750" y="952284"/>
              <a:ext cx="7124975" cy="1969310"/>
            </a:xfrm>
            <a:prstGeom prst="roundRect">
              <a:avLst>
                <a:gd name="adj" fmla="val 421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5127527" y="831374"/>
              <a:ext cx="20791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Payments – Next 3 months</a:t>
              </a:r>
            </a:p>
          </p:txBody>
        </p:sp>
        <p:sp>
          <p:nvSpPr>
            <p:cNvPr id="177" name="CaixaDeTexto 176"/>
            <p:cNvSpPr txBox="1"/>
            <p:nvPr/>
          </p:nvSpPr>
          <p:spPr>
            <a:xfrm>
              <a:off x="4997643" y="1145029"/>
              <a:ext cx="220899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October/2020</a:t>
              </a:r>
            </a:p>
          </p:txBody>
        </p:sp>
        <p:sp>
          <p:nvSpPr>
            <p:cNvPr id="178" name="CaixaDeTexto 177"/>
            <p:cNvSpPr txBox="1"/>
            <p:nvPr/>
          </p:nvSpPr>
          <p:spPr>
            <a:xfrm>
              <a:off x="7495200" y="1145029"/>
              <a:ext cx="203582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November/2020</a:t>
              </a: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9814976" y="1145029"/>
              <a:ext cx="21026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December/2020</a:t>
              </a:r>
            </a:p>
          </p:txBody>
        </p:sp>
        <p:sp>
          <p:nvSpPr>
            <p:cNvPr id="180" name="CaixaDeTexto 179"/>
            <p:cNvSpPr txBox="1"/>
            <p:nvPr/>
          </p:nvSpPr>
          <p:spPr>
            <a:xfrm>
              <a:off x="4937231" y="1393483"/>
              <a:ext cx="2360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(Design) Taxes – R$ 7,8 K</a:t>
              </a:r>
            </a:p>
          </p:txBody>
        </p:sp>
        <p:sp>
          <p:nvSpPr>
            <p:cNvPr id="181" name="Chave esquerda 180"/>
            <p:cNvSpPr/>
            <p:nvPr/>
          </p:nvSpPr>
          <p:spPr>
            <a:xfrm>
              <a:off x="4846906" y="952284"/>
              <a:ext cx="151337" cy="1969310"/>
            </a:xfrm>
            <a:prstGeom prst="leftBrace">
              <a:avLst>
                <a:gd name="adj1" fmla="val 42430"/>
                <a:gd name="adj2" fmla="val 49902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7320738" y="1411913"/>
              <a:ext cx="23509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pt-BR" sz="1000" dirty="0"/>
                <a:t>No System </a:t>
              </a:r>
              <a:r>
                <a:rPr lang="pt-BR" sz="1000" dirty="0" err="1"/>
                <a:t>Payment</a:t>
              </a:r>
              <a:endParaRPr lang="en-US" sz="1000" dirty="0"/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9682231" y="1411913"/>
              <a:ext cx="23509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pt-BR" sz="1000" dirty="0"/>
                <a:t>No System </a:t>
              </a:r>
              <a:r>
                <a:rPr lang="pt-BR" sz="1000" dirty="0" err="1"/>
                <a:t>Payment</a:t>
              </a:r>
              <a:endParaRPr lang="en-US" sz="1000" dirty="0"/>
            </a:p>
          </p:txBody>
        </p:sp>
        <p:cxnSp>
          <p:nvCxnSpPr>
            <p:cNvPr id="184" name="Straight Connector 67"/>
            <p:cNvCxnSpPr/>
            <p:nvPr/>
          </p:nvCxnSpPr>
          <p:spPr>
            <a:xfrm flipV="1">
              <a:off x="7297732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67"/>
            <p:cNvCxnSpPr/>
            <p:nvPr/>
          </p:nvCxnSpPr>
          <p:spPr>
            <a:xfrm flipV="1">
              <a:off x="9671714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upo 185"/>
          <p:cNvGrpSpPr/>
          <p:nvPr/>
        </p:nvGrpSpPr>
        <p:grpSpPr>
          <a:xfrm>
            <a:off x="5075985" y="2946727"/>
            <a:ext cx="3286221" cy="2243614"/>
            <a:chOff x="5075985" y="2946727"/>
            <a:chExt cx="3286221" cy="2846199"/>
          </a:xfrm>
        </p:grpSpPr>
        <p:sp>
          <p:nvSpPr>
            <p:cNvPr id="188" name="CaixaDeTexto 187"/>
            <p:cNvSpPr txBox="1"/>
            <p:nvPr/>
          </p:nvSpPr>
          <p:spPr>
            <a:xfrm>
              <a:off x="5116019" y="2946727"/>
              <a:ext cx="24468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Hiring Contracts – Next 3 months</a:t>
              </a: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5075985" y="3280413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6303200" y="328282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7332703" y="327990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Month</a:t>
              </a: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5075985" y="3643730"/>
              <a:ext cx="1221134" cy="214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800" dirty="0" err="1"/>
                <a:t>Sener</a:t>
              </a:r>
              <a:endParaRPr lang="en-US" sz="800" dirty="0"/>
            </a:p>
            <a:p>
              <a:pPr marL="228600" indent="-228600">
                <a:buFont typeface="+mj-lt"/>
                <a:buAutoNum type="arabicPeriod"/>
              </a:pP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800" dirty="0" err="1"/>
                <a:t>Signaling</a:t>
              </a: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800" dirty="0" err="1"/>
                <a:t>Track</a:t>
              </a:r>
              <a:r>
                <a:rPr lang="pt-BR" sz="800" dirty="0"/>
                <a:t> Switch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800" dirty="0"/>
                <a:t>Telecom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800" dirty="0"/>
                <a:t>Power </a:t>
              </a:r>
              <a:r>
                <a:rPr lang="pt-BR" sz="800" dirty="0" err="1"/>
                <a:t>Supply</a:t>
              </a: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800" dirty="0"/>
                <a:t>3</a:t>
              </a:r>
              <a:r>
                <a:rPr lang="pt-BR" sz="800" baseline="30000" dirty="0"/>
                <a:t>rd</a:t>
              </a:r>
              <a:r>
                <a:rPr lang="pt-BR" sz="800" dirty="0"/>
                <a:t> </a:t>
              </a:r>
              <a:r>
                <a:rPr lang="pt-BR" sz="800" dirty="0" err="1"/>
                <a:t>and</a:t>
              </a:r>
              <a:r>
                <a:rPr lang="pt-BR" sz="800" dirty="0"/>
                <a:t> 4</a:t>
              </a:r>
              <a:r>
                <a:rPr lang="pt-BR" sz="800" baseline="30000" dirty="0"/>
                <a:t>th</a:t>
              </a:r>
              <a:r>
                <a:rPr lang="pt-BR" sz="800" dirty="0"/>
                <a:t> </a:t>
              </a:r>
              <a:r>
                <a:rPr lang="pt-BR" sz="800" dirty="0" err="1"/>
                <a:t>Rails</a:t>
              </a: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endParaRPr lang="pt-BR" sz="8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800" dirty="0"/>
                <a:t>PSD</a:t>
              </a:r>
            </a:p>
          </p:txBody>
        </p:sp>
        <p:sp>
          <p:nvSpPr>
            <p:cNvPr id="194" name="CaixaDeTexto 193"/>
            <p:cNvSpPr txBox="1"/>
            <p:nvPr/>
          </p:nvSpPr>
          <p:spPr>
            <a:xfrm>
              <a:off x="6275786" y="3645514"/>
              <a:ext cx="1029503" cy="214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R$ 8,1 MM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pt-BR" sz="800" dirty="0"/>
                <a:t>R$ 211,5 MM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pt-BR" sz="800" dirty="0"/>
                <a:t>R$ 95,1 MM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pt-BR" sz="800" dirty="0"/>
                <a:t>R$ 91,0 MM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pt-BR" sz="800" dirty="0"/>
                <a:t>R$ 89,0 MM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pt-BR" sz="800" dirty="0"/>
                <a:t>R$ 84,7 MM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pt-BR" sz="800" dirty="0"/>
                <a:t>R$ 39,6 MM</a:t>
              </a:r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7326622" y="3642203"/>
              <a:ext cx="1029503" cy="214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October/20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December/20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December/20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December/20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en-US" sz="800" dirty="0"/>
                <a:t>December/20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en-US" sz="800" dirty="0"/>
                <a:t>December/20</a:t>
              </a:r>
            </a:p>
            <a:p>
              <a:pPr algn="ctr"/>
              <a:endParaRPr lang="pt-BR" sz="800" dirty="0"/>
            </a:p>
            <a:p>
              <a:pPr algn="ctr"/>
              <a:r>
                <a:rPr lang="en-US" sz="800" dirty="0"/>
                <a:t>December/20</a:t>
              </a:r>
            </a:p>
          </p:txBody>
        </p:sp>
      </p:grpSp>
      <p:grpSp>
        <p:nvGrpSpPr>
          <p:cNvPr id="196" name="Grupo 195"/>
          <p:cNvGrpSpPr/>
          <p:nvPr/>
        </p:nvGrpSpPr>
        <p:grpSpPr>
          <a:xfrm>
            <a:off x="8543720" y="2946727"/>
            <a:ext cx="3488495" cy="3552927"/>
            <a:chOff x="8543720" y="2946727"/>
            <a:chExt cx="3488495" cy="3552927"/>
          </a:xfrm>
        </p:grpSpPr>
        <p:sp>
          <p:nvSpPr>
            <p:cNvPr id="197" name="Retângulo de cantos arredondados 196"/>
            <p:cNvSpPr/>
            <p:nvPr/>
          </p:nvSpPr>
          <p:spPr>
            <a:xfrm>
              <a:off x="8543720" y="3067636"/>
              <a:ext cx="3488495" cy="3432018"/>
            </a:xfrm>
            <a:prstGeom prst="roundRect">
              <a:avLst>
                <a:gd name="adj" fmla="val 286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98" name="CaixaDeTexto 197"/>
            <p:cNvSpPr txBox="1"/>
            <p:nvPr/>
          </p:nvSpPr>
          <p:spPr>
            <a:xfrm>
              <a:off x="8752498" y="2946727"/>
              <a:ext cx="11329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Deviations</a:t>
              </a:r>
            </a:p>
          </p:txBody>
        </p:sp>
        <p:sp>
          <p:nvSpPr>
            <p:cNvPr id="201" name="CaixaDeTexto 200"/>
            <p:cNvSpPr txBox="1"/>
            <p:nvPr/>
          </p:nvSpPr>
          <p:spPr>
            <a:xfrm>
              <a:off x="8666678" y="349542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202" name="CaixaDeTexto 201"/>
            <p:cNvSpPr txBox="1"/>
            <p:nvPr/>
          </p:nvSpPr>
          <p:spPr>
            <a:xfrm>
              <a:off x="9893893" y="349783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10923396" y="349491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%</a:t>
              </a:r>
            </a:p>
          </p:txBody>
        </p:sp>
        <p:sp>
          <p:nvSpPr>
            <p:cNvPr id="204" name="CaixaDeTexto 203"/>
            <p:cNvSpPr txBox="1"/>
            <p:nvPr/>
          </p:nvSpPr>
          <p:spPr>
            <a:xfrm>
              <a:off x="8666678" y="3776442"/>
              <a:ext cx="1199801" cy="10618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Integration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 err="1">
                  <a:solidFill>
                    <a:schemeClr val="accent1">
                      <a:lumMod val="75000"/>
                    </a:schemeClr>
                  </a:solidFill>
                </a:rPr>
                <a:t>Track</a:t>
              </a: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 Switch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PSD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AFC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9866479" y="3778227"/>
              <a:ext cx="1029503" cy="10618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R$ 18,0 MM</a:t>
              </a: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R$ 12,24 MM</a:t>
              </a:r>
            </a:p>
            <a:p>
              <a:pPr algn="ctr"/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R$ 8,46 MM</a:t>
              </a:r>
            </a:p>
            <a:p>
              <a:pPr algn="ctr"/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R$ 2,19 MM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6" name="CaixaDeTexto 205"/>
            <p:cNvSpPr txBox="1"/>
            <p:nvPr/>
          </p:nvSpPr>
          <p:spPr>
            <a:xfrm>
              <a:off x="10917315" y="3774915"/>
              <a:ext cx="1029503" cy="10618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FF0000"/>
                  </a:solidFill>
                </a:rPr>
                <a:t>-</a:t>
              </a: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11,41 %</a:t>
              </a:r>
            </a:p>
            <a:p>
              <a:pPr algn="ctr"/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14,51%</a:t>
              </a:r>
            </a:p>
            <a:p>
              <a:pPr algn="ctr"/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8,70%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7" name="CaixaDeTexto 206"/>
            <p:cNvSpPr txBox="1"/>
            <p:nvPr/>
          </p:nvSpPr>
          <p:spPr>
            <a:xfrm>
              <a:off x="8651550" y="320295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Projected Deviations**</a:t>
              </a: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8630810" y="512939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209" name="CaixaDeTexto 208"/>
            <p:cNvSpPr txBox="1"/>
            <p:nvPr/>
          </p:nvSpPr>
          <p:spPr>
            <a:xfrm>
              <a:off x="9858025" y="513180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August/20</a:t>
              </a:r>
            </a:p>
          </p:txBody>
        </p:sp>
        <p:sp>
          <p:nvSpPr>
            <p:cNvPr id="210" name="CaixaDeTexto 209"/>
            <p:cNvSpPr txBox="1"/>
            <p:nvPr/>
          </p:nvSpPr>
          <p:spPr>
            <a:xfrm>
              <a:off x="10887528" y="512888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September/20</a:t>
              </a:r>
            </a:p>
          </p:txBody>
        </p:sp>
        <p:sp>
          <p:nvSpPr>
            <p:cNvPr id="211" name="CaixaDeTexto 210"/>
            <p:cNvSpPr txBox="1"/>
            <p:nvPr/>
          </p:nvSpPr>
          <p:spPr>
            <a:xfrm>
              <a:off x="8630810" y="5457944"/>
              <a:ext cx="11998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pt-BR" sz="900" dirty="0" err="1">
                  <a:solidFill>
                    <a:schemeClr val="accent1">
                      <a:lumMod val="75000"/>
                    </a:schemeClr>
                  </a:solidFill>
                </a:rPr>
                <a:t>Track</a:t>
              </a: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 Switch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PSD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AFC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900" dirty="0"/>
            </a:p>
          </p:txBody>
        </p:sp>
        <p:sp>
          <p:nvSpPr>
            <p:cNvPr id="212" name="CaixaDeTexto 211"/>
            <p:cNvSpPr txBox="1"/>
            <p:nvPr/>
          </p:nvSpPr>
          <p:spPr>
            <a:xfrm>
              <a:off x="9830611" y="5459729"/>
              <a:ext cx="1029503" cy="7848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</a:rPr>
                <a:t>-</a:t>
              </a:r>
            </a:p>
            <a:p>
              <a:pPr algn="ctr"/>
              <a:endParaRPr lang="pt-BR" sz="900" dirty="0">
                <a:solidFill>
                  <a:srgbClr val="0070C0"/>
                </a:solidFill>
              </a:endParaRPr>
            </a:p>
            <a:p>
              <a:pPr algn="ctr"/>
              <a:r>
                <a:rPr lang="pt-BR" sz="900" dirty="0">
                  <a:solidFill>
                    <a:srgbClr val="0070C0"/>
                  </a:solidFill>
                </a:rPr>
                <a:t>-</a:t>
              </a:r>
            </a:p>
            <a:p>
              <a:pPr algn="ctr"/>
              <a:endParaRPr lang="pt-BR" sz="900" dirty="0">
                <a:solidFill>
                  <a:srgbClr val="0070C0"/>
                </a:solidFill>
              </a:endParaRPr>
            </a:p>
            <a:p>
              <a:pPr algn="ctr"/>
              <a:r>
                <a:rPr lang="pt-BR" sz="900" dirty="0">
                  <a:solidFill>
                    <a:srgbClr val="0070C0"/>
                  </a:solidFill>
                </a:rPr>
                <a:t>-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10881447" y="5456417"/>
              <a:ext cx="1029503" cy="7848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R$ 12,24 MM</a:t>
              </a:r>
            </a:p>
            <a:p>
              <a:pPr algn="ctr"/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R$ 8,46 MM</a:t>
              </a:r>
            </a:p>
            <a:p>
              <a:pPr algn="ctr"/>
              <a:endParaRPr lang="pt-BR" sz="9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R$ 2,19 MM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CaixaDeTexto 213"/>
            <p:cNvSpPr txBox="1"/>
            <p:nvPr/>
          </p:nvSpPr>
          <p:spPr>
            <a:xfrm>
              <a:off x="8615682" y="483692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Deviations comparing to last month</a:t>
              </a:r>
            </a:p>
          </p:txBody>
        </p:sp>
      </p:grpSp>
      <p:sp>
        <p:nvSpPr>
          <p:cNvPr id="67" name="Retângulo de cantos arredondados 66"/>
          <p:cNvSpPr/>
          <p:nvPr/>
        </p:nvSpPr>
        <p:spPr>
          <a:xfrm>
            <a:off x="4907241" y="3067636"/>
            <a:ext cx="3514327" cy="2221056"/>
          </a:xfrm>
          <a:prstGeom prst="roundRect">
            <a:avLst>
              <a:gd name="adj" fmla="val 222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ixaDeTexto 69"/>
          <p:cNvSpPr txBox="1"/>
          <p:nvPr/>
        </p:nvSpPr>
        <p:spPr>
          <a:xfrm>
            <a:off x="5116019" y="2946727"/>
            <a:ext cx="2446832" cy="191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Main Hiring Contracts – Next 3 months</a:t>
            </a:r>
          </a:p>
        </p:txBody>
      </p:sp>
      <p:sp>
        <p:nvSpPr>
          <p:cNvPr id="71" name="Chave esquerda 70"/>
          <p:cNvSpPr/>
          <p:nvPr/>
        </p:nvSpPr>
        <p:spPr>
          <a:xfrm>
            <a:off x="4833016" y="3067636"/>
            <a:ext cx="151337" cy="2221056"/>
          </a:xfrm>
          <a:prstGeom prst="leftBrace">
            <a:avLst>
              <a:gd name="adj1" fmla="val 42430"/>
              <a:gd name="adj2" fmla="val 4990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have esquerda 71"/>
          <p:cNvSpPr/>
          <p:nvPr/>
        </p:nvSpPr>
        <p:spPr>
          <a:xfrm>
            <a:off x="8421569" y="3067636"/>
            <a:ext cx="234768" cy="3432018"/>
          </a:xfrm>
          <a:prstGeom prst="leftBrace">
            <a:avLst>
              <a:gd name="adj1" fmla="val 42430"/>
              <a:gd name="adj2" fmla="val 67401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ector reto 72"/>
          <p:cNvCxnSpPr/>
          <p:nvPr/>
        </p:nvCxnSpPr>
        <p:spPr>
          <a:xfrm flipH="1">
            <a:off x="4769824" y="5380844"/>
            <a:ext cx="3651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608177" y="5439600"/>
            <a:ext cx="1842410" cy="64633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900" dirty="0" err="1"/>
              <a:t>Variation</a:t>
            </a:r>
            <a:r>
              <a:rPr lang="pt-BR" sz="900" dirty="0"/>
              <a:t> </a:t>
            </a:r>
            <a:r>
              <a:rPr lang="pt-BR" sz="900" dirty="0" err="1"/>
              <a:t>between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R$ 5,38 </a:t>
            </a:r>
            <a:r>
              <a:rPr lang="pt-BR" sz="900" dirty="0" err="1"/>
              <a:t>and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the</a:t>
            </a:r>
            <a:r>
              <a:rPr lang="pt-BR" sz="900" dirty="0"/>
              <a:t> Budget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R$ 4,07.</a:t>
            </a:r>
            <a:endParaRPr lang="en-US" sz="9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0129131" y="6491909"/>
            <a:ext cx="12769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/>
              <a:t>** Comparing to Target</a:t>
            </a:r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881600" y="5439600"/>
            <a:ext cx="1684800" cy="1342800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248399" y="834179"/>
            <a:ext cx="32730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FINANCIAL ANALYSIS – Data Base November/2020*</a:t>
            </a:r>
          </a:p>
        </p:txBody>
      </p:sp>
      <p:pic>
        <p:nvPicPr>
          <p:cNvPr id="86" name="Imagem 8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-140400" y="1249200"/>
            <a:ext cx="2887200" cy="5212800"/>
          </a:xfrm>
          <a:prstGeom prst="rect">
            <a:avLst/>
          </a:prstGeom>
        </p:spPr>
      </p:pic>
      <p:pic>
        <p:nvPicPr>
          <p:cNvPr id="88" name="Imagem 8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200" y="1173600"/>
            <a:ext cx="19044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50761" y="1828492"/>
            <a:ext cx="11874321" cy="5010191"/>
            <a:chOff x="450761" y="1815613"/>
            <a:chExt cx="11874321" cy="5010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492" b="1864"/>
            <a:stretch/>
          </p:blipFill>
          <p:spPr>
            <a:xfrm>
              <a:off x="639440" y="2112137"/>
              <a:ext cx="11412565" cy="4631975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954124" y="5172562"/>
              <a:ext cx="674126" cy="687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81807" y="2975020"/>
              <a:ext cx="2184131" cy="22268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237149" y="3515932"/>
              <a:ext cx="409463" cy="207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1" idx="3"/>
            </p:cNvCxnSpPr>
            <p:nvPr/>
          </p:nvCxnSpPr>
          <p:spPr>
            <a:xfrm>
              <a:off x="2501666" y="4875789"/>
              <a:ext cx="1551181" cy="88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0761" y="1815613"/>
              <a:ext cx="11874321" cy="5010191"/>
              <a:chOff x="135440" y="1355860"/>
              <a:chExt cx="11874321" cy="6351255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135440" y="1503187"/>
                <a:ext cx="11874321" cy="6203928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324119" y="1355860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0" y="1712890"/>
            <a:ext cx="12647054" cy="5293217"/>
            <a:chOff x="0" y="1712890"/>
            <a:chExt cx="12647054" cy="5293217"/>
          </a:xfrm>
        </p:grpSpPr>
        <p:sp>
          <p:nvSpPr>
            <p:cNvPr id="26" name="Retângulo 25"/>
            <p:cNvSpPr/>
            <p:nvPr/>
          </p:nvSpPr>
          <p:spPr>
            <a:xfrm>
              <a:off x="0" y="1712890"/>
              <a:ext cx="12647054" cy="52932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3527" y="1957592"/>
              <a:ext cx="5095028" cy="1031344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450761" y="902472"/>
            <a:ext cx="8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Principais atividades em atraso, principais pontos de atenção e planos de recuperação.</a:t>
            </a:r>
          </a:p>
        </p:txBody>
      </p:sp>
      <p:sp>
        <p:nvSpPr>
          <p:cNvPr id="30" name="文本框 15">
            <a:hlinkClick r:id="rId5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31" name="文本框 15">
            <a:hlinkClick r:id="rId6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2" name="文本框 15">
            <a:hlinkClick r:id="rId7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33" name="文本框 15">
            <a:hlinkClick r:id="rId8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2" name="Rounded Rectangle 41">
              <a:hlinkClick r:id="rId5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45" name="Straight Arrow Connector 44">
              <a:hlinkClick r:id="rId7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589186" y="3355341"/>
            <a:ext cx="7735895" cy="3470462"/>
            <a:chOff x="4589186" y="3355341"/>
            <a:chExt cx="7735895" cy="34704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946" y="3578895"/>
              <a:ext cx="7435513" cy="30600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05316" y="5563672"/>
              <a:ext cx="530527" cy="54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454653" y="3694080"/>
              <a:ext cx="1718879" cy="17525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173532" y="4570345"/>
              <a:ext cx="280674" cy="1263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1" idx="3"/>
            </p:cNvCxnSpPr>
            <p:nvPr/>
          </p:nvCxnSpPr>
          <p:spPr>
            <a:xfrm>
              <a:off x="5904657" y="5367468"/>
              <a:ext cx="1078353" cy="657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89186" y="3355341"/>
              <a:ext cx="7735895" cy="3470462"/>
              <a:chOff x="4273865" y="3307723"/>
              <a:chExt cx="7735895" cy="4399391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4273865" y="3417322"/>
                <a:ext cx="7735895" cy="4289792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4672250" y="3307723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grpSp>
          <p:nvGrpSpPr>
            <p:cNvPr id="12" name="Group 11"/>
            <p:cNvGrpSpPr/>
            <p:nvPr/>
          </p:nvGrpSpPr>
          <p:grpSpPr>
            <a:xfrm>
              <a:off x="4589186" y="697197"/>
              <a:ext cx="7735895" cy="2557598"/>
              <a:chOff x="4589186" y="697197"/>
              <a:chExt cx="7735895" cy="255759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3158" y="1170298"/>
                <a:ext cx="1714284" cy="1980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7873" y="1170298"/>
                <a:ext cx="1519735" cy="19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4171" y="1170298"/>
                <a:ext cx="1493535" cy="1980000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6554" y="1170298"/>
                <a:ext cx="1519735" cy="1980000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4589186" y="697197"/>
                <a:ext cx="7735895" cy="2557598"/>
                <a:chOff x="4653581" y="452496"/>
                <a:chExt cx="7735895" cy="255759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653581" y="452496"/>
                  <a:ext cx="7735895" cy="2557598"/>
                  <a:chOff x="4063176" y="3178859"/>
                  <a:chExt cx="7735895" cy="2557598"/>
                </a:xfrm>
              </p:grpSpPr>
              <p:sp>
                <p:nvSpPr>
                  <p:cNvPr id="31" name="Retângulo de cantos arredondados 26"/>
                  <p:cNvSpPr/>
                  <p:nvPr/>
                </p:nvSpPr>
                <p:spPr>
                  <a:xfrm>
                    <a:off x="4063176" y="3288457"/>
                    <a:ext cx="7735895" cy="2448000"/>
                  </a:xfrm>
                  <a:prstGeom prst="roundRect">
                    <a:avLst>
                      <a:gd name="adj" fmla="val 3853"/>
                    </a:avLst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CaixaDeTexto 27"/>
                  <p:cNvSpPr txBox="1"/>
                  <p:nvPr/>
                </p:nvSpPr>
                <p:spPr>
                  <a:xfrm>
                    <a:off x="4466504" y="3178859"/>
                    <a:ext cx="1440000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RISK &amp; OPPORTUNITY</a:t>
                    </a:r>
                  </a:p>
                </p:txBody>
              </p:sp>
            </p:grpSp>
            <p:sp>
              <p:nvSpPr>
                <p:cNvPr id="33" name="CaixaDeTexto 27"/>
                <p:cNvSpPr txBox="1"/>
                <p:nvPr/>
              </p:nvSpPr>
              <p:spPr>
                <a:xfrm>
                  <a:off x="5480925" y="674581"/>
                  <a:ext cx="828000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50000"/>
                        </a:schemeClr>
                      </a:solidFill>
                    </a:rPr>
                    <a:t>QUANTITY</a:t>
                  </a:r>
                </a:p>
              </p:txBody>
            </p:sp>
            <p:sp>
              <p:nvSpPr>
                <p:cNvPr id="34" name="CaixaDeTexto 27"/>
                <p:cNvSpPr txBox="1"/>
                <p:nvPr/>
              </p:nvSpPr>
              <p:spPr>
                <a:xfrm>
                  <a:off x="7519843" y="674163"/>
                  <a:ext cx="576000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VALUE</a:t>
                  </a:r>
                </a:p>
              </p:txBody>
            </p:sp>
            <p:sp>
              <p:nvSpPr>
                <p:cNvPr id="35" name="CaixaDeTexto 27"/>
                <p:cNvSpPr txBox="1"/>
                <p:nvPr/>
              </p:nvSpPr>
              <p:spPr>
                <a:xfrm>
                  <a:off x="8852812" y="674163"/>
                  <a:ext cx="1618432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50000"/>
                        </a:schemeClr>
                      </a:solidFill>
                    </a:rPr>
                    <a:t>RISK VALUE STATUS</a:t>
                  </a:r>
                </a:p>
              </p:txBody>
            </p:sp>
            <p:sp>
              <p:nvSpPr>
                <p:cNvPr id="36" name="CaixaDeTexto 27"/>
                <p:cNvSpPr txBox="1"/>
                <p:nvPr/>
              </p:nvSpPr>
              <p:spPr>
                <a:xfrm>
                  <a:off x="10265484" y="674163"/>
                  <a:ext cx="1895492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50000"/>
                        </a:schemeClr>
                      </a:solidFill>
                    </a:rPr>
                    <a:t>OPPORTUNITY VALUE STATUS</a:t>
                  </a: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9439" y="849801"/>
              <a:ext cx="216000" cy="216000"/>
              <a:chOff x="4645878" y="851948"/>
              <a:chExt cx="216000" cy="2160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645878" y="851948"/>
                <a:ext cx="216000" cy="21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lus 51">
                <a:hlinkClick r:id="rId8" action="ppaction://hlinksldjump"/>
              </p:cNvPr>
              <p:cNvSpPr/>
              <p:nvPr/>
            </p:nvSpPr>
            <p:spPr>
              <a:xfrm>
                <a:off x="4663878" y="869948"/>
                <a:ext cx="180000" cy="180000"/>
              </a:xfrm>
              <a:prstGeom prst="mathPlus">
                <a:avLst>
                  <a:gd name="adj1" fmla="val 1557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871001" y="849801"/>
            <a:ext cx="216000" cy="216000"/>
            <a:chOff x="4645878" y="851948"/>
            <a:chExt cx="216000" cy="216000"/>
          </a:xfrm>
        </p:grpSpPr>
        <p:sp>
          <p:nvSpPr>
            <p:cNvPr id="56" name="Oval 55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lus 56">
              <a:hlinkClick r:id="rId9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39439" y="3498556"/>
            <a:ext cx="216000" cy="216000"/>
            <a:chOff x="4645878" y="851948"/>
            <a:chExt cx="216000" cy="216000"/>
          </a:xfrm>
        </p:grpSpPr>
        <p:sp>
          <p:nvSpPr>
            <p:cNvPr id="62" name="Oval 61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>
              <a:hlinkClick r:id="rId10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文本框 15">
            <a:hlinkClick r:id="rId11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65" name="文本框 15">
            <a:hlinkClick r:id="rId12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66" name="文本框 15">
            <a:hlinkClick r:id="rId13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67" name="文本框 15"/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ROLLING STOCK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-141668" y="701769"/>
            <a:ext cx="4262907" cy="1925520"/>
            <a:chOff x="-141668" y="701769"/>
            <a:chExt cx="4262907" cy="1925520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-141668" y="811368"/>
              <a:ext cx="4262907" cy="1815921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49005" y="701769"/>
              <a:ext cx="16184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MONTHLY ACTION PLAN</a:t>
              </a:r>
            </a:p>
          </p:txBody>
        </p:sp>
        <p:pic>
          <p:nvPicPr>
            <p:cNvPr id="3" name="Imagem 2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3200" y="964800"/>
              <a:ext cx="3592800" cy="1627200"/>
            </a:xfrm>
            <a:prstGeom prst="rect">
              <a:avLst/>
            </a:prstGeom>
          </p:spPr>
        </p:pic>
      </p:grpSp>
      <p:sp>
        <p:nvSpPr>
          <p:cNvPr id="72" name="Retângulo de cantos arredondados 71"/>
          <p:cNvSpPr/>
          <p:nvPr/>
        </p:nvSpPr>
        <p:spPr>
          <a:xfrm>
            <a:off x="-141668" y="2749766"/>
            <a:ext cx="4262907" cy="4088915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ixaDeTexto 78"/>
          <p:cNvSpPr txBox="1"/>
          <p:nvPr/>
        </p:nvSpPr>
        <p:spPr>
          <a:xfrm>
            <a:off x="282698" y="2640167"/>
            <a:ext cx="312035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FINANCIAL ANALYSIS – Data base November/2020</a:t>
            </a:r>
          </a:p>
        </p:txBody>
      </p:sp>
      <p:pic>
        <p:nvPicPr>
          <p:cNvPr id="5" name="Imagem 4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48400" y="2876400"/>
            <a:ext cx="2224800" cy="3884400"/>
          </a:xfrm>
          <a:prstGeom prst="rect">
            <a:avLst/>
          </a:prstGeom>
        </p:spPr>
      </p:pic>
      <p:pic>
        <p:nvPicPr>
          <p:cNvPr id="80" name="Imagem 79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577600" y="2872800"/>
            <a:ext cx="1317600" cy="1404000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871001" y="2792364"/>
            <a:ext cx="216000" cy="216000"/>
            <a:chOff x="4645878" y="851948"/>
            <a:chExt cx="216000" cy="216000"/>
          </a:xfrm>
        </p:grpSpPr>
        <p:sp>
          <p:nvSpPr>
            <p:cNvPr id="59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lus 59">
              <a:hlinkClick r:id="rId17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59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41668" y="701769"/>
            <a:ext cx="12453871" cy="2993081"/>
            <a:chOff x="-141668" y="701769"/>
            <a:chExt cx="5502479" cy="2453555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-141668" y="811368"/>
              <a:ext cx="5502479" cy="2343956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49005" y="701769"/>
              <a:ext cx="16184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MONTHLY ACTION PLAN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26" name="Rounded Rectangle 25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29" name="Straight Arrow Connector 28">
              <a:hlinkClick r:id="rId4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23" name="文本框 15">
            <a:hlinkClick r:id="rId5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0" name="文本框 15">
            <a:hlinkClick r:id="rId6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31" name="文本框 15">
            <a:hlinkClick r:id="rId4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ROLLING STOCK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55129"/>
              </p:ext>
            </p:extLst>
          </p:nvPr>
        </p:nvGraphicFramePr>
        <p:xfrm>
          <a:off x="2322491" y="4868214"/>
          <a:ext cx="7547018" cy="845047"/>
        </p:xfrm>
        <a:graphic>
          <a:graphicData uri="http://schemas.openxmlformats.org/drawingml/2006/table">
            <a:tbl>
              <a:tblPr/>
              <a:tblGrid>
                <a:gridCol w="453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3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Postponed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 Stock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23-set-20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57"/>
          <p:cNvGrpSpPr/>
          <p:nvPr/>
        </p:nvGrpSpPr>
        <p:grpSpPr>
          <a:xfrm>
            <a:off x="11780216" y="6174819"/>
            <a:ext cx="216000" cy="216000"/>
            <a:chOff x="4645878" y="851948"/>
            <a:chExt cx="216000" cy="216000"/>
          </a:xfrm>
        </p:grpSpPr>
        <p:sp>
          <p:nvSpPr>
            <p:cNvPr id="25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-143816" y="3790553"/>
            <a:ext cx="12428113" cy="2990641"/>
            <a:chOff x="-141668" y="701769"/>
            <a:chExt cx="5502479" cy="2453555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-141668" y="811368"/>
              <a:ext cx="5502479" cy="2343956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49005" y="701769"/>
              <a:ext cx="859028" cy="214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ACTIONS DELAYED / ON-HOLD</a:t>
              </a:r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9600" y="1260000"/>
            <a:ext cx="5036400" cy="2433600"/>
          </a:xfrm>
          <a:prstGeom prst="rect">
            <a:avLst/>
          </a:prstGeom>
        </p:spPr>
      </p:pic>
      <p:pic>
        <p:nvPicPr>
          <p:cNvPr id="6" name="Imagem 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03" y="1494000"/>
            <a:ext cx="2908800" cy="1965600"/>
          </a:xfrm>
          <a:prstGeom prst="rect">
            <a:avLst/>
          </a:prstGeom>
        </p:spPr>
      </p:pic>
      <p:pic>
        <p:nvPicPr>
          <p:cNvPr id="7" name="Imagem 6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755200" y="1494000"/>
            <a:ext cx="2901600" cy="1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38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9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43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ROLLING STOCK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9" name="Rounded Rectangle 48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50" name="Straight Arrow Connector 49">
              <a:hlinkClick r:id="rId6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grpSp>
          <p:nvGrpSpPr>
            <p:cNvPr id="24" name="Group 23"/>
            <p:cNvGrpSpPr/>
            <p:nvPr/>
          </p:nvGrpSpPr>
          <p:grpSpPr>
            <a:xfrm>
              <a:off x="4589186" y="697197"/>
              <a:ext cx="7735895" cy="2557598"/>
              <a:chOff x="4653581" y="452496"/>
              <a:chExt cx="7735895" cy="25575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653581" y="452496"/>
                <a:ext cx="7735895" cy="2557598"/>
                <a:chOff x="4063176" y="3178859"/>
                <a:chExt cx="7735895" cy="2557598"/>
              </a:xfrm>
            </p:grpSpPr>
            <p:sp>
              <p:nvSpPr>
                <p:cNvPr id="31" name="Retângulo de cantos arredondados 26"/>
                <p:cNvSpPr/>
                <p:nvPr/>
              </p:nvSpPr>
              <p:spPr>
                <a:xfrm>
                  <a:off x="4063176" y="3288457"/>
                  <a:ext cx="7735895" cy="2448000"/>
                </a:xfrm>
                <a:prstGeom prst="roundRect">
                  <a:avLst>
                    <a:gd name="adj" fmla="val 3853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aixaDeTexto 27"/>
                <p:cNvSpPr txBox="1"/>
                <p:nvPr/>
              </p:nvSpPr>
              <p:spPr>
                <a:xfrm>
                  <a:off x="4466504" y="3178859"/>
                  <a:ext cx="1440000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RISK &amp; OPPORTUNITY</a:t>
                  </a:r>
                </a:p>
              </p:txBody>
            </p:sp>
          </p:grpSp>
          <p:sp>
            <p:nvSpPr>
              <p:cNvPr id="33" name="CaixaDeTexto 27"/>
              <p:cNvSpPr txBox="1"/>
              <p:nvPr/>
            </p:nvSpPr>
            <p:spPr>
              <a:xfrm>
                <a:off x="5480925" y="674581"/>
                <a:ext cx="828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QUANTITY</a:t>
                </a:r>
              </a:p>
            </p:txBody>
          </p:sp>
          <p:sp>
            <p:nvSpPr>
              <p:cNvPr id="34" name="CaixaDeTexto 27"/>
              <p:cNvSpPr txBox="1"/>
              <p:nvPr/>
            </p:nvSpPr>
            <p:spPr>
              <a:xfrm>
                <a:off x="7519843" y="674163"/>
                <a:ext cx="576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VALUE</a:t>
                </a:r>
              </a:p>
            </p:txBody>
          </p:sp>
          <p:sp>
            <p:nvSpPr>
              <p:cNvPr id="35" name="CaixaDeTexto 27"/>
              <p:cNvSpPr txBox="1"/>
              <p:nvPr/>
            </p:nvSpPr>
            <p:spPr>
              <a:xfrm>
                <a:off x="8852812" y="674163"/>
                <a:ext cx="161843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RISK VALUE STATUS</a:t>
                </a:r>
              </a:p>
            </p:txBody>
          </p:sp>
          <p:sp>
            <p:nvSpPr>
              <p:cNvPr id="36" name="CaixaDeTexto 27"/>
              <p:cNvSpPr txBox="1"/>
              <p:nvPr/>
            </p:nvSpPr>
            <p:spPr>
              <a:xfrm>
                <a:off x="10265484" y="674163"/>
                <a:ext cx="189549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OPPORTUNITY VALUE STATUS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33158" y="1170298"/>
              <a:ext cx="1714284" cy="198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7873" y="1170298"/>
              <a:ext cx="1519735" cy="19800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4171" y="1170298"/>
              <a:ext cx="1493535" cy="1980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56554" y="1170298"/>
              <a:ext cx="1519735" cy="1980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-239152" y="701848"/>
            <a:ext cx="4630830" cy="3023099"/>
            <a:chOff x="-239152" y="701848"/>
            <a:chExt cx="4630830" cy="30230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990" y="932258"/>
              <a:ext cx="3288368" cy="198000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-239152" y="701848"/>
              <a:ext cx="4630830" cy="3023099"/>
              <a:chOff x="-239152" y="701848"/>
              <a:chExt cx="4630830" cy="3023099"/>
            </a:xfrm>
          </p:grpSpPr>
          <p:sp>
            <p:nvSpPr>
              <p:cNvPr id="51" name="Retângulo de cantos arredondados 26"/>
              <p:cNvSpPr/>
              <p:nvPr/>
            </p:nvSpPr>
            <p:spPr>
              <a:xfrm>
                <a:off x="-239152" y="811446"/>
                <a:ext cx="4630830" cy="291350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aixaDeTexto 27"/>
              <p:cNvSpPr txBox="1"/>
              <p:nvPr/>
            </p:nvSpPr>
            <p:spPr>
              <a:xfrm>
                <a:off x="164175" y="701848"/>
                <a:ext cx="972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 MAIN RISKS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41557" y="2870867"/>
                <a:ext cx="42501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RK_RS_007 – </a:t>
                </a:r>
                <a:r>
                  <a:rPr lang="en-US" sz="1100" u="sng" dirty="0"/>
                  <a:t>MIV CAPEX DO NOT COMPLY WITH MARKET PRICE</a:t>
                </a:r>
              </a:p>
              <a:p>
                <a:r>
                  <a:rPr lang="en-US" sz="1100" dirty="0"/>
                  <a:t>RK_RS_001 – </a:t>
                </a:r>
                <a:r>
                  <a:rPr lang="en-US" sz="1100" u="sng" dirty="0"/>
                  <a:t>DELAY IN THE TRACK SWITCH CONTRACT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RK_RS_004 – </a:t>
                </a:r>
                <a:r>
                  <a:rPr lang="en-US" sz="1100" u="sng" dirty="0"/>
                  <a:t>DELAY IN PROJECT DUE NON-ACCEPTANCE OF THE TRAIN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589186" y="3381309"/>
            <a:ext cx="7735895" cy="3387510"/>
            <a:chOff x="4589186" y="3381309"/>
            <a:chExt cx="7735895" cy="3387510"/>
          </a:xfrm>
        </p:grpSpPr>
        <p:sp>
          <p:nvSpPr>
            <p:cNvPr id="55" name="TextBox 54"/>
            <p:cNvSpPr txBox="1"/>
            <p:nvPr/>
          </p:nvSpPr>
          <p:spPr>
            <a:xfrm>
              <a:off x="4589186" y="3715929"/>
              <a:ext cx="773589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 2 new.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closed</a:t>
              </a:r>
              <a:r>
                <a:rPr lang="pt-BR" sz="1600" dirty="0"/>
                <a:t>: 1 </a:t>
              </a:r>
              <a:r>
                <a:rPr lang="pt-BR" sz="1600" dirty="0" err="1"/>
                <a:t>closed</a:t>
              </a:r>
              <a:r>
                <a:rPr lang="pt-BR" sz="1600" dirty="0"/>
                <a:t>. 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40% </a:t>
              </a:r>
              <a:r>
                <a:rPr lang="pt-BR" sz="1600" dirty="0" err="1"/>
                <a:t>increase</a:t>
              </a:r>
              <a:endParaRPr lang="pt-B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100% </a:t>
              </a:r>
              <a:r>
                <a:rPr lang="pt-BR" sz="1600" dirty="0" err="1"/>
                <a:t>decrease</a:t>
              </a:r>
              <a:endParaRPr lang="pt-B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same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</a:t>
              </a:r>
              <a:r>
                <a:rPr lang="pt-BR" sz="1600" dirty="0" err="1"/>
                <a:t>september</a:t>
              </a:r>
              <a:r>
                <a:rPr lang="pt-BR" sz="1600" dirty="0"/>
                <a:t>. </a:t>
              </a:r>
              <a:endParaRPr lang="en-US" sz="1600" dirty="0"/>
            </a:p>
          </p:txBody>
        </p:sp>
        <p:sp>
          <p:nvSpPr>
            <p:cNvPr id="56" name="Retângulo de cantos arredondados 26"/>
            <p:cNvSpPr/>
            <p:nvPr/>
          </p:nvSpPr>
          <p:spPr>
            <a:xfrm>
              <a:off x="4589186" y="3490907"/>
              <a:ext cx="7735895" cy="3277912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aixaDeTexto 27"/>
            <p:cNvSpPr txBox="1"/>
            <p:nvPr/>
          </p:nvSpPr>
          <p:spPr>
            <a:xfrm>
              <a:off x="4992514" y="3381309"/>
              <a:ext cx="1260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MAIN COMMENTS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239152" y="3745720"/>
            <a:ext cx="4700708" cy="3023099"/>
            <a:chOff x="-239152" y="3745720"/>
            <a:chExt cx="4700708" cy="3023099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7060" y="4007330"/>
              <a:ext cx="2305714" cy="19800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-239152" y="3745720"/>
              <a:ext cx="4700708" cy="3023099"/>
              <a:chOff x="-239152" y="3745720"/>
              <a:chExt cx="4700708" cy="3023099"/>
            </a:xfrm>
          </p:grpSpPr>
          <p:sp>
            <p:nvSpPr>
              <p:cNvPr id="61" name="Retângulo de cantos arredondados 26"/>
              <p:cNvSpPr/>
              <p:nvPr/>
            </p:nvSpPr>
            <p:spPr>
              <a:xfrm>
                <a:off x="-239152" y="3855318"/>
                <a:ext cx="4630830" cy="291350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aixaDeTexto 27"/>
              <p:cNvSpPr txBox="1"/>
              <p:nvPr/>
            </p:nvSpPr>
            <p:spPr>
              <a:xfrm>
                <a:off x="164175" y="3745720"/>
                <a:ext cx="1584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 MAIN OPPORTUNITIES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1556" y="5914739"/>
                <a:ext cx="432000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NO OPPORTUNITY THIS MONTH</a:t>
                </a:r>
                <a:endParaRPr lang="en-US" sz="1100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2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de cantos arredondados 28"/>
          <p:cNvSpPr/>
          <p:nvPr/>
        </p:nvSpPr>
        <p:spPr>
          <a:xfrm>
            <a:off x="-149906" y="952284"/>
            <a:ext cx="4919730" cy="5872766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46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47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64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ROLLING STOCK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82" name="Rounded Rectangle 81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83" name="Straight Arrow Connector 82">
              <a:hlinkClick r:id="rId6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57"/>
          <p:cNvGrpSpPr/>
          <p:nvPr/>
        </p:nvGrpSpPr>
        <p:grpSpPr>
          <a:xfrm>
            <a:off x="11312388" y="6552819"/>
            <a:ext cx="216000" cy="216000"/>
            <a:chOff x="4645878" y="851948"/>
            <a:chExt cx="216000" cy="216000"/>
          </a:xfrm>
        </p:grpSpPr>
        <p:sp>
          <p:nvSpPr>
            <p:cNvPr id="163" name="Oval 58">
              <a:hlinkClick r:id="rId7" action="ppaction://hlinkfile"/>
            </p:cNvPr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o 164"/>
          <p:cNvGrpSpPr/>
          <p:nvPr/>
        </p:nvGrpSpPr>
        <p:grpSpPr>
          <a:xfrm>
            <a:off x="4846906" y="831374"/>
            <a:ext cx="7196819" cy="2090220"/>
            <a:chOff x="4846906" y="831374"/>
            <a:chExt cx="7196819" cy="2090220"/>
          </a:xfrm>
        </p:grpSpPr>
        <p:sp>
          <p:nvSpPr>
            <p:cNvPr id="166" name="Retângulo de cantos arredondados 165"/>
            <p:cNvSpPr/>
            <p:nvPr/>
          </p:nvSpPr>
          <p:spPr>
            <a:xfrm>
              <a:off x="4918750" y="952284"/>
              <a:ext cx="7124975" cy="1969310"/>
            </a:xfrm>
            <a:prstGeom prst="roundRect">
              <a:avLst>
                <a:gd name="adj" fmla="val 421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127527" y="831374"/>
              <a:ext cx="20791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Payments – Next 3 months</a:t>
              </a:r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4997643" y="1145029"/>
              <a:ext cx="220899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October/2020</a:t>
              </a:r>
            </a:p>
          </p:txBody>
        </p:sp>
        <p:sp>
          <p:nvSpPr>
            <p:cNvPr id="169" name="CaixaDeTexto 168"/>
            <p:cNvSpPr txBox="1"/>
            <p:nvPr/>
          </p:nvSpPr>
          <p:spPr>
            <a:xfrm>
              <a:off x="7495200" y="1145029"/>
              <a:ext cx="203582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November/2020</a:t>
              </a: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9814976" y="1145029"/>
              <a:ext cx="21026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December/2020</a:t>
              </a:r>
            </a:p>
          </p:txBody>
        </p:sp>
        <p:sp>
          <p:nvSpPr>
            <p:cNvPr id="171" name="CaixaDeTexto 170"/>
            <p:cNvSpPr txBox="1"/>
            <p:nvPr/>
          </p:nvSpPr>
          <p:spPr>
            <a:xfrm>
              <a:off x="4937231" y="1402698"/>
              <a:ext cx="2360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No Rolling Stock Payments</a:t>
              </a:r>
            </a:p>
          </p:txBody>
        </p:sp>
        <p:sp>
          <p:nvSpPr>
            <p:cNvPr id="172" name="Chave esquerda 171"/>
            <p:cNvSpPr/>
            <p:nvPr/>
          </p:nvSpPr>
          <p:spPr>
            <a:xfrm>
              <a:off x="4846906" y="952284"/>
              <a:ext cx="151337" cy="1969310"/>
            </a:xfrm>
            <a:prstGeom prst="leftBrace">
              <a:avLst>
                <a:gd name="adj1" fmla="val 42430"/>
                <a:gd name="adj2" fmla="val 49902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73" name="CaixaDeTexto 172"/>
            <p:cNvSpPr txBox="1"/>
            <p:nvPr/>
          </p:nvSpPr>
          <p:spPr>
            <a:xfrm>
              <a:off x="7320738" y="1402698"/>
              <a:ext cx="23509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No Rolling Stock Payments</a:t>
              </a: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9682231" y="1402698"/>
              <a:ext cx="23509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No Rolling Stock Payments</a:t>
              </a:r>
            </a:p>
          </p:txBody>
        </p:sp>
        <p:cxnSp>
          <p:nvCxnSpPr>
            <p:cNvPr id="175" name="Straight Connector 67"/>
            <p:cNvCxnSpPr/>
            <p:nvPr/>
          </p:nvCxnSpPr>
          <p:spPr>
            <a:xfrm flipV="1">
              <a:off x="7297732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67"/>
            <p:cNvCxnSpPr/>
            <p:nvPr/>
          </p:nvCxnSpPr>
          <p:spPr>
            <a:xfrm flipV="1">
              <a:off x="9671714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upo 176"/>
          <p:cNvGrpSpPr/>
          <p:nvPr/>
        </p:nvGrpSpPr>
        <p:grpSpPr>
          <a:xfrm>
            <a:off x="5075985" y="2946727"/>
            <a:ext cx="3286221" cy="2035831"/>
            <a:chOff x="5075985" y="2946727"/>
            <a:chExt cx="3286221" cy="2035831"/>
          </a:xfrm>
        </p:grpSpPr>
        <p:sp>
          <p:nvSpPr>
            <p:cNvPr id="179" name="CaixaDeTexto 178"/>
            <p:cNvSpPr txBox="1"/>
            <p:nvPr/>
          </p:nvSpPr>
          <p:spPr>
            <a:xfrm>
              <a:off x="5116019" y="2946727"/>
              <a:ext cx="24468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Hiring Contracts – Next 3 months</a:t>
              </a: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5075985" y="3280413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6303200" y="328282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7332703" y="327990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Month</a:t>
              </a: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5075985" y="3643730"/>
              <a:ext cx="1199801" cy="13388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Train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 err="1"/>
                <a:t>Track</a:t>
              </a:r>
              <a:r>
                <a:rPr lang="pt-BR" sz="900" dirty="0"/>
                <a:t> Switch**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 err="1"/>
                <a:t>Depot</a:t>
              </a:r>
              <a:r>
                <a:rPr lang="pt-BR" sz="900" dirty="0"/>
                <a:t> </a:t>
              </a:r>
              <a:r>
                <a:rPr lang="pt-BR" sz="900" dirty="0" err="1"/>
                <a:t>Equipments</a:t>
              </a:r>
              <a:r>
                <a:rPr lang="pt-BR" sz="900" dirty="0"/>
                <a:t>**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 err="1"/>
                <a:t>Maintenance</a:t>
              </a:r>
              <a:r>
                <a:rPr lang="pt-BR" sz="900" dirty="0"/>
                <a:t> </a:t>
              </a:r>
              <a:r>
                <a:rPr lang="pt-BR" sz="900" dirty="0" err="1"/>
                <a:t>Vehicle</a:t>
              </a:r>
              <a:r>
                <a:rPr lang="pt-BR" sz="900" dirty="0"/>
                <a:t>**</a:t>
              </a: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6275786" y="3645515"/>
              <a:ext cx="102950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R$ 1.009,5 MM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/>
                <a:t>R$ 95,1 MM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/>
                <a:t>R$ 11,8 MM</a:t>
              </a:r>
            </a:p>
            <a:p>
              <a:pPr algn="ctr"/>
              <a:endParaRPr lang="pt-BR" sz="900" dirty="0"/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/>
                <a:t>R$ 9,0 MM</a:t>
              </a:r>
              <a:endParaRPr lang="en-US" sz="900" dirty="0"/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7326622" y="3642203"/>
              <a:ext cx="1029503" cy="13388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December/20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en-US" sz="900" dirty="0"/>
                <a:t>December/20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en-US" sz="900" dirty="0"/>
                <a:t>December/20</a:t>
              </a:r>
            </a:p>
            <a:p>
              <a:pPr algn="ctr"/>
              <a:endParaRPr lang="pt-BR" sz="900" dirty="0"/>
            </a:p>
            <a:p>
              <a:pPr algn="ctr"/>
              <a:endParaRPr lang="pt-BR" sz="900" dirty="0"/>
            </a:p>
            <a:p>
              <a:pPr algn="ctr"/>
              <a:r>
                <a:rPr lang="en-US" sz="900" dirty="0"/>
                <a:t>December/20</a:t>
              </a:r>
            </a:p>
            <a:p>
              <a:pPr algn="ctr"/>
              <a:endParaRPr lang="en-US" sz="900" dirty="0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8543720" y="2946727"/>
            <a:ext cx="3488495" cy="3552927"/>
            <a:chOff x="8543720" y="2946727"/>
            <a:chExt cx="3488495" cy="3552927"/>
          </a:xfrm>
        </p:grpSpPr>
        <p:sp>
          <p:nvSpPr>
            <p:cNvPr id="188" name="Retângulo de cantos arredondados 187"/>
            <p:cNvSpPr/>
            <p:nvPr/>
          </p:nvSpPr>
          <p:spPr>
            <a:xfrm>
              <a:off x="8543720" y="3067636"/>
              <a:ext cx="3488495" cy="3432018"/>
            </a:xfrm>
            <a:prstGeom prst="roundRect">
              <a:avLst>
                <a:gd name="adj" fmla="val 286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8752498" y="2946727"/>
              <a:ext cx="11329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Deviations</a:t>
              </a: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8666678" y="349542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9893893" y="349783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94" name="CaixaDeTexto 193"/>
            <p:cNvSpPr txBox="1"/>
            <p:nvPr/>
          </p:nvSpPr>
          <p:spPr>
            <a:xfrm>
              <a:off x="10923396" y="349491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%</a:t>
              </a:r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8666678" y="3858738"/>
              <a:ext cx="119980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Train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 err="1">
                  <a:solidFill>
                    <a:srgbClr val="0070C0"/>
                  </a:solidFill>
                </a:rPr>
                <a:t>Track</a:t>
              </a:r>
              <a:r>
                <a:rPr lang="pt-BR" sz="900" dirty="0">
                  <a:solidFill>
                    <a:srgbClr val="0070C0"/>
                  </a:solidFill>
                </a:rPr>
                <a:t> Switch**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/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9866479" y="3860523"/>
              <a:ext cx="10295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-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R$ 12,24 MM</a:t>
              </a:r>
            </a:p>
            <a:p>
              <a:pPr algn="ctr"/>
              <a:endParaRPr lang="pt-BR" sz="900" dirty="0"/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10917315" y="3857211"/>
              <a:ext cx="10295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-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11,41 %</a:t>
              </a:r>
            </a:p>
            <a:p>
              <a:pPr algn="ctr"/>
              <a:endParaRPr lang="pt-BR" sz="900" dirty="0"/>
            </a:p>
          </p:txBody>
        </p:sp>
        <p:sp>
          <p:nvSpPr>
            <p:cNvPr id="198" name="CaixaDeTexto 197"/>
            <p:cNvSpPr txBox="1"/>
            <p:nvPr/>
          </p:nvSpPr>
          <p:spPr>
            <a:xfrm>
              <a:off x="8651550" y="320295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Projected Deviations***</a:t>
              </a:r>
            </a:p>
          </p:txBody>
        </p:sp>
        <p:sp>
          <p:nvSpPr>
            <p:cNvPr id="199" name="CaixaDeTexto 198"/>
            <p:cNvSpPr txBox="1"/>
            <p:nvPr/>
          </p:nvSpPr>
          <p:spPr>
            <a:xfrm>
              <a:off x="8630810" y="512939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200" name="CaixaDeTexto 199"/>
            <p:cNvSpPr txBox="1"/>
            <p:nvPr/>
          </p:nvSpPr>
          <p:spPr>
            <a:xfrm>
              <a:off x="9858025" y="513180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August/20</a:t>
              </a:r>
            </a:p>
          </p:txBody>
        </p:sp>
        <p:sp>
          <p:nvSpPr>
            <p:cNvPr id="201" name="CaixaDeTexto 200"/>
            <p:cNvSpPr txBox="1"/>
            <p:nvPr/>
          </p:nvSpPr>
          <p:spPr>
            <a:xfrm>
              <a:off x="10887528" y="512888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September/20</a:t>
              </a:r>
            </a:p>
          </p:txBody>
        </p:sp>
        <p:sp>
          <p:nvSpPr>
            <p:cNvPr id="202" name="CaixaDeTexto 201"/>
            <p:cNvSpPr txBox="1"/>
            <p:nvPr/>
          </p:nvSpPr>
          <p:spPr>
            <a:xfrm>
              <a:off x="8630810" y="5476232"/>
              <a:ext cx="11998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pt-BR" sz="900" dirty="0" err="1">
                  <a:solidFill>
                    <a:srgbClr val="0070C0"/>
                  </a:solidFill>
                </a:rPr>
                <a:t>Track</a:t>
              </a:r>
              <a:r>
                <a:rPr lang="pt-BR" sz="900" dirty="0">
                  <a:solidFill>
                    <a:srgbClr val="0070C0"/>
                  </a:solidFill>
                </a:rPr>
                <a:t> Switch**</a:t>
              </a: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9830611" y="5478017"/>
              <a:ext cx="102950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-</a:t>
              </a:r>
            </a:p>
          </p:txBody>
        </p:sp>
        <p:sp>
          <p:nvSpPr>
            <p:cNvPr id="204" name="CaixaDeTexto 203"/>
            <p:cNvSpPr txBox="1"/>
            <p:nvPr/>
          </p:nvSpPr>
          <p:spPr>
            <a:xfrm>
              <a:off x="10881447" y="5474705"/>
              <a:ext cx="102950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R$ 12,24 MM</a:t>
              </a:r>
              <a:endParaRPr lang="en-US" sz="900" dirty="0"/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8615682" y="483692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Deviations comparing to last month</a:t>
              </a:r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7925705" y="6486496"/>
            <a:ext cx="340468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/>
              <a:t>** Items included in the Systems Budget, but managed by Rolling Stock Team</a:t>
            </a:r>
          </a:p>
          <a:p>
            <a:r>
              <a:rPr lang="pt-BR" sz="800" dirty="0"/>
              <a:t>*** </a:t>
            </a:r>
            <a:r>
              <a:rPr lang="en-US" sz="800" dirty="0"/>
              <a:t>Comparing to Target</a:t>
            </a: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4907241" y="3067636"/>
            <a:ext cx="3514327" cy="2221056"/>
          </a:xfrm>
          <a:prstGeom prst="roundRect">
            <a:avLst>
              <a:gd name="adj" fmla="val 222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ixaDeTexto 67"/>
          <p:cNvSpPr txBox="1"/>
          <p:nvPr/>
        </p:nvSpPr>
        <p:spPr>
          <a:xfrm>
            <a:off x="5116019" y="2946727"/>
            <a:ext cx="2446832" cy="191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Main Hiring Contracts – Next 3 months</a:t>
            </a:r>
          </a:p>
        </p:txBody>
      </p:sp>
      <p:sp>
        <p:nvSpPr>
          <p:cNvPr id="69" name="Chave esquerda 68"/>
          <p:cNvSpPr/>
          <p:nvPr/>
        </p:nvSpPr>
        <p:spPr>
          <a:xfrm>
            <a:off x="4833016" y="3067636"/>
            <a:ext cx="151337" cy="2221056"/>
          </a:xfrm>
          <a:prstGeom prst="leftBrace">
            <a:avLst>
              <a:gd name="adj1" fmla="val 42430"/>
              <a:gd name="adj2" fmla="val 4990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have esquerda 71"/>
          <p:cNvSpPr/>
          <p:nvPr/>
        </p:nvSpPr>
        <p:spPr>
          <a:xfrm>
            <a:off x="8421569" y="3067636"/>
            <a:ext cx="234768" cy="3432018"/>
          </a:xfrm>
          <a:prstGeom prst="leftBrace">
            <a:avLst>
              <a:gd name="adj1" fmla="val 42430"/>
              <a:gd name="adj2" fmla="val 67401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ector reto 72"/>
          <p:cNvCxnSpPr/>
          <p:nvPr/>
        </p:nvCxnSpPr>
        <p:spPr>
          <a:xfrm flipH="1">
            <a:off x="4769824" y="5380844"/>
            <a:ext cx="3651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608177" y="5439600"/>
            <a:ext cx="1842410" cy="64633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900" dirty="0" err="1"/>
              <a:t>Variation</a:t>
            </a:r>
            <a:r>
              <a:rPr lang="pt-BR" sz="900" dirty="0"/>
              <a:t> </a:t>
            </a:r>
            <a:r>
              <a:rPr lang="pt-BR" sz="900" dirty="0" err="1"/>
              <a:t>between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R$ 5,38 </a:t>
            </a:r>
            <a:r>
              <a:rPr lang="pt-BR" sz="900" dirty="0" err="1"/>
              <a:t>and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the</a:t>
            </a:r>
            <a:r>
              <a:rPr lang="pt-BR" sz="900" dirty="0"/>
              <a:t> Budget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R$ 4,07.</a:t>
            </a:r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881600" y="5439600"/>
            <a:ext cx="1684800" cy="1342800"/>
          </a:xfrm>
          <a:prstGeom prst="rect">
            <a:avLst/>
          </a:prstGeom>
        </p:spPr>
      </p:pic>
      <p:sp>
        <p:nvSpPr>
          <p:cNvPr id="85" name="CaixaDeTexto 84"/>
          <p:cNvSpPr txBox="1"/>
          <p:nvPr/>
        </p:nvSpPr>
        <p:spPr>
          <a:xfrm>
            <a:off x="248399" y="834179"/>
            <a:ext cx="32730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FINANCIAL ANALYSIS – Data Base November/2020*</a:t>
            </a:r>
          </a:p>
        </p:txBody>
      </p:sp>
      <p:pic>
        <p:nvPicPr>
          <p:cNvPr id="86" name="Imagem 8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-140400" y="1249200"/>
            <a:ext cx="2887200" cy="5212800"/>
          </a:xfrm>
          <a:prstGeom prst="rect">
            <a:avLst/>
          </a:prstGeom>
        </p:spPr>
      </p:pic>
      <p:pic>
        <p:nvPicPr>
          <p:cNvPr id="87" name="Imagem 86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200" y="1173600"/>
            <a:ext cx="19044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26" name="Rounded Rectangle 25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29" name="Straight Arrow Connector 28">
              <a:hlinkClick r:id="rId3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31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CIVIL</a:t>
            </a:r>
          </a:p>
        </p:txBody>
      </p:sp>
      <p:sp>
        <p:nvSpPr>
          <p:cNvPr id="32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33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-141668" y="811368"/>
            <a:ext cx="12453871" cy="2886130"/>
          </a:xfrm>
          <a:prstGeom prst="roundRect">
            <a:avLst>
              <a:gd name="adj" fmla="val 385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/>
          <p:cNvSpPr txBox="1"/>
          <p:nvPr/>
        </p:nvSpPr>
        <p:spPr>
          <a:xfrm>
            <a:off x="249005" y="701769"/>
            <a:ext cx="16184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MONTHLY ACTION PLAN</a:t>
            </a:r>
          </a:p>
        </p:txBody>
      </p:sp>
      <p:grpSp>
        <p:nvGrpSpPr>
          <p:cNvPr id="21" name="Group 57"/>
          <p:cNvGrpSpPr/>
          <p:nvPr/>
        </p:nvGrpSpPr>
        <p:grpSpPr>
          <a:xfrm>
            <a:off x="11780216" y="6174819"/>
            <a:ext cx="216000" cy="216000"/>
            <a:chOff x="4645878" y="851948"/>
            <a:chExt cx="216000" cy="216000"/>
          </a:xfrm>
        </p:grpSpPr>
        <p:sp>
          <p:nvSpPr>
            <p:cNvPr id="22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tângulo de cantos arredondados 24"/>
          <p:cNvSpPr/>
          <p:nvPr/>
        </p:nvSpPr>
        <p:spPr>
          <a:xfrm>
            <a:off x="-143815" y="3859498"/>
            <a:ext cx="12456018" cy="2968086"/>
          </a:xfrm>
          <a:prstGeom prst="roundRect">
            <a:avLst>
              <a:gd name="adj" fmla="val 385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ixaDeTexto 38"/>
          <p:cNvSpPr txBox="1"/>
          <p:nvPr/>
        </p:nvSpPr>
        <p:spPr>
          <a:xfrm>
            <a:off x="246856" y="3751916"/>
            <a:ext cx="2406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STATUS OF ACTIONS BY DEPARTMENT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600" y="1119600"/>
            <a:ext cx="5036400" cy="243745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8400" y="1494000"/>
            <a:ext cx="2880000" cy="1966154"/>
          </a:xfrm>
          <a:prstGeom prst="rect">
            <a:avLst/>
          </a:prstGeom>
        </p:spPr>
      </p:pic>
      <p:pic>
        <p:nvPicPr>
          <p:cNvPr id="5" name="Imagem 4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17200" y="1494000"/>
            <a:ext cx="2880000" cy="1965600"/>
          </a:xfrm>
          <a:prstGeom prst="rect">
            <a:avLst/>
          </a:prstGeom>
        </p:spPr>
      </p:pic>
      <p:pic>
        <p:nvPicPr>
          <p:cNvPr id="7" name="Imagem 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440000" y="3996000"/>
            <a:ext cx="9176400" cy="28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50761" y="1828492"/>
            <a:ext cx="11874321" cy="5010191"/>
            <a:chOff x="450761" y="1815613"/>
            <a:chExt cx="11874321" cy="5010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492" b="1864"/>
            <a:stretch/>
          </p:blipFill>
          <p:spPr>
            <a:xfrm>
              <a:off x="639440" y="2112137"/>
              <a:ext cx="11412565" cy="4631975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954124" y="5172562"/>
              <a:ext cx="674126" cy="687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81807" y="2975020"/>
              <a:ext cx="2184131" cy="22268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237149" y="3515932"/>
              <a:ext cx="409463" cy="207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1" idx="3"/>
            </p:cNvCxnSpPr>
            <p:nvPr/>
          </p:nvCxnSpPr>
          <p:spPr>
            <a:xfrm>
              <a:off x="2501666" y="4875789"/>
              <a:ext cx="1551181" cy="88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0761" y="1815613"/>
              <a:ext cx="11874321" cy="5010191"/>
              <a:chOff x="135440" y="1355860"/>
              <a:chExt cx="11874321" cy="6351255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135440" y="1503187"/>
                <a:ext cx="11874321" cy="6203928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324119" y="1355860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0" y="1712890"/>
            <a:ext cx="12647054" cy="5293217"/>
            <a:chOff x="0" y="1712890"/>
            <a:chExt cx="12647054" cy="5293217"/>
          </a:xfrm>
        </p:grpSpPr>
        <p:sp>
          <p:nvSpPr>
            <p:cNvPr id="26" name="Retângulo 25"/>
            <p:cNvSpPr/>
            <p:nvPr/>
          </p:nvSpPr>
          <p:spPr>
            <a:xfrm>
              <a:off x="0" y="1712890"/>
              <a:ext cx="12647054" cy="52932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4278308" y="1940230"/>
              <a:ext cx="7929747" cy="1614339"/>
              <a:chOff x="4278308" y="1940230"/>
              <a:chExt cx="7929747" cy="1614339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8308" y="1942021"/>
                <a:ext cx="3852061" cy="1269171"/>
              </a:xfrm>
              <a:prstGeom prst="rect">
                <a:avLst/>
              </a:prstGeom>
            </p:spPr>
          </p:pic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0371" y="1940230"/>
                <a:ext cx="4077684" cy="1614339"/>
              </a:xfrm>
              <a:prstGeom prst="rect">
                <a:avLst/>
              </a:prstGeom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450761" y="902472"/>
            <a:ext cx="8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Principais atividades em atraso, principais pontos de atenção e planos de recuperação.</a:t>
            </a:r>
          </a:p>
        </p:txBody>
      </p:sp>
      <p:sp>
        <p:nvSpPr>
          <p:cNvPr id="30" name="文本框 15">
            <a:hlinkClick r:id="rId6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31" name="文本框 15">
            <a:hlinkClick r:id="rId7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2" name="文本框 15">
            <a:hlinkClick r:id="rId8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SYSTEMS</a:t>
            </a:r>
          </a:p>
        </p:txBody>
      </p:sp>
      <p:sp>
        <p:nvSpPr>
          <p:cNvPr id="33" name="文本框 15">
            <a:hlinkClick r:id="rId9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ROLLING STOCK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2" name="Rounded Rectangle 41">
              <a:hlinkClick r:id="rId6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45" name="Straight Arrow Connector 44">
              <a:hlinkClick r:id="rId9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7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8"/>
          <p:cNvSpPr/>
          <p:nvPr/>
        </p:nvSpPr>
        <p:spPr>
          <a:xfrm>
            <a:off x="2162855" y="611462"/>
            <a:ext cx="76908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Arial" pitchFamily="34" charset="0"/>
                <a:sym typeface="Arial" pitchFamily="34" charset="0"/>
              </a:rPr>
              <a:t>THANK YOU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Arial" pitchFamily="34" charset="0"/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800"/>
          <a:stretch/>
        </p:blipFill>
        <p:spPr>
          <a:xfrm>
            <a:off x="5918504" y="6289681"/>
            <a:ext cx="1313365" cy="437182"/>
          </a:xfrm>
          <a:prstGeom prst="rect">
            <a:avLst/>
          </a:prstGeom>
        </p:spPr>
      </p:pic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078051" y="5293217"/>
            <a:ext cx="6581105" cy="63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Metrogreen Skyrail Concessionária da Bahia S.A.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endParaRPr lang="pt-BR" sz="11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1" name="Rounded Rectangle 40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42" name="Straight Arrow Connector 41">
              <a:hlinkClick r:id="rId3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44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CIVIL</a:t>
            </a:r>
          </a:p>
        </p:txBody>
      </p:sp>
      <p:sp>
        <p:nvSpPr>
          <p:cNvPr id="48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49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-239152" y="701848"/>
            <a:ext cx="4716000" cy="3097598"/>
            <a:chOff x="-239152" y="701848"/>
            <a:chExt cx="4716000" cy="3097598"/>
          </a:xfrm>
        </p:grpSpPr>
        <p:sp>
          <p:nvSpPr>
            <p:cNvPr id="58" name="Retângulo de cantos arredondados 26"/>
            <p:cNvSpPr/>
            <p:nvPr/>
          </p:nvSpPr>
          <p:spPr>
            <a:xfrm>
              <a:off x="-239152" y="811446"/>
              <a:ext cx="4716000" cy="2988000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ixaDeTexto 27"/>
            <p:cNvSpPr txBox="1"/>
            <p:nvPr/>
          </p:nvSpPr>
          <p:spPr>
            <a:xfrm>
              <a:off x="164175" y="701848"/>
              <a:ext cx="972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 MAIN RISKS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12" y="3025415"/>
              <a:ext cx="44769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RK_CV_001 – </a:t>
              </a:r>
              <a:r>
                <a:rPr lang="en-US" sz="1100" u="sng" dirty="0"/>
                <a:t>FAILURE TO ACHIEVE ECONOMIC REBALANCING DUE TO DELAY IN LICENSES/AUTHORIZATIONS</a:t>
              </a:r>
            </a:p>
            <a:p>
              <a:r>
                <a:rPr lang="en-US" sz="1100" dirty="0"/>
                <a:t>RK_CV_007 - </a:t>
              </a:r>
              <a:r>
                <a:rPr lang="en-US" sz="1100" u="sng" dirty="0"/>
                <a:t>DELAY IN IPHAN’S LICENSE AND AUTHORIZATIONS</a:t>
              </a:r>
            </a:p>
            <a:p>
              <a:r>
                <a:rPr lang="en-US" sz="1100" dirty="0"/>
                <a:t>RK_FN_002 - </a:t>
              </a:r>
              <a:r>
                <a:rPr lang="en-US" sz="1100" u="sng" dirty="0"/>
                <a:t>EXCHANGE RATE LOSS COMPARED TO THE BUDGET RATE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9186" y="4888139"/>
            <a:ext cx="7838927" cy="2238358"/>
            <a:chOff x="4589186" y="3381309"/>
            <a:chExt cx="7838927" cy="2238358"/>
          </a:xfrm>
        </p:grpSpPr>
        <p:sp>
          <p:nvSpPr>
            <p:cNvPr id="70" name="TextBox 69"/>
            <p:cNvSpPr txBox="1"/>
            <p:nvPr/>
          </p:nvSpPr>
          <p:spPr>
            <a:xfrm>
              <a:off x="4589186" y="3651534"/>
              <a:ext cx="773589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/>
                <a:t>Balance: </a:t>
              </a:r>
              <a:r>
                <a:rPr lang="pt-BR" sz="1600" dirty="0" err="1"/>
                <a:t>possible</a:t>
              </a:r>
              <a:r>
                <a:rPr lang="pt-BR" sz="1600" dirty="0"/>
                <a:t> </a:t>
              </a:r>
              <a:r>
                <a:rPr lang="pt-BR" sz="1600" dirty="0" err="1"/>
                <a:t>loss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R$ 29,45 </a:t>
              </a:r>
              <a:r>
                <a:rPr lang="pt-BR" sz="1600" dirty="0" err="1"/>
                <a:t>millions</a:t>
              </a:r>
              <a:r>
                <a:rPr lang="pt-BR" sz="1600" dirty="0"/>
                <a:t>, </a:t>
              </a:r>
              <a:r>
                <a:rPr lang="pt-BR" sz="1600" dirty="0" err="1"/>
                <a:t>an</a:t>
              </a:r>
              <a:r>
                <a:rPr lang="pt-BR" sz="1600" dirty="0"/>
                <a:t> </a:t>
              </a:r>
              <a:r>
                <a:rPr lang="pt-BR" sz="1600" dirty="0" err="1"/>
                <a:t>improvement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R$ 20 </a:t>
              </a:r>
              <a:r>
                <a:rPr lang="pt-BR" sz="1600" dirty="0" err="1"/>
                <a:t>millions</a:t>
              </a:r>
              <a:r>
                <a:rPr lang="pt-BR" sz="1600" dirty="0"/>
                <a:t>, </a:t>
              </a:r>
              <a:r>
                <a:rPr lang="pt-BR" sz="1600" dirty="0" err="1"/>
                <a:t>or</a:t>
              </a:r>
              <a:r>
                <a:rPr lang="pt-BR" sz="1600" dirty="0"/>
                <a:t> 41%.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9 new </a:t>
              </a:r>
              <a:r>
                <a:rPr lang="pt-BR" sz="1600" dirty="0" err="1"/>
                <a:t>risk</a:t>
              </a:r>
              <a:r>
                <a:rPr lang="pt-BR" sz="1600" dirty="0"/>
                <a:t>, </a:t>
              </a:r>
              <a:r>
                <a:rPr lang="pt-BR" sz="1600" dirty="0" err="1"/>
                <a:t>increase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29%.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R$ 34 </a:t>
              </a:r>
              <a:r>
                <a:rPr lang="pt-BR" sz="1600" dirty="0" err="1"/>
                <a:t>millions</a:t>
              </a:r>
              <a:r>
                <a:rPr lang="pt-BR" sz="1600" dirty="0"/>
                <a:t> </a:t>
              </a:r>
              <a:r>
                <a:rPr lang="pt-BR" sz="1600" dirty="0" err="1"/>
                <a:t>decrease</a:t>
              </a:r>
              <a:r>
                <a:rPr lang="pt-BR" sz="1600" dirty="0"/>
                <a:t> </a:t>
              </a:r>
              <a:r>
                <a:rPr lang="pt-BR" sz="1600" dirty="0" err="1"/>
                <a:t>representing</a:t>
              </a:r>
              <a:r>
                <a:rPr lang="pt-BR" sz="1600" dirty="0"/>
                <a:t> 30%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4 new, </a:t>
              </a:r>
              <a:r>
                <a:rPr lang="pt-BR" sz="1600" dirty="0" err="1"/>
                <a:t>increase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31%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R$ 5 </a:t>
              </a:r>
              <a:r>
                <a:rPr lang="pt-BR" sz="1600" dirty="0" err="1"/>
                <a:t>millions</a:t>
              </a:r>
              <a:r>
                <a:rPr lang="pt-BR" sz="1600" dirty="0"/>
                <a:t> </a:t>
              </a:r>
              <a:r>
                <a:rPr lang="pt-BR" sz="1600" dirty="0" err="1"/>
                <a:t>decrease</a:t>
              </a:r>
              <a:r>
                <a:rPr lang="pt-BR" sz="1600" dirty="0"/>
                <a:t>, </a:t>
              </a:r>
              <a:r>
                <a:rPr lang="pt-BR" sz="1600" dirty="0" err="1"/>
                <a:t>representing</a:t>
              </a:r>
              <a:r>
                <a:rPr lang="pt-BR" sz="1600" dirty="0"/>
                <a:t> 8,5%</a:t>
              </a:r>
            </a:p>
          </p:txBody>
        </p:sp>
        <p:sp>
          <p:nvSpPr>
            <p:cNvPr id="71" name="Retângulo de cantos arredondados 26"/>
            <p:cNvSpPr/>
            <p:nvPr/>
          </p:nvSpPr>
          <p:spPr>
            <a:xfrm>
              <a:off x="4589186" y="3490906"/>
              <a:ext cx="7838927" cy="2128761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aixaDeTexto 27"/>
            <p:cNvSpPr txBox="1"/>
            <p:nvPr/>
          </p:nvSpPr>
          <p:spPr>
            <a:xfrm>
              <a:off x="4992514" y="3381309"/>
              <a:ext cx="1260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MAIN COMMENTS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39152" y="3874510"/>
            <a:ext cx="4716000" cy="3251986"/>
            <a:chOff x="-239152" y="3784357"/>
            <a:chExt cx="4716000" cy="3251986"/>
          </a:xfrm>
        </p:grpSpPr>
        <p:sp>
          <p:nvSpPr>
            <p:cNvPr id="67" name="Retângulo de cantos arredondados 26"/>
            <p:cNvSpPr/>
            <p:nvPr/>
          </p:nvSpPr>
          <p:spPr>
            <a:xfrm>
              <a:off x="-239152" y="3893954"/>
              <a:ext cx="4716000" cy="3142389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aixaDeTexto 27"/>
            <p:cNvSpPr txBox="1"/>
            <p:nvPr/>
          </p:nvSpPr>
          <p:spPr>
            <a:xfrm>
              <a:off x="164175" y="3784357"/>
              <a:ext cx="158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 MAIN OPPORTUNITIES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14" y="6133682"/>
              <a:ext cx="447696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OP_SL_001 – </a:t>
              </a:r>
              <a:r>
                <a:rPr lang="en-US" sz="1100" u="sng" dirty="0"/>
                <a:t>EX-TARIFF FOR SIGNALING SYSTEM</a:t>
              </a:r>
            </a:p>
            <a:p>
              <a:r>
                <a:rPr lang="en-US" sz="1100" dirty="0"/>
                <a:t>OP_FN_004 – </a:t>
              </a:r>
              <a:r>
                <a:rPr lang="en-US" sz="1100" u="sng" dirty="0"/>
                <a:t>COST CONTROL PROCEDURE TO ACHIEVE THE TARGET</a:t>
              </a:r>
            </a:p>
            <a:p>
              <a:r>
                <a:rPr lang="en-US" sz="1100" dirty="0"/>
                <a:t>OP_SL_004 – </a:t>
              </a:r>
              <a:r>
                <a:rPr lang="en-US" sz="1100" u="sng" dirty="0"/>
                <a:t>EX-TARIFF FOR 3º &amp; 4º RAIL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89186" y="697197"/>
            <a:ext cx="7838927" cy="4182326"/>
            <a:chOff x="4589186" y="697197"/>
            <a:chExt cx="7838927" cy="4182326"/>
          </a:xfrm>
        </p:grpSpPr>
        <p:sp>
          <p:nvSpPr>
            <p:cNvPr id="56" name="Retângulo de cantos arredondados 26"/>
            <p:cNvSpPr/>
            <p:nvPr/>
          </p:nvSpPr>
          <p:spPr>
            <a:xfrm>
              <a:off x="4589186" y="806794"/>
              <a:ext cx="7838927" cy="4072729"/>
            </a:xfrm>
            <a:prstGeom prst="roundRect">
              <a:avLst>
                <a:gd name="adj" fmla="val 290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270484" y="893524"/>
              <a:ext cx="756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QUANTITY</a:t>
              </a:r>
            </a:p>
          </p:txBody>
        </p:sp>
        <p:sp>
          <p:nvSpPr>
            <p:cNvPr id="29" name="CaixaDeTexto 27"/>
            <p:cNvSpPr txBox="1"/>
            <p:nvPr/>
          </p:nvSpPr>
          <p:spPr>
            <a:xfrm>
              <a:off x="7149581" y="893106"/>
              <a:ext cx="576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VALUE</a:t>
              </a:r>
            </a:p>
          </p:txBody>
        </p:sp>
        <p:sp>
          <p:nvSpPr>
            <p:cNvPr id="30" name="CaixaDeTexto 27"/>
            <p:cNvSpPr txBox="1"/>
            <p:nvPr/>
          </p:nvSpPr>
          <p:spPr>
            <a:xfrm>
              <a:off x="8604388" y="893106"/>
              <a:ext cx="1260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RISK VALUE STATUS</a:t>
              </a:r>
            </a:p>
          </p:txBody>
        </p:sp>
        <p:sp>
          <p:nvSpPr>
            <p:cNvPr id="37" name="CaixaDeTexto 27"/>
            <p:cNvSpPr txBox="1"/>
            <p:nvPr/>
          </p:nvSpPr>
          <p:spPr>
            <a:xfrm>
              <a:off x="10210282" y="893106"/>
              <a:ext cx="18360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OPPORTUNITY VALUE STATUS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1685" y="1161386"/>
              <a:ext cx="1506522" cy="19800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3224" y="1161386"/>
              <a:ext cx="1508569" cy="19800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73514" y="1161386"/>
              <a:ext cx="1521747" cy="19800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4060" y="1161386"/>
              <a:ext cx="1721740" cy="1980000"/>
            </a:xfrm>
            <a:prstGeom prst="rect">
              <a:avLst/>
            </a:prstGeom>
          </p:spPr>
        </p:pic>
        <p:sp>
          <p:nvSpPr>
            <p:cNvPr id="57" name="CaixaDeTexto 27"/>
            <p:cNvSpPr txBox="1"/>
            <p:nvPr/>
          </p:nvSpPr>
          <p:spPr>
            <a:xfrm>
              <a:off x="4992514" y="697197"/>
              <a:ext cx="3096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RISK &amp; OPPORTUNITY – Data base November/2020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06" y="986874"/>
            <a:ext cx="3254088" cy="19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806" y="4150438"/>
            <a:ext cx="3186865" cy="20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1892" y="3318108"/>
            <a:ext cx="1332000" cy="13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3229" y="3318108"/>
            <a:ext cx="1324599" cy="133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9701" y="4573047"/>
            <a:ext cx="407999" cy="288000"/>
          </a:xfrm>
          <a:prstGeom prst="rect">
            <a:avLst/>
          </a:prstGeom>
        </p:spPr>
      </p:pic>
      <p:sp>
        <p:nvSpPr>
          <p:cNvPr id="60" name="CaixaDeTexto 27"/>
          <p:cNvSpPr txBox="1"/>
          <p:nvPr/>
        </p:nvSpPr>
        <p:spPr>
          <a:xfrm>
            <a:off x="4600997" y="3266844"/>
            <a:ext cx="64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RISK</a:t>
            </a:r>
          </a:p>
          <a:p>
            <a:r>
              <a:rPr lang="pt-BR" sz="105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5912" y="3318108"/>
            <a:ext cx="1340223" cy="1332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53628" y="3318108"/>
            <a:ext cx="1323829" cy="1332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45510" y="4570667"/>
            <a:ext cx="1099658" cy="288000"/>
            <a:chOff x="5772020" y="3257023"/>
            <a:chExt cx="1099658" cy="2880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72020" y="3257023"/>
              <a:ext cx="559542" cy="288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27679" y="3257023"/>
              <a:ext cx="543999" cy="288000"/>
            </a:xfrm>
            <a:prstGeom prst="rect">
              <a:avLst/>
            </a:prstGeom>
          </p:spPr>
        </p:pic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62737" y="4573280"/>
            <a:ext cx="407999" cy="28800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0124304" y="4570900"/>
            <a:ext cx="1099658" cy="288000"/>
            <a:chOff x="5772020" y="3257023"/>
            <a:chExt cx="1099658" cy="2880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72020" y="3257023"/>
              <a:ext cx="559542" cy="2880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27679" y="3257023"/>
              <a:ext cx="543999" cy="288000"/>
            </a:xfrm>
            <a:prstGeom prst="rect">
              <a:avLst/>
            </a:prstGeom>
          </p:spPr>
        </p:pic>
      </p:grpSp>
      <p:sp>
        <p:nvSpPr>
          <p:cNvPr id="61" name="CaixaDeTexto 27"/>
          <p:cNvSpPr txBox="1"/>
          <p:nvPr/>
        </p:nvSpPr>
        <p:spPr>
          <a:xfrm>
            <a:off x="8353864" y="3266844"/>
            <a:ext cx="100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OPPORTUNITY</a:t>
            </a:r>
          </a:p>
          <a:p>
            <a:r>
              <a:rPr lang="pt-BR" sz="105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53864" y="3205781"/>
            <a:ext cx="0" cy="158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13668" y="3205781"/>
            <a:ext cx="739054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de cantos arredondados 28"/>
          <p:cNvSpPr/>
          <p:nvPr/>
        </p:nvSpPr>
        <p:spPr>
          <a:xfrm>
            <a:off x="-141668" y="953038"/>
            <a:ext cx="4919730" cy="5872766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/>
          <p:cNvSpPr txBox="1"/>
          <p:nvPr/>
        </p:nvSpPr>
        <p:spPr>
          <a:xfrm>
            <a:off x="248399" y="834179"/>
            <a:ext cx="32730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FINANCIAL ANALYSIS – Data Base November/2020*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61" name="Rounded Rectangle 60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63" name="Straight Arrow Connector 62">
              <a:hlinkClick r:id="rId3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77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CIVIL</a:t>
            </a:r>
          </a:p>
        </p:txBody>
      </p:sp>
      <p:sp>
        <p:nvSpPr>
          <p:cNvPr id="78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79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4846906" y="831374"/>
            <a:ext cx="7196819" cy="2090220"/>
            <a:chOff x="4846906" y="831374"/>
            <a:chExt cx="7196819" cy="209022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4918750" y="952284"/>
              <a:ext cx="7124975" cy="1969310"/>
            </a:xfrm>
            <a:prstGeom prst="roundRect">
              <a:avLst>
                <a:gd name="adj" fmla="val 421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127527" y="831374"/>
              <a:ext cx="20791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Payments – Next 3 months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997643" y="1145029"/>
              <a:ext cx="220899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December/2020</a:t>
              </a: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7495200" y="1145029"/>
              <a:ext cx="203582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January/2021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9814976" y="1145029"/>
              <a:ext cx="21026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February/2021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4937231" y="1393483"/>
              <a:ext cx="2360501" cy="13388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(License) </a:t>
              </a:r>
              <a:r>
                <a:rPr lang="en-US" sz="900" dirty="0" err="1"/>
                <a:t>Calçada</a:t>
              </a:r>
              <a:r>
                <a:rPr lang="en-US" sz="900" dirty="0"/>
                <a:t> to </a:t>
              </a:r>
              <a:r>
                <a:rPr lang="en-US" sz="900" dirty="0" err="1"/>
                <a:t>Acesso</a:t>
              </a:r>
              <a:r>
                <a:rPr lang="en-US" sz="900" dirty="0"/>
                <a:t> Norte Construction License – R$ 114 K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(License) Construction Licenses / RAIPA/PAIPA / Traffic Impact Study  – R$ 91 K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(Studies and Designs) BMA / </a:t>
              </a:r>
              <a:r>
                <a:rPr lang="en-US" sz="900" dirty="0" err="1"/>
                <a:t>Rajendra</a:t>
              </a:r>
              <a:r>
                <a:rPr lang="en-US" sz="900" dirty="0"/>
                <a:t> – R$ 85 K</a:t>
              </a:r>
            </a:p>
          </p:txBody>
        </p:sp>
        <p:sp>
          <p:nvSpPr>
            <p:cNvPr id="24" name="Chave esquerda 23"/>
            <p:cNvSpPr/>
            <p:nvPr/>
          </p:nvSpPr>
          <p:spPr>
            <a:xfrm>
              <a:off x="4846906" y="952284"/>
              <a:ext cx="151337" cy="1969310"/>
            </a:xfrm>
            <a:prstGeom prst="leftBrace">
              <a:avLst>
                <a:gd name="adj1" fmla="val 42430"/>
                <a:gd name="adj2" fmla="val 49902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320738" y="1411913"/>
              <a:ext cx="235097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(EPC Company) </a:t>
              </a:r>
              <a:r>
                <a:rPr lang="en-US" sz="900" dirty="0" err="1"/>
                <a:t>Downpayment</a:t>
              </a:r>
              <a:r>
                <a:rPr lang="en-US" sz="900" dirty="0"/>
                <a:t> EPC </a:t>
              </a:r>
              <a:r>
                <a:rPr lang="en-US" sz="900" dirty="0" err="1"/>
                <a:t>Preliminar</a:t>
              </a:r>
              <a:r>
                <a:rPr lang="en-US" sz="900" dirty="0"/>
                <a:t> Contract – R$ 6,60 MM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(System - Design) </a:t>
              </a:r>
              <a:r>
                <a:rPr lang="en-US" sz="900" dirty="0" err="1"/>
                <a:t>Downpayment</a:t>
              </a:r>
              <a:r>
                <a:rPr lang="en-US" sz="900" dirty="0"/>
                <a:t> </a:t>
              </a:r>
              <a:r>
                <a:rPr lang="en-US" sz="900" dirty="0" err="1"/>
                <a:t>Sener</a:t>
              </a:r>
              <a:r>
                <a:rPr lang="en-US" sz="900" dirty="0"/>
                <a:t> Detailed Design – R$ 761 K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(Expropriation) 1</a:t>
              </a:r>
              <a:r>
                <a:rPr lang="en-US" sz="900" baseline="30000" dirty="0"/>
                <a:t>st</a:t>
              </a:r>
              <a:r>
                <a:rPr lang="en-US" sz="900" dirty="0"/>
                <a:t> payment of IDEIAS studies </a:t>
              </a:r>
              <a:r>
                <a:rPr lang="en-US" sz="900" dirty="0" err="1"/>
                <a:t>adequation</a:t>
              </a:r>
              <a:r>
                <a:rPr lang="en-US" sz="900" dirty="0"/>
                <a:t> – R$ 125 K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9682231" y="1411913"/>
              <a:ext cx="235097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(Curve Beaming Tooling) Delivery of 5 sets from NINIVE – R$ 16,09 MM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(EPC Company) </a:t>
              </a:r>
              <a:r>
                <a:rPr lang="en-US" sz="900" dirty="0" err="1"/>
                <a:t>PowerChina</a:t>
              </a:r>
              <a:r>
                <a:rPr lang="en-US" sz="900" dirty="0"/>
                <a:t> </a:t>
              </a:r>
              <a:r>
                <a:rPr lang="en-US" sz="900" dirty="0" err="1"/>
                <a:t>Preliminar</a:t>
              </a:r>
              <a:r>
                <a:rPr lang="en-US" sz="900" dirty="0"/>
                <a:t> Works – R$ 9,88 MM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(Catwalk) Contract </a:t>
              </a:r>
              <a:r>
                <a:rPr lang="en-US" sz="900" dirty="0" err="1"/>
                <a:t>Downpayment</a:t>
              </a:r>
              <a:r>
                <a:rPr lang="en-US" sz="900" dirty="0"/>
                <a:t> – R$ 8,00 MM</a:t>
              </a:r>
            </a:p>
          </p:txBody>
        </p:sp>
        <p:cxnSp>
          <p:nvCxnSpPr>
            <p:cNvPr id="91" name="Straight Connector 67"/>
            <p:cNvCxnSpPr/>
            <p:nvPr/>
          </p:nvCxnSpPr>
          <p:spPr>
            <a:xfrm flipV="1">
              <a:off x="7297732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67"/>
            <p:cNvCxnSpPr/>
            <p:nvPr/>
          </p:nvCxnSpPr>
          <p:spPr>
            <a:xfrm flipV="1">
              <a:off x="9671714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4833016" y="2946727"/>
            <a:ext cx="3588552" cy="2144976"/>
            <a:chOff x="4833016" y="2946727"/>
            <a:chExt cx="3588552" cy="2753803"/>
          </a:xfrm>
        </p:grpSpPr>
        <p:sp>
          <p:nvSpPr>
            <p:cNvPr id="104" name="Retângulo de cantos arredondados 103"/>
            <p:cNvSpPr/>
            <p:nvPr/>
          </p:nvSpPr>
          <p:spPr>
            <a:xfrm>
              <a:off x="4907241" y="3112292"/>
              <a:ext cx="3514327" cy="2588238"/>
            </a:xfrm>
            <a:prstGeom prst="roundRect">
              <a:avLst>
                <a:gd name="adj" fmla="val 2222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5116019" y="2946727"/>
              <a:ext cx="24468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Hiring Contracts – Next 3 months</a:t>
              </a:r>
            </a:p>
          </p:txBody>
        </p:sp>
        <p:sp>
          <p:nvSpPr>
            <p:cNvPr id="106" name="Chave esquerda 105"/>
            <p:cNvSpPr/>
            <p:nvPr/>
          </p:nvSpPr>
          <p:spPr>
            <a:xfrm>
              <a:off x="4833016" y="3112292"/>
              <a:ext cx="151337" cy="2588238"/>
            </a:xfrm>
            <a:prstGeom prst="leftBrace">
              <a:avLst>
                <a:gd name="adj1" fmla="val 42430"/>
                <a:gd name="adj2" fmla="val 49902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075985" y="3280413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303200" y="328282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32703" y="327990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Month</a:t>
              </a: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5075985" y="3668876"/>
              <a:ext cx="1199801" cy="20229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Train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Systems </a:t>
              </a:r>
              <a:r>
                <a:rPr lang="en-US" sz="900" dirty="0" err="1"/>
                <a:t>Div</a:t>
              </a:r>
              <a:r>
                <a:rPr lang="en-US" sz="900" dirty="0"/>
                <a:t> 21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Systems </a:t>
              </a:r>
              <a:r>
                <a:rPr lang="en-US" sz="900" dirty="0" err="1"/>
                <a:t>Div</a:t>
              </a:r>
              <a:r>
                <a:rPr lang="en-US" sz="900" dirty="0"/>
                <a:t> 23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Track Switch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/>
                <a:t>Depot Equip + MIV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6275786" y="3679357"/>
              <a:ext cx="1029503" cy="18333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R$ 960,8 MM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R$ 216,2 MM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R$ 336,5 MM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R$ 103,1 MM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/>
                <a:t>R$ 20,8 MM</a:t>
              </a:r>
              <a:endParaRPr lang="en-US" sz="900" dirty="0"/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7326622" y="3676045"/>
              <a:ext cx="1029503" cy="18333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January/21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January/21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January/21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January/21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January/21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769825" y="2946727"/>
            <a:ext cx="7262391" cy="3760626"/>
            <a:chOff x="4769824" y="2946727"/>
            <a:chExt cx="7262391" cy="3760626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8543720" y="3067636"/>
              <a:ext cx="3488495" cy="2400180"/>
            </a:xfrm>
            <a:prstGeom prst="roundRect">
              <a:avLst>
                <a:gd name="adj" fmla="val 286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8752498" y="2946727"/>
              <a:ext cx="11329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Deviations</a:t>
              </a:r>
            </a:p>
          </p:txBody>
        </p:sp>
        <p:sp>
          <p:nvSpPr>
            <p:cNvPr id="113" name="Chave esquerda 112"/>
            <p:cNvSpPr/>
            <p:nvPr/>
          </p:nvSpPr>
          <p:spPr>
            <a:xfrm>
              <a:off x="8421569" y="3067636"/>
              <a:ext cx="234768" cy="2400180"/>
            </a:xfrm>
            <a:prstGeom prst="leftBrace">
              <a:avLst>
                <a:gd name="adj1" fmla="val 42430"/>
                <a:gd name="adj2" fmla="val 88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ector reto 31"/>
            <p:cNvCxnSpPr/>
            <p:nvPr/>
          </p:nvCxnSpPr>
          <p:spPr>
            <a:xfrm flipH="1">
              <a:off x="4769824" y="5182216"/>
              <a:ext cx="365174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/>
            <p:cNvSpPr txBox="1"/>
            <p:nvPr/>
          </p:nvSpPr>
          <p:spPr>
            <a:xfrm>
              <a:off x="8666678" y="349542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9893893" y="349783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10923396" y="349491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%</a:t>
              </a: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8666678" y="3844158"/>
              <a:ext cx="1199801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Expropriation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Integration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Curve Beaming Tooling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pt-BR" sz="900" dirty="0">
                  <a:solidFill>
                    <a:srgbClr val="0070C0"/>
                  </a:solidFill>
                </a:rPr>
                <a:t>Design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9866479" y="3845943"/>
              <a:ext cx="102950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R$ 25,98 MM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R$ 18,00 MM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-R$ 1,28 MM</a:t>
              </a: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R$ 2,30 MM</a:t>
              </a: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10917315" y="3842631"/>
              <a:ext cx="102950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-77,36%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-3,54%</a:t>
              </a: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  <a:p>
              <a:pPr algn="ctr"/>
              <a:r>
                <a:rPr lang="pt-BR" sz="900" dirty="0">
                  <a:solidFill>
                    <a:srgbClr val="0070C0"/>
                  </a:solidFill>
                </a:rPr>
                <a:t>16,63%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8651550" y="320295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Projected Deviations**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0129131" y="6491909"/>
              <a:ext cx="127694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/>
                <a:t>** Comparing to Target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312388" y="6552819"/>
            <a:ext cx="216000" cy="216000"/>
            <a:chOff x="4645878" y="851948"/>
            <a:chExt cx="216000" cy="216000"/>
          </a:xfrm>
        </p:grpSpPr>
        <p:sp>
          <p:nvSpPr>
            <p:cNvPr id="59" name="Oval 58">
              <a:hlinkClick r:id="rId7" action="ppaction://hlinkfile"/>
            </p:cNvPr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847870" y="5288528"/>
            <a:ext cx="1629053" cy="120032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900" dirty="0" err="1"/>
              <a:t>Variation</a:t>
            </a:r>
            <a:r>
              <a:rPr lang="pt-BR" sz="900" dirty="0"/>
              <a:t> </a:t>
            </a:r>
            <a:r>
              <a:rPr lang="pt-BR" sz="900" dirty="0" err="1"/>
              <a:t>between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R$ 5,09 </a:t>
            </a:r>
            <a:r>
              <a:rPr lang="pt-BR" sz="900" dirty="0" err="1"/>
              <a:t>and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the</a:t>
            </a:r>
            <a:r>
              <a:rPr lang="pt-BR" sz="900" dirty="0"/>
              <a:t> Budget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R$ 4,07.</a:t>
            </a:r>
          </a:p>
          <a:p>
            <a:pPr algn="just"/>
            <a:endParaRPr lang="pt-BR" sz="900" dirty="0"/>
          </a:p>
          <a:p>
            <a:pPr algn="just"/>
            <a:r>
              <a:rPr lang="pt-BR" sz="900" dirty="0"/>
              <a:t>P.S.: </a:t>
            </a:r>
            <a:r>
              <a:rPr lang="pt-BR" sz="900" dirty="0" err="1"/>
              <a:t>Ninive</a:t>
            </a:r>
            <a:r>
              <a:rPr lang="pt-BR" sz="900" dirty="0"/>
              <a:t> </a:t>
            </a:r>
            <a:r>
              <a:rPr lang="pt-BR" sz="900" dirty="0" err="1"/>
              <a:t>contract</a:t>
            </a:r>
            <a:r>
              <a:rPr lang="pt-BR" sz="900" dirty="0"/>
              <a:t> </a:t>
            </a:r>
            <a:r>
              <a:rPr lang="pt-BR" sz="900" dirty="0" err="1"/>
              <a:t>projected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Euro </a:t>
            </a:r>
            <a:r>
              <a:rPr lang="pt-BR" sz="900" dirty="0" err="1"/>
              <a:t>quotation</a:t>
            </a:r>
            <a:r>
              <a:rPr lang="pt-BR" sz="900" dirty="0"/>
              <a:t> R$ 6,19.</a:t>
            </a:r>
            <a:endParaRPr lang="en-US" sz="900" dirty="0"/>
          </a:p>
        </p:txBody>
      </p:sp>
      <p:pic>
        <p:nvPicPr>
          <p:cNvPr id="65" name="Imagem 6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-140400" y="1249200"/>
            <a:ext cx="2887200" cy="5212800"/>
          </a:xfrm>
          <a:prstGeom prst="rect">
            <a:avLst/>
          </a:prstGeom>
        </p:spPr>
      </p:pic>
      <p:pic>
        <p:nvPicPr>
          <p:cNvPr id="66" name="Imagem 6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725200" y="1173600"/>
            <a:ext cx="1904400" cy="2088000"/>
          </a:xfrm>
          <a:prstGeom prst="rect">
            <a:avLst/>
          </a:prstGeom>
        </p:spPr>
      </p:pic>
      <p:pic>
        <p:nvPicPr>
          <p:cNvPr id="7" name="Imagem 6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600" y="5288400"/>
            <a:ext cx="1875600" cy="14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50761" y="1828492"/>
            <a:ext cx="11874321" cy="5010191"/>
            <a:chOff x="450761" y="1815613"/>
            <a:chExt cx="11874321" cy="5010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492" b="1864"/>
            <a:stretch/>
          </p:blipFill>
          <p:spPr>
            <a:xfrm>
              <a:off x="639440" y="2112137"/>
              <a:ext cx="11412565" cy="4631975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954124" y="5172562"/>
              <a:ext cx="674126" cy="6873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81807" y="2975020"/>
              <a:ext cx="2184131" cy="22268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237149" y="3515932"/>
              <a:ext cx="409463" cy="207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1" idx="3"/>
            </p:cNvCxnSpPr>
            <p:nvPr/>
          </p:nvCxnSpPr>
          <p:spPr>
            <a:xfrm>
              <a:off x="2501666" y="4875789"/>
              <a:ext cx="1551181" cy="88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0761" y="1815613"/>
              <a:ext cx="11874321" cy="5010191"/>
              <a:chOff x="135440" y="1355860"/>
              <a:chExt cx="11874321" cy="6351255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135440" y="1503187"/>
                <a:ext cx="11874321" cy="6203928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324119" y="1355860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50761" y="902472"/>
            <a:ext cx="8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Principais atividades em atraso, principais pontos de atenção e planos de recuperação.</a:t>
            </a:r>
          </a:p>
        </p:txBody>
      </p:sp>
      <p:sp>
        <p:nvSpPr>
          <p:cNvPr id="30" name="文本框 15">
            <a:hlinkClick r:id="rId4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31" name="文本框 15">
            <a:hlinkClick r:id="rId5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CIVIL</a:t>
            </a:r>
          </a:p>
        </p:txBody>
      </p:sp>
      <p:sp>
        <p:nvSpPr>
          <p:cNvPr id="32" name="文本框 15">
            <a:hlinkClick r:id="rId6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33" name="文本框 15">
            <a:hlinkClick r:id="rId7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0" y="1712890"/>
            <a:ext cx="12647054" cy="5125793"/>
            <a:chOff x="0" y="1712890"/>
            <a:chExt cx="12647054" cy="5125793"/>
          </a:xfrm>
        </p:grpSpPr>
        <p:sp>
          <p:nvSpPr>
            <p:cNvPr id="9" name="Retângulo 8"/>
            <p:cNvSpPr/>
            <p:nvPr/>
          </p:nvSpPr>
          <p:spPr>
            <a:xfrm>
              <a:off x="0" y="1712890"/>
              <a:ext cx="12647054" cy="51257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300904" y="1944711"/>
              <a:ext cx="7817745" cy="4536921"/>
              <a:chOff x="4300904" y="1944711"/>
              <a:chExt cx="7817745" cy="4536921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964" y="1957592"/>
                <a:ext cx="3965685" cy="3122935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0904" y="1944711"/>
                <a:ext cx="3852060" cy="4536921"/>
              </a:xfrm>
              <a:prstGeom prst="rect">
                <a:avLst/>
              </a:prstGeom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29" name="Straight Arrow Connector 28">
              <a:hlinkClick r:id="rId4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7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de cantos arredondados 28"/>
          <p:cNvSpPr/>
          <p:nvPr/>
        </p:nvSpPr>
        <p:spPr>
          <a:xfrm>
            <a:off x="-141668" y="2749766"/>
            <a:ext cx="4262907" cy="4088915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89186" y="3355341"/>
            <a:ext cx="7735895" cy="3470462"/>
            <a:chOff x="4589186" y="3355341"/>
            <a:chExt cx="7735895" cy="34704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946" y="3578895"/>
              <a:ext cx="7435513" cy="30600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05316" y="5563672"/>
              <a:ext cx="530527" cy="54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454653" y="3694080"/>
              <a:ext cx="1718879" cy="17525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do mês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r>
                <a:rPr lang="pt-B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% </a:t>
              </a:r>
              <a:r>
                <a:rPr lang="pt-BR" sz="1400" dirty="0" err="1">
                  <a:solidFill>
                    <a:schemeClr val="tx1"/>
                  </a:solidFill>
                </a:rPr>
                <a:t>prev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acum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173532" y="4570345"/>
              <a:ext cx="280674" cy="1263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1" idx="3"/>
            </p:cNvCxnSpPr>
            <p:nvPr/>
          </p:nvCxnSpPr>
          <p:spPr>
            <a:xfrm>
              <a:off x="5904657" y="5367468"/>
              <a:ext cx="1078353" cy="657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89186" y="3355341"/>
              <a:ext cx="7735895" cy="3470462"/>
              <a:chOff x="4273865" y="3307723"/>
              <a:chExt cx="7735895" cy="4399391"/>
            </a:xfrm>
          </p:grpSpPr>
          <p:sp>
            <p:nvSpPr>
              <p:cNvPr id="39" name="Retângulo de cantos arredondados 28"/>
              <p:cNvSpPr/>
              <p:nvPr/>
            </p:nvSpPr>
            <p:spPr>
              <a:xfrm>
                <a:off x="4273865" y="3417322"/>
                <a:ext cx="7735895" cy="4289792"/>
              </a:xfrm>
              <a:prstGeom prst="roundRect">
                <a:avLst>
                  <a:gd name="adj" fmla="val 15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ixaDeTexto 29"/>
              <p:cNvSpPr txBox="1"/>
              <p:nvPr/>
            </p:nvSpPr>
            <p:spPr>
              <a:xfrm>
                <a:off x="4672250" y="3307723"/>
                <a:ext cx="1409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FINANCIAL ANALYZES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639439" y="3498556"/>
            <a:ext cx="216000" cy="216000"/>
            <a:chOff x="4645878" y="851948"/>
            <a:chExt cx="216000" cy="216000"/>
          </a:xfrm>
        </p:grpSpPr>
        <p:sp>
          <p:nvSpPr>
            <p:cNvPr id="62" name="Oval 61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>
              <a:hlinkClick r:id="rId4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文本框 15">
            <a:hlinkClick r:id="rId5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65" name="文本框 15"/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66" name="文本框 15">
            <a:hlinkClick r:id="rId6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67" name="文本框 15">
            <a:hlinkClick r:id="rId7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grpSp>
          <p:nvGrpSpPr>
            <p:cNvPr id="54" name="Group 53"/>
            <p:cNvGrpSpPr/>
            <p:nvPr/>
          </p:nvGrpSpPr>
          <p:grpSpPr>
            <a:xfrm>
              <a:off x="4639439" y="849801"/>
              <a:ext cx="216000" cy="216000"/>
              <a:chOff x="4645878" y="851948"/>
              <a:chExt cx="216000" cy="2160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645878" y="851948"/>
                <a:ext cx="216000" cy="21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lus 51">
                <a:hlinkClick r:id="rId8" action="ppaction://hlinksldjump"/>
              </p:cNvPr>
              <p:cNvSpPr/>
              <p:nvPr/>
            </p:nvSpPr>
            <p:spPr>
              <a:xfrm>
                <a:off x="4663878" y="869948"/>
                <a:ext cx="180000" cy="180000"/>
              </a:xfrm>
              <a:prstGeom prst="mathPlus">
                <a:avLst>
                  <a:gd name="adj1" fmla="val 1557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89186" y="697197"/>
              <a:ext cx="7735895" cy="2557598"/>
              <a:chOff x="4589186" y="697197"/>
              <a:chExt cx="7735895" cy="255759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15476" y="1179770"/>
                <a:ext cx="1713129" cy="1980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8929" y="1179770"/>
                <a:ext cx="1513100" cy="1980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22473" y="1182412"/>
                <a:ext cx="1504453" cy="1980000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4589186" y="697197"/>
                <a:ext cx="7735895" cy="2557598"/>
                <a:chOff x="4063176" y="3178859"/>
                <a:chExt cx="7735895" cy="2557598"/>
              </a:xfrm>
            </p:grpSpPr>
            <p:sp>
              <p:nvSpPr>
                <p:cNvPr id="31" name="Retângulo de cantos arredondados 26"/>
                <p:cNvSpPr/>
                <p:nvPr/>
              </p:nvSpPr>
              <p:spPr>
                <a:xfrm>
                  <a:off x="4063176" y="3288457"/>
                  <a:ext cx="7735895" cy="2448000"/>
                </a:xfrm>
                <a:prstGeom prst="roundRect">
                  <a:avLst>
                    <a:gd name="adj" fmla="val 3853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aixaDeTexto 27"/>
                <p:cNvSpPr txBox="1"/>
                <p:nvPr/>
              </p:nvSpPr>
              <p:spPr>
                <a:xfrm>
                  <a:off x="4466504" y="3178859"/>
                  <a:ext cx="1440000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RISK &amp; OPPORTUNITY</a:t>
                  </a:r>
                </a:p>
              </p:txBody>
            </p:sp>
          </p:grpSp>
          <p:sp>
            <p:nvSpPr>
              <p:cNvPr id="34" name="CaixaDeTexto 27"/>
              <p:cNvSpPr txBox="1"/>
              <p:nvPr/>
            </p:nvSpPr>
            <p:spPr>
              <a:xfrm>
                <a:off x="7455448" y="918864"/>
                <a:ext cx="576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VALUE</a:t>
                </a:r>
              </a:p>
            </p:txBody>
          </p:sp>
          <p:sp>
            <p:nvSpPr>
              <p:cNvPr id="35" name="CaixaDeTexto 27"/>
              <p:cNvSpPr txBox="1"/>
              <p:nvPr/>
            </p:nvSpPr>
            <p:spPr>
              <a:xfrm>
                <a:off x="8788417" y="918864"/>
                <a:ext cx="161843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RISK VALUE STATUS</a:t>
                </a:r>
              </a:p>
            </p:txBody>
          </p:sp>
          <p:sp>
            <p:nvSpPr>
              <p:cNvPr id="36" name="CaixaDeTexto 27"/>
              <p:cNvSpPr txBox="1"/>
              <p:nvPr/>
            </p:nvSpPr>
            <p:spPr>
              <a:xfrm>
                <a:off x="10201089" y="918864"/>
                <a:ext cx="189549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OPPORTUNITY VALUE STATUS</a:t>
                </a:r>
              </a:p>
            </p:txBody>
          </p:sp>
          <p:sp>
            <p:nvSpPr>
              <p:cNvPr id="72" name="CaixaDeTexto 27"/>
              <p:cNvSpPr txBox="1"/>
              <p:nvPr/>
            </p:nvSpPr>
            <p:spPr>
              <a:xfrm>
                <a:off x="5270484" y="919282"/>
                <a:ext cx="756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QUANTITY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30535" y="1187542"/>
                <a:ext cx="1504453" cy="1980000"/>
              </a:xfrm>
              <a:prstGeom prst="rect">
                <a:avLst/>
              </a:prstGeom>
            </p:spPr>
          </p:pic>
        </p:grpSp>
      </p:grpSp>
      <p:grpSp>
        <p:nvGrpSpPr>
          <p:cNvPr id="2" name="Grupo 1"/>
          <p:cNvGrpSpPr/>
          <p:nvPr/>
        </p:nvGrpSpPr>
        <p:grpSpPr>
          <a:xfrm>
            <a:off x="-141668" y="701769"/>
            <a:ext cx="4262907" cy="1925520"/>
            <a:chOff x="-141668" y="701769"/>
            <a:chExt cx="4262907" cy="1925520"/>
          </a:xfrm>
        </p:grpSpPr>
        <p:grpSp>
          <p:nvGrpSpPr>
            <p:cNvPr id="4" name="Grupo 3"/>
            <p:cNvGrpSpPr/>
            <p:nvPr/>
          </p:nvGrpSpPr>
          <p:grpSpPr>
            <a:xfrm>
              <a:off x="-141668" y="701769"/>
              <a:ext cx="4262907" cy="1925520"/>
              <a:chOff x="-141668" y="701769"/>
              <a:chExt cx="4262907" cy="1925520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-141668" y="811368"/>
                <a:ext cx="4262907" cy="181592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249005" y="701769"/>
                <a:ext cx="161843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MONTHLY ACTION PLAN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71001" y="849801"/>
                <a:ext cx="216000" cy="216000"/>
                <a:chOff x="4645878" y="851948"/>
                <a:chExt cx="216000" cy="216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4645878" y="851948"/>
                  <a:ext cx="216000" cy="21600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Plus 56">
                  <a:hlinkClick r:id="rId13" action="ppaction://hlinksldjump"/>
                </p:cNvPr>
                <p:cNvSpPr/>
                <p:nvPr/>
              </p:nvSpPr>
              <p:spPr>
                <a:xfrm>
                  <a:off x="4663878" y="869948"/>
                  <a:ext cx="180000" cy="180000"/>
                </a:xfrm>
                <a:prstGeom prst="mathPlus">
                  <a:avLst>
                    <a:gd name="adj1" fmla="val 15570"/>
                  </a:avLst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000" y="878400"/>
              <a:ext cx="3619001" cy="1747349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282698" y="2640167"/>
            <a:ext cx="312035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FINANCIAL ANALYSIS – Data base November/2020</a:t>
            </a:r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48400" y="2876400"/>
            <a:ext cx="2224800" cy="3884400"/>
          </a:xfrm>
          <a:prstGeom prst="rect">
            <a:avLst/>
          </a:prstGeom>
        </p:spPr>
      </p:pic>
      <p:pic>
        <p:nvPicPr>
          <p:cNvPr id="6" name="Imagem 5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577600" y="2872800"/>
            <a:ext cx="1317600" cy="1404000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871001" y="2792364"/>
            <a:ext cx="216000" cy="216000"/>
            <a:chOff x="4645878" y="851948"/>
            <a:chExt cx="216000" cy="216000"/>
          </a:xfrm>
        </p:grpSpPr>
        <p:sp>
          <p:nvSpPr>
            <p:cNvPr id="59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lus 59">
              <a:hlinkClick r:id="rId17" action="ppaction://hlinksldjump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6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141668" y="701769"/>
            <a:ext cx="12453871" cy="3111623"/>
            <a:chOff x="-141668" y="701769"/>
            <a:chExt cx="12453871" cy="3111623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-141668" y="811367"/>
              <a:ext cx="12453871" cy="3002025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49005" y="701769"/>
              <a:ext cx="16184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MONTHLY ACTION PLAN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26" name="Rounded Rectangle 25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29" name="Straight Arrow Connector 28">
              <a:hlinkClick r:id="rId4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23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0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31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05838"/>
              </p:ext>
            </p:extLst>
          </p:nvPr>
        </p:nvGraphicFramePr>
        <p:xfrm>
          <a:off x="2228045" y="4754961"/>
          <a:ext cx="7817476" cy="1263116"/>
        </p:xfrm>
        <a:graphic>
          <a:graphicData uri="http://schemas.openxmlformats.org/drawingml/2006/table">
            <a:tbl>
              <a:tblPr/>
              <a:tblGrid>
                <a:gridCol w="4695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6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Postponed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RDM about accessibility of the stations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16-out-20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DAM Payment about Construction License in S. Joaquim -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Comércio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16-nov-20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RDM for changing the position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Acesso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Norte's track switch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30-jul-20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23-out-20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Group 57"/>
          <p:cNvGrpSpPr/>
          <p:nvPr/>
        </p:nvGrpSpPr>
        <p:grpSpPr>
          <a:xfrm>
            <a:off x="11780216" y="6174819"/>
            <a:ext cx="216000" cy="216000"/>
            <a:chOff x="4645878" y="851948"/>
            <a:chExt cx="216000" cy="216000"/>
          </a:xfrm>
        </p:grpSpPr>
        <p:sp>
          <p:nvSpPr>
            <p:cNvPr id="21" name="Oval 58"/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-143816" y="3922990"/>
            <a:ext cx="12453871" cy="2845830"/>
            <a:chOff x="-141668" y="705415"/>
            <a:chExt cx="12453871" cy="3107977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-141668" y="811367"/>
              <a:ext cx="12453871" cy="3002025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005" y="705415"/>
              <a:ext cx="19811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ACTIONS DELAYED / ON-HOLD</a:t>
              </a:r>
            </a:p>
          </p:txBody>
        </p:sp>
      </p:grpSp>
      <p:pic>
        <p:nvPicPr>
          <p:cNvPr id="6" name="Imagem 5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9600" y="1260000"/>
            <a:ext cx="5036400" cy="2433600"/>
          </a:xfrm>
          <a:prstGeom prst="rect">
            <a:avLst/>
          </a:prstGeom>
        </p:spPr>
      </p:pic>
      <p:pic>
        <p:nvPicPr>
          <p:cNvPr id="7" name="Imagem 6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558400" y="1483200"/>
            <a:ext cx="2880000" cy="1965600"/>
          </a:xfrm>
          <a:prstGeom prst="rect">
            <a:avLst/>
          </a:prstGeom>
        </p:spPr>
      </p:pic>
      <p:pic>
        <p:nvPicPr>
          <p:cNvPr id="9" name="Imagem 8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17200" y="1494000"/>
            <a:ext cx="2880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38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39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43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49" name="Rounded Rectangle 48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50" name="Straight Arrow Connector 49">
              <a:hlinkClick r:id="rId4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-239152" y="701848"/>
            <a:ext cx="4630830" cy="3023099"/>
            <a:chOff x="-239152" y="701848"/>
            <a:chExt cx="4630830" cy="30230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076" y="934946"/>
              <a:ext cx="3231430" cy="1980000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-239152" y="701848"/>
              <a:ext cx="4630830" cy="3023099"/>
              <a:chOff x="-239152" y="701848"/>
              <a:chExt cx="4630830" cy="3023099"/>
            </a:xfrm>
          </p:grpSpPr>
          <p:sp>
            <p:nvSpPr>
              <p:cNvPr id="55" name="Retângulo de cantos arredondados 26"/>
              <p:cNvSpPr/>
              <p:nvPr/>
            </p:nvSpPr>
            <p:spPr>
              <a:xfrm>
                <a:off x="-239152" y="811446"/>
                <a:ext cx="4630830" cy="291350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ixaDeTexto 27"/>
              <p:cNvSpPr txBox="1"/>
              <p:nvPr/>
            </p:nvSpPr>
            <p:spPr>
              <a:xfrm>
                <a:off x="164175" y="701848"/>
                <a:ext cx="972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 MAIN RISKS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41557" y="2870867"/>
                <a:ext cx="4250121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RK_CV_001 - </a:t>
                </a:r>
                <a:r>
                  <a:rPr lang="en-US" sz="1100" u="sng" dirty="0"/>
                  <a:t>DELAY IN LICENSES AND AUTHORIZATIONS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RK_CV_007 - </a:t>
                </a:r>
                <a:r>
                  <a:rPr lang="en-US" sz="1100" u="sng" dirty="0"/>
                  <a:t>DELAY IN LICENSES AND AUTHORIZATIONS FROM IPHAN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/>
                  <a:t>RK_CV_003 - </a:t>
                </a:r>
                <a:r>
                  <a:rPr lang="en-US" sz="1100" u="sng" dirty="0"/>
                  <a:t>EXPROPRIATION EXTRA VALUE, DUE TO PS5 FROM IFC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589186" y="3381309"/>
            <a:ext cx="7735895" cy="3387510"/>
            <a:chOff x="4589186" y="3381309"/>
            <a:chExt cx="7735895" cy="3387510"/>
          </a:xfrm>
        </p:grpSpPr>
        <p:sp>
          <p:nvSpPr>
            <p:cNvPr id="59" name="TextBox 58"/>
            <p:cNvSpPr txBox="1"/>
            <p:nvPr/>
          </p:nvSpPr>
          <p:spPr>
            <a:xfrm>
              <a:off x="4589186" y="3715929"/>
              <a:ext cx="7735895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same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</a:t>
              </a:r>
              <a:r>
                <a:rPr lang="pt-BR" sz="1600" dirty="0" err="1"/>
                <a:t>september</a:t>
              </a:r>
              <a:r>
                <a:rPr lang="pt-BR" sz="1600" dirty="0"/>
                <a:t>.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Risk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</a:t>
              </a:r>
              <a:r>
                <a:rPr lang="pt-BR" sz="1600" dirty="0" err="1"/>
                <a:t>decrease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27% 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value</a:t>
              </a:r>
              <a:r>
                <a:rPr lang="pt-BR" sz="1600" dirty="0"/>
                <a:t>: 59% </a:t>
              </a:r>
              <a:r>
                <a:rPr lang="pt-BR" sz="1600" dirty="0" err="1"/>
                <a:t>decrease</a:t>
              </a:r>
              <a:endParaRPr lang="pt-B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pt-BR" sz="1600" dirty="0" err="1"/>
                <a:t>Opportunity</a:t>
              </a:r>
              <a:r>
                <a:rPr lang="pt-BR" sz="1600" dirty="0"/>
                <a:t> </a:t>
              </a:r>
              <a:r>
                <a:rPr lang="pt-BR" sz="1600" dirty="0" err="1"/>
                <a:t>quantity</a:t>
              </a:r>
              <a:r>
                <a:rPr lang="pt-BR" sz="1600" dirty="0"/>
                <a:t>: 1 new, </a:t>
              </a:r>
              <a:r>
                <a:rPr lang="pt-BR" sz="1600" dirty="0" err="1"/>
                <a:t>possibility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</a:t>
              </a:r>
              <a:r>
                <a:rPr lang="pt-BR" sz="1600" dirty="0" err="1"/>
                <a:t>earn</a:t>
              </a:r>
              <a:r>
                <a:rPr lang="pt-BR" sz="1600" dirty="0"/>
                <a:t> a </a:t>
              </a:r>
              <a:r>
                <a:rPr lang="pt-BR" sz="1600" dirty="0" err="1"/>
                <a:t>discount</a:t>
              </a:r>
              <a:r>
                <a:rPr lang="pt-BR" sz="1600" dirty="0"/>
                <a:t> </a:t>
              </a:r>
              <a:r>
                <a:rPr lang="pt-BR" sz="1600" dirty="0" err="1"/>
                <a:t>reducing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Catwalk</a:t>
              </a:r>
              <a:r>
                <a:rPr lang="pt-BR" sz="1600" dirty="0"/>
                <a:t> </a:t>
              </a:r>
              <a:r>
                <a:rPr lang="pt-BR" sz="1600" dirty="0" err="1"/>
                <a:t>scope</a:t>
              </a:r>
              <a:endParaRPr lang="pt-BR" sz="1600" dirty="0"/>
            </a:p>
            <a:p>
              <a:pPr>
                <a:spcAft>
                  <a:spcPts val="600"/>
                </a:spcAft>
              </a:pPr>
              <a:endParaRPr lang="pt-BR" sz="1600" dirty="0"/>
            </a:p>
            <a:p>
              <a:r>
                <a:rPr lang="pt-BR" sz="1600" dirty="0"/>
                <a:t> </a:t>
              </a:r>
              <a:endParaRPr lang="en-US" sz="1600" dirty="0"/>
            </a:p>
          </p:txBody>
        </p:sp>
        <p:sp>
          <p:nvSpPr>
            <p:cNvPr id="60" name="Retângulo de cantos arredondados 26"/>
            <p:cNvSpPr/>
            <p:nvPr/>
          </p:nvSpPr>
          <p:spPr>
            <a:xfrm>
              <a:off x="4589186" y="3490907"/>
              <a:ext cx="7735895" cy="3277912"/>
            </a:xfrm>
            <a:prstGeom prst="roundRect">
              <a:avLst>
                <a:gd name="adj" fmla="val 3853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ixaDeTexto 27"/>
            <p:cNvSpPr txBox="1"/>
            <p:nvPr/>
          </p:nvSpPr>
          <p:spPr>
            <a:xfrm>
              <a:off x="4992514" y="3381309"/>
              <a:ext cx="1260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MAIN COMMENTS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9186" y="697197"/>
            <a:ext cx="7735895" cy="2557598"/>
            <a:chOff x="4589186" y="697197"/>
            <a:chExt cx="7735895" cy="2557598"/>
          </a:xfrm>
        </p:grpSpPr>
        <p:grpSp>
          <p:nvGrpSpPr>
            <p:cNvPr id="24" name="Group 23"/>
            <p:cNvGrpSpPr/>
            <p:nvPr/>
          </p:nvGrpSpPr>
          <p:grpSpPr>
            <a:xfrm>
              <a:off x="4589186" y="697197"/>
              <a:ext cx="7735895" cy="2557598"/>
              <a:chOff x="4653581" y="452496"/>
              <a:chExt cx="7735895" cy="25575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653581" y="452496"/>
                <a:ext cx="7735895" cy="2557598"/>
                <a:chOff x="4063176" y="3178859"/>
                <a:chExt cx="7735895" cy="2557598"/>
              </a:xfrm>
            </p:grpSpPr>
            <p:sp>
              <p:nvSpPr>
                <p:cNvPr id="31" name="Retângulo de cantos arredondados 26"/>
                <p:cNvSpPr/>
                <p:nvPr/>
              </p:nvSpPr>
              <p:spPr>
                <a:xfrm>
                  <a:off x="4063176" y="3288457"/>
                  <a:ext cx="7735895" cy="2448000"/>
                </a:xfrm>
                <a:prstGeom prst="roundRect">
                  <a:avLst>
                    <a:gd name="adj" fmla="val 3853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aixaDeTexto 27"/>
                <p:cNvSpPr txBox="1"/>
                <p:nvPr/>
              </p:nvSpPr>
              <p:spPr>
                <a:xfrm>
                  <a:off x="4466504" y="3178859"/>
                  <a:ext cx="1440000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RISK &amp; OPPORTUNITY</a:t>
                  </a:r>
                </a:p>
              </p:txBody>
            </p:sp>
          </p:grpSp>
          <p:sp>
            <p:nvSpPr>
              <p:cNvPr id="33" name="CaixaDeTexto 27"/>
              <p:cNvSpPr txBox="1"/>
              <p:nvPr/>
            </p:nvSpPr>
            <p:spPr>
              <a:xfrm>
                <a:off x="5480925" y="674581"/>
                <a:ext cx="828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QUANTITY</a:t>
                </a:r>
              </a:p>
            </p:txBody>
          </p:sp>
          <p:sp>
            <p:nvSpPr>
              <p:cNvPr id="34" name="CaixaDeTexto 27"/>
              <p:cNvSpPr txBox="1"/>
              <p:nvPr/>
            </p:nvSpPr>
            <p:spPr>
              <a:xfrm>
                <a:off x="7519843" y="674163"/>
                <a:ext cx="57600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VALUE</a:t>
                </a:r>
              </a:p>
            </p:txBody>
          </p:sp>
          <p:sp>
            <p:nvSpPr>
              <p:cNvPr id="35" name="CaixaDeTexto 27"/>
              <p:cNvSpPr txBox="1"/>
              <p:nvPr/>
            </p:nvSpPr>
            <p:spPr>
              <a:xfrm>
                <a:off x="8852812" y="674163"/>
                <a:ext cx="161843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RISK VALUE STATUS</a:t>
                </a:r>
              </a:p>
            </p:txBody>
          </p:sp>
          <p:sp>
            <p:nvSpPr>
              <p:cNvPr id="36" name="CaixaDeTexto 27"/>
              <p:cNvSpPr txBox="1"/>
              <p:nvPr/>
            </p:nvSpPr>
            <p:spPr>
              <a:xfrm>
                <a:off x="10265484" y="674163"/>
                <a:ext cx="189549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50000"/>
                      </a:schemeClr>
                    </a:solidFill>
                  </a:rPr>
                  <a:t>OPPORTUNITY VALUE STATUS</a:t>
                </a: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15476" y="1179770"/>
              <a:ext cx="1713129" cy="19800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8929" y="1179770"/>
              <a:ext cx="1513100" cy="19800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22473" y="1182412"/>
              <a:ext cx="1504453" cy="19800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0535" y="1187542"/>
              <a:ext cx="1504453" cy="198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239152" y="3745720"/>
            <a:ext cx="4700708" cy="3023099"/>
            <a:chOff x="-239152" y="3745720"/>
            <a:chExt cx="4700708" cy="3023099"/>
          </a:xfrm>
        </p:grpSpPr>
        <p:grpSp>
          <p:nvGrpSpPr>
            <p:cNvPr id="62" name="Group 61"/>
            <p:cNvGrpSpPr/>
            <p:nvPr/>
          </p:nvGrpSpPr>
          <p:grpSpPr>
            <a:xfrm>
              <a:off x="-239152" y="3745720"/>
              <a:ext cx="4700708" cy="3023099"/>
              <a:chOff x="-239152" y="3745720"/>
              <a:chExt cx="4700708" cy="3023099"/>
            </a:xfrm>
          </p:grpSpPr>
          <p:sp>
            <p:nvSpPr>
              <p:cNvPr id="63" name="Retângulo de cantos arredondados 26"/>
              <p:cNvSpPr/>
              <p:nvPr/>
            </p:nvSpPr>
            <p:spPr>
              <a:xfrm>
                <a:off x="-239152" y="3855318"/>
                <a:ext cx="4630830" cy="2913501"/>
              </a:xfrm>
              <a:prstGeom prst="roundRect">
                <a:avLst>
                  <a:gd name="adj" fmla="val 385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aixaDeTexto 27"/>
              <p:cNvSpPr txBox="1"/>
              <p:nvPr/>
            </p:nvSpPr>
            <p:spPr>
              <a:xfrm>
                <a:off x="164175" y="3745720"/>
                <a:ext cx="1584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 MAIN OPPORTUNITIES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1556" y="5914739"/>
                <a:ext cx="43200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OP_CV_002 – </a:t>
                </a:r>
                <a:r>
                  <a:rPr lang="en-US" sz="1100" u="sng" dirty="0"/>
                  <a:t>EARN A DISCOUNT ON CATWALK CONTRACT BY REDUCING THE SCOPE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645" y="4007330"/>
              <a:ext cx="2307129" cy="19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de cantos arredondados 28"/>
          <p:cNvSpPr/>
          <p:nvPr/>
        </p:nvSpPr>
        <p:spPr>
          <a:xfrm>
            <a:off x="-141668" y="953038"/>
            <a:ext cx="4919730" cy="5872766"/>
          </a:xfrm>
          <a:prstGeom prst="roundRect">
            <a:avLst>
              <a:gd name="adj" fmla="val 1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15">
            <a:hlinkClick r:id="rId3" action="ppaction://hlinksldjump"/>
          </p:cNvPr>
          <p:cNvSpPr txBox="1"/>
          <p:nvPr/>
        </p:nvSpPr>
        <p:spPr>
          <a:xfrm>
            <a:off x="1659603" y="69242"/>
            <a:ext cx="19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PROJECT</a:t>
            </a:r>
          </a:p>
        </p:txBody>
      </p:sp>
      <p:sp>
        <p:nvSpPr>
          <p:cNvPr id="46" name="文本框 15">
            <a:hlinkClick r:id="rId4" action="ppaction://hlinksldjump"/>
          </p:cNvPr>
          <p:cNvSpPr txBox="1"/>
          <p:nvPr/>
        </p:nvSpPr>
        <p:spPr>
          <a:xfrm>
            <a:off x="4274978" y="69242"/>
            <a:ext cx="11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altLang="zh-CN" dirty="0"/>
              <a:t>CIVIL</a:t>
            </a:r>
          </a:p>
        </p:txBody>
      </p:sp>
      <p:sp>
        <p:nvSpPr>
          <p:cNvPr id="47" name="文本框 15">
            <a:hlinkClick r:id="rId5" action="ppaction://hlinksldjump"/>
          </p:cNvPr>
          <p:cNvSpPr txBox="1"/>
          <p:nvPr/>
        </p:nvSpPr>
        <p:spPr>
          <a:xfrm>
            <a:off x="6098353" y="69242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SYSTEMS</a:t>
            </a:r>
          </a:p>
        </p:txBody>
      </p:sp>
      <p:sp>
        <p:nvSpPr>
          <p:cNvPr id="64" name="文本框 15">
            <a:hlinkClick r:id="rId6" action="ppaction://hlinksldjump"/>
          </p:cNvPr>
          <p:cNvSpPr txBox="1"/>
          <p:nvPr/>
        </p:nvSpPr>
        <p:spPr>
          <a:xfrm>
            <a:off x="8533727" y="69242"/>
            <a:ext cx="33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ROLLING STOCK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3922174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05979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60503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38590" y="32222"/>
            <a:ext cx="0" cy="64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1672216" y="6552819"/>
            <a:ext cx="432000" cy="216000"/>
            <a:chOff x="11672216" y="6552819"/>
            <a:chExt cx="432000" cy="216000"/>
          </a:xfrm>
        </p:grpSpPr>
        <p:sp>
          <p:nvSpPr>
            <p:cNvPr id="82" name="Rounded Rectangle 81">
              <a:hlinkClick r:id="rId3" action="ppaction://hlinksldjump"/>
            </p:cNvPr>
            <p:cNvSpPr/>
            <p:nvPr/>
          </p:nvSpPr>
          <p:spPr>
            <a:xfrm>
              <a:off x="11672216" y="6552819"/>
              <a:ext cx="432000" cy="21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cxnSp>
          <p:nvCxnSpPr>
            <p:cNvPr id="83" name="Straight Arrow Connector 82">
              <a:hlinkClick r:id="rId4" action="ppaction://hlinksldjump"/>
            </p:cNvPr>
            <p:cNvCxnSpPr/>
            <p:nvPr/>
          </p:nvCxnSpPr>
          <p:spPr>
            <a:xfrm flipH="1">
              <a:off x="11744216" y="6660819"/>
              <a:ext cx="288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upo 119"/>
          <p:cNvGrpSpPr/>
          <p:nvPr/>
        </p:nvGrpSpPr>
        <p:grpSpPr>
          <a:xfrm>
            <a:off x="4846906" y="831374"/>
            <a:ext cx="7196819" cy="2090220"/>
            <a:chOff x="4846906" y="831374"/>
            <a:chExt cx="7196819" cy="209022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4918750" y="952284"/>
              <a:ext cx="7124975" cy="1969310"/>
            </a:xfrm>
            <a:prstGeom prst="roundRect">
              <a:avLst>
                <a:gd name="adj" fmla="val 421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5127527" y="831374"/>
              <a:ext cx="20791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Payments – Next 3 months</a:t>
              </a: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4997643" y="1145029"/>
              <a:ext cx="220899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October/2020</a:t>
              </a: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7495200" y="1145029"/>
              <a:ext cx="203582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November/2020</a:t>
              </a: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9814976" y="1145029"/>
              <a:ext cx="21026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December/2020</a:t>
              </a:r>
            </a:p>
          </p:txBody>
        </p:sp>
        <p:sp>
          <p:nvSpPr>
            <p:cNvPr id="127" name="Chave esquerda 126"/>
            <p:cNvSpPr/>
            <p:nvPr/>
          </p:nvSpPr>
          <p:spPr>
            <a:xfrm>
              <a:off x="4846906" y="952284"/>
              <a:ext cx="151337" cy="1969310"/>
            </a:xfrm>
            <a:prstGeom prst="leftBrace">
              <a:avLst>
                <a:gd name="adj1" fmla="val 42430"/>
                <a:gd name="adj2" fmla="val 49902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130" name="Straight Connector 67"/>
            <p:cNvCxnSpPr/>
            <p:nvPr/>
          </p:nvCxnSpPr>
          <p:spPr>
            <a:xfrm flipV="1">
              <a:off x="7297732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7"/>
            <p:cNvCxnSpPr/>
            <p:nvPr/>
          </p:nvCxnSpPr>
          <p:spPr>
            <a:xfrm flipV="1">
              <a:off x="9671714" y="1236500"/>
              <a:ext cx="0" cy="1329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o 131"/>
          <p:cNvGrpSpPr/>
          <p:nvPr/>
        </p:nvGrpSpPr>
        <p:grpSpPr>
          <a:xfrm>
            <a:off x="5075985" y="3279907"/>
            <a:ext cx="3286221" cy="1225597"/>
            <a:chOff x="5075985" y="3279907"/>
            <a:chExt cx="3286221" cy="1225597"/>
          </a:xfrm>
        </p:grpSpPr>
        <p:sp>
          <p:nvSpPr>
            <p:cNvPr id="136" name="CaixaDeTexto 135"/>
            <p:cNvSpPr txBox="1"/>
            <p:nvPr/>
          </p:nvSpPr>
          <p:spPr>
            <a:xfrm>
              <a:off x="5075985" y="3280413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6303200" y="328282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7332703" y="3279907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Month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5075985" y="3643730"/>
              <a:ext cx="1199801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IDEIA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0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EPC </a:t>
              </a:r>
              <a:r>
                <a:rPr lang="en-US" sz="1000" dirty="0" err="1"/>
                <a:t>Preliminar</a:t>
              </a:r>
              <a:r>
                <a:rPr lang="en-US" sz="1000" dirty="0"/>
                <a:t> Contract</a:t>
              </a:r>
            </a:p>
            <a:p>
              <a:endParaRPr lang="en-US" sz="1000" dirty="0"/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6275786" y="3645515"/>
              <a:ext cx="102950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R$ 44,0 K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R$ 66,0 MM</a:t>
              </a: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7326622" y="3642203"/>
              <a:ext cx="102950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October/20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November/20</a:t>
              </a:r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8543720" y="2946727"/>
            <a:ext cx="3488495" cy="3552927"/>
            <a:chOff x="8543720" y="2946727"/>
            <a:chExt cx="3488495" cy="3552927"/>
          </a:xfrm>
        </p:grpSpPr>
        <p:sp>
          <p:nvSpPr>
            <p:cNvPr id="143" name="Retângulo de cantos arredondados 142"/>
            <p:cNvSpPr/>
            <p:nvPr/>
          </p:nvSpPr>
          <p:spPr>
            <a:xfrm>
              <a:off x="8543720" y="3067636"/>
              <a:ext cx="3488495" cy="3432018"/>
            </a:xfrm>
            <a:prstGeom prst="roundRect">
              <a:avLst>
                <a:gd name="adj" fmla="val 286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8752498" y="2946727"/>
              <a:ext cx="11329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Main Deviations</a:t>
              </a: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8666678" y="349542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9893893" y="349783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Value</a:t>
              </a:r>
            </a:p>
          </p:txBody>
        </p:sp>
        <p:sp>
          <p:nvSpPr>
            <p:cNvPr id="149" name="CaixaDeTexto 148"/>
            <p:cNvSpPr txBox="1"/>
            <p:nvPr/>
          </p:nvSpPr>
          <p:spPr>
            <a:xfrm>
              <a:off x="10923396" y="349491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%</a:t>
              </a: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8666678" y="3858738"/>
              <a:ext cx="1199801" cy="7848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EPC Company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Expropriation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9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Catwalk</a:t>
              </a:r>
            </a:p>
          </p:txBody>
        </p:sp>
        <p:sp>
          <p:nvSpPr>
            <p:cNvPr id="151" name="CaixaDeTexto 150"/>
            <p:cNvSpPr txBox="1"/>
            <p:nvPr/>
          </p:nvSpPr>
          <p:spPr>
            <a:xfrm>
              <a:off x="9866479" y="3860523"/>
              <a:ext cx="1029503" cy="7848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R$ 114,01 MM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R$ 89,95 MM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R$ 23,24 MM</a:t>
              </a:r>
            </a:p>
          </p:txBody>
        </p:sp>
        <p:sp>
          <p:nvSpPr>
            <p:cNvPr id="152" name="CaixaDeTexto 151"/>
            <p:cNvSpPr txBox="1"/>
            <p:nvPr/>
          </p:nvSpPr>
          <p:spPr>
            <a:xfrm>
              <a:off x="10917315" y="3857211"/>
              <a:ext cx="1029503" cy="7848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- 10,90%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- 272,23%</a:t>
              </a:r>
            </a:p>
            <a:p>
              <a:pPr algn="ctr"/>
              <a:endParaRPr lang="en-US" sz="9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- 46,49%</a:t>
              </a:r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8651550" y="320295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Projected Deviations**</a:t>
              </a: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8630810" y="5129391"/>
              <a:ext cx="11998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Contract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9858025" y="513180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August/20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10887528" y="5128885"/>
              <a:ext cx="10295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September/20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8630810" y="5476232"/>
              <a:ext cx="11998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900" dirty="0">
                  <a:solidFill>
                    <a:srgbClr val="FF0000"/>
                  </a:solidFill>
                </a:rPr>
                <a:t>Expropriation</a:t>
              </a:r>
            </a:p>
            <a:p>
              <a:pPr marL="228600" indent="-228600">
                <a:buFont typeface="+mj-lt"/>
                <a:buAutoNum type="arabicPeriod"/>
              </a:pPr>
              <a:endParaRPr lang="pt-BR" sz="900" dirty="0">
                <a:solidFill>
                  <a:srgbClr val="FF0000"/>
                </a:solidFill>
              </a:endParaRP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9830611" y="5478017"/>
              <a:ext cx="10295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R$ 75,57 MM</a:t>
              </a: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10881447" y="5474705"/>
              <a:ext cx="10295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- R$ 89,95 MM</a:t>
              </a:r>
            </a:p>
            <a:p>
              <a:pPr algn="ctr"/>
              <a:endParaRPr lang="pt-BR" sz="900" dirty="0">
                <a:solidFill>
                  <a:srgbClr val="FF0000"/>
                </a:solidFill>
              </a:endParaRP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8615682" y="4836920"/>
              <a:ext cx="32660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Main Deviations comparing to last month</a:t>
              </a:r>
            </a:p>
          </p:txBody>
        </p:sp>
      </p:grpSp>
      <p:grpSp>
        <p:nvGrpSpPr>
          <p:cNvPr id="162" name="Group 57"/>
          <p:cNvGrpSpPr/>
          <p:nvPr/>
        </p:nvGrpSpPr>
        <p:grpSpPr>
          <a:xfrm>
            <a:off x="11312388" y="6552819"/>
            <a:ext cx="216000" cy="216000"/>
            <a:chOff x="4645878" y="851948"/>
            <a:chExt cx="216000" cy="216000"/>
          </a:xfrm>
        </p:grpSpPr>
        <p:sp>
          <p:nvSpPr>
            <p:cNvPr id="163" name="Oval 58">
              <a:hlinkClick r:id="rId7" action="ppaction://hlinkfile"/>
            </p:cNvPr>
            <p:cNvSpPr/>
            <p:nvPr/>
          </p:nvSpPr>
          <p:spPr>
            <a:xfrm>
              <a:off x="4645878" y="851948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Plus 59">
              <a:hlinkClick r:id="rId7" action="ppaction://hlinkfile"/>
            </p:cNvPr>
            <p:cNvSpPr/>
            <p:nvPr/>
          </p:nvSpPr>
          <p:spPr>
            <a:xfrm>
              <a:off x="4663878" y="869948"/>
              <a:ext cx="180000" cy="180000"/>
            </a:xfrm>
            <a:prstGeom prst="mathPlus">
              <a:avLst>
                <a:gd name="adj1" fmla="val 1557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CaixaDeTexto 64"/>
          <p:cNvSpPr txBox="1"/>
          <p:nvPr/>
        </p:nvSpPr>
        <p:spPr>
          <a:xfrm>
            <a:off x="4937231" y="1393483"/>
            <a:ext cx="236050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(Curve Beaming Tooling) Conceptual Design – R$ 6,03 MM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(Expropriation) </a:t>
            </a:r>
            <a:r>
              <a:rPr lang="en-US" sz="1000" dirty="0" err="1"/>
              <a:t>Downpayment</a:t>
            </a:r>
            <a:r>
              <a:rPr lang="en-US" sz="1000" dirty="0"/>
              <a:t> IDEIAS Contract – R$ 475 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(Camp Site) WG Contract / Air Conditioner / </a:t>
            </a:r>
            <a:r>
              <a:rPr lang="en-US" sz="1000" dirty="0" err="1"/>
              <a:t>Furnitures</a:t>
            </a:r>
            <a:r>
              <a:rPr lang="en-US" sz="1000" dirty="0"/>
              <a:t> – R$ 191 K   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320738" y="1411913"/>
            <a:ext cx="235097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(Camp Site) WG Contract / Mega Realty / </a:t>
            </a:r>
            <a:r>
              <a:rPr lang="en-US" sz="1000" dirty="0" err="1"/>
              <a:t>Furnitures</a:t>
            </a:r>
            <a:r>
              <a:rPr lang="en-US" sz="1000" dirty="0"/>
              <a:t> – R$ 259 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(License) </a:t>
            </a:r>
            <a:r>
              <a:rPr lang="en-US" sz="1000" dirty="0" err="1"/>
              <a:t>Calçada</a:t>
            </a:r>
            <a:r>
              <a:rPr lang="en-US" sz="1000" dirty="0"/>
              <a:t> to </a:t>
            </a:r>
            <a:r>
              <a:rPr lang="en-US" sz="1000" dirty="0" err="1"/>
              <a:t>Acesso</a:t>
            </a:r>
            <a:r>
              <a:rPr lang="en-US" sz="1000" dirty="0"/>
              <a:t> Norte Construction License – R$ 114 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(License) Lentz Contract – R$ 94 K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9682231" y="1411913"/>
            <a:ext cx="235097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(EPC Company) </a:t>
            </a:r>
            <a:r>
              <a:rPr lang="en-US" sz="1000" dirty="0" err="1"/>
              <a:t>Downpayment</a:t>
            </a:r>
            <a:r>
              <a:rPr lang="en-US" sz="1000" dirty="0"/>
              <a:t> EPC </a:t>
            </a:r>
            <a:r>
              <a:rPr lang="en-US" sz="1000" dirty="0" err="1"/>
              <a:t>Preliminar</a:t>
            </a:r>
            <a:r>
              <a:rPr lang="en-US" sz="1000" dirty="0"/>
              <a:t> Contract – R$ 6,77 MM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rgbClr val="00B0F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(Camp Site) WG Contract / Mega Realty / </a:t>
            </a:r>
            <a:r>
              <a:rPr lang="en-US" sz="1000" dirty="0" err="1"/>
              <a:t>Furnitures</a:t>
            </a:r>
            <a:r>
              <a:rPr lang="en-US" sz="1000" dirty="0"/>
              <a:t> – R$ 94 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rgbClr val="00B0F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(License) Construction Licenses – R$ 71 K</a:t>
            </a:r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907241" y="3067636"/>
            <a:ext cx="3514327" cy="2221056"/>
          </a:xfrm>
          <a:prstGeom prst="roundRect">
            <a:avLst>
              <a:gd name="adj" fmla="val 222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ixaDeTexto 73"/>
          <p:cNvSpPr txBox="1"/>
          <p:nvPr/>
        </p:nvSpPr>
        <p:spPr>
          <a:xfrm>
            <a:off x="5116019" y="2946727"/>
            <a:ext cx="2446832" cy="191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Main Hiring Contracts – Next 3 months</a:t>
            </a:r>
          </a:p>
        </p:txBody>
      </p:sp>
      <p:sp>
        <p:nvSpPr>
          <p:cNvPr id="75" name="Chave esquerda 74"/>
          <p:cNvSpPr/>
          <p:nvPr/>
        </p:nvSpPr>
        <p:spPr>
          <a:xfrm>
            <a:off x="4833016" y="3067636"/>
            <a:ext cx="151337" cy="2221056"/>
          </a:xfrm>
          <a:prstGeom prst="leftBrace">
            <a:avLst>
              <a:gd name="adj1" fmla="val 42430"/>
              <a:gd name="adj2" fmla="val 4990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have esquerda 75"/>
          <p:cNvSpPr/>
          <p:nvPr/>
        </p:nvSpPr>
        <p:spPr>
          <a:xfrm>
            <a:off x="8421569" y="3067636"/>
            <a:ext cx="234768" cy="3432018"/>
          </a:xfrm>
          <a:prstGeom prst="leftBrace">
            <a:avLst>
              <a:gd name="adj1" fmla="val 42430"/>
              <a:gd name="adj2" fmla="val 67401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ector reto 83"/>
          <p:cNvCxnSpPr/>
          <p:nvPr/>
        </p:nvCxnSpPr>
        <p:spPr>
          <a:xfrm flipH="1">
            <a:off x="4769824" y="5380844"/>
            <a:ext cx="3651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6608177" y="5438173"/>
            <a:ext cx="1842410" cy="106182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900" dirty="0" err="1"/>
              <a:t>Variation</a:t>
            </a:r>
            <a:r>
              <a:rPr lang="pt-BR" sz="900" dirty="0"/>
              <a:t> </a:t>
            </a:r>
            <a:r>
              <a:rPr lang="pt-BR" sz="900" dirty="0" err="1"/>
              <a:t>between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R$ 5,38 </a:t>
            </a:r>
            <a:r>
              <a:rPr lang="pt-BR" sz="900" dirty="0" err="1"/>
              <a:t>and</a:t>
            </a:r>
            <a:r>
              <a:rPr lang="pt-BR" sz="900" dirty="0"/>
              <a:t> </a:t>
            </a:r>
            <a:r>
              <a:rPr lang="pt-BR" sz="900" dirty="0" err="1"/>
              <a:t>projections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</a:t>
            </a:r>
            <a:r>
              <a:rPr lang="pt-BR" sz="900" dirty="0" err="1"/>
              <a:t>the</a:t>
            </a:r>
            <a:r>
              <a:rPr lang="pt-BR" sz="900" dirty="0"/>
              <a:t> Budget </a:t>
            </a:r>
            <a:r>
              <a:rPr lang="pt-BR" sz="900" dirty="0" err="1"/>
              <a:t>dollar</a:t>
            </a:r>
            <a:r>
              <a:rPr lang="pt-BR" sz="900" dirty="0"/>
              <a:t> </a:t>
            </a:r>
            <a:r>
              <a:rPr lang="pt-BR" sz="900" dirty="0" err="1"/>
              <a:t>quotation</a:t>
            </a:r>
            <a:r>
              <a:rPr lang="pt-BR" sz="900" dirty="0"/>
              <a:t> R$ 4,07.</a:t>
            </a:r>
          </a:p>
          <a:p>
            <a:pPr algn="just"/>
            <a:endParaRPr lang="pt-BR" sz="900" dirty="0"/>
          </a:p>
          <a:p>
            <a:pPr algn="just"/>
            <a:r>
              <a:rPr lang="pt-BR" sz="900" dirty="0"/>
              <a:t>P.S.: </a:t>
            </a:r>
            <a:r>
              <a:rPr lang="pt-BR" sz="900" dirty="0" err="1"/>
              <a:t>Ninive</a:t>
            </a:r>
            <a:r>
              <a:rPr lang="pt-BR" sz="900" dirty="0"/>
              <a:t> </a:t>
            </a:r>
            <a:r>
              <a:rPr lang="pt-BR" sz="900" dirty="0" err="1"/>
              <a:t>contract</a:t>
            </a:r>
            <a:r>
              <a:rPr lang="pt-BR" sz="900" dirty="0"/>
              <a:t> </a:t>
            </a:r>
            <a:r>
              <a:rPr lang="pt-BR" sz="900" dirty="0" err="1"/>
              <a:t>projected</a:t>
            </a:r>
            <a:r>
              <a:rPr lang="pt-BR" sz="900" dirty="0"/>
              <a:t> </a:t>
            </a:r>
            <a:r>
              <a:rPr lang="pt-BR" sz="900" dirty="0" err="1"/>
              <a:t>with</a:t>
            </a:r>
            <a:r>
              <a:rPr lang="pt-BR" sz="900" dirty="0"/>
              <a:t> Euro </a:t>
            </a:r>
            <a:r>
              <a:rPr lang="pt-BR" sz="900" dirty="0" err="1"/>
              <a:t>quotation</a:t>
            </a:r>
            <a:r>
              <a:rPr lang="pt-BR" sz="900" dirty="0"/>
              <a:t> R$ 6,37.</a:t>
            </a:r>
            <a:endParaRPr lang="en-US" sz="9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0129131" y="6491909"/>
            <a:ext cx="12769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/>
              <a:t>** Comparing to Target</a:t>
            </a:r>
          </a:p>
        </p:txBody>
      </p:sp>
      <p:pic>
        <p:nvPicPr>
          <p:cNvPr id="4" name="Imagem 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881600" y="5439600"/>
            <a:ext cx="1684800" cy="1342800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248399" y="834179"/>
            <a:ext cx="32730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FINANCIAL ANALYSIS – Data Base November/2020*</a:t>
            </a:r>
          </a:p>
        </p:txBody>
      </p:sp>
      <p:pic>
        <p:nvPicPr>
          <p:cNvPr id="87" name="Imagem 86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-140400" y="1249200"/>
            <a:ext cx="2887200" cy="5212800"/>
          </a:xfrm>
          <a:prstGeom prst="rect">
            <a:avLst/>
          </a:prstGeom>
        </p:spPr>
      </p:pic>
      <p:pic>
        <p:nvPicPr>
          <p:cNvPr id="88" name="Imagem 8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200" y="1173600"/>
            <a:ext cx="19044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3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C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20889</TotalTime>
  <Words>2015</Words>
  <Application>Microsoft Office PowerPoint</Application>
  <PresentationFormat>Widescreen</PresentationFormat>
  <Paragraphs>622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Microsoft YaHei</vt:lpstr>
      <vt:lpstr>Arial</vt:lpstr>
      <vt:lpstr>Calibri</vt:lpstr>
      <vt:lpstr>Calibri Light</vt:lpstr>
      <vt:lpstr>Century Gothic</vt:lpstr>
      <vt:lpstr>Swis721 Hv BT</vt:lpstr>
      <vt:lpstr>Wingdings</vt:lpstr>
      <vt:lpstr>Tema do Office</vt:lpstr>
      <vt:lpstr>1_Tema do Office</vt:lpstr>
      <vt:lpstr>Retrospectiva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mariana.bonina@byd.com</dc:creator>
  <cp:lastModifiedBy>Rafael.suarez@byd.com</cp:lastModifiedBy>
  <cp:revision>975</cp:revision>
  <cp:lastPrinted>2020-06-04T13:38:55Z</cp:lastPrinted>
  <dcterms:created xsi:type="dcterms:W3CDTF">2017-07-20T14:37:52Z</dcterms:created>
  <dcterms:modified xsi:type="dcterms:W3CDTF">2021-01-22T14:04:23Z</dcterms:modified>
</cp:coreProperties>
</file>