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1" r:id="rId2"/>
    <p:sldMasterId id="2147483673" r:id="rId3"/>
  </p:sldMasterIdLst>
  <p:notesMasterIdLst>
    <p:notesMasterId r:id="rId24"/>
  </p:notesMasterIdLst>
  <p:handoutMasterIdLst>
    <p:handoutMasterId r:id="rId25"/>
  </p:handoutMasterIdLst>
  <p:sldIdLst>
    <p:sldId id="469" r:id="rId4"/>
    <p:sldId id="453" r:id="rId5"/>
    <p:sldId id="451" r:id="rId6"/>
    <p:sldId id="452" r:id="rId7"/>
    <p:sldId id="475" r:id="rId8"/>
    <p:sldId id="454" r:id="rId9"/>
    <p:sldId id="455" r:id="rId10"/>
    <p:sldId id="456" r:id="rId11"/>
    <p:sldId id="457" r:id="rId12"/>
    <p:sldId id="458" r:id="rId13"/>
    <p:sldId id="459" r:id="rId14"/>
    <p:sldId id="460" r:id="rId15"/>
    <p:sldId id="461" r:id="rId16"/>
    <p:sldId id="462" r:id="rId17"/>
    <p:sldId id="463" r:id="rId18"/>
    <p:sldId id="464" r:id="rId19"/>
    <p:sldId id="465" r:id="rId20"/>
    <p:sldId id="466" r:id="rId21"/>
    <p:sldId id="467" r:id="rId22"/>
    <p:sldId id="468" r:id="rId23"/>
  </p:sldIdLst>
  <p:sldSz cx="12192000" cy="6858000"/>
  <p:notesSz cx="7104063" cy="10234613"/>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an Passos" initials="LP" lastIdx="1" clrIdx="0">
    <p:extLst>
      <p:ext uri="{19B8F6BF-5375-455C-9EA6-DF929625EA0E}">
        <p15:presenceInfo xmlns:p15="http://schemas.microsoft.com/office/powerpoint/2012/main" userId="9be232c07e0d68e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504D"/>
    <a:srgbClr val="FF0000"/>
    <a:srgbClr val="08577E"/>
    <a:srgbClr val="00BC55"/>
    <a:srgbClr val="FF9933"/>
    <a:srgbClr val="006699"/>
    <a:srgbClr val="006666"/>
    <a:srgbClr val="949494"/>
    <a:srgbClr val="FCE4D6"/>
    <a:srgbClr val="125E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édio 2 - Ênfas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Estilo Médio 2 - Ênfas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06799F8-075E-4A3A-A7F6-7FBC6576F1A4}" styleName="Estilo com Tema 2 - Ênfase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1E4AEA4-8DFA-4A89-87EB-49C32662AFE0}" styleName="Estilo Médio 2 - Ênfas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D7AC3CCA-C797-4891-BE02-D94E43425B78}" styleName="Estilo Mé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43" autoAdjust="0"/>
    <p:restoredTop sz="94434" autoAdjust="0"/>
  </p:normalViewPr>
  <p:slideViewPr>
    <p:cSldViewPr snapToGrid="0">
      <p:cViewPr varScale="1">
        <p:scale>
          <a:sx n="74" d="100"/>
          <a:sy n="74" d="100"/>
        </p:scale>
        <p:origin x="498" y="7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2" d="100"/>
        <a:sy n="62" d="100"/>
      </p:scale>
      <p:origin x="0" y="0"/>
    </p:cViewPr>
  </p:sorterViewPr>
  <p:notesViewPr>
    <p:cSldViewPr snapToGrid="0">
      <p:cViewPr varScale="1">
        <p:scale>
          <a:sx n="52" d="100"/>
          <a:sy n="52" d="100"/>
        </p:scale>
        <p:origin x="295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commentAuthors" Target="commentAuthor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3079202" cy="512304"/>
          </a:xfrm>
          <a:prstGeom prst="rect">
            <a:avLst/>
          </a:prstGeom>
        </p:spPr>
        <p:txBody>
          <a:bodyPr vert="horz" lIns="94796" tIns="47398" rIns="94796" bIns="47398" rtlCol="0"/>
          <a:lstStyle>
            <a:lvl1pPr algn="l">
              <a:defRPr sz="1200"/>
            </a:lvl1pPr>
          </a:lstStyle>
          <a:p>
            <a:endParaRPr lang="pt-BR" dirty="0"/>
          </a:p>
        </p:txBody>
      </p:sp>
      <p:sp>
        <p:nvSpPr>
          <p:cNvPr id="3" name="Espaço Reservado para Data 2"/>
          <p:cNvSpPr>
            <a:spLocks noGrp="1"/>
          </p:cNvSpPr>
          <p:nvPr>
            <p:ph type="dt" sz="quarter" idx="1"/>
          </p:nvPr>
        </p:nvSpPr>
        <p:spPr>
          <a:xfrm>
            <a:off x="4023203" y="0"/>
            <a:ext cx="3079202" cy="512304"/>
          </a:xfrm>
          <a:prstGeom prst="rect">
            <a:avLst/>
          </a:prstGeom>
        </p:spPr>
        <p:txBody>
          <a:bodyPr vert="horz" lIns="94796" tIns="47398" rIns="94796" bIns="47398" rtlCol="0"/>
          <a:lstStyle>
            <a:lvl1pPr algn="r">
              <a:defRPr sz="1200"/>
            </a:lvl1pPr>
          </a:lstStyle>
          <a:p>
            <a:fld id="{85FCAE58-F6EE-4059-89F0-708940528174}" type="datetimeFigureOut">
              <a:rPr lang="pt-BR" smtClean="0"/>
              <a:t>01/02/2021</a:t>
            </a:fld>
            <a:endParaRPr lang="pt-BR" dirty="0"/>
          </a:p>
        </p:txBody>
      </p:sp>
      <p:sp>
        <p:nvSpPr>
          <p:cNvPr id="4" name="Espaço Reservado para Rodapé 3"/>
          <p:cNvSpPr>
            <a:spLocks noGrp="1"/>
          </p:cNvSpPr>
          <p:nvPr>
            <p:ph type="ftr" sz="quarter" idx="2"/>
          </p:nvPr>
        </p:nvSpPr>
        <p:spPr>
          <a:xfrm>
            <a:off x="0" y="9722309"/>
            <a:ext cx="3079202" cy="512304"/>
          </a:xfrm>
          <a:prstGeom prst="rect">
            <a:avLst/>
          </a:prstGeom>
        </p:spPr>
        <p:txBody>
          <a:bodyPr vert="horz" lIns="94796" tIns="47398" rIns="94796" bIns="47398" rtlCol="0" anchor="b"/>
          <a:lstStyle>
            <a:lvl1pPr algn="l">
              <a:defRPr sz="1200"/>
            </a:lvl1pPr>
          </a:lstStyle>
          <a:p>
            <a:endParaRPr lang="pt-BR" dirty="0"/>
          </a:p>
        </p:txBody>
      </p:sp>
      <p:sp>
        <p:nvSpPr>
          <p:cNvPr id="5" name="Espaço Reservado para Número de Slide 4"/>
          <p:cNvSpPr>
            <a:spLocks noGrp="1"/>
          </p:cNvSpPr>
          <p:nvPr>
            <p:ph type="sldNum" sz="quarter" idx="3"/>
          </p:nvPr>
        </p:nvSpPr>
        <p:spPr>
          <a:xfrm>
            <a:off x="4023203" y="9722309"/>
            <a:ext cx="3079202" cy="512304"/>
          </a:xfrm>
          <a:prstGeom prst="rect">
            <a:avLst/>
          </a:prstGeom>
        </p:spPr>
        <p:txBody>
          <a:bodyPr vert="horz" lIns="94796" tIns="47398" rIns="94796" bIns="47398" rtlCol="0" anchor="b"/>
          <a:lstStyle>
            <a:lvl1pPr algn="r">
              <a:defRPr sz="1200"/>
            </a:lvl1pPr>
          </a:lstStyle>
          <a:p>
            <a:fld id="{560637D0-0B47-48FE-94A9-70058E74C98F}" type="slidenum">
              <a:rPr lang="pt-BR" smtClean="0"/>
              <a:t>‹#›</a:t>
            </a:fld>
            <a:endParaRPr lang="pt-BR" dirty="0"/>
          </a:p>
        </p:txBody>
      </p:sp>
    </p:spTree>
    <p:extLst>
      <p:ext uri="{BB962C8B-B14F-4D97-AF65-F5344CB8AC3E}">
        <p14:creationId xmlns:p14="http://schemas.microsoft.com/office/powerpoint/2010/main" val="295512123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8427" cy="513507"/>
          </a:xfrm>
          <a:prstGeom prst="rect">
            <a:avLst/>
          </a:prstGeom>
        </p:spPr>
        <p:txBody>
          <a:bodyPr vert="horz" lIns="96597" tIns="48299" rIns="96597" bIns="48299" rtlCol="0"/>
          <a:lstStyle>
            <a:lvl1pPr algn="l">
              <a:defRPr sz="1200"/>
            </a:lvl1pPr>
          </a:lstStyle>
          <a:p>
            <a:endParaRPr lang="pt-BR" dirty="0"/>
          </a:p>
        </p:txBody>
      </p:sp>
      <p:sp>
        <p:nvSpPr>
          <p:cNvPr id="3" name="Date Placeholder 2"/>
          <p:cNvSpPr>
            <a:spLocks noGrp="1"/>
          </p:cNvSpPr>
          <p:nvPr>
            <p:ph type="dt" idx="1"/>
          </p:nvPr>
        </p:nvSpPr>
        <p:spPr>
          <a:xfrm>
            <a:off x="4023993" y="1"/>
            <a:ext cx="3078427" cy="513507"/>
          </a:xfrm>
          <a:prstGeom prst="rect">
            <a:avLst/>
          </a:prstGeom>
        </p:spPr>
        <p:txBody>
          <a:bodyPr vert="horz" lIns="96597" tIns="48299" rIns="96597" bIns="48299" rtlCol="0"/>
          <a:lstStyle>
            <a:lvl1pPr algn="r">
              <a:defRPr sz="1200"/>
            </a:lvl1pPr>
          </a:lstStyle>
          <a:p>
            <a:fld id="{D26AA11C-A17B-4472-BC2A-14764B89862A}" type="datetimeFigureOut">
              <a:rPr lang="pt-BR" smtClean="0"/>
              <a:t>01/02/2021</a:t>
            </a:fld>
            <a:endParaRPr lang="pt-BR" dirty="0"/>
          </a:p>
        </p:txBody>
      </p:sp>
      <p:sp>
        <p:nvSpPr>
          <p:cNvPr id="4" name="Slide Image Placeholder 3"/>
          <p:cNvSpPr>
            <a:spLocks noGrp="1" noRot="1" noChangeAspect="1"/>
          </p:cNvSpPr>
          <p:nvPr>
            <p:ph type="sldImg" idx="2"/>
          </p:nvPr>
        </p:nvSpPr>
        <p:spPr>
          <a:xfrm>
            <a:off x="481013" y="1279525"/>
            <a:ext cx="6142037" cy="3454400"/>
          </a:xfrm>
          <a:prstGeom prst="rect">
            <a:avLst/>
          </a:prstGeom>
          <a:noFill/>
          <a:ln w="12700">
            <a:solidFill>
              <a:prstClr val="black"/>
            </a:solidFill>
          </a:ln>
        </p:spPr>
        <p:txBody>
          <a:bodyPr vert="horz" lIns="96597" tIns="48299" rIns="96597" bIns="48299" rtlCol="0" anchor="ctr"/>
          <a:lstStyle/>
          <a:p>
            <a:endParaRPr lang="pt-BR" dirty="0"/>
          </a:p>
        </p:txBody>
      </p:sp>
      <p:sp>
        <p:nvSpPr>
          <p:cNvPr id="5" name="Notes Placeholder 4"/>
          <p:cNvSpPr>
            <a:spLocks noGrp="1"/>
          </p:cNvSpPr>
          <p:nvPr>
            <p:ph type="body" sz="quarter" idx="3"/>
          </p:nvPr>
        </p:nvSpPr>
        <p:spPr>
          <a:xfrm>
            <a:off x="710407" y="4925407"/>
            <a:ext cx="5683250" cy="4029879"/>
          </a:xfrm>
          <a:prstGeom prst="rect">
            <a:avLst/>
          </a:prstGeom>
        </p:spPr>
        <p:txBody>
          <a:bodyPr vert="horz" lIns="96597" tIns="48299" rIns="96597" bIns="4829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Footer Placeholder 5"/>
          <p:cNvSpPr>
            <a:spLocks noGrp="1"/>
          </p:cNvSpPr>
          <p:nvPr>
            <p:ph type="ftr" sz="quarter" idx="4"/>
          </p:nvPr>
        </p:nvSpPr>
        <p:spPr>
          <a:xfrm>
            <a:off x="1" y="9721107"/>
            <a:ext cx="3078427" cy="513506"/>
          </a:xfrm>
          <a:prstGeom prst="rect">
            <a:avLst/>
          </a:prstGeom>
        </p:spPr>
        <p:txBody>
          <a:bodyPr vert="horz" lIns="96597" tIns="48299" rIns="96597" bIns="48299" rtlCol="0" anchor="b"/>
          <a:lstStyle>
            <a:lvl1pPr algn="l">
              <a:defRPr sz="1200"/>
            </a:lvl1pPr>
          </a:lstStyle>
          <a:p>
            <a:endParaRPr lang="pt-BR" dirty="0"/>
          </a:p>
        </p:txBody>
      </p:sp>
      <p:sp>
        <p:nvSpPr>
          <p:cNvPr id="7" name="Slide Number Placeholder 6"/>
          <p:cNvSpPr>
            <a:spLocks noGrp="1"/>
          </p:cNvSpPr>
          <p:nvPr>
            <p:ph type="sldNum" sz="quarter" idx="5"/>
          </p:nvPr>
        </p:nvSpPr>
        <p:spPr>
          <a:xfrm>
            <a:off x="4023993" y="9721107"/>
            <a:ext cx="3078427" cy="513506"/>
          </a:xfrm>
          <a:prstGeom prst="rect">
            <a:avLst/>
          </a:prstGeom>
        </p:spPr>
        <p:txBody>
          <a:bodyPr vert="horz" lIns="96597" tIns="48299" rIns="96597" bIns="48299" rtlCol="0" anchor="b"/>
          <a:lstStyle>
            <a:lvl1pPr algn="r">
              <a:defRPr sz="1200"/>
            </a:lvl1pPr>
          </a:lstStyle>
          <a:p>
            <a:fld id="{42C37131-B83E-47D3-954D-562DB98952E3}" type="slidenum">
              <a:rPr lang="pt-BR" smtClean="0"/>
              <a:t>‹#›</a:t>
            </a:fld>
            <a:endParaRPr lang="pt-BR" dirty="0"/>
          </a:p>
        </p:txBody>
      </p:sp>
    </p:spTree>
    <p:extLst>
      <p:ext uri="{BB962C8B-B14F-4D97-AF65-F5344CB8AC3E}">
        <p14:creationId xmlns:p14="http://schemas.microsoft.com/office/powerpoint/2010/main" val="192081298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288" y="768350"/>
            <a:ext cx="6821487" cy="3836988"/>
          </a:xfrm>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58CC9574-A819-4FE4-99A7-1E27AD09ADC2}" type="slidenum">
              <a:rPr lang="pt-BR" smtClean="0">
                <a:solidFill>
                  <a:prstClr val="black"/>
                </a:solidFill>
              </a:rPr>
              <a:pPr/>
              <a:t>1</a:t>
            </a:fld>
            <a:endParaRPr lang="pt-BR" dirty="0">
              <a:solidFill>
                <a:prstClr val="black"/>
              </a:solidFill>
            </a:endParaRPr>
          </a:p>
        </p:txBody>
      </p:sp>
    </p:spTree>
    <p:extLst>
      <p:ext uri="{BB962C8B-B14F-4D97-AF65-F5344CB8AC3E}">
        <p14:creationId xmlns:p14="http://schemas.microsoft.com/office/powerpoint/2010/main" val="34215188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288" y="768350"/>
            <a:ext cx="6821487" cy="3836988"/>
          </a:xfrm>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58CC9574-A819-4FE4-99A7-1E27AD09ADC2}" type="slidenum">
              <a:rPr lang="pt-BR" smtClean="0">
                <a:solidFill>
                  <a:prstClr val="black"/>
                </a:solidFill>
              </a:rPr>
              <a:pPr/>
              <a:t>10</a:t>
            </a:fld>
            <a:endParaRPr lang="pt-BR" dirty="0">
              <a:solidFill>
                <a:prstClr val="black"/>
              </a:solidFill>
            </a:endParaRPr>
          </a:p>
        </p:txBody>
      </p:sp>
    </p:spTree>
    <p:extLst>
      <p:ext uri="{BB962C8B-B14F-4D97-AF65-F5344CB8AC3E}">
        <p14:creationId xmlns:p14="http://schemas.microsoft.com/office/powerpoint/2010/main" val="42078340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288" y="768350"/>
            <a:ext cx="6821487" cy="3836988"/>
          </a:xfrm>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58CC9574-A819-4FE4-99A7-1E27AD09ADC2}" type="slidenum">
              <a:rPr lang="pt-BR" smtClean="0">
                <a:solidFill>
                  <a:prstClr val="black"/>
                </a:solidFill>
              </a:rPr>
              <a:pPr/>
              <a:t>11</a:t>
            </a:fld>
            <a:endParaRPr lang="pt-BR" dirty="0">
              <a:solidFill>
                <a:prstClr val="black"/>
              </a:solidFill>
            </a:endParaRPr>
          </a:p>
        </p:txBody>
      </p:sp>
    </p:spTree>
    <p:extLst>
      <p:ext uri="{BB962C8B-B14F-4D97-AF65-F5344CB8AC3E}">
        <p14:creationId xmlns:p14="http://schemas.microsoft.com/office/powerpoint/2010/main" val="2983895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288" y="768350"/>
            <a:ext cx="6821487" cy="3836988"/>
          </a:xfrm>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58CC9574-A819-4FE4-99A7-1E27AD09ADC2}" type="slidenum">
              <a:rPr lang="pt-BR" smtClean="0">
                <a:solidFill>
                  <a:prstClr val="black"/>
                </a:solidFill>
              </a:rPr>
              <a:pPr/>
              <a:t>12</a:t>
            </a:fld>
            <a:endParaRPr lang="pt-BR" dirty="0">
              <a:solidFill>
                <a:prstClr val="black"/>
              </a:solidFill>
            </a:endParaRPr>
          </a:p>
        </p:txBody>
      </p:sp>
    </p:spTree>
    <p:extLst>
      <p:ext uri="{BB962C8B-B14F-4D97-AF65-F5344CB8AC3E}">
        <p14:creationId xmlns:p14="http://schemas.microsoft.com/office/powerpoint/2010/main" val="20476469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288" y="768350"/>
            <a:ext cx="6821487" cy="3836988"/>
          </a:xfrm>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58CC9574-A819-4FE4-99A7-1E27AD09ADC2}" type="slidenum">
              <a:rPr lang="pt-BR" smtClean="0">
                <a:solidFill>
                  <a:prstClr val="black"/>
                </a:solidFill>
              </a:rPr>
              <a:pPr/>
              <a:t>13</a:t>
            </a:fld>
            <a:endParaRPr lang="pt-BR" dirty="0">
              <a:solidFill>
                <a:prstClr val="black"/>
              </a:solidFill>
            </a:endParaRPr>
          </a:p>
        </p:txBody>
      </p:sp>
    </p:spTree>
    <p:extLst>
      <p:ext uri="{BB962C8B-B14F-4D97-AF65-F5344CB8AC3E}">
        <p14:creationId xmlns:p14="http://schemas.microsoft.com/office/powerpoint/2010/main" val="26794191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288" y="768350"/>
            <a:ext cx="6821487" cy="3836988"/>
          </a:xfrm>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58CC9574-A819-4FE4-99A7-1E27AD09ADC2}" type="slidenum">
              <a:rPr lang="pt-BR" smtClean="0">
                <a:solidFill>
                  <a:prstClr val="black"/>
                </a:solidFill>
              </a:rPr>
              <a:pPr/>
              <a:t>14</a:t>
            </a:fld>
            <a:endParaRPr lang="pt-BR" dirty="0">
              <a:solidFill>
                <a:prstClr val="black"/>
              </a:solidFill>
            </a:endParaRPr>
          </a:p>
        </p:txBody>
      </p:sp>
    </p:spTree>
    <p:extLst>
      <p:ext uri="{BB962C8B-B14F-4D97-AF65-F5344CB8AC3E}">
        <p14:creationId xmlns:p14="http://schemas.microsoft.com/office/powerpoint/2010/main" val="32310535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288" y="768350"/>
            <a:ext cx="6821487" cy="3836988"/>
          </a:xfrm>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58CC9574-A819-4FE4-99A7-1E27AD09ADC2}" type="slidenum">
              <a:rPr lang="pt-BR" smtClean="0">
                <a:solidFill>
                  <a:prstClr val="black"/>
                </a:solidFill>
              </a:rPr>
              <a:pPr/>
              <a:t>15</a:t>
            </a:fld>
            <a:endParaRPr lang="pt-BR" dirty="0">
              <a:solidFill>
                <a:prstClr val="black"/>
              </a:solidFill>
            </a:endParaRPr>
          </a:p>
        </p:txBody>
      </p:sp>
    </p:spTree>
    <p:extLst>
      <p:ext uri="{BB962C8B-B14F-4D97-AF65-F5344CB8AC3E}">
        <p14:creationId xmlns:p14="http://schemas.microsoft.com/office/powerpoint/2010/main" val="3872025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288" y="768350"/>
            <a:ext cx="6821487" cy="3836988"/>
          </a:xfrm>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58CC9574-A819-4FE4-99A7-1E27AD09ADC2}" type="slidenum">
              <a:rPr lang="pt-BR" smtClean="0">
                <a:solidFill>
                  <a:prstClr val="black"/>
                </a:solidFill>
              </a:rPr>
              <a:pPr/>
              <a:t>16</a:t>
            </a:fld>
            <a:endParaRPr lang="pt-BR" dirty="0">
              <a:solidFill>
                <a:prstClr val="black"/>
              </a:solidFill>
            </a:endParaRPr>
          </a:p>
        </p:txBody>
      </p:sp>
    </p:spTree>
    <p:extLst>
      <p:ext uri="{BB962C8B-B14F-4D97-AF65-F5344CB8AC3E}">
        <p14:creationId xmlns:p14="http://schemas.microsoft.com/office/powerpoint/2010/main" val="10367575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288" y="768350"/>
            <a:ext cx="6821487" cy="3836988"/>
          </a:xfrm>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58CC9574-A819-4FE4-99A7-1E27AD09ADC2}" type="slidenum">
              <a:rPr lang="pt-BR" smtClean="0">
                <a:solidFill>
                  <a:prstClr val="black"/>
                </a:solidFill>
              </a:rPr>
              <a:pPr/>
              <a:t>17</a:t>
            </a:fld>
            <a:endParaRPr lang="pt-BR" dirty="0">
              <a:solidFill>
                <a:prstClr val="black"/>
              </a:solidFill>
            </a:endParaRPr>
          </a:p>
        </p:txBody>
      </p:sp>
    </p:spTree>
    <p:extLst>
      <p:ext uri="{BB962C8B-B14F-4D97-AF65-F5344CB8AC3E}">
        <p14:creationId xmlns:p14="http://schemas.microsoft.com/office/powerpoint/2010/main" val="20825044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288" y="768350"/>
            <a:ext cx="6821487" cy="3836988"/>
          </a:xfrm>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58CC9574-A819-4FE4-99A7-1E27AD09ADC2}" type="slidenum">
              <a:rPr lang="pt-BR" smtClean="0">
                <a:solidFill>
                  <a:prstClr val="black"/>
                </a:solidFill>
              </a:rPr>
              <a:pPr/>
              <a:t>18</a:t>
            </a:fld>
            <a:endParaRPr lang="pt-BR" dirty="0">
              <a:solidFill>
                <a:prstClr val="black"/>
              </a:solidFill>
            </a:endParaRPr>
          </a:p>
        </p:txBody>
      </p:sp>
    </p:spTree>
    <p:extLst>
      <p:ext uri="{BB962C8B-B14F-4D97-AF65-F5344CB8AC3E}">
        <p14:creationId xmlns:p14="http://schemas.microsoft.com/office/powerpoint/2010/main" val="19639556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288" y="768350"/>
            <a:ext cx="6821487" cy="3836988"/>
          </a:xfrm>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58CC9574-A819-4FE4-99A7-1E27AD09ADC2}" type="slidenum">
              <a:rPr lang="pt-BR" smtClean="0">
                <a:solidFill>
                  <a:prstClr val="black"/>
                </a:solidFill>
              </a:rPr>
              <a:pPr/>
              <a:t>19</a:t>
            </a:fld>
            <a:endParaRPr lang="pt-BR" dirty="0">
              <a:solidFill>
                <a:prstClr val="black"/>
              </a:solidFill>
            </a:endParaRPr>
          </a:p>
        </p:txBody>
      </p:sp>
    </p:spTree>
    <p:extLst>
      <p:ext uri="{BB962C8B-B14F-4D97-AF65-F5344CB8AC3E}">
        <p14:creationId xmlns:p14="http://schemas.microsoft.com/office/powerpoint/2010/main" val="386585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288" y="768350"/>
            <a:ext cx="6821487" cy="3836988"/>
          </a:xfrm>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58CC9574-A819-4FE4-99A7-1E27AD09ADC2}" type="slidenum">
              <a:rPr lang="pt-BR" smtClean="0">
                <a:solidFill>
                  <a:prstClr val="black"/>
                </a:solidFill>
              </a:rPr>
              <a:pPr/>
              <a:t>2</a:t>
            </a:fld>
            <a:endParaRPr lang="pt-BR" dirty="0">
              <a:solidFill>
                <a:prstClr val="black"/>
              </a:solidFill>
            </a:endParaRPr>
          </a:p>
        </p:txBody>
      </p:sp>
    </p:spTree>
    <p:extLst>
      <p:ext uri="{BB962C8B-B14F-4D97-AF65-F5344CB8AC3E}">
        <p14:creationId xmlns:p14="http://schemas.microsoft.com/office/powerpoint/2010/main" val="2676987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288" y="768350"/>
            <a:ext cx="6821487" cy="3836988"/>
          </a:xfrm>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58CC9574-A819-4FE4-99A7-1E27AD09ADC2}" type="slidenum">
              <a:rPr lang="pt-BR" smtClean="0">
                <a:solidFill>
                  <a:prstClr val="black"/>
                </a:solidFill>
              </a:rPr>
              <a:pPr/>
              <a:t>20</a:t>
            </a:fld>
            <a:endParaRPr lang="pt-BR" dirty="0">
              <a:solidFill>
                <a:prstClr val="black"/>
              </a:solidFill>
            </a:endParaRPr>
          </a:p>
        </p:txBody>
      </p:sp>
    </p:spTree>
    <p:extLst>
      <p:ext uri="{BB962C8B-B14F-4D97-AF65-F5344CB8AC3E}">
        <p14:creationId xmlns:p14="http://schemas.microsoft.com/office/powerpoint/2010/main" val="2368846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288" y="768350"/>
            <a:ext cx="6821487" cy="3836988"/>
          </a:xfrm>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58CC9574-A819-4FE4-99A7-1E27AD09ADC2}" type="slidenum">
              <a:rPr lang="pt-BR" smtClean="0">
                <a:solidFill>
                  <a:prstClr val="black"/>
                </a:solidFill>
              </a:rPr>
              <a:pPr/>
              <a:t>3</a:t>
            </a:fld>
            <a:endParaRPr lang="pt-BR" dirty="0">
              <a:solidFill>
                <a:prstClr val="black"/>
              </a:solidFill>
            </a:endParaRPr>
          </a:p>
        </p:txBody>
      </p:sp>
    </p:spTree>
    <p:extLst>
      <p:ext uri="{BB962C8B-B14F-4D97-AF65-F5344CB8AC3E}">
        <p14:creationId xmlns:p14="http://schemas.microsoft.com/office/powerpoint/2010/main" val="2241310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288" y="768350"/>
            <a:ext cx="6821487" cy="3836988"/>
          </a:xfrm>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58CC9574-A819-4FE4-99A7-1E27AD09ADC2}" type="slidenum">
              <a:rPr lang="pt-BR" smtClean="0">
                <a:solidFill>
                  <a:prstClr val="black"/>
                </a:solidFill>
              </a:rPr>
              <a:pPr/>
              <a:t>4</a:t>
            </a:fld>
            <a:endParaRPr lang="pt-BR" dirty="0">
              <a:solidFill>
                <a:prstClr val="black"/>
              </a:solidFill>
            </a:endParaRPr>
          </a:p>
        </p:txBody>
      </p:sp>
    </p:spTree>
    <p:extLst>
      <p:ext uri="{BB962C8B-B14F-4D97-AF65-F5344CB8AC3E}">
        <p14:creationId xmlns:p14="http://schemas.microsoft.com/office/powerpoint/2010/main" val="168694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288" y="768350"/>
            <a:ext cx="6821487" cy="3836988"/>
          </a:xfrm>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58CC9574-A819-4FE4-99A7-1E27AD09ADC2}" type="slidenum">
              <a:rPr lang="pt-BR" smtClean="0">
                <a:solidFill>
                  <a:prstClr val="black"/>
                </a:solidFill>
              </a:rPr>
              <a:pPr/>
              <a:t>5</a:t>
            </a:fld>
            <a:endParaRPr lang="pt-BR" dirty="0">
              <a:solidFill>
                <a:prstClr val="black"/>
              </a:solidFill>
            </a:endParaRPr>
          </a:p>
        </p:txBody>
      </p:sp>
    </p:spTree>
    <p:extLst>
      <p:ext uri="{BB962C8B-B14F-4D97-AF65-F5344CB8AC3E}">
        <p14:creationId xmlns:p14="http://schemas.microsoft.com/office/powerpoint/2010/main" val="3458480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288" y="768350"/>
            <a:ext cx="6821487" cy="3836988"/>
          </a:xfrm>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58CC9574-A819-4FE4-99A7-1E27AD09ADC2}" type="slidenum">
              <a:rPr lang="pt-BR" smtClean="0">
                <a:solidFill>
                  <a:prstClr val="black"/>
                </a:solidFill>
              </a:rPr>
              <a:pPr/>
              <a:t>6</a:t>
            </a:fld>
            <a:endParaRPr lang="pt-BR" dirty="0">
              <a:solidFill>
                <a:prstClr val="black"/>
              </a:solidFill>
            </a:endParaRPr>
          </a:p>
        </p:txBody>
      </p:sp>
    </p:spTree>
    <p:extLst>
      <p:ext uri="{BB962C8B-B14F-4D97-AF65-F5344CB8AC3E}">
        <p14:creationId xmlns:p14="http://schemas.microsoft.com/office/powerpoint/2010/main" val="732428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288" y="768350"/>
            <a:ext cx="6821487" cy="3836988"/>
          </a:xfrm>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58CC9574-A819-4FE4-99A7-1E27AD09ADC2}" type="slidenum">
              <a:rPr lang="pt-BR" smtClean="0">
                <a:solidFill>
                  <a:prstClr val="black"/>
                </a:solidFill>
              </a:rPr>
              <a:pPr/>
              <a:t>7</a:t>
            </a:fld>
            <a:endParaRPr lang="pt-BR" dirty="0">
              <a:solidFill>
                <a:prstClr val="black"/>
              </a:solidFill>
            </a:endParaRPr>
          </a:p>
        </p:txBody>
      </p:sp>
    </p:spTree>
    <p:extLst>
      <p:ext uri="{BB962C8B-B14F-4D97-AF65-F5344CB8AC3E}">
        <p14:creationId xmlns:p14="http://schemas.microsoft.com/office/powerpoint/2010/main" val="2008740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288" y="768350"/>
            <a:ext cx="6821487" cy="3836988"/>
          </a:xfrm>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58CC9574-A819-4FE4-99A7-1E27AD09ADC2}" type="slidenum">
              <a:rPr lang="pt-BR" smtClean="0">
                <a:solidFill>
                  <a:prstClr val="black"/>
                </a:solidFill>
              </a:rPr>
              <a:pPr/>
              <a:t>8</a:t>
            </a:fld>
            <a:endParaRPr lang="pt-BR" dirty="0">
              <a:solidFill>
                <a:prstClr val="black"/>
              </a:solidFill>
            </a:endParaRPr>
          </a:p>
        </p:txBody>
      </p:sp>
    </p:spTree>
    <p:extLst>
      <p:ext uri="{BB962C8B-B14F-4D97-AF65-F5344CB8AC3E}">
        <p14:creationId xmlns:p14="http://schemas.microsoft.com/office/powerpoint/2010/main" val="7017191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288" y="768350"/>
            <a:ext cx="6821487" cy="3836988"/>
          </a:xfrm>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58CC9574-A819-4FE4-99A7-1E27AD09ADC2}" type="slidenum">
              <a:rPr lang="pt-BR" smtClean="0">
                <a:solidFill>
                  <a:prstClr val="black"/>
                </a:solidFill>
              </a:rPr>
              <a:pPr/>
              <a:t>9</a:t>
            </a:fld>
            <a:endParaRPr lang="pt-BR" dirty="0">
              <a:solidFill>
                <a:prstClr val="black"/>
              </a:solidFill>
            </a:endParaRPr>
          </a:p>
        </p:txBody>
      </p:sp>
    </p:spTree>
    <p:extLst>
      <p:ext uri="{BB962C8B-B14F-4D97-AF65-F5344CB8AC3E}">
        <p14:creationId xmlns:p14="http://schemas.microsoft.com/office/powerpoint/2010/main" val="31103961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ítulo e conteúdo">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838200" y="1508692"/>
            <a:ext cx="10515600" cy="4351338"/>
          </a:xfrm>
        </p:spPr>
        <p:txBody>
          <a:bodyPr>
            <a:normAutofit/>
          </a:bodyPr>
          <a:lstStyle>
            <a:lvl1pPr>
              <a:defRPr sz="2800">
                <a:latin typeface="Microsoft YaHei" panose="020B0503020204020204" pitchFamily="34" charset="-122"/>
                <a:ea typeface="Microsoft YaHei" panose="020B0503020204020204" pitchFamily="34" charset="-122"/>
              </a:defRPr>
            </a:lvl1pPr>
            <a:lvl2pPr>
              <a:defRPr sz="2400">
                <a:latin typeface="Microsoft YaHei" panose="020B0503020204020204" pitchFamily="34" charset="-122"/>
                <a:ea typeface="Microsoft YaHei" panose="020B0503020204020204" pitchFamily="34" charset="-122"/>
              </a:defRPr>
            </a:lvl2pPr>
            <a:lvl3pPr>
              <a:defRPr sz="2000">
                <a:latin typeface="Microsoft YaHei" panose="020B0503020204020204" pitchFamily="34" charset="-122"/>
                <a:ea typeface="Microsoft YaHei" panose="020B0503020204020204" pitchFamily="34" charset="-122"/>
              </a:defRPr>
            </a:lvl3pPr>
            <a:lvl4pPr>
              <a:defRPr sz="1800">
                <a:latin typeface="Microsoft YaHei" panose="020B0503020204020204" pitchFamily="34" charset="-122"/>
                <a:ea typeface="Microsoft YaHei" panose="020B0503020204020204" pitchFamily="34" charset="-122"/>
              </a:defRPr>
            </a:lvl4pPr>
            <a:lvl5pPr>
              <a:defRPr sz="1800">
                <a:latin typeface="Microsoft YaHei" panose="020B0503020204020204" pitchFamily="34" charset="-122"/>
                <a:ea typeface="Microsoft YaHei" panose="020B0503020204020204" pitchFamily="34" charset="-122"/>
              </a:defRPr>
            </a:lvl5p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13" name="Título 12"/>
          <p:cNvSpPr>
            <a:spLocks noGrp="1"/>
          </p:cNvSpPr>
          <p:nvPr>
            <p:ph type="title"/>
          </p:nvPr>
        </p:nvSpPr>
        <p:spPr>
          <a:xfrm>
            <a:off x="2462283" y="183129"/>
            <a:ext cx="7759890" cy="1325563"/>
          </a:xfrm>
        </p:spPr>
        <p:txBody>
          <a:bodyPr>
            <a:normAutofit/>
          </a:bodyPr>
          <a:lstStyle>
            <a:lvl1pPr>
              <a:defRPr sz="3200">
                <a:latin typeface="Microsoft YaHei" panose="020B0503020204020204" pitchFamily="34" charset="-122"/>
                <a:ea typeface="Microsoft YaHei" panose="020B0503020204020204" pitchFamily="34" charset="-122"/>
              </a:defRPr>
            </a:lvl1pPr>
          </a:lstStyle>
          <a:p>
            <a:r>
              <a:rPr lang="pt-BR" dirty="0"/>
              <a:t>Clique para editar o título mestre</a:t>
            </a:r>
          </a:p>
        </p:txBody>
      </p:sp>
    </p:spTree>
    <p:extLst>
      <p:ext uri="{BB962C8B-B14F-4D97-AF65-F5344CB8AC3E}">
        <p14:creationId xmlns:p14="http://schemas.microsoft.com/office/powerpoint/2010/main" val="302858513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yout Personalizado">
    <p:spTree>
      <p:nvGrpSpPr>
        <p:cNvPr id="1" name=""/>
        <p:cNvGrpSpPr/>
        <p:nvPr/>
      </p:nvGrpSpPr>
      <p:grpSpPr>
        <a:xfrm>
          <a:off x="0" y="0"/>
          <a:ext cx="0" cy="0"/>
          <a:chOff x="0" y="0"/>
          <a:chExt cx="0" cy="0"/>
        </a:xfrm>
      </p:grpSpPr>
      <p:sp>
        <p:nvSpPr>
          <p:cNvPr id="2" name="Título 1"/>
          <p:cNvSpPr>
            <a:spLocks noGrp="1"/>
          </p:cNvSpPr>
          <p:nvPr>
            <p:ph type="title"/>
          </p:nvPr>
        </p:nvSpPr>
        <p:spPr>
          <a:xfrm>
            <a:off x="2209800" y="51226"/>
            <a:ext cx="10515600" cy="1325563"/>
          </a:xfrm>
        </p:spPr>
        <p:txBody>
          <a:bodyPr>
            <a:normAutofit/>
          </a:bodyPr>
          <a:lstStyle>
            <a:lvl1pPr>
              <a:defRPr sz="4000">
                <a:latin typeface="Microsoft YaHei" panose="020B0503020204020204" pitchFamily="34" charset="-122"/>
                <a:ea typeface="Microsoft YaHei" panose="020B0503020204020204" pitchFamily="34" charset="-122"/>
              </a:defRPr>
            </a:lvl1pPr>
          </a:lstStyle>
          <a:p>
            <a:r>
              <a:rPr lang="pt-BR"/>
              <a:t>Clique para editar o título mestre</a:t>
            </a:r>
          </a:p>
        </p:txBody>
      </p:sp>
      <p:sp>
        <p:nvSpPr>
          <p:cNvPr id="3" name="Espaço Reservado para Data 2"/>
          <p:cNvSpPr>
            <a:spLocks noGrp="1"/>
          </p:cNvSpPr>
          <p:nvPr>
            <p:ph type="dt" sz="half" idx="10"/>
          </p:nvPr>
        </p:nvSpPr>
        <p:spPr/>
        <p:txBody>
          <a:bodyPr/>
          <a:lstStyle>
            <a:lvl1pPr>
              <a:defRPr>
                <a:latin typeface="Microsoft YaHei" panose="020B0503020204020204" pitchFamily="34" charset="-122"/>
                <a:ea typeface="Microsoft YaHei" panose="020B0503020204020204" pitchFamily="34" charset="-122"/>
              </a:defRPr>
            </a:lvl1pPr>
          </a:lstStyle>
          <a:p>
            <a:fld id="{25E82114-5659-44D9-960D-50B9E97BFFEA}" type="datetime1">
              <a:rPr lang="pt-BR" smtClean="0"/>
              <a:t>01/02/2021</a:t>
            </a:fld>
            <a:endParaRPr lang="pt-BR" dirty="0"/>
          </a:p>
        </p:txBody>
      </p:sp>
      <p:sp>
        <p:nvSpPr>
          <p:cNvPr id="4" name="Espaço Reservado para Rodapé 3"/>
          <p:cNvSpPr>
            <a:spLocks noGrp="1"/>
          </p:cNvSpPr>
          <p:nvPr>
            <p:ph type="ftr" sz="quarter" idx="11"/>
          </p:nvPr>
        </p:nvSpPr>
        <p:spPr/>
        <p:txBody>
          <a:bodyPr/>
          <a:lstStyle>
            <a:lvl1pPr>
              <a:defRPr>
                <a:latin typeface="Microsoft YaHei" panose="020B0503020204020204" pitchFamily="34" charset="-122"/>
                <a:ea typeface="Microsoft YaHei" panose="020B0503020204020204" pitchFamily="34" charset="-122"/>
              </a:defRPr>
            </a:lvl1pPr>
          </a:lstStyle>
          <a:p>
            <a:r>
              <a:rPr lang="pt-BR" dirty="0" smtClean="0"/>
              <a:t>MN.QA.S.0002 • Rev.00 • Edição: Dezembro/2019</a:t>
            </a:r>
            <a:endParaRPr lang="pt-BR" dirty="0"/>
          </a:p>
        </p:txBody>
      </p:sp>
      <p:sp>
        <p:nvSpPr>
          <p:cNvPr id="5" name="Espaço Reservado para Número de Slide 4"/>
          <p:cNvSpPr>
            <a:spLocks noGrp="1"/>
          </p:cNvSpPr>
          <p:nvPr>
            <p:ph type="sldNum" sz="quarter" idx="12"/>
          </p:nvPr>
        </p:nvSpPr>
        <p:spPr/>
        <p:txBody>
          <a:bodyPr/>
          <a:lstStyle>
            <a:lvl1pPr>
              <a:defRPr>
                <a:latin typeface="Microsoft YaHei" panose="020B0503020204020204" pitchFamily="34" charset="-122"/>
                <a:ea typeface="Microsoft YaHei" panose="020B0503020204020204" pitchFamily="34" charset="-122"/>
              </a:defRPr>
            </a:lvl1pPr>
          </a:lstStyle>
          <a:p>
            <a:fld id="{BEACB1F3-F5CE-4791-806B-C12904646B6A}" type="slidenum">
              <a:rPr lang="pt-BR" smtClean="0"/>
              <a:pPr/>
              <a:t>‹#›</a:t>
            </a:fld>
            <a:endParaRPr lang="pt-BR" dirty="0"/>
          </a:p>
        </p:txBody>
      </p:sp>
    </p:spTree>
    <p:extLst>
      <p:ext uri="{BB962C8B-B14F-4D97-AF65-F5344CB8AC3E}">
        <p14:creationId xmlns:p14="http://schemas.microsoft.com/office/powerpoint/2010/main" val="16478874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en-US"/>
          </a:p>
        </p:txBody>
      </p:sp>
      <p:sp>
        <p:nvSpPr>
          <p:cNvPr id="4" name="Espaço Reservado para Data 3"/>
          <p:cNvSpPr>
            <a:spLocks noGrp="1"/>
          </p:cNvSpPr>
          <p:nvPr>
            <p:ph type="dt" sz="half" idx="10"/>
          </p:nvPr>
        </p:nvSpPr>
        <p:spPr/>
        <p:txBody>
          <a:bodyPr/>
          <a:lstStyle/>
          <a:p>
            <a:fld id="{CF194C2F-B22F-417C-8294-3A0D4D206E20}" type="datetime1">
              <a:rPr lang="pt-BR" smtClean="0"/>
              <a:t>01/02/2021</a:t>
            </a:fld>
            <a:endParaRPr lang="pt-BR" dirty="0"/>
          </a:p>
        </p:txBody>
      </p:sp>
      <p:sp>
        <p:nvSpPr>
          <p:cNvPr id="5" name="Espaço Reservado para Rodapé 4"/>
          <p:cNvSpPr>
            <a:spLocks noGrp="1"/>
          </p:cNvSpPr>
          <p:nvPr>
            <p:ph type="ftr" sz="quarter" idx="11"/>
          </p:nvPr>
        </p:nvSpPr>
        <p:spPr/>
        <p:txBody>
          <a:bodyPr/>
          <a:lstStyle/>
          <a:p>
            <a:r>
              <a:rPr lang="pt-BR" dirty="0" smtClean="0"/>
              <a:t>MN.QA.S.0002 • Rev.00 • Edição: Dezembro/2019</a:t>
            </a:r>
            <a:endParaRPr lang="pt-BR" dirty="0"/>
          </a:p>
        </p:txBody>
      </p:sp>
      <p:sp>
        <p:nvSpPr>
          <p:cNvPr id="6" name="Espaço Reservado para Número de Slide 5"/>
          <p:cNvSpPr>
            <a:spLocks noGrp="1"/>
          </p:cNvSpPr>
          <p:nvPr>
            <p:ph type="sldNum" sz="quarter" idx="12"/>
          </p:nvPr>
        </p:nvSpPr>
        <p:spPr/>
        <p:txBody>
          <a:bodyPr/>
          <a:lstStyle/>
          <a:p>
            <a:fld id="{BEACB1F3-F5CE-4791-806B-C12904646B6A}" type="slidenum">
              <a:rPr lang="pt-BR" smtClean="0"/>
              <a:t>‹#›</a:t>
            </a:fld>
            <a:endParaRPr lang="pt-BR" dirty="0"/>
          </a:p>
        </p:txBody>
      </p:sp>
    </p:spTree>
    <p:extLst>
      <p:ext uri="{BB962C8B-B14F-4D97-AF65-F5344CB8AC3E}">
        <p14:creationId xmlns:p14="http://schemas.microsoft.com/office/powerpoint/2010/main" val="65924982"/>
      </p:ext>
    </p:extLst>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en-US"/>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Data 3"/>
          <p:cNvSpPr>
            <a:spLocks noGrp="1"/>
          </p:cNvSpPr>
          <p:nvPr>
            <p:ph type="dt" sz="half" idx="10"/>
          </p:nvPr>
        </p:nvSpPr>
        <p:spPr/>
        <p:txBody>
          <a:bodyPr/>
          <a:lstStyle/>
          <a:p>
            <a:fld id="{44947CEF-E2DE-4FD0-9178-97E377F7C8F0}" type="datetimeFigureOut">
              <a:rPr lang="en-US" smtClean="0"/>
              <a:t>2/1/2021</a:t>
            </a:fld>
            <a:endParaRPr lang="en-US" dirty="0"/>
          </a:p>
        </p:txBody>
      </p:sp>
      <p:sp>
        <p:nvSpPr>
          <p:cNvPr id="5" name="Espaço Reservado para Rodapé 4"/>
          <p:cNvSpPr>
            <a:spLocks noGrp="1"/>
          </p:cNvSpPr>
          <p:nvPr>
            <p:ph type="ftr" sz="quarter" idx="11"/>
          </p:nvPr>
        </p:nvSpPr>
        <p:spPr/>
        <p:txBody>
          <a:bodyPr/>
          <a:lstStyle/>
          <a:p>
            <a:endParaRPr lang="en-US" dirty="0"/>
          </a:p>
        </p:txBody>
      </p:sp>
      <p:sp>
        <p:nvSpPr>
          <p:cNvPr id="6" name="Espaço Reservado para Número de Slide 5"/>
          <p:cNvSpPr>
            <a:spLocks noGrp="1"/>
          </p:cNvSpPr>
          <p:nvPr>
            <p:ph type="sldNum" sz="quarter" idx="12"/>
          </p:nvPr>
        </p:nvSpPr>
        <p:spPr/>
        <p:txBody>
          <a:bodyPr/>
          <a:lstStyle/>
          <a:p>
            <a:fld id="{EE2438D3-7865-4F59-913D-482C3B380503}" type="slidenum">
              <a:rPr lang="en-US" smtClean="0"/>
              <a:t>‹#›</a:t>
            </a:fld>
            <a:endParaRPr lang="en-US" dirty="0"/>
          </a:p>
        </p:txBody>
      </p:sp>
    </p:spTree>
    <p:extLst>
      <p:ext uri="{BB962C8B-B14F-4D97-AF65-F5344CB8AC3E}">
        <p14:creationId xmlns:p14="http://schemas.microsoft.com/office/powerpoint/2010/main" val="417833104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en-US"/>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95EFAEC5-7EBE-43FA-8690-8F49D982D44F}" type="datetime1">
              <a:rPr lang="pt-BR" smtClean="0"/>
              <a:t>01/02/2021</a:t>
            </a:fld>
            <a:endParaRPr lang="pt-BR" dirty="0"/>
          </a:p>
        </p:txBody>
      </p:sp>
      <p:sp>
        <p:nvSpPr>
          <p:cNvPr id="5" name="Espaço Reservado para Rodapé 4"/>
          <p:cNvSpPr>
            <a:spLocks noGrp="1"/>
          </p:cNvSpPr>
          <p:nvPr>
            <p:ph type="ftr" sz="quarter" idx="11"/>
          </p:nvPr>
        </p:nvSpPr>
        <p:spPr/>
        <p:txBody>
          <a:bodyPr/>
          <a:lstStyle/>
          <a:p>
            <a:r>
              <a:rPr lang="pt-BR" dirty="0" smtClean="0"/>
              <a:t>MN.QA.S.0002 • Rev.00 • Edição: Dezembro/2019</a:t>
            </a:r>
            <a:endParaRPr lang="pt-BR" dirty="0"/>
          </a:p>
        </p:txBody>
      </p:sp>
      <p:sp>
        <p:nvSpPr>
          <p:cNvPr id="6" name="Espaço Reservado para Número de Slide 5"/>
          <p:cNvSpPr>
            <a:spLocks noGrp="1"/>
          </p:cNvSpPr>
          <p:nvPr>
            <p:ph type="sldNum" sz="quarter" idx="12"/>
          </p:nvPr>
        </p:nvSpPr>
        <p:spPr/>
        <p:txBody>
          <a:bodyPr/>
          <a:lstStyle/>
          <a:p>
            <a:fld id="{BEACB1F3-F5CE-4791-806B-C12904646B6A}" type="slidenum">
              <a:rPr lang="pt-BR" smtClean="0"/>
              <a:pPr/>
              <a:t>‹#›</a:t>
            </a:fld>
            <a:endParaRPr lang="pt-BR" dirty="0"/>
          </a:p>
        </p:txBody>
      </p:sp>
    </p:spTree>
    <p:extLst>
      <p:ext uri="{BB962C8B-B14F-4D97-AF65-F5344CB8AC3E}">
        <p14:creationId xmlns:p14="http://schemas.microsoft.com/office/powerpoint/2010/main" val="46531543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en-US"/>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5" name="Espaço Reservado para Data 4"/>
          <p:cNvSpPr>
            <a:spLocks noGrp="1"/>
          </p:cNvSpPr>
          <p:nvPr>
            <p:ph type="dt" sz="half" idx="10"/>
          </p:nvPr>
        </p:nvSpPr>
        <p:spPr/>
        <p:txBody>
          <a:bodyPr/>
          <a:lstStyle/>
          <a:p>
            <a:fld id="{13B4CA7D-564E-426B-94FC-FA348DF91CC5}" type="datetime1">
              <a:rPr lang="pt-BR" smtClean="0"/>
              <a:t>01/02/2021</a:t>
            </a:fld>
            <a:endParaRPr lang="pt-BR" dirty="0"/>
          </a:p>
        </p:txBody>
      </p:sp>
      <p:sp>
        <p:nvSpPr>
          <p:cNvPr id="6" name="Espaço Reservado para Rodapé 5"/>
          <p:cNvSpPr>
            <a:spLocks noGrp="1"/>
          </p:cNvSpPr>
          <p:nvPr>
            <p:ph type="ftr" sz="quarter" idx="11"/>
          </p:nvPr>
        </p:nvSpPr>
        <p:spPr/>
        <p:txBody>
          <a:bodyPr/>
          <a:lstStyle/>
          <a:p>
            <a:r>
              <a:rPr lang="pt-BR" dirty="0" smtClean="0"/>
              <a:t>MN.QA.S.0002 • Rev.00 • Edição: Dezembro/2019</a:t>
            </a:r>
            <a:endParaRPr lang="pt-BR" dirty="0"/>
          </a:p>
        </p:txBody>
      </p:sp>
      <p:sp>
        <p:nvSpPr>
          <p:cNvPr id="7" name="Espaço Reservado para Número de Slide 6"/>
          <p:cNvSpPr>
            <a:spLocks noGrp="1"/>
          </p:cNvSpPr>
          <p:nvPr>
            <p:ph type="sldNum" sz="quarter" idx="12"/>
          </p:nvPr>
        </p:nvSpPr>
        <p:spPr/>
        <p:txBody>
          <a:bodyPr/>
          <a:lstStyle/>
          <a:p>
            <a:fld id="{BEACB1F3-F5CE-4791-806B-C12904646B6A}" type="slidenum">
              <a:rPr lang="pt-BR" smtClean="0"/>
              <a:pPr/>
              <a:t>‹#›</a:t>
            </a:fld>
            <a:endParaRPr lang="pt-BR" dirty="0"/>
          </a:p>
        </p:txBody>
      </p:sp>
    </p:spTree>
    <p:extLst>
      <p:ext uri="{BB962C8B-B14F-4D97-AF65-F5344CB8AC3E}">
        <p14:creationId xmlns:p14="http://schemas.microsoft.com/office/powerpoint/2010/main" val="13325620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o título mestre</a:t>
            </a:r>
            <a:endParaRPr lang="en-US"/>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7" name="Espaço Reservado para Data 6"/>
          <p:cNvSpPr>
            <a:spLocks noGrp="1"/>
          </p:cNvSpPr>
          <p:nvPr>
            <p:ph type="dt" sz="half" idx="10"/>
          </p:nvPr>
        </p:nvSpPr>
        <p:spPr/>
        <p:txBody>
          <a:bodyPr/>
          <a:lstStyle/>
          <a:p>
            <a:fld id="{CF194C2F-B22F-417C-8294-3A0D4D206E20}" type="datetime1">
              <a:rPr lang="pt-BR" smtClean="0"/>
              <a:t>01/02/2021</a:t>
            </a:fld>
            <a:endParaRPr lang="pt-BR" dirty="0"/>
          </a:p>
        </p:txBody>
      </p:sp>
      <p:sp>
        <p:nvSpPr>
          <p:cNvPr id="8" name="Espaço Reservado para Rodapé 7"/>
          <p:cNvSpPr>
            <a:spLocks noGrp="1"/>
          </p:cNvSpPr>
          <p:nvPr>
            <p:ph type="ftr" sz="quarter" idx="11"/>
          </p:nvPr>
        </p:nvSpPr>
        <p:spPr/>
        <p:txBody>
          <a:bodyPr/>
          <a:lstStyle/>
          <a:p>
            <a:r>
              <a:rPr lang="pt-BR" dirty="0" smtClean="0"/>
              <a:t>MN.QA.S.0002 • Rev.00 • Edição: Dezembro/2019</a:t>
            </a:r>
            <a:endParaRPr lang="pt-BR" dirty="0"/>
          </a:p>
        </p:txBody>
      </p:sp>
      <p:sp>
        <p:nvSpPr>
          <p:cNvPr id="9" name="Espaço Reservado para Número de Slide 8"/>
          <p:cNvSpPr>
            <a:spLocks noGrp="1"/>
          </p:cNvSpPr>
          <p:nvPr>
            <p:ph type="sldNum" sz="quarter" idx="12"/>
          </p:nvPr>
        </p:nvSpPr>
        <p:spPr/>
        <p:txBody>
          <a:bodyPr/>
          <a:lstStyle/>
          <a:p>
            <a:fld id="{BEACB1F3-F5CE-4791-806B-C12904646B6A}" type="slidenum">
              <a:rPr lang="pt-BR" smtClean="0"/>
              <a:t>‹#›</a:t>
            </a:fld>
            <a:endParaRPr lang="pt-BR" dirty="0"/>
          </a:p>
        </p:txBody>
      </p:sp>
    </p:spTree>
    <p:extLst>
      <p:ext uri="{BB962C8B-B14F-4D97-AF65-F5344CB8AC3E}">
        <p14:creationId xmlns:p14="http://schemas.microsoft.com/office/powerpoint/2010/main" val="3317617088"/>
      </p:ext>
    </p:extLst>
  </p:cSld>
  <p:clrMapOvr>
    <a:masterClrMapping/>
  </p:clrMapOvr>
  <p:timing>
    <p:tnLst>
      <p:par>
        <p:cTn id="1" dur="indefinite" restart="never" nodeType="tmRoot"/>
      </p:par>
    </p:tnLst>
  </p:timing>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en-US"/>
          </a:p>
        </p:txBody>
      </p:sp>
      <p:sp>
        <p:nvSpPr>
          <p:cNvPr id="3" name="Espaço Reservado para Data 2"/>
          <p:cNvSpPr>
            <a:spLocks noGrp="1"/>
          </p:cNvSpPr>
          <p:nvPr>
            <p:ph type="dt" sz="half" idx="10"/>
          </p:nvPr>
        </p:nvSpPr>
        <p:spPr/>
        <p:txBody>
          <a:bodyPr/>
          <a:lstStyle/>
          <a:p>
            <a:fld id="{A82DBD5B-0E51-40FF-94C5-55DA45A9C225}" type="datetime1">
              <a:rPr lang="pt-BR" smtClean="0"/>
              <a:t>01/02/2021</a:t>
            </a:fld>
            <a:endParaRPr lang="pt-BR" dirty="0"/>
          </a:p>
        </p:txBody>
      </p:sp>
      <p:sp>
        <p:nvSpPr>
          <p:cNvPr id="4" name="Espaço Reservado para Rodapé 3"/>
          <p:cNvSpPr>
            <a:spLocks noGrp="1"/>
          </p:cNvSpPr>
          <p:nvPr>
            <p:ph type="ftr" sz="quarter" idx="11"/>
          </p:nvPr>
        </p:nvSpPr>
        <p:spPr/>
        <p:txBody>
          <a:bodyPr/>
          <a:lstStyle/>
          <a:p>
            <a:r>
              <a:rPr lang="pt-BR" dirty="0" smtClean="0"/>
              <a:t>MN.QA.S.0002 • Rev.00 • Edição: Dezembro/2019</a:t>
            </a:r>
            <a:endParaRPr lang="pt-BR" dirty="0"/>
          </a:p>
        </p:txBody>
      </p:sp>
      <p:sp>
        <p:nvSpPr>
          <p:cNvPr id="5" name="Espaço Reservado para Número de Slide 4"/>
          <p:cNvSpPr>
            <a:spLocks noGrp="1"/>
          </p:cNvSpPr>
          <p:nvPr>
            <p:ph type="sldNum" sz="quarter" idx="12"/>
          </p:nvPr>
        </p:nvSpPr>
        <p:spPr/>
        <p:txBody>
          <a:bodyPr/>
          <a:lstStyle/>
          <a:p>
            <a:fld id="{BEACB1F3-F5CE-4791-806B-C12904646B6A}" type="slidenum">
              <a:rPr lang="pt-BR" smtClean="0"/>
              <a:pPr/>
              <a:t>‹#›</a:t>
            </a:fld>
            <a:endParaRPr lang="pt-BR" dirty="0"/>
          </a:p>
        </p:txBody>
      </p:sp>
    </p:spTree>
    <p:extLst>
      <p:ext uri="{BB962C8B-B14F-4D97-AF65-F5344CB8AC3E}">
        <p14:creationId xmlns:p14="http://schemas.microsoft.com/office/powerpoint/2010/main" val="58232107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45054C0E-DF6B-4E80-BA28-4909E7C85874}" type="datetime1">
              <a:rPr lang="pt-BR" smtClean="0"/>
              <a:t>01/02/2021</a:t>
            </a:fld>
            <a:endParaRPr lang="pt-BR" dirty="0"/>
          </a:p>
        </p:txBody>
      </p:sp>
      <p:sp>
        <p:nvSpPr>
          <p:cNvPr id="3" name="Espaço Reservado para Rodapé 2"/>
          <p:cNvSpPr>
            <a:spLocks noGrp="1"/>
          </p:cNvSpPr>
          <p:nvPr>
            <p:ph type="ftr" sz="quarter" idx="11"/>
          </p:nvPr>
        </p:nvSpPr>
        <p:spPr/>
        <p:txBody>
          <a:bodyPr/>
          <a:lstStyle/>
          <a:p>
            <a:r>
              <a:rPr lang="pt-BR" dirty="0" smtClean="0"/>
              <a:t>MN.QA.S.0002 • Rev.00 • Edição: Dezembro/2019</a:t>
            </a:r>
            <a:endParaRPr lang="pt-BR" dirty="0"/>
          </a:p>
        </p:txBody>
      </p:sp>
      <p:sp>
        <p:nvSpPr>
          <p:cNvPr id="4" name="Espaço Reservado para Número de Slide 3"/>
          <p:cNvSpPr>
            <a:spLocks noGrp="1"/>
          </p:cNvSpPr>
          <p:nvPr>
            <p:ph type="sldNum" sz="quarter" idx="12"/>
          </p:nvPr>
        </p:nvSpPr>
        <p:spPr/>
        <p:txBody>
          <a:bodyPr/>
          <a:lstStyle/>
          <a:p>
            <a:fld id="{BEACB1F3-F5CE-4791-806B-C12904646B6A}" type="slidenum">
              <a:rPr lang="pt-BR" smtClean="0"/>
              <a:pPr/>
              <a:t>‹#›</a:t>
            </a:fld>
            <a:endParaRPr lang="pt-BR" dirty="0"/>
          </a:p>
        </p:txBody>
      </p:sp>
    </p:spTree>
    <p:extLst>
      <p:ext uri="{BB962C8B-B14F-4D97-AF65-F5344CB8AC3E}">
        <p14:creationId xmlns:p14="http://schemas.microsoft.com/office/powerpoint/2010/main" val="399192153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en-US"/>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7AF9B637-BAD8-47A1-9EC7-2C5870B52840}" type="datetime1">
              <a:rPr lang="pt-BR" smtClean="0"/>
              <a:t>01/02/2021</a:t>
            </a:fld>
            <a:endParaRPr lang="pt-BR" dirty="0"/>
          </a:p>
        </p:txBody>
      </p:sp>
      <p:sp>
        <p:nvSpPr>
          <p:cNvPr id="6" name="Espaço Reservado para Rodapé 5"/>
          <p:cNvSpPr>
            <a:spLocks noGrp="1"/>
          </p:cNvSpPr>
          <p:nvPr>
            <p:ph type="ftr" sz="quarter" idx="11"/>
          </p:nvPr>
        </p:nvSpPr>
        <p:spPr/>
        <p:txBody>
          <a:bodyPr/>
          <a:lstStyle/>
          <a:p>
            <a:r>
              <a:rPr lang="pt-BR" dirty="0" smtClean="0"/>
              <a:t>MN.QA.S.0002 • Rev.00 • Edição: Dezembro/2019</a:t>
            </a:r>
            <a:endParaRPr lang="pt-BR" dirty="0"/>
          </a:p>
        </p:txBody>
      </p:sp>
      <p:sp>
        <p:nvSpPr>
          <p:cNvPr id="7" name="Espaço Reservado para Número de Slide 6"/>
          <p:cNvSpPr>
            <a:spLocks noGrp="1"/>
          </p:cNvSpPr>
          <p:nvPr>
            <p:ph type="sldNum" sz="quarter" idx="12"/>
          </p:nvPr>
        </p:nvSpPr>
        <p:spPr/>
        <p:txBody>
          <a:bodyPr/>
          <a:lstStyle/>
          <a:p>
            <a:fld id="{BEACB1F3-F5CE-4791-806B-C12904646B6A}" type="slidenum">
              <a:rPr lang="pt-BR" smtClean="0"/>
              <a:pPr/>
              <a:t>‹#›</a:t>
            </a:fld>
            <a:endParaRPr lang="pt-BR" dirty="0"/>
          </a:p>
        </p:txBody>
      </p:sp>
    </p:spTree>
    <p:extLst>
      <p:ext uri="{BB962C8B-B14F-4D97-AF65-F5344CB8AC3E}">
        <p14:creationId xmlns:p14="http://schemas.microsoft.com/office/powerpoint/2010/main" val="309178688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en-US"/>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CF194C2F-B22F-417C-8294-3A0D4D206E20}" type="datetime1">
              <a:rPr lang="pt-BR" smtClean="0"/>
              <a:t>01/02/2021</a:t>
            </a:fld>
            <a:endParaRPr lang="pt-BR" dirty="0"/>
          </a:p>
        </p:txBody>
      </p:sp>
      <p:sp>
        <p:nvSpPr>
          <p:cNvPr id="6" name="Espaço Reservado para Rodapé 5"/>
          <p:cNvSpPr>
            <a:spLocks noGrp="1"/>
          </p:cNvSpPr>
          <p:nvPr>
            <p:ph type="ftr" sz="quarter" idx="11"/>
          </p:nvPr>
        </p:nvSpPr>
        <p:spPr/>
        <p:txBody>
          <a:bodyPr/>
          <a:lstStyle/>
          <a:p>
            <a:r>
              <a:rPr lang="pt-BR" dirty="0" smtClean="0"/>
              <a:t>MN.QA.S.0002 • Rev.00 • Edição: Dezembro/2019</a:t>
            </a:r>
            <a:endParaRPr lang="pt-BR" dirty="0"/>
          </a:p>
        </p:txBody>
      </p:sp>
      <p:sp>
        <p:nvSpPr>
          <p:cNvPr id="7" name="Espaço Reservado para Número de Slide 6"/>
          <p:cNvSpPr>
            <a:spLocks noGrp="1"/>
          </p:cNvSpPr>
          <p:nvPr>
            <p:ph type="sldNum" sz="quarter" idx="12"/>
          </p:nvPr>
        </p:nvSpPr>
        <p:spPr/>
        <p:txBody>
          <a:bodyPr/>
          <a:lstStyle/>
          <a:p>
            <a:fld id="{BEACB1F3-F5CE-4791-806B-C12904646B6A}" type="slidenum">
              <a:rPr lang="pt-BR" smtClean="0"/>
              <a:t>‹#›</a:t>
            </a:fld>
            <a:endParaRPr lang="pt-BR" dirty="0"/>
          </a:p>
        </p:txBody>
      </p:sp>
    </p:spTree>
    <p:extLst>
      <p:ext uri="{BB962C8B-B14F-4D97-AF65-F5344CB8AC3E}">
        <p14:creationId xmlns:p14="http://schemas.microsoft.com/office/powerpoint/2010/main" val="3754657029"/>
      </p:ext>
    </p:extLst>
  </p:cSld>
  <p:clrMapOvr>
    <a:masterClrMapping/>
  </p:clrMapOvr>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8200" y="1195388"/>
            <a:ext cx="10515600" cy="2852737"/>
          </a:xfrm>
        </p:spPr>
        <p:txBody>
          <a:bodyPr anchor="b">
            <a:normAutofit/>
          </a:bodyPr>
          <a:lstStyle>
            <a:lvl1pPr>
              <a:defRPr sz="4800" b="1">
                <a:latin typeface="Microsoft YaHei" panose="020B0503020204020204" pitchFamily="34" charset="-122"/>
                <a:ea typeface="Microsoft YaHei" panose="020B0503020204020204" pitchFamily="34" charset="-122"/>
              </a:defRPr>
            </a:lvl1pPr>
          </a:lstStyle>
          <a:p>
            <a:r>
              <a:rPr lang="pt-BR" dirty="0"/>
              <a:t>Clique para editar o título mestre</a:t>
            </a:r>
          </a:p>
        </p:txBody>
      </p:sp>
      <p:sp>
        <p:nvSpPr>
          <p:cNvPr id="3" name="Espaço Reservado para Texto 2"/>
          <p:cNvSpPr>
            <a:spLocks noGrp="1"/>
          </p:cNvSpPr>
          <p:nvPr>
            <p:ph type="body" idx="1"/>
          </p:nvPr>
        </p:nvSpPr>
        <p:spPr>
          <a:xfrm>
            <a:off x="838200" y="4181249"/>
            <a:ext cx="10515600" cy="1500187"/>
          </a:xfrm>
        </p:spPr>
        <p:txBody>
          <a:bodyPr>
            <a:normAutofit/>
          </a:bodyPr>
          <a:lstStyle>
            <a:lvl1pPr marL="0" indent="0">
              <a:buNone/>
              <a:defRPr sz="1800">
                <a:solidFill>
                  <a:schemeClr val="tx1">
                    <a:tint val="75000"/>
                  </a:schemeClr>
                </a:solidFill>
                <a:latin typeface="Microsoft YaHei" panose="020B0503020204020204" pitchFamily="34" charset="-122"/>
                <a:ea typeface="Microsoft YaHei" panose="020B0503020204020204"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dirty="0"/>
              <a:t>Clique para editar o texto mestre</a:t>
            </a:r>
          </a:p>
        </p:txBody>
      </p:sp>
      <p:sp>
        <p:nvSpPr>
          <p:cNvPr id="4" name="Espaço Reservado para Data 3"/>
          <p:cNvSpPr>
            <a:spLocks noGrp="1"/>
          </p:cNvSpPr>
          <p:nvPr>
            <p:ph type="dt" sz="half" idx="10"/>
          </p:nvPr>
        </p:nvSpPr>
        <p:spPr/>
        <p:txBody>
          <a:bodyPr/>
          <a:lstStyle>
            <a:lvl1pPr>
              <a:defRPr>
                <a:latin typeface="Microsoft YaHei" panose="020B0503020204020204" pitchFamily="34" charset="-122"/>
                <a:ea typeface="Microsoft YaHei" panose="020B0503020204020204" pitchFamily="34" charset="-122"/>
              </a:defRPr>
            </a:lvl1pPr>
          </a:lstStyle>
          <a:p>
            <a:fld id="{95EFAEC5-7EBE-43FA-8690-8F49D982D44F}" type="datetime1">
              <a:rPr lang="pt-BR" smtClean="0"/>
              <a:t>01/02/2021</a:t>
            </a:fld>
            <a:endParaRPr lang="pt-BR" dirty="0"/>
          </a:p>
        </p:txBody>
      </p:sp>
      <p:sp>
        <p:nvSpPr>
          <p:cNvPr id="5" name="Espaço Reservado para Rodapé 4"/>
          <p:cNvSpPr>
            <a:spLocks noGrp="1"/>
          </p:cNvSpPr>
          <p:nvPr>
            <p:ph type="ftr" sz="quarter" idx="11"/>
          </p:nvPr>
        </p:nvSpPr>
        <p:spPr/>
        <p:txBody>
          <a:bodyPr/>
          <a:lstStyle>
            <a:lvl1pPr>
              <a:defRPr>
                <a:latin typeface="Microsoft YaHei" panose="020B0503020204020204" pitchFamily="34" charset="-122"/>
                <a:ea typeface="Microsoft YaHei" panose="020B0503020204020204" pitchFamily="34" charset="-122"/>
              </a:defRPr>
            </a:lvl1pPr>
          </a:lstStyle>
          <a:p>
            <a:r>
              <a:rPr lang="pt-BR" dirty="0" smtClean="0"/>
              <a:t>MN.QA.S.0002 • Rev.00 • Edição: Dezembro/2019</a:t>
            </a:r>
            <a:endParaRPr lang="pt-BR" dirty="0"/>
          </a:p>
        </p:txBody>
      </p:sp>
      <p:sp>
        <p:nvSpPr>
          <p:cNvPr id="6" name="Espaço Reservado para Número de Slide 5"/>
          <p:cNvSpPr>
            <a:spLocks noGrp="1"/>
          </p:cNvSpPr>
          <p:nvPr>
            <p:ph type="sldNum" sz="quarter" idx="12"/>
          </p:nvPr>
        </p:nvSpPr>
        <p:spPr/>
        <p:txBody>
          <a:bodyPr/>
          <a:lstStyle>
            <a:lvl1pPr algn="r">
              <a:defRPr>
                <a:latin typeface="Microsoft YaHei" panose="020B0503020204020204" pitchFamily="34" charset="-122"/>
                <a:ea typeface="Microsoft YaHei" panose="020B0503020204020204" pitchFamily="34" charset="-122"/>
              </a:defRPr>
            </a:lvl1pPr>
          </a:lstStyle>
          <a:p>
            <a:fld id="{BEACB1F3-F5CE-4791-806B-C12904646B6A}" type="slidenum">
              <a:rPr lang="pt-BR" smtClean="0"/>
              <a:pPr/>
              <a:t>‹#›</a:t>
            </a:fld>
            <a:endParaRPr lang="pt-BR" dirty="0"/>
          </a:p>
        </p:txBody>
      </p:sp>
    </p:spTree>
    <p:extLst>
      <p:ext uri="{BB962C8B-B14F-4D97-AF65-F5344CB8AC3E}">
        <p14:creationId xmlns:p14="http://schemas.microsoft.com/office/powerpoint/2010/main" val="338603017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en-US"/>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Data 3"/>
          <p:cNvSpPr>
            <a:spLocks noGrp="1"/>
          </p:cNvSpPr>
          <p:nvPr>
            <p:ph type="dt" sz="half" idx="10"/>
          </p:nvPr>
        </p:nvSpPr>
        <p:spPr/>
        <p:txBody>
          <a:bodyPr/>
          <a:lstStyle/>
          <a:p>
            <a:fld id="{675C6797-5529-4CF3-8D63-4C3BC90A3992}" type="datetime1">
              <a:rPr lang="pt-BR" smtClean="0"/>
              <a:t>01/02/2021</a:t>
            </a:fld>
            <a:endParaRPr lang="pt-BR" dirty="0"/>
          </a:p>
        </p:txBody>
      </p:sp>
      <p:sp>
        <p:nvSpPr>
          <p:cNvPr id="5" name="Espaço Reservado para Rodapé 4"/>
          <p:cNvSpPr>
            <a:spLocks noGrp="1"/>
          </p:cNvSpPr>
          <p:nvPr>
            <p:ph type="ftr" sz="quarter" idx="11"/>
          </p:nvPr>
        </p:nvSpPr>
        <p:spPr/>
        <p:txBody>
          <a:bodyPr/>
          <a:lstStyle/>
          <a:p>
            <a:r>
              <a:rPr lang="pt-BR" dirty="0" smtClean="0"/>
              <a:t>MN.QA.S.0002 • Rev.00 • Edição: Dezembro/2019</a:t>
            </a:r>
            <a:endParaRPr lang="pt-BR" dirty="0"/>
          </a:p>
        </p:txBody>
      </p:sp>
      <p:sp>
        <p:nvSpPr>
          <p:cNvPr id="6" name="Espaço Reservado para Número de Slide 5"/>
          <p:cNvSpPr>
            <a:spLocks noGrp="1"/>
          </p:cNvSpPr>
          <p:nvPr>
            <p:ph type="sldNum" sz="quarter" idx="12"/>
          </p:nvPr>
        </p:nvSpPr>
        <p:spPr/>
        <p:txBody>
          <a:bodyPr/>
          <a:lstStyle/>
          <a:p>
            <a:fld id="{BEACB1F3-F5CE-4791-806B-C12904646B6A}" type="slidenum">
              <a:rPr lang="pt-BR" smtClean="0"/>
              <a:pPr/>
              <a:t>‹#›</a:t>
            </a:fld>
            <a:endParaRPr lang="pt-BR" dirty="0"/>
          </a:p>
        </p:txBody>
      </p:sp>
    </p:spTree>
    <p:extLst>
      <p:ext uri="{BB962C8B-B14F-4D97-AF65-F5344CB8AC3E}">
        <p14:creationId xmlns:p14="http://schemas.microsoft.com/office/powerpoint/2010/main" val="352951516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o título mestre</a:t>
            </a:r>
            <a:endParaRPr lang="en-US"/>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Data 3"/>
          <p:cNvSpPr>
            <a:spLocks noGrp="1"/>
          </p:cNvSpPr>
          <p:nvPr>
            <p:ph type="dt" sz="half" idx="10"/>
          </p:nvPr>
        </p:nvSpPr>
        <p:spPr/>
        <p:txBody>
          <a:bodyPr/>
          <a:lstStyle/>
          <a:p>
            <a:fld id="{149FBDE0-82E3-4D06-8B06-3220CB57098B}" type="datetime1">
              <a:rPr lang="pt-BR" smtClean="0"/>
              <a:t>01/02/2021</a:t>
            </a:fld>
            <a:endParaRPr lang="pt-BR" dirty="0"/>
          </a:p>
        </p:txBody>
      </p:sp>
      <p:sp>
        <p:nvSpPr>
          <p:cNvPr id="5" name="Espaço Reservado para Rodapé 4"/>
          <p:cNvSpPr>
            <a:spLocks noGrp="1"/>
          </p:cNvSpPr>
          <p:nvPr>
            <p:ph type="ftr" sz="quarter" idx="11"/>
          </p:nvPr>
        </p:nvSpPr>
        <p:spPr/>
        <p:txBody>
          <a:bodyPr/>
          <a:lstStyle/>
          <a:p>
            <a:r>
              <a:rPr lang="pt-BR" dirty="0" smtClean="0"/>
              <a:t>MN.QA.S.0002 • Rev.00 • Edição: Dezembro/2019</a:t>
            </a:r>
            <a:endParaRPr lang="pt-BR" dirty="0"/>
          </a:p>
        </p:txBody>
      </p:sp>
      <p:sp>
        <p:nvSpPr>
          <p:cNvPr id="6" name="Espaço Reservado para Número de Slide 5"/>
          <p:cNvSpPr>
            <a:spLocks noGrp="1"/>
          </p:cNvSpPr>
          <p:nvPr>
            <p:ph type="sldNum" sz="quarter" idx="12"/>
          </p:nvPr>
        </p:nvSpPr>
        <p:spPr/>
        <p:txBody>
          <a:bodyPr/>
          <a:lstStyle/>
          <a:p>
            <a:fld id="{BEACB1F3-F5CE-4791-806B-C12904646B6A}" type="slidenum">
              <a:rPr lang="pt-BR" smtClean="0"/>
              <a:pPr/>
              <a:t>‹#›</a:t>
            </a:fld>
            <a:endParaRPr lang="pt-BR" dirty="0"/>
          </a:p>
        </p:txBody>
      </p:sp>
    </p:spTree>
    <p:extLst>
      <p:ext uri="{BB962C8B-B14F-4D97-AF65-F5344CB8AC3E}">
        <p14:creationId xmlns:p14="http://schemas.microsoft.com/office/powerpoint/2010/main" val="1192140581"/>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BR" smtClean="0"/>
              <a:t>Clique para editar o título mestre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smtClean="0"/>
              <a:t>Clique para editar o estilo do subtítulo mestre</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CF194C2F-B22F-417C-8294-3A0D4D206E20}" type="datetime1">
              <a:rPr lang="pt-BR" smtClean="0"/>
              <a:t>01/02/2021</a:t>
            </a:fld>
            <a:endParaRPr lang="pt-BR" dirty="0"/>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r>
              <a:rPr lang="pt-BR" dirty="0" smtClean="0"/>
              <a:t>MN.QA.S.0002 • Rev.00 • Edição: Dezembro/2019</a:t>
            </a:r>
            <a:endParaRPr lang="pt-BR" dirty="0"/>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BEACB1F3-F5CE-4791-806B-C12904646B6A}" type="slidenum">
              <a:rPr lang="pt-BR" smtClean="0"/>
              <a:t>‹#›</a:t>
            </a:fld>
            <a:endParaRPr lang="pt-BR"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1079284"/>
      </p:ext>
    </p:extLst>
  </p:cSld>
  <p:clrMapOvr>
    <a:masterClrMapping/>
  </p:clrMapOvr>
  <p:timing>
    <p:tnLst>
      <p:par>
        <p:cTn id="1" dur="indefinite" restart="never" nodeType="tmRoot"/>
      </p:par>
    </p:tnLst>
  </p:timing>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pt-BR" smtClean="0"/>
              <a:t>Clique para editar o título mestre</a:t>
            </a:r>
            <a:endParaRPr lang="en-US" dirty="0"/>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528FC5F6-F338-4AE4-BB23-26385BCFC423}" type="datetimeFigureOut">
              <a:rPr lang="en-US" dirty="0"/>
              <a:t>2/1/2021</a:t>
            </a:fld>
            <a:endParaRPr lang="en-US" dirty="0"/>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6113E31D-E2AB-40D1-8B51-AFA5AFEF393A}" type="slidenum">
              <a:rPr lang="en-US" dirty="0"/>
              <a:t>‹#›</a:t>
            </a:fld>
            <a:endParaRPr lang="en-US" dirty="0"/>
          </a:p>
        </p:txBody>
      </p:sp>
    </p:spTree>
    <p:extLst>
      <p:ext uri="{BB962C8B-B14F-4D97-AF65-F5344CB8AC3E}">
        <p14:creationId xmlns:p14="http://schemas.microsoft.com/office/powerpoint/2010/main" val="4235757774"/>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95EFAEC5-7EBE-43FA-8690-8F49D982D44F}" type="datetime1">
              <a:rPr lang="pt-BR" smtClean="0"/>
              <a:t>01/02/2021</a:t>
            </a:fld>
            <a:endParaRPr lang="pt-BR" dirty="0"/>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r>
              <a:rPr lang="pt-BR" dirty="0" smtClean="0"/>
              <a:t>MN.QA.S.0002 • Rev.00 • Edição: Dezembro/2019</a:t>
            </a:r>
            <a:endParaRPr lang="pt-BR" dirty="0"/>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BEACB1F3-F5CE-4791-806B-C12904646B6A}" type="slidenum">
              <a:rPr lang="pt-BR" smtClean="0"/>
              <a:pPr/>
              <a:t>‹#›</a:t>
            </a:fld>
            <a:endParaRPr lang="pt-BR"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1380984"/>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a:xfrm>
            <a:off x="1097280" y="6459785"/>
            <a:ext cx="2472271" cy="365125"/>
          </a:xfrm>
          <a:prstGeom prst="rect">
            <a:avLst/>
          </a:prstGeom>
        </p:spPr>
        <p:txBody>
          <a:bodyPr/>
          <a:lstStyle/>
          <a:p>
            <a:fld id="{13B4CA7D-564E-426B-94FC-FA348DF91CC5}" type="datetime1">
              <a:rPr lang="pt-BR" smtClean="0"/>
              <a:t>01/02/2021</a:t>
            </a:fld>
            <a:endParaRPr lang="pt-BR" dirty="0"/>
          </a:p>
        </p:txBody>
      </p:sp>
      <p:sp>
        <p:nvSpPr>
          <p:cNvPr id="6" name="Footer Placeholder 5"/>
          <p:cNvSpPr>
            <a:spLocks noGrp="1"/>
          </p:cNvSpPr>
          <p:nvPr>
            <p:ph type="ftr" sz="quarter" idx="11"/>
          </p:nvPr>
        </p:nvSpPr>
        <p:spPr>
          <a:xfrm>
            <a:off x="3686185" y="6459785"/>
            <a:ext cx="4822804" cy="365125"/>
          </a:xfrm>
          <a:prstGeom prst="rect">
            <a:avLst/>
          </a:prstGeom>
        </p:spPr>
        <p:txBody>
          <a:bodyPr/>
          <a:lstStyle/>
          <a:p>
            <a:r>
              <a:rPr lang="pt-BR" dirty="0" smtClean="0"/>
              <a:t>MN.QA.S.0002 • Rev.00 • Edição: Dezembro/2019</a:t>
            </a:r>
            <a:endParaRPr lang="pt-BR" dirty="0"/>
          </a:p>
        </p:txBody>
      </p:sp>
      <p:sp>
        <p:nvSpPr>
          <p:cNvPr id="7" name="Slide Number Placeholder 6"/>
          <p:cNvSpPr>
            <a:spLocks noGrp="1"/>
          </p:cNvSpPr>
          <p:nvPr>
            <p:ph type="sldNum" sz="quarter" idx="12"/>
          </p:nvPr>
        </p:nvSpPr>
        <p:spPr>
          <a:xfrm>
            <a:off x="9900458" y="6459785"/>
            <a:ext cx="1312025" cy="365125"/>
          </a:xfrm>
          <a:prstGeom prst="rect">
            <a:avLst/>
          </a:prstGeom>
        </p:spPr>
        <p:txBody>
          <a:bodyPr/>
          <a:lstStyle/>
          <a:p>
            <a:fld id="{BEACB1F3-F5CE-4791-806B-C12904646B6A}" type="slidenum">
              <a:rPr lang="pt-BR" smtClean="0"/>
              <a:pPr/>
              <a:t>‹#›</a:t>
            </a:fld>
            <a:endParaRPr lang="pt-BR" dirty="0"/>
          </a:p>
        </p:txBody>
      </p:sp>
    </p:spTree>
    <p:extLst>
      <p:ext uri="{BB962C8B-B14F-4D97-AF65-F5344CB8AC3E}">
        <p14:creationId xmlns:p14="http://schemas.microsoft.com/office/powerpoint/2010/main" val="2561686905"/>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BR" smtClean="0"/>
              <a:t>Clique para editar o título mestre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1097280" y="2582334"/>
            <a:ext cx="4937760" cy="337820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6217920" y="2582334"/>
            <a:ext cx="4937760" cy="337820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a:xfrm>
            <a:off x="1097280" y="6459785"/>
            <a:ext cx="2472271" cy="365125"/>
          </a:xfrm>
          <a:prstGeom prst="rect">
            <a:avLst/>
          </a:prstGeom>
        </p:spPr>
        <p:txBody>
          <a:bodyPr/>
          <a:lstStyle/>
          <a:p>
            <a:fld id="{CF194C2F-B22F-417C-8294-3A0D4D206E20}" type="datetime1">
              <a:rPr lang="pt-BR" smtClean="0"/>
              <a:t>01/02/2021</a:t>
            </a:fld>
            <a:endParaRPr lang="pt-BR" dirty="0"/>
          </a:p>
        </p:txBody>
      </p:sp>
      <p:sp>
        <p:nvSpPr>
          <p:cNvPr id="8" name="Footer Placeholder 7"/>
          <p:cNvSpPr>
            <a:spLocks noGrp="1"/>
          </p:cNvSpPr>
          <p:nvPr>
            <p:ph type="ftr" sz="quarter" idx="11"/>
          </p:nvPr>
        </p:nvSpPr>
        <p:spPr>
          <a:xfrm>
            <a:off x="3686185" y="6459785"/>
            <a:ext cx="4822804" cy="365125"/>
          </a:xfrm>
          <a:prstGeom prst="rect">
            <a:avLst/>
          </a:prstGeom>
        </p:spPr>
        <p:txBody>
          <a:bodyPr/>
          <a:lstStyle/>
          <a:p>
            <a:r>
              <a:rPr lang="pt-BR" dirty="0" smtClean="0"/>
              <a:t>MN.QA.S.0002 • Rev.00 • Edição: Dezembro/2019</a:t>
            </a:r>
            <a:endParaRPr lang="pt-BR" dirty="0"/>
          </a:p>
        </p:txBody>
      </p:sp>
      <p:sp>
        <p:nvSpPr>
          <p:cNvPr id="9" name="Slide Number Placeholder 8"/>
          <p:cNvSpPr>
            <a:spLocks noGrp="1"/>
          </p:cNvSpPr>
          <p:nvPr>
            <p:ph type="sldNum" sz="quarter" idx="12"/>
          </p:nvPr>
        </p:nvSpPr>
        <p:spPr>
          <a:xfrm>
            <a:off x="9900458" y="6459785"/>
            <a:ext cx="1312025" cy="365125"/>
          </a:xfrm>
          <a:prstGeom prst="rect">
            <a:avLst/>
          </a:prstGeom>
        </p:spPr>
        <p:txBody>
          <a:bodyPr/>
          <a:lstStyle/>
          <a:p>
            <a:fld id="{BEACB1F3-F5CE-4791-806B-C12904646B6A}" type="slidenum">
              <a:rPr lang="pt-BR" smtClean="0"/>
              <a:t>‹#›</a:t>
            </a:fld>
            <a:endParaRPr lang="pt-BR" dirty="0"/>
          </a:p>
        </p:txBody>
      </p:sp>
    </p:spTree>
    <p:extLst>
      <p:ext uri="{BB962C8B-B14F-4D97-AF65-F5344CB8AC3E}">
        <p14:creationId xmlns:p14="http://schemas.microsoft.com/office/powerpoint/2010/main" val="2382218193"/>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a:xfrm>
            <a:off x="1097280" y="6459785"/>
            <a:ext cx="2472271" cy="365125"/>
          </a:xfrm>
          <a:prstGeom prst="rect">
            <a:avLst/>
          </a:prstGeom>
        </p:spPr>
        <p:txBody>
          <a:bodyPr/>
          <a:lstStyle/>
          <a:p>
            <a:fld id="{A82DBD5B-0E51-40FF-94C5-55DA45A9C225}" type="datetime1">
              <a:rPr lang="pt-BR" smtClean="0"/>
              <a:t>01/02/2021</a:t>
            </a:fld>
            <a:endParaRPr lang="pt-BR" dirty="0"/>
          </a:p>
        </p:txBody>
      </p:sp>
      <p:sp>
        <p:nvSpPr>
          <p:cNvPr id="4" name="Footer Placeholder 3"/>
          <p:cNvSpPr>
            <a:spLocks noGrp="1"/>
          </p:cNvSpPr>
          <p:nvPr>
            <p:ph type="ftr" sz="quarter" idx="11"/>
          </p:nvPr>
        </p:nvSpPr>
        <p:spPr>
          <a:xfrm>
            <a:off x="3686185" y="6459785"/>
            <a:ext cx="4822804" cy="365125"/>
          </a:xfrm>
          <a:prstGeom prst="rect">
            <a:avLst/>
          </a:prstGeom>
        </p:spPr>
        <p:txBody>
          <a:bodyPr/>
          <a:lstStyle/>
          <a:p>
            <a:r>
              <a:rPr lang="pt-BR" dirty="0" smtClean="0"/>
              <a:t>MN.QA.S.0002 • Rev.00 • Edição: Dezembro/2019</a:t>
            </a:r>
            <a:endParaRPr lang="pt-BR" dirty="0"/>
          </a:p>
        </p:txBody>
      </p:sp>
      <p:sp>
        <p:nvSpPr>
          <p:cNvPr id="5" name="Slide Number Placeholder 4"/>
          <p:cNvSpPr>
            <a:spLocks noGrp="1"/>
          </p:cNvSpPr>
          <p:nvPr>
            <p:ph type="sldNum" sz="quarter" idx="12"/>
          </p:nvPr>
        </p:nvSpPr>
        <p:spPr>
          <a:xfrm>
            <a:off x="9900458" y="6459785"/>
            <a:ext cx="1312025" cy="365125"/>
          </a:xfrm>
          <a:prstGeom prst="rect">
            <a:avLst/>
          </a:prstGeom>
        </p:spPr>
        <p:txBody>
          <a:bodyPr/>
          <a:lstStyle/>
          <a:p>
            <a:fld id="{BEACB1F3-F5CE-4791-806B-C12904646B6A}" type="slidenum">
              <a:rPr lang="pt-BR" smtClean="0"/>
              <a:pPr/>
              <a:t>‹#›</a:t>
            </a:fld>
            <a:endParaRPr lang="pt-BR" dirty="0"/>
          </a:p>
        </p:txBody>
      </p:sp>
    </p:spTree>
    <p:extLst>
      <p:ext uri="{BB962C8B-B14F-4D97-AF65-F5344CB8AC3E}">
        <p14:creationId xmlns:p14="http://schemas.microsoft.com/office/powerpoint/2010/main" val="27823935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a:xfrm>
            <a:off x="1097280" y="6459785"/>
            <a:ext cx="2472271" cy="365125"/>
          </a:xfrm>
          <a:prstGeom prst="rect">
            <a:avLst/>
          </a:prstGeom>
        </p:spPr>
        <p:txBody>
          <a:bodyPr/>
          <a:lstStyle/>
          <a:p>
            <a:fld id="{45054C0E-DF6B-4E80-BA28-4909E7C85874}" type="datetime1">
              <a:rPr lang="pt-BR" smtClean="0"/>
              <a:t>01/02/2021</a:t>
            </a:fld>
            <a:endParaRPr lang="pt-BR" dirty="0"/>
          </a:p>
        </p:txBody>
      </p:sp>
      <p:sp>
        <p:nvSpPr>
          <p:cNvPr id="8" name="Footer Placeholder 7"/>
          <p:cNvSpPr>
            <a:spLocks noGrp="1"/>
          </p:cNvSpPr>
          <p:nvPr>
            <p:ph type="ftr" sz="quarter" idx="11"/>
          </p:nvPr>
        </p:nvSpPr>
        <p:spPr>
          <a:xfrm>
            <a:off x="3686185" y="6459785"/>
            <a:ext cx="4822804" cy="365125"/>
          </a:xfrm>
          <a:prstGeom prst="rect">
            <a:avLst/>
          </a:prstGeom>
        </p:spPr>
        <p:txBody>
          <a:bodyPr/>
          <a:lstStyle>
            <a:lvl1pPr>
              <a:defRPr>
                <a:solidFill>
                  <a:srgbClr val="FFFFFF"/>
                </a:solidFill>
              </a:defRPr>
            </a:lvl1pPr>
          </a:lstStyle>
          <a:p>
            <a:r>
              <a:rPr lang="pt-BR" dirty="0" smtClean="0"/>
              <a:t>MN.QA.S.0002 • Rev.00 • Edição: Dezembro/2019</a:t>
            </a:r>
            <a:endParaRPr lang="pt-BR" dirty="0"/>
          </a:p>
        </p:txBody>
      </p:sp>
      <p:sp>
        <p:nvSpPr>
          <p:cNvPr id="9" name="Slide Number Placeholder 8"/>
          <p:cNvSpPr>
            <a:spLocks noGrp="1"/>
          </p:cNvSpPr>
          <p:nvPr>
            <p:ph type="sldNum" sz="quarter" idx="12"/>
          </p:nvPr>
        </p:nvSpPr>
        <p:spPr>
          <a:xfrm>
            <a:off x="9900458" y="6459785"/>
            <a:ext cx="1312025" cy="365125"/>
          </a:xfrm>
          <a:prstGeom prst="rect">
            <a:avLst/>
          </a:prstGeom>
        </p:spPr>
        <p:txBody>
          <a:bodyPr/>
          <a:lstStyle/>
          <a:p>
            <a:fld id="{BEACB1F3-F5CE-4791-806B-C12904646B6A}" type="slidenum">
              <a:rPr lang="pt-BR" smtClean="0"/>
              <a:pPr/>
              <a:t>‹#›</a:t>
            </a:fld>
            <a:endParaRPr lang="pt-BR" dirty="0"/>
          </a:p>
        </p:txBody>
      </p:sp>
    </p:spTree>
    <p:extLst>
      <p:ext uri="{BB962C8B-B14F-4D97-AF65-F5344CB8AC3E}">
        <p14:creationId xmlns:p14="http://schemas.microsoft.com/office/powerpoint/2010/main" val="182603576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BR" smtClean="0"/>
              <a:t>Clique para editar o título mestre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a:xfrm>
            <a:off x="465512" y="6459785"/>
            <a:ext cx="2618510" cy="365125"/>
          </a:xfrm>
          <a:prstGeom prst="rect">
            <a:avLst/>
          </a:prstGeom>
        </p:spPr>
        <p:txBody>
          <a:bodyPr/>
          <a:lstStyle>
            <a:lvl1pPr algn="l">
              <a:defRPr/>
            </a:lvl1pPr>
          </a:lstStyle>
          <a:p>
            <a:fld id="{7AF9B637-BAD8-47A1-9EC7-2C5870B52840}" type="datetime1">
              <a:rPr lang="pt-BR" smtClean="0"/>
              <a:t>01/02/2021</a:t>
            </a:fld>
            <a:endParaRPr lang="pt-BR" dirty="0"/>
          </a:p>
        </p:txBody>
      </p:sp>
      <p:sp>
        <p:nvSpPr>
          <p:cNvPr id="6" name="Footer Placeholder 5"/>
          <p:cNvSpPr>
            <a:spLocks noGrp="1"/>
          </p:cNvSpPr>
          <p:nvPr>
            <p:ph type="ftr" sz="quarter" idx="11"/>
          </p:nvPr>
        </p:nvSpPr>
        <p:spPr>
          <a:xfrm>
            <a:off x="4800600" y="6459785"/>
            <a:ext cx="4648200" cy="365125"/>
          </a:xfrm>
          <a:prstGeom prst="rect">
            <a:avLst/>
          </a:prstGeom>
        </p:spPr>
        <p:txBody>
          <a:bodyPr/>
          <a:lstStyle>
            <a:lvl1pPr algn="l">
              <a:defRPr>
                <a:solidFill>
                  <a:schemeClr val="tx2"/>
                </a:solidFill>
              </a:defRPr>
            </a:lvl1pPr>
          </a:lstStyle>
          <a:p>
            <a:r>
              <a:rPr lang="pt-BR" dirty="0" smtClean="0"/>
              <a:t>MN.QA.S.0002 • Rev.00 • Edição: Dezembro/2019</a:t>
            </a:r>
            <a:endParaRPr lang="pt-BR" dirty="0"/>
          </a:p>
        </p:txBody>
      </p:sp>
      <p:sp>
        <p:nvSpPr>
          <p:cNvPr id="7" name="Slide Number Placeholder 6"/>
          <p:cNvSpPr>
            <a:spLocks noGrp="1"/>
          </p:cNvSpPr>
          <p:nvPr>
            <p:ph type="sldNum" sz="quarter" idx="12"/>
          </p:nvPr>
        </p:nvSpPr>
        <p:spPr>
          <a:xfrm>
            <a:off x="9900458" y="6459785"/>
            <a:ext cx="1312025" cy="365125"/>
          </a:xfrm>
          <a:prstGeom prst="rect">
            <a:avLst/>
          </a:prstGeom>
        </p:spPr>
        <p:txBody>
          <a:bodyPr/>
          <a:lstStyle>
            <a:lvl1pPr>
              <a:defRPr>
                <a:solidFill>
                  <a:schemeClr val="tx2"/>
                </a:solidFill>
              </a:defRPr>
            </a:lvl1pPr>
          </a:lstStyle>
          <a:p>
            <a:fld id="{BEACB1F3-F5CE-4791-806B-C12904646B6A}" type="slidenum">
              <a:rPr lang="pt-BR" smtClean="0"/>
              <a:pPr/>
              <a:t>‹#›</a:t>
            </a:fld>
            <a:endParaRPr lang="pt-BR" dirty="0"/>
          </a:p>
        </p:txBody>
      </p:sp>
    </p:spTree>
    <p:extLst>
      <p:ext uri="{BB962C8B-B14F-4D97-AF65-F5344CB8AC3E}">
        <p14:creationId xmlns:p14="http://schemas.microsoft.com/office/powerpoint/2010/main" val="465504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2362242" y="554365"/>
            <a:ext cx="7832636" cy="688068"/>
          </a:xfrm>
        </p:spPr>
        <p:txBody>
          <a:bodyPr/>
          <a:lstStyle>
            <a:lvl1pPr>
              <a:defRPr sz="4000">
                <a:latin typeface="Microsoft YaHei" panose="020B0503020204020204" pitchFamily="34" charset="-122"/>
                <a:ea typeface="Microsoft YaHei" panose="020B0503020204020204" pitchFamily="34" charset="-122"/>
              </a:defRPr>
            </a:lvl1pPr>
          </a:lstStyle>
          <a:p>
            <a:r>
              <a:rPr lang="pt-BR" dirty="0"/>
              <a:t>Clique para editar o título mestre</a:t>
            </a:r>
          </a:p>
        </p:txBody>
      </p:sp>
      <p:sp>
        <p:nvSpPr>
          <p:cNvPr id="3" name="Espaço Reservado para Conteúdo 2"/>
          <p:cNvSpPr>
            <a:spLocks noGrp="1"/>
          </p:cNvSpPr>
          <p:nvPr>
            <p:ph sz="half" idx="1"/>
          </p:nvPr>
        </p:nvSpPr>
        <p:spPr>
          <a:xfrm>
            <a:off x="838200" y="1825625"/>
            <a:ext cx="5181600" cy="4351338"/>
          </a:xfrm>
        </p:spPr>
        <p:txBody>
          <a:bodyPr>
            <a:normAutofit/>
          </a:bodyPr>
          <a:lstStyle>
            <a:lvl1pPr>
              <a:defRPr sz="2800">
                <a:latin typeface="Microsoft YaHei" panose="020B0503020204020204" pitchFamily="34" charset="-122"/>
                <a:ea typeface="Microsoft YaHei" panose="020B0503020204020204" pitchFamily="34" charset="-122"/>
              </a:defRPr>
            </a:lvl1pPr>
            <a:lvl2pPr>
              <a:defRPr sz="2400">
                <a:latin typeface="Microsoft YaHei" panose="020B0503020204020204" pitchFamily="34" charset="-122"/>
                <a:ea typeface="Microsoft YaHei" panose="020B0503020204020204" pitchFamily="34" charset="-122"/>
              </a:defRPr>
            </a:lvl2pPr>
            <a:lvl3pPr>
              <a:defRPr sz="2000">
                <a:latin typeface="Microsoft YaHei" panose="020B0503020204020204" pitchFamily="34" charset="-122"/>
                <a:ea typeface="Microsoft YaHei" panose="020B0503020204020204" pitchFamily="34" charset="-122"/>
              </a:defRPr>
            </a:lvl3pPr>
            <a:lvl4pPr>
              <a:defRPr sz="1800">
                <a:latin typeface="Microsoft YaHei" panose="020B0503020204020204" pitchFamily="34" charset="-122"/>
                <a:ea typeface="Microsoft YaHei" panose="020B0503020204020204" pitchFamily="34" charset="-122"/>
              </a:defRPr>
            </a:lvl4pPr>
            <a:lvl5pPr>
              <a:defRPr sz="1800">
                <a:latin typeface="Microsoft YaHei" panose="020B0503020204020204" pitchFamily="34" charset="-122"/>
                <a:ea typeface="Microsoft YaHei" panose="020B0503020204020204" pitchFamily="34" charset="-122"/>
              </a:defRPr>
            </a:lvl5p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Conteúdo 3"/>
          <p:cNvSpPr>
            <a:spLocks noGrp="1"/>
          </p:cNvSpPr>
          <p:nvPr>
            <p:ph sz="half" idx="2"/>
          </p:nvPr>
        </p:nvSpPr>
        <p:spPr>
          <a:xfrm>
            <a:off x="6172200" y="1825625"/>
            <a:ext cx="5181600" cy="4351338"/>
          </a:xfrm>
        </p:spPr>
        <p:txBody>
          <a:bodyPr>
            <a:normAutofit/>
          </a:bodyPr>
          <a:lstStyle>
            <a:lvl1pPr>
              <a:defRPr sz="2800">
                <a:latin typeface="Microsoft YaHei" panose="020B0503020204020204" pitchFamily="34" charset="-122"/>
                <a:ea typeface="Microsoft YaHei" panose="020B0503020204020204" pitchFamily="34" charset="-122"/>
              </a:defRPr>
            </a:lvl1pPr>
            <a:lvl2pPr>
              <a:defRPr sz="2400">
                <a:latin typeface="Microsoft YaHei" panose="020B0503020204020204" pitchFamily="34" charset="-122"/>
                <a:ea typeface="Microsoft YaHei" panose="020B0503020204020204" pitchFamily="34" charset="-122"/>
              </a:defRPr>
            </a:lvl2pPr>
            <a:lvl3pPr>
              <a:defRPr sz="2000">
                <a:latin typeface="Microsoft YaHei" panose="020B0503020204020204" pitchFamily="34" charset="-122"/>
                <a:ea typeface="Microsoft YaHei" panose="020B0503020204020204" pitchFamily="34" charset="-122"/>
              </a:defRPr>
            </a:lvl3pPr>
            <a:lvl4pPr>
              <a:defRPr sz="1800">
                <a:latin typeface="Microsoft YaHei" panose="020B0503020204020204" pitchFamily="34" charset="-122"/>
                <a:ea typeface="Microsoft YaHei" panose="020B0503020204020204" pitchFamily="34" charset="-122"/>
              </a:defRPr>
            </a:lvl4pPr>
            <a:lvl5pPr>
              <a:defRPr sz="1800">
                <a:latin typeface="Microsoft YaHei" panose="020B0503020204020204" pitchFamily="34" charset="-122"/>
                <a:ea typeface="Microsoft YaHei" panose="020B0503020204020204" pitchFamily="34" charset="-122"/>
              </a:defRPr>
            </a:lvl5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lvl1pPr>
              <a:defRPr>
                <a:latin typeface="Microsoft YaHei" panose="020B0503020204020204" pitchFamily="34" charset="-122"/>
                <a:ea typeface="Microsoft YaHei" panose="020B0503020204020204" pitchFamily="34" charset="-122"/>
              </a:defRPr>
            </a:lvl1pPr>
          </a:lstStyle>
          <a:p>
            <a:fld id="{13B4CA7D-564E-426B-94FC-FA348DF91CC5}" type="datetime1">
              <a:rPr lang="pt-BR" smtClean="0"/>
              <a:t>01/02/2021</a:t>
            </a:fld>
            <a:endParaRPr lang="pt-BR" dirty="0"/>
          </a:p>
        </p:txBody>
      </p:sp>
      <p:sp>
        <p:nvSpPr>
          <p:cNvPr id="6" name="Espaço Reservado para Rodapé 5"/>
          <p:cNvSpPr>
            <a:spLocks noGrp="1"/>
          </p:cNvSpPr>
          <p:nvPr>
            <p:ph type="ftr" sz="quarter" idx="11"/>
          </p:nvPr>
        </p:nvSpPr>
        <p:spPr/>
        <p:txBody>
          <a:bodyPr/>
          <a:lstStyle>
            <a:lvl1pPr>
              <a:defRPr>
                <a:latin typeface="Microsoft YaHei" panose="020B0503020204020204" pitchFamily="34" charset="-122"/>
                <a:ea typeface="Microsoft YaHei" panose="020B0503020204020204" pitchFamily="34" charset="-122"/>
              </a:defRPr>
            </a:lvl1pPr>
          </a:lstStyle>
          <a:p>
            <a:r>
              <a:rPr lang="pt-BR" dirty="0" smtClean="0"/>
              <a:t>MN.QA.S.0002 • Rev.00 • Edição: Dezembro/2019</a:t>
            </a:r>
            <a:endParaRPr lang="pt-BR" dirty="0"/>
          </a:p>
        </p:txBody>
      </p:sp>
      <p:sp>
        <p:nvSpPr>
          <p:cNvPr id="7" name="Espaço Reservado para Número de Slide 6"/>
          <p:cNvSpPr>
            <a:spLocks noGrp="1"/>
          </p:cNvSpPr>
          <p:nvPr>
            <p:ph type="sldNum" sz="quarter" idx="12"/>
          </p:nvPr>
        </p:nvSpPr>
        <p:spPr/>
        <p:txBody>
          <a:bodyPr/>
          <a:lstStyle>
            <a:lvl1pPr>
              <a:defRPr>
                <a:latin typeface="Microsoft YaHei" panose="020B0503020204020204" pitchFamily="34" charset="-122"/>
                <a:ea typeface="Microsoft YaHei" panose="020B0503020204020204" pitchFamily="34" charset="-122"/>
              </a:defRPr>
            </a:lvl1pPr>
          </a:lstStyle>
          <a:p>
            <a:fld id="{BEACB1F3-F5CE-4791-806B-C12904646B6A}" type="slidenum">
              <a:rPr lang="pt-BR" smtClean="0"/>
              <a:pPr/>
              <a:t>‹#›</a:t>
            </a:fld>
            <a:endParaRPr lang="pt-BR" dirty="0"/>
          </a:p>
        </p:txBody>
      </p:sp>
    </p:spTree>
    <p:extLst>
      <p:ext uri="{BB962C8B-B14F-4D97-AF65-F5344CB8AC3E}">
        <p14:creationId xmlns:p14="http://schemas.microsoft.com/office/powerpoint/2010/main" val="429166591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dirty="0" smtClean="0"/>
              <a:t>Clique no ícone para adicionar uma imagem</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a:xfrm>
            <a:off x="1097280" y="6459785"/>
            <a:ext cx="2472271" cy="365125"/>
          </a:xfrm>
          <a:prstGeom prst="rect">
            <a:avLst/>
          </a:prstGeom>
        </p:spPr>
        <p:txBody>
          <a:bodyPr/>
          <a:lstStyle/>
          <a:p>
            <a:fld id="{CF194C2F-B22F-417C-8294-3A0D4D206E20}" type="datetime1">
              <a:rPr lang="pt-BR" smtClean="0"/>
              <a:t>01/02/2021</a:t>
            </a:fld>
            <a:endParaRPr lang="pt-BR" dirty="0"/>
          </a:p>
        </p:txBody>
      </p:sp>
      <p:sp>
        <p:nvSpPr>
          <p:cNvPr id="6" name="Footer Placeholder 5"/>
          <p:cNvSpPr>
            <a:spLocks noGrp="1"/>
          </p:cNvSpPr>
          <p:nvPr>
            <p:ph type="ftr" sz="quarter" idx="11"/>
          </p:nvPr>
        </p:nvSpPr>
        <p:spPr>
          <a:xfrm>
            <a:off x="3686185" y="6459785"/>
            <a:ext cx="4822804" cy="365125"/>
          </a:xfrm>
          <a:prstGeom prst="rect">
            <a:avLst/>
          </a:prstGeom>
        </p:spPr>
        <p:txBody>
          <a:bodyPr/>
          <a:lstStyle/>
          <a:p>
            <a:r>
              <a:rPr lang="pt-BR" dirty="0" smtClean="0"/>
              <a:t>MN.QA.S.0002 • Rev.00 • Edição: Dezembro/2019</a:t>
            </a:r>
            <a:endParaRPr lang="pt-BR" dirty="0"/>
          </a:p>
        </p:txBody>
      </p:sp>
      <p:sp>
        <p:nvSpPr>
          <p:cNvPr id="7" name="Slide Number Placeholder 6"/>
          <p:cNvSpPr>
            <a:spLocks noGrp="1"/>
          </p:cNvSpPr>
          <p:nvPr>
            <p:ph type="sldNum" sz="quarter" idx="12"/>
          </p:nvPr>
        </p:nvSpPr>
        <p:spPr>
          <a:xfrm>
            <a:off x="9900458" y="6459785"/>
            <a:ext cx="1312025" cy="365125"/>
          </a:xfrm>
          <a:prstGeom prst="rect">
            <a:avLst/>
          </a:prstGeom>
        </p:spPr>
        <p:txBody>
          <a:bodyPr/>
          <a:lstStyle/>
          <a:p>
            <a:fld id="{BEACB1F3-F5CE-4791-806B-C12904646B6A}" type="slidenum">
              <a:rPr lang="pt-BR" smtClean="0"/>
              <a:t>‹#›</a:t>
            </a:fld>
            <a:endParaRPr lang="pt-BR" dirty="0"/>
          </a:p>
        </p:txBody>
      </p:sp>
    </p:spTree>
    <p:extLst>
      <p:ext uri="{BB962C8B-B14F-4D97-AF65-F5344CB8AC3E}">
        <p14:creationId xmlns:p14="http://schemas.microsoft.com/office/powerpoint/2010/main" val="2005758889"/>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675C6797-5529-4CF3-8D63-4C3BC90A3992}" type="datetime1">
              <a:rPr lang="pt-BR" smtClean="0"/>
              <a:t>01/02/2021</a:t>
            </a:fld>
            <a:endParaRPr lang="pt-BR" dirty="0"/>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r>
              <a:rPr lang="pt-BR" dirty="0" smtClean="0"/>
              <a:t>MN.QA.S.0002 • Rev.00 • Edição: Dezembro/2019</a:t>
            </a:r>
            <a:endParaRPr lang="pt-BR" dirty="0"/>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BEACB1F3-F5CE-4791-806B-C12904646B6A}" type="slidenum">
              <a:rPr lang="pt-BR" smtClean="0"/>
              <a:pPr/>
              <a:t>‹#›</a:t>
            </a:fld>
            <a:endParaRPr lang="pt-BR" dirty="0"/>
          </a:p>
        </p:txBody>
      </p:sp>
    </p:spTree>
    <p:extLst>
      <p:ext uri="{BB962C8B-B14F-4D97-AF65-F5344CB8AC3E}">
        <p14:creationId xmlns:p14="http://schemas.microsoft.com/office/powerpoint/2010/main" val="153733610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vertTitleAndTx" preserve="1">
  <p:cSld name="Título e texto verticais">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149FBDE0-82E3-4D06-8B06-3220CB57098B}" type="datetime1">
              <a:rPr lang="pt-BR" smtClean="0"/>
              <a:t>01/02/2021</a:t>
            </a:fld>
            <a:endParaRPr lang="pt-BR" dirty="0"/>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r>
              <a:rPr lang="pt-BR" dirty="0" smtClean="0"/>
              <a:t>MN.QA.S.0002 • Rev.00 • Edição: Dezembro/2019</a:t>
            </a:r>
            <a:endParaRPr lang="pt-BR" dirty="0"/>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BEACB1F3-F5CE-4791-806B-C12904646B6A}" type="slidenum">
              <a:rPr lang="pt-BR" smtClean="0"/>
              <a:pPr/>
              <a:t>‹#›</a:t>
            </a:fld>
            <a:endParaRPr lang="pt-BR" dirty="0"/>
          </a:p>
        </p:txBody>
      </p:sp>
    </p:spTree>
    <p:extLst>
      <p:ext uri="{BB962C8B-B14F-4D97-AF65-F5344CB8AC3E}">
        <p14:creationId xmlns:p14="http://schemas.microsoft.com/office/powerpoint/2010/main" val="1694709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2209800" y="228648"/>
            <a:ext cx="8189794" cy="1325563"/>
          </a:xfrm>
        </p:spPr>
        <p:txBody>
          <a:bodyPr>
            <a:normAutofit/>
          </a:bodyPr>
          <a:lstStyle>
            <a:lvl1pPr>
              <a:defRPr sz="4000">
                <a:latin typeface="Microsoft YaHei" panose="020B0503020204020204" pitchFamily="34" charset="-122"/>
                <a:ea typeface="Microsoft YaHei" panose="020B0503020204020204" pitchFamily="34" charset="-122"/>
              </a:defRPr>
            </a:lvl1pPr>
          </a:lstStyle>
          <a:p>
            <a:r>
              <a:rPr lang="pt-BR" dirty="0"/>
              <a:t>Clique para editar o título mestre</a:t>
            </a:r>
          </a:p>
        </p:txBody>
      </p:sp>
      <p:sp>
        <p:nvSpPr>
          <p:cNvPr id="3" name="Espaço Reservado para Data 2"/>
          <p:cNvSpPr>
            <a:spLocks noGrp="1"/>
          </p:cNvSpPr>
          <p:nvPr>
            <p:ph type="dt" sz="half" idx="10"/>
          </p:nvPr>
        </p:nvSpPr>
        <p:spPr/>
        <p:txBody>
          <a:bodyPr/>
          <a:lstStyle>
            <a:lvl1pPr>
              <a:defRPr>
                <a:latin typeface="Microsoft YaHei" panose="020B0503020204020204" pitchFamily="34" charset="-122"/>
                <a:ea typeface="Microsoft YaHei" panose="020B0503020204020204" pitchFamily="34" charset="-122"/>
              </a:defRPr>
            </a:lvl1pPr>
          </a:lstStyle>
          <a:p>
            <a:fld id="{A82DBD5B-0E51-40FF-94C5-55DA45A9C225}" type="datetime1">
              <a:rPr lang="pt-BR" smtClean="0"/>
              <a:t>01/02/2021</a:t>
            </a:fld>
            <a:endParaRPr lang="pt-BR" dirty="0"/>
          </a:p>
        </p:txBody>
      </p:sp>
      <p:sp>
        <p:nvSpPr>
          <p:cNvPr id="4" name="Espaço Reservado para Rodapé 3"/>
          <p:cNvSpPr>
            <a:spLocks noGrp="1"/>
          </p:cNvSpPr>
          <p:nvPr>
            <p:ph type="ftr" sz="quarter" idx="11"/>
          </p:nvPr>
        </p:nvSpPr>
        <p:spPr/>
        <p:txBody>
          <a:bodyPr/>
          <a:lstStyle>
            <a:lvl1pPr>
              <a:defRPr>
                <a:latin typeface="Microsoft YaHei" panose="020B0503020204020204" pitchFamily="34" charset="-122"/>
                <a:ea typeface="Microsoft YaHei" panose="020B0503020204020204" pitchFamily="34" charset="-122"/>
              </a:defRPr>
            </a:lvl1pPr>
          </a:lstStyle>
          <a:p>
            <a:r>
              <a:rPr lang="pt-BR" dirty="0" smtClean="0"/>
              <a:t>MN.QA.S.0002 • Rev.00 • Edição: Dezembro/2019</a:t>
            </a:r>
            <a:endParaRPr lang="pt-BR" dirty="0"/>
          </a:p>
        </p:txBody>
      </p:sp>
      <p:sp>
        <p:nvSpPr>
          <p:cNvPr id="5" name="Espaço Reservado para Número de Slide 4"/>
          <p:cNvSpPr>
            <a:spLocks noGrp="1"/>
          </p:cNvSpPr>
          <p:nvPr>
            <p:ph type="sldNum" sz="quarter" idx="12"/>
          </p:nvPr>
        </p:nvSpPr>
        <p:spPr/>
        <p:txBody>
          <a:bodyPr/>
          <a:lstStyle>
            <a:lvl1pPr>
              <a:defRPr>
                <a:latin typeface="Microsoft YaHei" panose="020B0503020204020204" pitchFamily="34" charset="-122"/>
                <a:ea typeface="Microsoft YaHei" panose="020B0503020204020204" pitchFamily="34" charset="-122"/>
              </a:defRPr>
            </a:lvl1pPr>
          </a:lstStyle>
          <a:p>
            <a:fld id="{BEACB1F3-F5CE-4791-806B-C12904646B6A}" type="slidenum">
              <a:rPr lang="pt-BR" smtClean="0"/>
              <a:pPr/>
              <a:t>‹#›</a:t>
            </a:fld>
            <a:endParaRPr lang="pt-BR" dirty="0"/>
          </a:p>
        </p:txBody>
      </p:sp>
    </p:spTree>
    <p:extLst>
      <p:ext uri="{BB962C8B-B14F-4D97-AF65-F5344CB8AC3E}">
        <p14:creationId xmlns:p14="http://schemas.microsoft.com/office/powerpoint/2010/main" val="91799416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lvl1pPr>
              <a:defRPr>
                <a:latin typeface="Microsoft YaHei" panose="020B0503020204020204" pitchFamily="34" charset="-122"/>
                <a:ea typeface="Microsoft YaHei" panose="020B0503020204020204" pitchFamily="34" charset="-122"/>
              </a:defRPr>
            </a:lvl1pPr>
          </a:lstStyle>
          <a:p>
            <a:fld id="{45054C0E-DF6B-4E80-BA28-4909E7C85874}" type="datetime1">
              <a:rPr lang="pt-BR" smtClean="0"/>
              <a:t>01/02/2021</a:t>
            </a:fld>
            <a:endParaRPr lang="pt-BR" dirty="0"/>
          </a:p>
        </p:txBody>
      </p:sp>
      <p:sp>
        <p:nvSpPr>
          <p:cNvPr id="3" name="Espaço Reservado para Rodapé 2"/>
          <p:cNvSpPr>
            <a:spLocks noGrp="1"/>
          </p:cNvSpPr>
          <p:nvPr>
            <p:ph type="ftr" sz="quarter" idx="11"/>
          </p:nvPr>
        </p:nvSpPr>
        <p:spPr/>
        <p:txBody>
          <a:bodyPr/>
          <a:lstStyle>
            <a:lvl1pPr>
              <a:defRPr>
                <a:latin typeface="Microsoft YaHei" panose="020B0503020204020204" pitchFamily="34" charset="-122"/>
                <a:ea typeface="Microsoft YaHei" panose="020B0503020204020204" pitchFamily="34" charset="-122"/>
              </a:defRPr>
            </a:lvl1pPr>
          </a:lstStyle>
          <a:p>
            <a:r>
              <a:rPr lang="pt-BR" dirty="0" smtClean="0"/>
              <a:t>MN.QA.S.0002 • Rev.00 • Edição: Dezembro/2019</a:t>
            </a:r>
            <a:endParaRPr lang="pt-BR" dirty="0"/>
          </a:p>
        </p:txBody>
      </p:sp>
      <p:sp>
        <p:nvSpPr>
          <p:cNvPr id="4" name="Espaço Reservado para Número de Slide 3"/>
          <p:cNvSpPr>
            <a:spLocks noGrp="1"/>
          </p:cNvSpPr>
          <p:nvPr>
            <p:ph type="sldNum" sz="quarter" idx="12"/>
          </p:nvPr>
        </p:nvSpPr>
        <p:spPr/>
        <p:txBody>
          <a:bodyPr/>
          <a:lstStyle>
            <a:lvl1pPr>
              <a:defRPr>
                <a:latin typeface="Microsoft YaHei" panose="020B0503020204020204" pitchFamily="34" charset="-122"/>
                <a:ea typeface="Microsoft YaHei" panose="020B0503020204020204" pitchFamily="34" charset="-122"/>
              </a:defRPr>
            </a:lvl1pPr>
          </a:lstStyle>
          <a:p>
            <a:fld id="{BEACB1F3-F5CE-4791-806B-C12904646B6A}" type="slidenum">
              <a:rPr lang="pt-BR" smtClean="0"/>
              <a:pPr/>
              <a:t>‹#›</a:t>
            </a:fld>
            <a:endParaRPr lang="pt-BR" dirty="0"/>
          </a:p>
        </p:txBody>
      </p:sp>
    </p:spTree>
    <p:extLst>
      <p:ext uri="{BB962C8B-B14F-4D97-AF65-F5344CB8AC3E}">
        <p14:creationId xmlns:p14="http://schemas.microsoft.com/office/powerpoint/2010/main" val="65920268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1257300"/>
            <a:ext cx="3932237" cy="1104902"/>
          </a:xfrm>
        </p:spPr>
        <p:txBody>
          <a:bodyPr anchor="b">
            <a:normAutofit/>
          </a:bodyPr>
          <a:lstStyle>
            <a:lvl1pPr>
              <a:defRPr sz="3200">
                <a:latin typeface="Microsoft YaHei" panose="020B0503020204020204" pitchFamily="34" charset="-122"/>
                <a:ea typeface="Microsoft YaHei" panose="020B0503020204020204" pitchFamily="34" charset="-122"/>
              </a:defRPr>
            </a:lvl1pPr>
          </a:lstStyle>
          <a:p>
            <a:r>
              <a:rPr lang="pt-BR" dirty="0"/>
              <a:t>Clique para editar o título mestre</a:t>
            </a:r>
          </a:p>
        </p:txBody>
      </p:sp>
      <p:sp>
        <p:nvSpPr>
          <p:cNvPr id="3" name="Espaço Reservado para Conteúdo 2"/>
          <p:cNvSpPr>
            <a:spLocks noGrp="1"/>
          </p:cNvSpPr>
          <p:nvPr>
            <p:ph idx="1"/>
          </p:nvPr>
        </p:nvSpPr>
        <p:spPr>
          <a:xfrm>
            <a:off x="5183188" y="1257300"/>
            <a:ext cx="6172200" cy="4603750"/>
          </a:xfrm>
        </p:spPr>
        <p:txBody>
          <a:bodyPr>
            <a:normAutofit/>
          </a:bodyPr>
          <a:lstStyle>
            <a:lvl1pPr>
              <a:defRPr sz="1800">
                <a:latin typeface="Microsoft YaHei" panose="020B0503020204020204" pitchFamily="34" charset="-122"/>
                <a:ea typeface="Microsoft YaHei" panose="020B0503020204020204" pitchFamily="34" charset="-122"/>
              </a:defRPr>
            </a:lvl1pPr>
            <a:lvl2pPr>
              <a:defRPr sz="1800">
                <a:latin typeface="Microsoft YaHei" panose="020B0503020204020204" pitchFamily="34" charset="-122"/>
                <a:ea typeface="Microsoft YaHei" panose="020B0503020204020204" pitchFamily="34" charset="-122"/>
              </a:defRPr>
            </a:lvl2pPr>
            <a:lvl3pPr>
              <a:defRPr sz="1800">
                <a:latin typeface="Microsoft YaHei" panose="020B0503020204020204" pitchFamily="34" charset="-122"/>
                <a:ea typeface="Microsoft YaHei" panose="020B0503020204020204" pitchFamily="34" charset="-122"/>
              </a:defRPr>
            </a:lvl3pPr>
            <a:lvl4pPr>
              <a:defRPr sz="1800">
                <a:latin typeface="Microsoft YaHei" panose="020B0503020204020204" pitchFamily="34" charset="-122"/>
                <a:ea typeface="Microsoft YaHei" panose="020B0503020204020204" pitchFamily="34" charset="-122"/>
              </a:defRPr>
            </a:lvl4pPr>
            <a:lvl5pPr>
              <a:defRPr sz="1800">
                <a:latin typeface="Microsoft YaHei" panose="020B0503020204020204" pitchFamily="34" charset="-122"/>
                <a:ea typeface="Microsoft YaHei" panose="020B0503020204020204" pitchFamily="34" charset="-122"/>
              </a:defRPr>
            </a:lvl5pPr>
            <a:lvl6pPr>
              <a:defRPr sz="2000"/>
            </a:lvl6pPr>
            <a:lvl7pPr>
              <a:defRPr sz="2000"/>
            </a:lvl7pPr>
            <a:lvl8pPr>
              <a:defRPr sz="2000"/>
            </a:lvl8pPr>
            <a:lvl9pPr>
              <a:defRPr sz="2000"/>
            </a:lvl9p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Texto 3"/>
          <p:cNvSpPr>
            <a:spLocks noGrp="1"/>
          </p:cNvSpPr>
          <p:nvPr>
            <p:ph type="body" sz="half" idx="2"/>
          </p:nvPr>
        </p:nvSpPr>
        <p:spPr>
          <a:xfrm>
            <a:off x="838200" y="2362202"/>
            <a:ext cx="3932237" cy="3498849"/>
          </a:xfrm>
        </p:spPr>
        <p:txBody>
          <a:bodyPr>
            <a:normAutofit/>
          </a:bodyPr>
          <a:lstStyle>
            <a:lvl1pPr marL="0" indent="0">
              <a:buNone/>
              <a:defRPr sz="1800">
                <a:latin typeface="Microsoft YaHei" panose="020B0503020204020204" pitchFamily="34" charset="-122"/>
                <a:ea typeface="Microsoft YaHei"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dirty="0"/>
              <a:t>Clique para editar o texto mestre</a:t>
            </a:r>
          </a:p>
        </p:txBody>
      </p:sp>
      <p:sp>
        <p:nvSpPr>
          <p:cNvPr id="5" name="Espaço Reservado para Data 4"/>
          <p:cNvSpPr>
            <a:spLocks noGrp="1"/>
          </p:cNvSpPr>
          <p:nvPr>
            <p:ph type="dt" sz="half" idx="10"/>
          </p:nvPr>
        </p:nvSpPr>
        <p:spPr/>
        <p:txBody>
          <a:bodyPr/>
          <a:lstStyle>
            <a:lvl1pPr>
              <a:defRPr>
                <a:latin typeface="Microsoft YaHei" panose="020B0503020204020204" pitchFamily="34" charset="-122"/>
                <a:ea typeface="Microsoft YaHei" panose="020B0503020204020204" pitchFamily="34" charset="-122"/>
              </a:defRPr>
            </a:lvl1pPr>
          </a:lstStyle>
          <a:p>
            <a:fld id="{7AF9B637-BAD8-47A1-9EC7-2C5870B52840}" type="datetime1">
              <a:rPr lang="pt-BR" smtClean="0"/>
              <a:t>01/02/2021</a:t>
            </a:fld>
            <a:endParaRPr lang="pt-BR" dirty="0"/>
          </a:p>
        </p:txBody>
      </p:sp>
      <p:sp>
        <p:nvSpPr>
          <p:cNvPr id="6" name="Espaço Reservado para Rodapé 5"/>
          <p:cNvSpPr>
            <a:spLocks noGrp="1"/>
          </p:cNvSpPr>
          <p:nvPr>
            <p:ph type="ftr" sz="quarter" idx="11"/>
          </p:nvPr>
        </p:nvSpPr>
        <p:spPr/>
        <p:txBody>
          <a:bodyPr/>
          <a:lstStyle>
            <a:lvl1pPr>
              <a:defRPr>
                <a:latin typeface="Microsoft YaHei" panose="020B0503020204020204" pitchFamily="34" charset="-122"/>
                <a:ea typeface="Microsoft YaHei" panose="020B0503020204020204" pitchFamily="34" charset="-122"/>
              </a:defRPr>
            </a:lvl1pPr>
          </a:lstStyle>
          <a:p>
            <a:r>
              <a:rPr lang="pt-BR" dirty="0" smtClean="0"/>
              <a:t>MN.QA.S.0002 • Rev.00 • Edição: Dezembro/2019</a:t>
            </a:r>
            <a:endParaRPr lang="pt-BR" dirty="0"/>
          </a:p>
        </p:txBody>
      </p:sp>
      <p:sp>
        <p:nvSpPr>
          <p:cNvPr id="7" name="Espaço Reservado para Número de Slide 6"/>
          <p:cNvSpPr>
            <a:spLocks noGrp="1"/>
          </p:cNvSpPr>
          <p:nvPr>
            <p:ph type="sldNum" sz="quarter" idx="12"/>
          </p:nvPr>
        </p:nvSpPr>
        <p:spPr/>
        <p:txBody>
          <a:bodyPr/>
          <a:lstStyle>
            <a:lvl1pPr>
              <a:defRPr>
                <a:latin typeface="Microsoft YaHei" panose="020B0503020204020204" pitchFamily="34" charset="-122"/>
                <a:ea typeface="Microsoft YaHei" panose="020B0503020204020204" pitchFamily="34" charset="-122"/>
              </a:defRPr>
            </a:lvl1pPr>
          </a:lstStyle>
          <a:p>
            <a:fld id="{BEACB1F3-F5CE-4791-806B-C12904646B6A}" type="slidenum">
              <a:rPr lang="pt-BR" smtClean="0"/>
              <a:pPr/>
              <a:t>‹#›</a:t>
            </a:fld>
            <a:endParaRPr lang="pt-BR" dirty="0"/>
          </a:p>
        </p:txBody>
      </p:sp>
    </p:spTree>
    <p:extLst>
      <p:ext uri="{BB962C8B-B14F-4D97-AF65-F5344CB8AC3E}">
        <p14:creationId xmlns:p14="http://schemas.microsoft.com/office/powerpoint/2010/main" val="160044844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m com Legenda">
    <p:spTree>
      <p:nvGrpSpPr>
        <p:cNvPr id="1" name=""/>
        <p:cNvGrpSpPr/>
        <p:nvPr/>
      </p:nvGrpSpPr>
      <p:grpSpPr>
        <a:xfrm>
          <a:off x="0" y="0"/>
          <a:ext cx="0" cy="0"/>
          <a:chOff x="0" y="0"/>
          <a:chExt cx="0" cy="0"/>
        </a:xfrm>
      </p:grpSpPr>
      <p:sp>
        <p:nvSpPr>
          <p:cNvPr id="3" name="Espaço Reservado para Imagem 2"/>
          <p:cNvSpPr>
            <a:spLocks noGrp="1"/>
          </p:cNvSpPr>
          <p:nvPr>
            <p:ph type="pic" idx="1"/>
          </p:nvPr>
        </p:nvSpPr>
        <p:spPr>
          <a:xfrm>
            <a:off x="5183188" y="1257300"/>
            <a:ext cx="6172200" cy="4603750"/>
          </a:xfrm>
        </p:spPr>
        <p:txBody>
          <a:bodyPr>
            <a:normAutofit/>
          </a:bodyPr>
          <a:lstStyle>
            <a:lvl1pPr marL="0" indent="0">
              <a:buNone/>
              <a:defRPr sz="2800">
                <a:latin typeface="Microsoft YaHei" panose="020B0503020204020204" pitchFamily="34" charset="-122"/>
                <a:ea typeface="Microsoft YaHei"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dirty="0"/>
          </a:p>
        </p:txBody>
      </p:sp>
      <p:sp>
        <p:nvSpPr>
          <p:cNvPr id="5" name="Espaço Reservado para Data 4"/>
          <p:cNvSpPr>
            <a:spLocks noGrp="1"/>
          </p:cNvSpPr>
          <p:nvPr>
            <p:ph type="dt" sz="half" idx="10"/>
          </p:nvPr>
        </p:nvSpPr>
        <p:spPr/>
        <p:txBody>
          <a:bodyPr/>
          <a:lstStyle>
            <a:lvl1pPr>
              <a:defRPr>
                <a:latin typeface="Microsoft YaHei" panose="020B0503020204020204" pitchFamily="34" charset="-122"/>
                <a:ea typeface="Microsoft YaHei" panose="020B0503020204020204" pitchFamily="34" charset="-122"/>
              </a:defRPr>
            </a:lvl1pPr>
          </a:lstStyle>
          <a:p>
            <a:fld id="{FDC681BB-8F72-4335-A3F7-D213A2AFEC72}" type="datetime1">
              <a:rPr lang="pt-BR" smtClean="0"/>
              <a:t>01/02/2021</a:t>
            </a:fld>
            <a:endParaRPr lang="pt-BR" dirty="0"/>
          </a:p>
        </p:txBody>
      </p:sp>
      <p:sp>
        <p:nvSpPr>
          <p:cNvPr id="6" name="Espaço Reservado para Rodapé 5"/>
          <p:cNvSpPr>
            <a:spLocks noGrp="1"/>
          </p:cNvSpPr>
          <p:nvPr>
            <p:ph type="ftr" sz="quarter" idx="11"/>
          </p:nvPr>
        </p:nvSpPr>
        <p:spPr/>
        <p:txBody>
          <a:bodyPr/>
          <a:lstStyle>
            <a:lvl1pPr>
              <a:defRPr>
                <a:latin typeface="Microsoft YaHei" panose="020B0503020204020204" pitchFamily="34" charset="-122"/>
                <a:ea typeface="Microsoft YaHei" panose="020B0503020204020204" pitchFamily="34" charset="-122"/>
              </a:defRPr>
            </a:lvl1pPr>
          </a:lstStyle>
          <a:p>
            <a:r>
              <a:rPr lang="pt-BR" dirty="0" smtClean="0"/>
              <a:t>MN.QA.S.0002 • Rev.00 • Edição: Dezembro/2019</a:t>
            </a:r>
            <a:endParaRPr lang="pt-BR" dirty="0"/>
          </a:p>
        </p:txBody>
      </p:sp>
      <p:sp>
        <p:nvSpPr>
          <p:cNvPr id="7" name="Espaço Reservado para Número de Slide 6"/>
          <p:cNvSpPr>
            <a:spLocks noGrp="1"/>
          </p:cNvSpPr>
          <p:nvPr>
            <p:ph type="sldNum" sz="quarter" idx="12"/>
          </p:nvPr>
        </p:nvSpPr>
        <p:spPr/>
        <p:txBody>
          <a:bodyPr/>
          <a:lstStyle>
            <a:lvl1pPr>
              <a:defRPr>
                <a:latin typeface="Microsoft YaHei" panose="020B0503020204020204" pitchFamily="34" charset="-122"/>
                <a:ea typeface="Microsoft YaHei" panose="020B0503020204020204" pitchFamily="34" charset="-122"/>
              </a:defRPr>
            </a:lvl1pPr>
          </a:lstStyle>
          <a:p>
            <a:fld id="{BEACB1F3-F5CE-4791-806B-C12904646B6A}" type="slidenum">
              <a:rPr lang="pt-BR" smtClean="0"/>
              <a:pPr/>
              <a:t>‹#›</a:t>
            </a:fld>
            <a:endParaRPr lang="pt-BR" dirty="0"/>
          </a:p>
        </p:txBody>
      </p:sp>
      <p:sp>
        <p:nvSpPr>
          <p:cNvPr id="8" name="Título 1"/>
          <p:cNvSpPr txBox="1">
            <a:spLocks/>
          </p:cNvSpPr>
          <p:nvPr userDrawn="1"/>
        </p:nvSpPr>
        <p:spPr>
          <a:xfrm>
            <a:off x="839788" y="1257300"/>
            <a:ext cx="3932237" cy="110490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icrosoft YaHei" panose="020B0503020204020204" pitchFamily="34" charset="-122"/>
                <a:ea typeface="Microsoft YaHei" panose="020B0503020204020204" pitchFamily="34" charset="-122"/>
                <a:cs typeface="+mj-cs"/>
              </a:defRPr>
            </a:lvl1pPr>
          </a:lstStyle>
          <a:p>
            <a:r>
              <a:rPr lang="pt-BR" dirty="0"/>
              <a:t>Clique para editar o título mestre</a:t>
            </a:r>
          </a:p>
        </p:txBody>
      </p:sp>
      <p:sp>
        <p:nvSpPr>
          <p:cNvPr id="9" name="Espaço Reservado para Texto 3"/>
          <p:cNvSpPr>
            <a:spLocks noGrp="1"/>
          </p:cNvSpPr>
          <p:nvPr>
            <p:ph type="body" sz="half" idx="13"/>
          </p:nvPr>
        </p:nvSpPr>
        <p:spPr>
          <a:xfrm>
            <a:off x="838200" y="2362202"/>
            <a:ext cx="3932237" cy="3498849"/>
          </a:xfrm>
        </p:spPr>
        <p:txBody>
          <a:bodyPr>
            <a:normAutofit/>
          </a:bodyPr>
          <a:lstStyle>
            <a:lvl1pPr marL="0" indent="0">
              <a:buNone/>
              <a:defRPr sz="1800">
                <a:latin typeface="Microsoft YaHei" panose="020B0503020204020204" pitchFamily="34" charset="-122"/>
                <a:ea typeface="Microsoft YaHei"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dirty="0"/>
              <a:t>Clique para editar o texto mestre</a:t>
            </a:r>
          </a:p>
        </p:txBody>
      </p:sp>
    </p:spTree>
    <p:extLst>
      <p:ext uri="{BB962C8B-B14F-4D97-AF65-F5344CB8AC3E}">
        <p14:creationId xmlns:p14="http://schemas.microsoft.com/office/powerpoint/2010/main" val="100864162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a:xfrm>
            <a:off x="2209800" y="146760"/>
            <a:ext cx="8394510" cy="1325563"/>
          </a:xfrm>
        </p:spPr>
        <p:txBody>
          <a:bodyPr>
            <a:normAutofit/>
          </a:bodyPr>
          <a:lstStyle>
            <a:lvl1pPr>
              <a:defRPr sz="4000">
                <a:latin typeface="Microsoft YaHei" panose="020B0503020204020204" pitchFamily="34" charset="-122"/>
                <a:ea typeface="Microsoft YaHei" panose="020B0503020204020204" pitchFamily="34" charset="-122"/>
              </a:defRPr>
            </a:lvl1pPr>
          </a:lstStyle>
          <a:p>
            <a:r>
              <a:rPr lang="pt-BR" dirty="0"/>
              <a:t>Clique para editar o título mestre</a:t>
            </a:r>
          </a:p>
        </p:txBody>
      </p:sp>
      <p:sp>
        <p:nvSpPr>
          <p:cNvPr id="3" name="Espaço Reservado para Texto Vertical 2"/>
          <p:cNvSpPr>
            <a:spLocks noGrp="1"/>
          </p:cNvSpPr>
          <p:nvPr>
            <p:ph type="body" orient="vert" idx="1"/>
          </p:nvPr>
        </p:nvSpPr>
        <p:spPr/>
        <p:txBody>
          <a:bodyPr vert="eaVert">
            <a:normAutofit/>
          </a:bodyPr>
          <a:lstStyle>
            <a:lvl1pPr>
              <a:defRPr sz="2800">
                <a:latin typeface="Microsoft YaHei" panose="020B0503020204020204" pitchFamily="34" charset="-122"/>
                <a:ea typeface="Microsoft YaHei" panose="020B0503020204020204" pitchFamily="34" charset="-122"/>
              </a:defRPr>
            </a:lvl1pPr>
            <a:lvl2pPr>
              <a:defRPr sz="2400">
                <a:latin typeface="Microsoft YaHei" panose="020B0503020204020204" pitchFamily="34" charset="-122"/>
                <a:ea typeface="Microsoft YaHei" panose="020B0503020204020204" pitchFamily="34" charset="-122"/>
              </a:defRPr>
            </a:lvl2pPr>
            <a:lvl3pPr>
              <a:defRPr sz="2000">
                <a:latin typeface="Microsoft YaHei" panose="020B0503020204020204" pitchFamily="34" charset="-122"/>
                <a:ea typeface="Microsoft YaHei" panose="020B0503020204020204" pitchFamily="34" charset="-122"/>
              </a:defRPr>
            </a:lvl3pPr>
            <a:lvl4pPr>
              <a:defRPr sz="1800">
                <a:latin typeface="Microsoft YaHei" panose="020B0503020204020204" pitchFamily="34" charset="-122"/>
                <a:ea typeface="Microsoft YaHei" panose="020B0503020204020204" pitchFamily="34" charset="-122"/>
              </a:defRPr>
            </a:lvl4pPr>
            <a:lvl5pPr>
              <a:defRPr sz="1800">
                <a:latin typeface="Microsoft YaHei" panose="020B0503020204020204" pitchFamily="34" charset="-122"/>
                <a:ea typeface="Microsoft YaHei" panose="020B0503020204020204" pitchFamily="34" charset="-122"/>
              </a:defRPr>
            </a:lvl5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lvl1pPr>
              <a:defRPr>
                <a:latin typeface="Microsoft YaHei" panose="020B0503020204020204" pitchFamily="34" charset="-122"/>
                <a:ea typeface="Microsoft YaHei" panose="020B0503020204020204" pitchFamily="34" charset="-122"/>
              </a:defRPr>
            </a:lvl1pPr>
          </a:lstStyle>
          <a:p>
            <a:fld id="{675C6797-5529-4CF3-8D63-4C3BC90A3992}" type="datetime1">
              <a:rPr lang="pt-BR" smtClean="0"/>
              <a:t>01/02/2021</a:t>
            </a:fld>
            <a:endParaRPr lang="pt-BR" dirty="0"/>
          </a:p>
        </p:txBody>
      </p:sp>
      <p:sp>
        <p:nvSpPr>
          <p:cNvPr id="5" name="Espaço Reservado para Rodapé 4"/>
          <p:cNvSpPr>
            <a:spLocks noGrp="1"/>
          </p:cNvSpPr>
          <p:nvPr>
            <p:ph type="ftr" sz="quarter" idx="11"/>
          </p:nvPr>
        </p:nvSpPr>
        <p:spPr/>
        <p:txBody>
          <a:bodyPr/>
          <a:lstStyle>
            <a:lvl1pPr>
              <a:defRPr>
                <a:latin typeface="Microsoft YaHei" panose="020B0503020204020204" pitchFamily="34" charset="-122"/>
                <a:ea typeface="Microsoft YaHei" panose="020B0503020204020204" pitchFamily="34" charset="-122"/>
              </a:defRPr>
            </a:lvl1pPr>
          </a:lstStyle>
          <a:p>
            <a:r>
              <a:rPr lang="pt-BR" dirty="0" smtClean="0"/>
              <a:t>MN.QA.S.0002 • Rev.00 • Edição: Dezembro/2019</a:t>
            </a:r>
            <a:endParaRPr lang="pt-BR" dirty="0"/>
          </a:p>
        </p:txBody>
      </p:sp>
      <p:sp>
        <p:nvSpPr>
          <p:cNvPr id="6" name="Espaço Reservado para Número de Slide 5"/>
          <p:cNvSpPr>
            <a:spLocks noGrp="1"/>
          </p:cNvSpPr>
          <p:nvPr>
            <p:ph type="sldNum" sz="quarter" idx="12"/>
          </p:nvPr>
        </p:nvSpPr>
        <p:spPr/>
        <p:txBody>
          <a:bodyPr/>
          <a:lstStyle>
            <a:lvl1pPr>
              <a:defRPr>
                <a:latin typeface="Microsoft YaHei" panose="020B0503020204020204" pitchFamily="34" charset="-122"/>
                <a:ea typeface="Microsoft YaHei" panose="020B0503020204020204" pitchFamily="34" charset="-122"/>
              </a:defRPr>
            </a:lvl1pPr>
          </a:lstStyle>
          <a:p>
            <a:fld id="{BEACB1F3-F5CE-4791-806B-C12904646B6A}" type="slidenum">
              <a:rPr lang="pt-BR" smtClean="0"/>
              <a:pPr/>
              <a:t>‹#›</a:t>
            </a:fld>
            <a:endParaRPr lang="pt-BR" dirty="0"/>
          </a:p>
        </p:txBody>
      </p:sp>
    </p:spTree>
    <p:extLst>
      <p:ext uri="{BB962C8B-B14F-4D97-AF65-F5344CB8AC3E}">
        <p14:creationId xmlns:p14="http://schemas.microsoft.com/office/powerpoint/2010/main" val="98851485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610600" y="365125"/>
            <a:ext cx="2628900" cy="5811838"/>
          </a:xfrm>
        </p:spPr>
        <p:txBody>
          <a:bodyPr vert="eaVert"/>
          <a:lstStyle>
            <a:lvl1pPr>
              <a:defRPr sz="4000">
                <a:latin typeface="Microsoft YaHei" panose="020B0503020204020204" pitchFamily="34" charset="-122"/>
                <a:ea typeface="Microsoft YaHei" panose="020B0503020204020204" pitchFamily="34" charset="-122"/>
              </a:defRPr>
            </a:lvl1pPr>
          </a:lstStyle>
          <a:p>
            <a:r>
              <a:rPr lang="pt-BR" dirty="0"/>
              <a:t>Clique para editar o título mestre</a:t>
            </a:r>
          </a:p>
        </p:txBody>
      </p:sp>
      <p:sp>
        <p:nvSpPr>
          <p:cNvPr id="3" name="Espaço Reservado para Texto Vertical 2"/>
          <p:cNvSpPr>
            <a:spLocks noGrp="1"/>
          </p:cNvSpPr>
          <p:nvPr>
            <p:ph type="body" orient="vert" idx="1"/>
          </p:nvPr>
        </p:nvSpPr>
        <p:spPr>
          <a:xfrm>
            <a:off x="838200" y="365125"/>
            <a:ext cx="7734300" cy="5811838"/>
          </a:xfrm>
        </p:spPr>
        <p:txBody>
          <a:bodyPr vert="eaVert">
            <a:normAutofit/>
          </a:bodyPr>
          <a:lstStyle>
            <a:lvl1pPr>
              <a:defRPr sz="2800">
                <a:latin typeface="Microsoft YaHei" panose="020B0503020204020204" pitchFamily="34" charset="-122"/>
                <a:ea typeface="Microsoft YaHei" panose="020B0503020204020204" pitchFamily="34" charset="-122"/>
              </a:defRPr>
            </a:lvl1pPr>
            <a:lvl2pPr>
              <a:defRPr sz="2400">
                <a:latin typeface="Microsoft YaHei" panose="020B0503020204020204" pitchFamily="34" charset="-122"/>
                <a:ea typeface="Microsoft YaHei" panose="020B0503020204020204" pitchFamily="34" charset="-122"/>
              </a:defRPr>
            </a:lvl2pPr>
            <a:lvl3pPr>
              <a:defRPr sz="2000">
                <a:latin typeface="Microsoft YaHei" panose="020B0503020204020204" pitchFamily="34" charset="-122"/>
                <a:ea typeface="Microsoft YaHei" panose="020B0503020204020204" pitchFamily="34" charset="-122"/>
              </a:defRPr>
            </a:lvl3pPr>
            <a:lvl4pPr>
              <a:defRPr sz="1800">
                <a:latin typeface="Microsoft YaHei" panose="020B0503020204020204" pitchFamily="34" charset="-122"/>
                <a:ea typeface="Microsoft YaHei" panose="020B0503020204020204" pitchFamily="34" charset="-122"/>
              </a:defRPr>
            </a:lvl4pPr>
            <a:lvl5pPr>
              <a:defRPr sz="1800">
                <a:latin typeface="Microsoft YaHei" panose="020B0503020204020204" pitchFamily="34" charset="-122"/>
                <a:ea typeface="Microsoft YaHei" panose="020B0503020204020204" pitchFamily="34" charset="-122"/>
              </a:defRPr>
            </a:lvl5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lvl1pPr>
              <a:defRPr>
                <a:latin typeface="Microsoft YaHei" panose="020B0503020204020204" pitchFamily="34" charset="-122"/>
                <a:ea typeface="Microsoft YaHei" panose="020B0503020204020204" pitchFamily="34" charset="-122"/>
              </a:defRPr>
            </a:lvl1pPr>
          </a:lstStyle>
          <a:p>
            <a:fld id="{149FBDE0-82E3-4D06-8B06-3220CB57098B}" type="datetime1">
              <a:rPr lang="pt-BR" smtClean="0"/>
              <a:t>01/02/2021</a:t>
            </a:fld>
            <a:endParaRPr lang="pt-BR" dirty="0"/>
          </a:p>
        </p:txBody>
      </p:sp>
      <p:sp>
        <p:nvSpPr>
          <p:cNvPr id="5" name="Espaço Reservado para Rodapé 4"/>
          <p:cNvSpPr>
            <a:spLocks noGrp="1"/>
          </p:cNvSpPr>
          <p:nvPr>
            <p:ph type="ftr" sz="quarter" idx="11"/>
          </p:nvPr>
        </p:nvSpPr>
        <p:spPr/>
        <p:txBody>
          <a:bodyPr/>
          <a:lstStyle>
            <a:lvl1pPr>
              <a:defRPr>
                <a:latin typeface="Microsoft YaHei" panose="020B0503020204020204" pitchFamily="34" charset="-122"/>
                <a:ea typeface="Microsoft YaHei" panose="020B0503020204020204" pitchFamily="34" charset="-122"/>
              </a:defRPr>
            </a:lvl1pPr>
          </a:lstStyle>
          <a:p>
            <a:r>
              <a:rPr lang="pt-BR" dirty="0" smtClean="0"/>
              <a:t>MN.QA.S.0002 • Rev.00 • Edição: Dezembro/2019</a:t>
            </a:r>
            <a:endParaRPr lang="pt-BR" dirty="0"/>
          </a:p>
        </p:txBody>
      </p:sp>
      <p:sp>
        <p:nvSpPr>
          <p:cNvPr id="6" name="Espaço Reservado para Número de Slide 5"/>
          <p:cNvSpPr>
            <a:spLocks noGrp="1"/>
          </p:cNvSpPr>
          <p:nvPr>
            <p:ph type="sldNum" sz="quarter" idx="12"/>
          </p:nvPr>
        </p:nvSpPr>
        <p:spPr/>
        <p:txBody>
          <a:bodyPr/>
          <a:lstStyle>
            <a:lvl1pPr>
              <a:defRPr>
                <a:latin typeface="Microsoft YaHei" panose="020B0503020204020204" pitchFamily="34" charset="-122"/>
                <a:ea typeface="Microsoft YaHei" panose="020B0503020204020204" pitchFamily="34" charset="-122"/>
              </a:defRPr>
            </a:lvl1pPr>
          </a:lstStyle>
          <a:p>
            <a:fld id="{BEACB1F3-F5CE-4791-806B-C12904646B6A}" type="slidenum">
              <a:rPr lang="pt-BR" smtClean="0"/>
              <a:pPr/>
              <a:t>‹#›</a:t>
            </a:fld>
            <a:endParaRPr lang="pt-BR" dirty="0"/>
          </a:p>
        </p:txBody>
      </p:sp>
    </p:spTree>
    <p:extLst>
      <p:ext uri="{BB962C8B-B14F-4D97-AF65-F5344CB8AC3E}">
        <p14:creationId xmlns:p14="http://schemas.microsoft.com/office/powerpoint/2010/main" val="947935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2.pn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image" Target="../media/image2.png"/><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2139042" y="365125"/>
            <a:ext cx="9214757" cy="1325563"/>
          </a:xfrm>
          <a:prstGeom prst="rect">
            <a:avLst/>
          </a:prstGeom>
        </p:spPr>
        <p:txBody>
          <a:bodyPr vert="horz" lIns="91440" tIns="45720" rIns="91440" bIns="45720" rtlCol="0" anchor="ctr">
            <a:normAutofit/>
          </a:bodyPr>
          <a:lstStyle/>
          <a:p>
            <a:r>
              <a:rPr lang="pt-BR" dirty="0"/>
              <a:t>Clique para editar o título mestre</a:t>
            </a: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194C2F-B22F-417C-8294-3A0D4D206E20}" type="datetime1">
              <a:rPr lang="pt-BR" smtClean="0"/>
              <a:t>01/02/2021</a:t>
            </a:fld>
            <a:endParaRPr lang="pt-BR" dirty="0"/>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pt-BR" dirty="0" smtClean="0"/>
              <a:t>MN.QA.S.0002 • Rev.00 • Edição: Dezembro/2019</a:t>
            </a:r>
            <a:endParaRPr lang="pt-BR" dirty="0"/>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ACB1F3-F5CE-4791-806B-C12904646B6A}" type="slidenum">
              <a:rPr lang="pt-BR" smtClean="0"/>
              <a:t>‹#›</a:t>
            </a:fld>
            <a:endParaRPr lang="pt-BR" dirty="0"/>
          </a:p>
        </p:txBody>
      </p:sp>
      <p:sp>
        <p:nvSpPr>
          <p:cNvPr id="12" name="Espaço Reservado para Título 1"/>
          <p:cNvSpPr txBox="1">
            <a:spLocks/>
          </p:cNvSpPr>
          <p:nvPr userDrawn="1"/>
        </p:nvSpPr>
        <p:spPr>
          <a:xfrm>
            <a:off x="2831637" y="274638"/>
            <a:ext cx="8750763"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pt-BR" dirty="0"/>
          </a:p>
        </p:txBody>
      </p:sp>
      <p:sp>
        <p:nvSpPr>
          <p:cNvPr id="13" name="Espaço Reservado para Texto 2"/>
          <p:cNvSpPr txBox="1">
            <a:spLocks/>
          </p:cNvSpPr>
          <p:nvPr userDrawn="1"/>
        </p:nvSpPr>
        <p:spPr>
          <a:xfrm>
            <a:off x="609600" y="1600203"/>
            <a:ext cx="10972800" cy="4525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pt-BR" dirty="0"/>
          </a:p>
        </p:txBody>
      </p:sp>
      <p:pic>
        <p:nvPicPr>
          <p:cNvPr id="11" name="Imagem 10"/>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7241" y="61705"/>
            <a:ext cx="1045958" cy="576000"/>
          </a:xfrm>
          <a:prstGeom prst="rect">
            <a:avLst/>
          </a:prstGeom>
        </p:spPr>
      </p:pic>
    </p:spTree>
    <p:extLst>
      <p:ext uri="{BB962C8B-B14F-4D97-AF65-F5344CB8AC3E}">
        <p14:creationId xmlns:p14="http://schemas.microsoft.com/office/powerpoint/2010/main" val="1462486421"/>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4" r:id="rId4"/>
    <p:sldLayoutId id="2147483655" r:id="rId5"/>
    <p:sldLayoutId id="2147483656" r:id="rId6"/>
    <p:sldLayoutId id="2147483657" r:id="rId7"/>
    <p:sldLayoutId id="2147483658" r:id="rId8"/>
    <p:sldLayoutId id="2147483659" r:id="rId9"/>
    <p:sldLayoutId id="2147483660" r:id="rId10"/>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Swis721 Hv BT" panose="020B0804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en-US"/>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194C2F-B22F-417C-8294-3A0D4D206E20}" type="datetime1">
              <a:rPr lang="pt-BR" smtClean="0"/>
              <a:t>01/02/2021</a:t>
            </a:fld>
            <a:endParaRPr lang="pt-BR" dirty="0"/>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pt-BR" dirty="0" smtClean="0"/>
              <a:t>MN.QA.S.0002 • Rev.00 • Edição: Dezembro/2019</a:t>
            </a:r>
            <a:endParaRPr lang="pt-BR" dirty="0"/>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ACB1F3-F5CE-4791-806B-C12904646B6A}" type="slidenum">
              <a:rPr lang="pt-BR" smtClean="0"/>
              <a:t>‹#›</a:t>
            </a:fld>
            <a:endParaRPr lang="pt-BR" dirty="0"/>
          </a:p>
        </p:txBody>
      </p:sp>
      <p:sp>
        <p:nvSpPr>
          <p:cNvPr id="8" name="Espaço Reservado para Título 1"/>
          <p:cNvSpPr txBox="1">
            <a:spLocks/>
          </p:cNvSpPr>
          <p:nvPr userDrawn="1"/>
        </p:nvSpPr>
        <p:spPr>
          <a:xfrm>
            <a:off x="2831637" y="274638"/>
            <a:ext cx="8750763"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pt-BR" dirty="0"/>
          </a:p>
        </p:txBody>
      </p:sp>
      <p:sp>
        <p:nvSpPr>
          <p:cNvPr id="9" name="Espaço Reservado para Texto 2"/>
          <p:cNvSpPr txBox="1">
            <a:spLocks/>
          </p:cNvSpPr>
          <p:nvPr userDrawn="1"/>
        </p:nvSpPr>
        <p:spPr>
          <a:xfrm>
            <a:off x="609600" y="1600203"/>
            <a:ext cx="10972800" cy="4525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pt-BR" dirty="0"/>
          </a:p>
        </p:txBody>
      </p:sp>
      <p:pic>
        <p:nvPicPr>
          <p:cNvPr id="11" name="Imagem 10"/>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7241" y="61705"/>
            <a:ext cx="1045958" cy="576000"/>
          </a:xfrm>
          <a:prstGeom prst="rect">
            <a:avLst/>
          </a:prstGeom>
        </p:spPr>
      </p:pic>
    </p:spTree>
    <p:extLst>
      <p:ext uri="{BB962C8B-B14F-4D97-AF65-F5344CB8AC3E}">
        <p14:creationId xmlns:p14="http://schemas.microsoft.com/office/powerpoint/2010/main" val="425838553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1" name="Conector reto 39"/>
          <p:cNvCxnSpPr/>
          <p:nvPr userDrawn="1"/>
        </p:nvCxnSpPr>
        <p:spPr>
          <a:xfrm flipH="1">
            <a:off x="301238" y="6721476"/>
            <a:ext cx="11308465" cy="0"/>
          </a:xfrm>
          <a:prstGeom prst="line">
            <a:avLst/>
          </a:prstGeom>
          <a:ln w="38100" cap="rnd">
            <a:solidFill>
              <a:schemeClr val="tx1">
                <a:lumMod val="65000"/>
                <a:lumOff val="35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12" name="Espaço Reservado para Título 1"/>
          <p:cNvSpPr txBox="1">
            <a:spLocks/>
          </p:cNvSpPr>
          <p:nvPr userDrawn="1"/>
        </p:nvSpPr>
        <p:spPr>
          <a:xfrm>
            <a:off x="2831637" y="274638"/>
            <a:ext cx="8750763"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pt-BR" dirty="0"/>
          </a:p>
        </p:txBody>
      </p:sp>
      <p:sp>
        <p:nvSpPr>
          <p:cNvPr id="13" name="Espaço Reservado para Texto 2"/>
          <p:cNvSpPr txBox="1">
            <a:spLocks/>
          </p:cNvSpPr>
          <p:nvPr userDrawn="1"/>
        </p:nvSpPr>
        <p:spPr>
          <a:xfrm>
            <a:off x="609600" y="1600203"/>
            <a:ext cx="10972800" cy="4525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pt-BR" dirty="0"/>
          </a:p>
        </p:txBody>
      </p:sp>
      <p:pic>
        <p:nvPicPr>
          <p:cNvPr id="14" name="Imagem 13"/>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231540" y="122464"/>
            <a:ext cx="1399739" cy="770824"/>
          </a:xfrm>
          <a:prstGeom prst="rect">
            <a:avLst/>
          </a:prstGeom>
        </p:spPr>
      </p:pic>
      <p:sp>
        <p:nvSpPr>
          <p:cNvPr id="8" name="Retângulo 7"/>
          <p:cNvSpPr/>
          <p:nvPr userDrawn="1"/>
        </p:nvSpPr>
        <p:spPr>
          <a:xfrm>
            <a:off x="0" y="0"/>
            <a:ext cx="12179300" cy="68330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7771823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iming>
    <p:tnLst>
      <p:par>
        <p:cTn id="1" dur="indefinite" restart="never" nodeType="tmRoot"/>
      </p:par>
    </p:tnLst>
  </p:timing>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openxmlformats.org/officeDocument/2006/relationships/image" Target="../media/image13.png"/><Relationship Id="rId3" Type="http://schemas.openxmlformats.org/officeDocument/2006/relationships/image" Target="../media/image4.png"/><Relationship Id="rId7" Type="http://schemas.openxmlformats.org/officeDocument/2006/relationships/slide" Target="slide3.xml"/><Relationship Id="rId12" Type="http://schemas.openxmlformats.org/officeDocument/2006/relationships/image" Target="../media/image9.png"/><Relationship Id="rId17" Type="http://schemas.openxmlformats.org/officeDocument/2006/relationships/slide" Target="slide5.xml"/><Relationship Id="rId2" Type="http://schemas.openxmlformats.org/officeDocument/2006/relationships/notesSlide" Target="../notesSlides/notesSlide1.xml"/><Relationship Id="rId16" Type="http://schemas.openxmlformats.org/officeDocument/2006/relationships/image" Target="../media/image12.png"/><Relationship Id="rId1" Type="http://schemas.openxmlformats.org/officeDocument/2006/relationships/slideLayout" Target="../slideLayouts/slideLayout13.xml"/><Relationship Id="rId6" Type="http://schemas.openxmlformats.org/officeDocument/2006/relationships/slide" Target="slide16.xml"/><Relationship Id="rId11" Type="http://schemas.openxmlformats.org/officeDocument/2006/relationships/image" Target="../media/image8.png"/><Relationship Id="rId5" Type="http://schemas.openxmlformats.org/officeDocument/2006/relationships/slide" Target="slide11.xml"/><Relationship Id="rId15" Type="http://schemas.openxmlformats.org/officeDocument/2006/relationships/image" Target="../media/image11.png"/><Relationship Id="rId10" Type="http://schemas.openxmlformats.org/officeDocument/2006/relationships/image" Target="../media/image7.png"/><Relationship Id="rId19" Type="http://schemas.openxmlformats.org/officeDocument/2006/relationships/slide" Target="slide2.xml"/><Relationship Id="rId4" Type="http://schemas.openxmlformats.org/officeDocument/2006/relationships/slide" Target="slide6.xml"/><Relationship Id="rId9" Type="http://schemas.openxmlformats.org/officeDocument/2006/relationships/image" Target="../media/image6.png"/><Relationship Id="rId14" Type="http://schemas.openxmlformats.org/officeDocument/2006/relationships/slide" Target="slide4.xml"/></Relationships>
</file>

<file path=ppt/slides/_rels/slide10.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31.png"/><Relationship Id="rId7" Type="http://schemas.openxmlformats.org/officeDocument/2006/relationships/slide" Target="slide16.xml"/><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slide" Target="slide11.xml"/><Relationship Id="rId11" Type="http://schemas.openxmlformats.org/officeDocument/2006/relationships/image" Target="../media/image28.jpeg"/><Relationship Id="rId5" Type="http://schemas.openxmlformats.org/officeDocument/2006/relationships/slide" Target="slide6.xml"/><Relationship Id="rId10" Type="http://schemas.openxmlformats.org/officeDocument/2006/relationships/image" Target="../media/image47.png"/><Relationship Id="rId4" Type="http://schemas.openxmlformats.org/officeDocument/2006/relationships/slide" Target="slide1.xml"/><Relationship Id="rId9" Type="http://schemas.openxmlformats.org/officeDocument/2006/relationships/image" Target="../media/image29.jpeg"/></Relationships>
</file>

<file path=ppt/slides/_rels/slide11.xml.rels><?xml version="1.0" encoding="UTF-8" standalone="yes"?>
<Relationships xmlns="http://schemas.openxmlformats.org/package/2006/relationships"><Relationship Id="rId8" Type="http://schemas.openxmlformats.org/officeDocument/2006/relationships/slide" Target="slide13.xml"/><Relationship Id="rId13" Type="http://schemas.openxmlformats.org/officeDocument/2006/relationships/slide" Target="slide16.xml"/><Relationship Id="rId18" Type="http://schemas.openxmlformats.org/officeDocument/2006/relationships/image" Target="../media/image56.png"/><Relationship Id="rId3" Type="http://schemas.openxmlformats.org/officeDocument/2006/relationships/image" Target="../media/image48.png"/><Relationship Id="rId7" Type="http://schemas.openxmlformats.org/officeDocument/2006/relationships/image" Target="../media/image52.png"/><Relationship Id="rId12" Type="http://schemas.openxmlformats.org/officeDocument/2006/relationships/slide" Target="slide6.xml"/><Relationship Id="rId17" Type="http://schemas.openxmlformats.org/officeDocument/2006/relationships/image" Target="../media/image55.png"/><Relationship Id="rId2" Type="http://schemas.openxmlformats.org/officeDocument/2006/relationships/notesSlide" Target="../notesSlides/notesSlide11.xml"/><Relationship Id="rId16" Type="http://schemas.openxmlformats.org/officeDocument/2006/relationships/slide" Target="slide14.xml"/><Relationship Id="rId1" Type="http://schemas.openxmlformats.org/officeDocument/2006/relationships/slideLayout" Target="../slideLayouts/slideLayout13.xml"/><Relationship Id="rId6" Type="http://schemas.openxmlformats.org/officeDocument/2006/relationships/image" Target="../media/image51.png"/><Relationship Id="rId11" Type="http://schemas.openxmlformats.org/officeDocument/2006/relationships/slide" Target="slide1.xml"/><Relationship Id="rId5" Type="http://schemas.openxmlformats.org/officeDocument/2006/relationships/image" Target="../media/image50.png"/><Relationship Id="rId15" Type="http://schemas.openxmlformats.org/officeDocument/2006/relationships/image" Target="../media/image54.png"/><Relationship Id="rId10" Type="http://schemas.openxmlformats.org/officeDocument/2006/relationships/slide" Target="slide15.xml"/><Relationship Id="rId19" Type="http://schemas.openxmlformats.org/officeDocument/2006/relationships/image" Target="../media/image57.png"/><Relationship Id="rId4" Type="http://schemas.openxmlformats.org/officeDocument/2006/relationships/image" Target="../media/image49.png"/><Relationship Id="rId9" Type="http://schemas.openxmlformats.org/officeDocument/2006/relationships/slide" Target="slide12.xml"/><Relationship Id="rId14" Type="http://schemas.openxmlformats.org/officeDocument/2006/relationships/image" Target="../media/image53.png"/></Relationships>
</file>

<file path=ppt/slides/_rels/slide12.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slide" Target="slide1.xml"/><Relationship Id="rId7" Type="http://schemas.openxmlformats.org/officeDocument/2006/relationships/image" Target="../media/image57.png"/><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slide" Target="slide16.xml"/><Relationship Id="rId5" Type="http://schemas.openxmlformats.org/officeDocument/2006/relationships/slide" Target="slide11.xml"/><Relationship Id="rId4" Type="http://schemas.openxmlformats.org/officeDocument/2006/relationships/slide" Target="slide6.xml"/><Relationship Id="rId9" Type="http://schemas.openxmlformats.org/officeDocument/2006/relationships/image" Target="../media/image59.png"/></Relationships>
</file>

<file path=ppt/slides/_rels/slide13.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slide" Target="slide1.xml"/><Relationship Id="rId7" Type="http://schemas.openxmlformats.org/officeDocument/2006/relationships/image" Target="../media/image49.png"/><Relationship Id="rId12" Type="http://schemas.openxmlformats.org/officeDocument/2006/relationships/image" Target="../media/image61.png"/><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slide" Target="slide16.xml"/><Relationship Id="rId11" Type="http://schemas.openxmlformats.org/officeDocument/2006/relationships/image" Target="../media/image60.png"/><Relationship Id="rId5" Type="http://schemas.openxmlformats.org/officeDocument/2006/relationships/slide" Target="slide11.xml"/><Relationship Id="rId10" Type="http://schemas.openxmlformats.org/officeDocument/2006/relationships/image" Target="../media/image52.png"/><Relationship Id="rId4" Type="http://schemas.openxmlformats.org/officeDocument/2006/relationships/slide" Target="slide6.xml"/><Relationship Id="rId9" Type="http://schemas.openxmlformats.org/officeDocument/2006/relationships/image" Target="../media/image51.png"/></Relationships>
</file>

<file path=ppt/slides/_rels/slide14.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slide" Target="slide1.xml"/><Relationship Id="rId7" Type="http://schemas.openxmlformats.org/officeDocument/2006/relationships/image" Target="../media/image53.png"/><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slide" Target="slide16.xml"/><Relationship Id="rId11" Type="http://schemas.openxmlformats.org/officeDocument/2006/relationships/image" Target="../media/image62.png"/><Relationship Id="rId5" Type="http://schemas.openxmlformats.org/officeDocument/2006/relationships/slide" Target="slide11.xml"/><Relationship Id="rId10" Type="http://schemas.openxmlformats.org/officeDocument/2006/relationships/image" Target="../media/image56.png"/><Relationship Id="rId4" Type="http://schemas.openxmlformats.org/officeDocument/2006/relationships/slide" Target="slide6.xml"/><Relationship Id="rId9" Type="http://schemas.openxmlformats.org/officeDocument/2006/relationships/image" Target="../media/image55.png"/></Relationships>
</file>

<file path=ppt/slides/_rels/slide15.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48.png"/><Relationship Id="rId7" Type="http://schemas.openxmlformats.org/officeDocument/2006/relationships/slide" Target="slide16.xml"/><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slide" Target="slide11.xml"/><Relationship Id="rId5" Type="http://schemas.openxmlformats.org/officeDocument/2006/relationships/slide" Target="slide6.xml"/><Relationship Id="rId10" Type="http://schemas.openxmlformats.org/officeDocument/2006/relationships/image" Target="../media/image28.jpeg"/><Relationship Id="rId4" Type="http://schemas.openxmlformats.org/officeDocument/2006/relationships/slide" Target="slide1.xml"/><Relationship Id="rId9" Type="http://schemas.openxmlformats.org/officeDocument/2006/relationships/image" Target="../media/image64.png"/></Relationships>
</file>

<file path=ppt/slides/_rels/slide16.xml.rels><?xml version="1.0" encoding="UTF-8" standalone="yes"?>
<Relationships xmlns="http://schemas.openxmlformats.org/package/2006/relationships"><Relationship Id="rId8" Type="http://schemas.openxmlformats.org/officeDocument/2006/relationships/slide" Target="slide18.xml"/><Relationship Id="rId13" Type="http://schemas.openxmlformats.org/officeDocument/2006/relationships/slide" Target="slide11.xml"/><Relationship Id="rId18" Type="http://schemas.openxmlformats.org/officeDocument/2006/relationships/image" Target="../media/image72.png"/><Relationship Id="rId3" Type="http://schemas.openxmlformats.org/officeDocument/2006/relationships/image" Target="../media/image65.png"/><Relationship Id="rId7" Type="http://schemas.openxmlformats.org/officeDocument/2006/relationships/image" Target="../media/image68.png"/><Relationship Id="rId12" Type="http://schemas.openxmlformats.org/officeDocument/2006/relationships/slide" Target="slide6.xml"/><Relationship Id="rId17" Type="http://schemas.openxmlformats.org/officeDocument/2006/relationships/image" Target="../media/image71.png"/><Relationship Id="rId2" Type="http://schemas.openxmlformats.org/officeDocument/2006/relationships/notesSlide" Target="../notesSlides/notesSlide16.xml"/><Relationship Id="rId16" Type="http://schemas.openxmlformats.org/officeDocument/2006/relationships/slide" Target="slide19.xml"/><Relationship Id="rId1" Type="http://schemas.openxmlformats.org/officeDocument/2006/relationships/slideLayout" Target="../slideLayouts/slideLayout13.xml"/><Relationship Id="rId6" Type="http://schemas.openxmlformats.org/officeDocument/2006/relationships/image" Target="../media/image67.png"/><Relationship Id="rId11" Type="http://schemas.openxmlformats.org/officeDocument/2006/relationships/slide" Target="slide1.xml"/><Relationship Id="rId5" Type="http://schemas.openxmlformats.org/officeDocument/2006/relationships/image" Target="../media/image66.png"/><Relationship Id="rId15" Type="http://schemas.openxmlformats.org/officeDocument/2006/relationships/image" Target="../media/image70.png"/><Relationship Id="rId10" Type="http://schemas.openxmlformats.org/officeDocument/2006/relationships/slide" Target="slide20.xml"/><Relationship Id="rId19" Type="http://schemas.openxmlformats.org/officeDocument/2006/relationships/image" Target="../media/image73.png"/><Relationship Id="rId4" Type="http://schemas.openxmlformats.org/officeDocument/2006/relationships/image" Target="../media/image49.png"/><Relationship Id="rId9" Type="http://schemas.openxmlformats.org/officeDocument/2006/relationships/slide" Target="slide17.xml"/><Relationship Id="rId14" Type="http://schemas.openxmlformats.org/officeDocument/2006/relationships/image" Target="../media/image69.png"/></Relationships>
</file>

<file path=ppt/slides/_rels/slide17.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slide" Target="slide1.xml"/><Relationship Id="rId7" Type="http://schemas.openxmlformats.org/officeDocument/2006/relationships/image" Target="../media/image73.png"/><Relationship Id="rId2" Type="http://schemas.openxmlformats.org/officeDocument/2006/relationships/notesSlide" Target="../notesSlides/notesSlide17.xml"/><Relationship Id="rId1" Type="http://schemas.openxmlformats.org/officeDocument/2006/relationships/slideLayout" Target="../slideLayouts/slideLayout13.xml"/><Relationship Id="rId6" Type="http://schemas.openxmlformats.org/officeDocument/2006/relationships/slide" Target="slide16.xml"/><Relationship Id="rId5" Type="http://schemas.openxmlformats.org/officeDocument/2006/relationships/slide" Target="slide11.xml"/><Relationship Id="rId4" Type="http://schemas.openxmlformats.org/officeDocument/2006/relationships/slide" Target="slide6.xml"/><Relationship Id="rId9" Type="http://schemas.openxmlformats.org/officeDocument/2006/relationships/image" Target="../media/image75.png"/></Relationships>
</file>

<file path=ppt/slides/_rels/slide18.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slide" Target="slide1.xml"/><Relationship Id="rId7" Type="http://schemas.openxmlformats.org/officeDocument/2006/relationships/image" Target="../media/image49.png"/><Relationship Id="rId12" Type="http://schemas.openxmlformats.org/officeDocument/2006/relationships/image" Target="../media/image61.png"/><Relationship Id="rId2" Type="http://schemas.openxmlformats.org/officeDocument/2006/relationships/notesSlide" Target="../notesSlides/notesSlide18.xml"/><Relationship Id="rId1" Type="http://schemas.openxmlformats.org/officeDocument/2006/relationships/slideLayout" Target="../slideLayouts/slideLayout13.xml"/><Relationship Id="rId6" Type="http://schemas.openxmlformats.org/officeDocument/2006/relationships/slide" Target="slide16.xml"/><Relationship Id="rId11" Type="http://schemas.openxmlformats.org/officeDocument/2006/relationships/image" Target="../media/image76.png"/><Relationship Id="rId5" Type="http://schemas.openxmlformats.org/officeDocument/2006/relationships/slide" Target="slide11.xml"/><Relationship Id="rId10" Type="http://schemas.openxmlformats.org/officeDocument/2006/relationships/image" Target="../media/image68.png"/><Relationship Id="rId4" Type="http://schemas.openxmlformats.org/officeDocument/2006/relationships/slide" Target="slide6.xml"/><Relationship Id="rId9" Type="http://schemas.openxmlformats.org/officeDocument/2006/relationships/image" Target="../media/image67.png"/></Relationships>
</file>

<file path=ppt/slides/_rels/slide19.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slide" Target="slide1.xml"/><Relationship Id="rId7" Type="http://schemas.openxmlformats.org/officeDocument/2006/relationships/image" Target="../media/image69.png"/><Relationship Id="rId2" Type="http://schemas.openxmlformats.org/officeDocument/2006/relationships/notesSlide" Target="../notesSlides/notesSlide19.xml"/><Relationship Id="rId1" Type="http://schemas.openxmlformats.org/officeDocument/2006/relationships/slideLayout" Target="../slideLayouts/slideLayout13.xml"/><Relationship Id="rId6" Type="http://schemas.openxmlformats.org/officeDocument/2006/relationships/slide" Target="slide16.xml"/><Relationship Id="rId11" Type="http://schemas.openxmlformats.org/officeDocument/2006/relationships/image" Target="../media/image77.png"/><Relationship Id="rId5" Type="http://schemas.openxmlformats.org/officeDocument/2006/relationships/slide" Target="slide11.xml"/><Relationship Id="rId10" Type="http://schemas.openxmlformats.org/officeDocument/2006/relationships/image" Target="../media/image72.png"/><Relationship Id="rId4" Type="http://schemas.openxmlformats.org/officeDocument/2006/relationships/slide" Target="slide6.xml"/><Relationship Id="rId9" Type="http://schemas.openxmlformats.org/officeDocument/2006/relationships/image" Target="../media/image71.png"/></Relationships>
</file>

<file path=ppt/slides/_rels/slide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slide" Target="slide1.xml"/><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slide" Target="slide16.xml"/><Relationship Id="rId5" Type="http://schemas.openxmlformats.org/officeDocument/2006/relationships/slide" Target="slide11.xml"/><Relationship Id="rId10" Type="http://schemas.openxmlformats.org/officeDocument/2006/relationships/image" Target="../media/image16.png"/><Relationship Id="rId4" Type="http://schemas.openxmlformats.org/officeDocument/2006/relationships/slide" Target="slide6.xml"/><Relationship Id="rId9" Type="http://schemas.openxmlformats.org/officeDocument/2006/relationships/image" Target="../media/image15.png"/></Relationships>
</file>

<file path=ppt/slides/_rels/slide20.xml.rels><?xml version="1.0" encoding="UTF-8" standalone="yes"?>
<Relationships xmlns="http://schemas.openxmlformats.org/package/2006/relationships"><Relationship Id="rId8" Type="http://schemas.openxmlformats.org/officeDocument/2006/relationships/image" Target="../media/image78.png"/><Relationship Id="rId3" Type="http://schemas.openxmlformats.org/officeDocument/2006/relationships/image" Target="../media/image65.png"/><Relationship Id="rId7" Type="http://schemas.openxmlformats.org/officeDocument/2006/relationships/slide" Target="slide16.xml"/><Relationship Id="rId2" Type="http://schemas.openxmlformats.org/officeDocument/2006/relationships/notesSlide" Target="../notesSlides/notesSlide20.xml"/><Relationship Id="rId1" Type="http://schemas.openxmlformats.org/officeDocument/2006/relationships/slideLayout" Target="../slideLayouts/slideLayout13.xml"/><Relationship Id="rId6" Type="http://schemas.openxmlformats.org/officeDocument/2006/relationships/slide" Target="slide11.xml"/><Relationship Id="rId5" Type="http://schemas.openxmlformats.org/officeDocument/2006/relationships/slide" Target="slide6.xml"/><Relationship Id="rId10" Type="http://schemas.openxmlformats.org/officeDocument/2006/relationships/image" Target="../media/image28.jpeg"/><Relationship Id="rId4" Type="http://schemas.openxmlformats.org/officeDocument/2006/relationships/slide" Target="slide1.xml"/><Relationship Id="rId9" Type="http://schemas.openxmlformats.org/officeDocument/2006/relationships/image" Target="../media/image79.png"/></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9.png"/><Relationship Id="rId18" Type="http://schemas.openxmlformats.org/officeDocument/2006/relationships/image" Target="../media/image24.png"/><Relationship Id="rId3" Type="http://schemas.openxmlformats.org/officeDocument/2006/relationships/slide" Target="slide1.xml"/><Relationship Id="rId7" Type="http://schemas.openxmlformats.org/officeDocument/2006/relationships/image" Target="../media/image5.png"/><Relationship Id="rId12" Type="http://schemas.openxmlformats.org/officeDocument/2006/relationships/image" Target="../media/image18.png"/><Relationship Id="rId17" Type="http://schemas.openxmlformats.org/officeDocument/2006/relationships/image" Target="../media/image23.png"/><Relationship Id="rId2" Type="http://schemas.openxmlformats.org/officeDocument/2006/relationships/notesSlide" Target="../notesSlides/notesSlide3.xml"/><Relationship Id="rId16" Type="http://schemas.openxmlformats.org/officeDocument/2006/relationships/image" Target="../media/image22.png"/><Relationship Id="rId1" Type="http://schemas.openxmlformats.org/officeDocument/2006/relationships/slideLayout" Target="../slideLayouts/slideLayout13.xml"/><Relationship Id="rId6" Type="http://schemas.openxmlformats.org/officeDocument/2006/relationships/slide" Target="slide16.xml"/><Relationship Id="rId11" Type="http://schemas.openxmlformats.org/officeDocument/2006/relationships/image" Target="../media/image17.png"/><Relationship Id="rId5" Type="http://schemas.openxmlformats.org/officeDocument/2006/relationships/slide" Target="slide11.xml"/><Relationship Id="rId15" Type="http://schemas.openxmlformats.org/officeDocument/2006/relationships/image" Target="../media/image21.png"/><Relationship Id="rId10" Type="http://schemas.openxmlformats.org/officeDocument/2006/relationships/image" Target="../media/image8.png"/><Relationship Id="rId19" Type="http://schemas.openxmlformats.org/officeDocument/2006/relationships/image" Target="../media/image25.png"/><Relationship Id="rId4" Type="http://schemas.openxmlformats.org/officeDocument/2006/relationships/slide" Target="slide6.xml"/><Relationship Id="rId9" Type="http://schemas.openxmlformats.org/officeDocument/2006/relationships/image" Target="../media/image7.png"/><Relationship Id="rId14" Type="http://schemas.openxmlformats.org/officeDocument/2006/relationships/image" Target="../media/image20.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slide" Target="slide1.xml"/><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slide" Target="slide16.xml"/><Relationship Id="rId11" Type="http://schemas.openxmlformats.org/officeDocument/2006/relationships/image" Target="../media/image26.png"/><Relationship Id="rId5" Type="http://schemas.openxmlformats.org/officeDocument/2006/relationships/slide" Target="slide11.xml"/><Relationship Id="rId10" Type="http://schemas.openxmlformats.org/officeDocument/2006/relationships/image" Target="../media/image12.png"/><Relationship Id="rId4" Type="http://schemas.openxmlformats.org/officeDocument/2006/relationships/slide" Target="slide6.xml"/><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4.png"/><Relationship Id="rId7" Type="http://schemas.openxmlformats.org/officeDocument/2006/relationships/slide" Target="slide16.xml"/><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slide" Target="slide11.xml"/><Relationship Id="rId11" Type="http://schemas.openxmlformats.org/officeDocument/2006/relationships/image" Target="../media/image30.png"/><Relationship Id="rId5" Type="http://schemas.openxmlformats.org/officeDocument/2006/relationships/slide" Target="slide6.xml"/><Relationship Id="rId10" Type="http://schemas.openxmlformats.org/officeDocument/2006/relationships/image" Target="../media/image29.jpeg"/><Relationship Id="rId4" Type="http://schemas.openxmlformats.org/officeDocument/2006/relationships/slide" Target="slide1.xml"/><Relationship Id="rId9" Type="http://schemas.openxmlformats.org/officeDocument/2006/relationships/image" Target="../media/image28.jpeg"/></Relationships>
</file>

<file path=ppt/slides/_rels/slide6.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image" Target="../media/image36.png"/><Relationship Id="rId18" Type="http://schemas.openxmlformats.org/officeDocument/2006/relationships/image" Target="../media/image40.png"/><Relationship Id="rId3" Type="http://schemas.openxmlformats.org/officeDocument/2006/relationships/image" Target="../media/image31.png"/><Relationship Id="rId7" Type="http://schemas.openxmlformats.org/officeDocument/2006/relationships/slide" Target="slide16.xml"/><Relationship Id="rId12" Type="http://schemas.openxmlformats.org/officeDocument/2006/relationships/image" Target="../media/image35.png"/><Relationship Id="rId17" Type="http://schemas.openxmlformats.org/officeDocument/2006/relationships/image" Target="../media/image39.png"/><Relationship Id="rId2" Type="http://schemas.openxmlformats.org/officeDocument/2006/relationships/notesSlide" Target="../notesSlides/notesSlide6.xml"/><Relationship Id="rId16" Type="http://schemas.openxmlformats.org/officeDocument/2006/relationships/image" Target="../media/image38.png"/><Relationship Id="rId1" Type="http://schemas.openxmlformats.org/officeDocument/2006/relationships/slideLayout" Target="../slideLayouts/slideLayout13.xml"/><Relationship Id="rId6" Type="http://schemas.openxmlformats.org/officeDocument/2006/relationships/slide" Target="slide11.xml"/><Relationship Id="rId11" Type="http://schemas.openxmlformats.org/officeDocument/2006/relationships/image" Target="../media/image34.png"/><Relationship Id="rId5" Type="http://schemas.openxmlformats.org/officeDocument/2006/relationships/slide" Target="slide1.xml"/><Relationship Id="rId15" Type="http://schemas.openxmlformats.org/officeDocument/2006/relationships/slide" Target="slide9.xml"/><Relationship Id="rId10" Type="http://schemas.openxmlformats.org/officeDocument/2006/relationships/image" Target="../media/image33.png"/><Relationship Id="rId19" Type="http://schemas.openxmlformats.org/officeDocument/2006/relationships/slide" Target="slide7.xml"/><Relationship Id="rId4" Type="http://schemas.openxmlformats.org/officeDocument/2006/relationships/slide" Target="slide10.xml"/><Relationship Id="rId9" Type="http://schemas.openxmlformats.org/officeDocument/2006/relationships/image" Target="../media/image32.png"/><Relationship Id="rId14" Type="http://schemas.openxmlformats.org/officeDocument/2006/relationships/image" Target="../media/image37.png"/></Relationships>
</file>

<file path=ppt/slides/_rels/slide7.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slide" Target="slide1.xml"/><Relationship Id="rId7" Type="http://schemas.openxmlformats.org/officeDocument/2006/relationships/image" Target="../media/image40.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slide" Target="slide16.xml"/><Relationship Id="rId5" Type="http://schemas.openxmlformats.org/officeDocument/2006/relationships/slide" Target="slide11.xml"/><Relationship Id="rId4" Type="http://schemas.openxmlformats.org/officeDocument/2006/relationships/slide" Target="slide6.xml"/><Relationship Id="rId9" Type="http://schemas.openxmlformats.org/officeDocument/2006/relationships/image" Target="../media/image42.png"/></Relationships>
</file>

<file path=ppt/slides/_rels/slide8.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slide" Target="slide1.xml"/><Relationship Id="rId7" Type="http://schemas.openxmlformats.org/officeDocument/2006/relationships/image" Target="../media/image43.png"/><Relationship Id="rId12" Type="http://schemas.openxmlformats.org/officeDocument/2006/relationships/image" Target="../media/image44.pn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slide" Target="slide16.xml"/><Relationship Id="rId11" Type="http://schemas.openxmlformats.org/officeDocument/2006/relationships/image" Target="../media/image35.png"/><Relationship Id="rId5" Type="http://schemas.openxmlformats.org/officeDocument/2006/relationships/slide" Target="slide11.xml"/><Relationship Id="rId10" Type="http://schemas.openxmlformats.org/officeDocument/2006/relationships/image" Target="../media/image34.png"/><Relationship Id="rId4" Type="http://schemas.openxmlformats.org/officeDocument/2006/relationships/slide" Target="slide6.xml"/><Relationship Id="rId9" Type="http://schemas.openxmlformats.org/officeDocument/2006/relationships/image" Target="../media/image33.png"/></Relationships>
</file>

<file path=ppt/slides/_rels/slide9.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slide" Target="slide1.xml"/><Relationship Id="rId7" Type="http://schemas.openxmlformats.org/officeDocument/2006/relationships/image" Target="../media/image36.pn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slide" Target="slide16.xml"/><Relationship Id="rId11" Type="http://schemas.openxmlformats.org/officeDocument/2006/relationships/image" Target="../media/image45.png"/><Relationship Id="rId5" Type="http://schemas.openxmlformats.org/officeDocument/2006/relationships/slide" Target="slide11.xml"/><Relationship Id="rId10" Type="http://schemas.openxmlformats.org/officeDocument/2006/relationships/image" Target="../media/image39.png"/><Relationship Id="rId4" Type="http://schemas.openxmlformats.org/officeDocument/2006/relationships/slide" Target="slide6.xml"/><Relationship Id="rId9"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 name="Imagem 66"/>
          <p:cNvPicPr>
            <a:picLocks noChangeAspect="1"/>
          </p:cNvPicPr>
          <p:nvPr/>
        </p:nvPicPr>
        <p:blipFill>
          <a:blip r:embed="rId3"/>
          <a:stretch>
            <a:fillRect/>
          </a:stretch>
        </p:blipFill>
        <p:spPr>
          <a:xfrm>
            <a:off x="4658400" y="3693600"/>
            <a:ext cx="7504762" cy="3009524"/>
          </a:xfrm>
          <a:prstGeom prst="rect">
            <a:avLst/>
          </a:prstGeom>
        </p:spPr>
      </p:pic>
      <p:sp>
        <p:nvSpPr>
          <p:cNvPr id="14" name="文本框 15"/>
          <p:cNvSpPr txBox="1"/>
          <p:nvPr/>
        </p:nvSpPr>
        <p:spPr>
          <a:xfrm>
            <a:off x="1659603" y="69242"/>
            <a:ext cx="1980000" cy="584775"/>
          </a:xfrm>
          <a:prstGeom prst="rect">
            <a:avLst/>
          </a:prstGeom>
          <a:noFill/>
        </p:spPr>
        <p:txBody>
          <a:bodyPr wrap="square" rtlCol="0">
            <a:spAutoFit/>
          </a:bodyPr>
          <a:lstStyle/>
          <a:p>
            <a:pPr algn="ctr"/>
            <a:r>
              <a:rPr lang="pt-BR" altLang="zh-CN" sz="3200" dirty="0" smtClean="0">
                <a:solidFill>
                  <a:srgbClr val="C00000"/>
                </a:solidFill>
                <a:latin typeface="Century Gothic" panose="020B0502020202020204" pitchFamily="34" charset="0"/>
              </a:rPr>
              <a:t>PROJECT</a:t>
            </a:r>
          </a:p>
        </p:txBody>
      </p:sp>
      <p:grpSp>
        <p:nvGrpSpPr>
          <p:cNvPr id="42" name="Group 41"/>
          <p:cNvGrpSpPr/>
          <p:nvPr/>
        </p:nvGrpSpPr>
        <p:grpSpPr>
          <a:xfrm>
            <a:off x="-141668" y="2640167"/>
            <a:ext cx="4262907" cy="4198514"/>
            <a:chOff x="-141668" y="2627289"/>
            <a:chExt cx="4262907" cy="4198514"/>
          </a:xfrm>
        </p:grpSpPr>
        <p:sp>
          <p:nvSpPr>
            <p:cNvPr id="29" name="Retângulo de cantos arredondados 28"/>
            <p:cNvSpPr/>
            <p:nvPr/>
          </p:nvSpPr>
          <p:spPr>
            <a:xfrm>
              <a:off x="-141668" y="2736888"/>
              <a:ext cx="4262907" cy="4088915"/>
            </a:xfrm>
            <a:prstGeom prst="roundRect">
              <a:avLst>
                <a:gd name="adj" fmla="val 1558"/>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CaixaDeTexto 29"/>
            <p:cNvSpPr txBox="1"/>
            <p:nvPr/>
          </p:nvSpPr>
          <p:spPr>
            <a:xfrm>
              <a:off x="282698" y="2627289"/>
              <a:ext cx="3120355" cy="261610"/>
            </a:xfrm>
            <a:prstGeom prst="rect">
              <a:avLst/>
            </a:prstGeom>
            <a:solidFill>
              <a:schemeClr val="bg1"/>
            </a:solidFill>
          </p:spPr>
          <p:txBody>
            <a:bodyPr wrap="square" rtlCol="0">
              <a:spAutoFit/>
            </a:bodyPr>
            <a:lstStyle/>
            <a:p>
              <a:r>
                <a:rPr lang="en-US" sz="1100" dirty="0" smtClean="0"/>
                <a:t>FINANCIAL ANALYSIS – Data base December/2020</a:t>
              </a:r>
              <a:endParaRPr lang="en-US" sz="1100" dirty="0"/>
            </a:p>
          </p:txBody>
        </p:sp>
      </p:grpSp>
      <p:grpSp>
        <p:nvGrpSpPr>
          <p:cNvPr id="41" name="Group 40"/>
          <p:cNvGrpSpPr/>
          <p:nvPr/>
        </p:nvGrpSpPr>
        <p:grpSpPr>
          <a:xfrm>
            <a:off x="4589186" y="3327029"/>
            <a:ext cx="7735895" cy="3511652"/>
            <a:chOff x="4273865" y="3255508"/>
            <a:chExt cx="7735895" cy="4451606"/>
          </a:xfrm>
        </p:grpSpPr>
        <p:sp>
          <p:nvSpPr>
            <p:cNvPr id="39" name="Retângulo de cantos arredondados 28"/>
            <p:cNvSpPr/>
            <p:nvPr/>
          </p:nvSpPr>
          <p:spPr>
            <a:xfrm>
              <a:off x="4273865" y="3417322"/>
              <a:ext cx="7735895" cy="4289792"/>
            </a:xfrm>
            <a:prstGeom prst="roundRect">
              <a:avLst>
                <a:gd name="adj" fmla="val 1558"/>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CaixaDeTexto 29"/>
            <p:cNvSpPr txBox="1"/>
            <p:nvPr/>
          </p:nvSpPr>
          <p:spPr>
            <a:xfrm>
              <a:off x="4672249" y="3255508"/>
              <a:ext cx="3678635" cy="331634"/>
            </a:xfrm>
            <a:prstGeom prst="rect">
              <a:avLst/>
            </a:prstGeom>
            <a:solidFill>
              <a:schemeClr val="bg1"/>
            </a:solidFill>
          </p:spPr>
          <p:txBody>
            <a:bodyPr wrap="square" rtlCol="0">
              <a:spAutoFit/>
            </a:bodyPr>
            <a:lstStyle/>
            <a:p>
              <a:r>
                <a:rPr lang="en-US" sz="1100" dirty="0" smtClean="0"/>
                <a:t>PHYSICAL-FINANCIAL PROGRESS – Data base December/2020</a:t>
              </a:r>
              <a:endParaRPr lang="en-US" sz="1100" dirty="0"/>
            </a:p>
          </p:txBody>
        </p:sp>
      </p:grpSp>
      <p:sp>
        <p:nvSpPr>
          <p:cNvPr id="45" name="文本框 15">
            <a:hlinkClick r:id="rId4" action="ppaction://hlinksldjump"/>
          </p:cNvPr>
          <p:cNvSpPr txBox="1"/>
          <p:nvPr/>
        </p:nvSpPr>
        <p:spPr>
          <a:xfrm>
            <a:off x="4274978" y="69242"/>
            <a:ext cx="1188000" cy="584775"/>
          </a:xfrm>
          <a:prstGeom prst="rect">
            <a:avLst/>
          </a:prstGeom>
          <a:noFill/>
        </p:spPr>
        <p:txBody>
          <a:bodyPr wrap="square" rtlCol="0">
            <a:spAutoFit/>
          </a:bodyPr>
          <a:lstStyle/>
          <a:p>
            <a:pPr algn="ctr"/>
            <a:r>
              <a:rPr lang="pt-BR" altLang="zh-CN" sz="3200" dirty="0" smtClean="0">
                <a:solidFill>
                  <a:schemeClr val="accent2">
                    <a:lumMod val="40000"/>
                    <a:lumOff val="60000"/>
                  </a:schemeClr>
                </a:solidFill>
                <a:latin typeface="Century Gothic" panose="020B0502020202020204" pitchFamily="34" charset="0"/>
              </a:rPr>
              <a:t>CIVIL</a:t>
            </a:r>
          </a:p>
        </p:txBody>
      </p:sp>
      <p:sp>
        <p:nvSpPr>
          <p:cNvPr id="46" name="文本框 15">
            <a:hlinkClick r:id="rId5" action="ppaction://hlinksldjump"/>
          </p:cNvPr>
          <p:cNvSpPr txBox="1"/>
          <p:nvPr/>
        </p:nvSpPr>
        <p:spPr>
          <a:xfrm>
            <a:off x="6098353" y="69242"/>
            <a:ext cx="1800000" cy="584775"/>
          </a:xfrm>
          <a:prstGeom prst="rect">
            <a:avLst/>
          </a:prstGeom>
          <a:noFill/>
        </p:spPr>
        <p:txBody>
          <a:bodyPr wrap="square" rtlCol="0">
            <a:spAutoFit/>
          </a:bodyPr>
          <a:lstStyle/>
          <a:p>
            <a:pPr algn="ctr"/>
            <a:r>
              <a:rPr lang="pt-BR" altLang="zh-CN" sz="3200" dirty="0" smtClean="0">
                <a:solidFill>
                  <a:schemeClr val="accent2">
                    <a:lumMod val="40000"/>
                    <a:lumOff val="60000"/>
                  </a:schemeClr>
                </a:solidFill>
                <a:latin typeface="Century Gothic" panose="020B0502020202020204" pitchFamily="34" charset="0"/>
              </a:rPr>
              <a:t>SYSTEMS</a:t>
            </a:r>
          </a:p>
        </p:txBody>
      </p:sp>
      <p:sp>
        <p:nvSpPr>
          <p:cNvPr id="47" name="文本框 15">
            <a:hlinkClick r:id="rId6" action="ppaction://hlinksldjump"/>
          </p:cNvPr>
          <p:cNvSpPr txBox="1"/>
          <p:nvPr/>
        </p:nvSpPr>
        <p:spPr>
          <a:xfrm>
            <a:off x="8533727" y="69242"/>
            <a:ext cx="3348000" cy="584775"/>
          </a:xfrm>
          <a:prstGeom prst="rect">
            <a:avLst/>
          </a:prstGeom>
          <a:noFill/>
        </p:spPr>
        <p:txBody>
          <a:bodyPr wrap="square" rtlCol="0">
            <a:spAutoFit/>
          </a:bodyPr>
          <a:lstStyle/>
          <a:p>
            <a:pPr algn="ctr"/>
            <a:r>
              <a:rPr lang="pt-BR" altLang="zh-CN" sz="3200" dirty="0" smtClean="0">
                <a:solidFill>
                  <a:schemeClr val="accent2">
                    <a:lumMod val="40000"/>
                    <a:lumOff val="60000"/>
                  </a:schemeClr>
                </a:solidFill>
                <a:latin typeface="Century Gothic" panose="020B0502020202020204" pitchFamily="34" charset="0"/>
              </a:rPr>
              <a:t>ROLLING STOCK</a:t>
            </a:r>
          </a:p>
        </p:txBody>
      </p:sp>
      <p:cxnSp>
        <p:nvCxnSpPr>
          <p:cNvPr id="44" name="Straight Connector 43"/>
          <p:cNvCxnSpPr/>
          <p:nvPr/>
        </p:nvCxnSpPr>
        <p:spPr>
          <a:xfrm>
            <a:off x="3922174" y="32222"/>
            <a:ext cx="0" cy="64800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5805979" y="32222"/>
            <a:ext cx="0" cy="64800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8260503" y="32222"/>
            <a:ext cx="0" cy="64800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438590" y="32222"/>
            <a:ext cx="0" cy="64800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nvGrpSpPr>
          <p:cNvPr id="15" name="Group 14"/>
          <p:cNvGrpSpPr/>
          <p:nvPr/>
        </p:nvGrpSpPr>
        <p:grpSpPr>
          <a:xfrm>
            <a:off x="4589186" y="697197"/>
            <a:ext cx="7735895" cy="2557598"/>
            <a:chOff x="4589186" y="697197"/>
            <a:chExt cx="7735895" cy="2557598"/>
          </a:xfrm>
        </p:grpSpPr>
        <p:sp>
          <p:nvSpPr>
            <p:cNvPr id="31" name="Retângulo de cantos arredondados 26"/>
            <p:cNvSpPr/>
            <p:nvPr/>
          </p:nvSpPr>
          <p:spPr>
            <a:xfrm>
              <a:off x="4589186" y="806795"/>
              <a:ext cx="7735895" cy="2448000"/>
            </a:xfrm>
            <a:prstGeom prst="roundRect">
              <a:avLst>
                <a:gd name="adj" fmla="val 3853"/>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CaixaDeTexto 27"/>
            <p:cNvSpPr txBox="1"/>
            <p:nvPr/>
          </p:nvSpPr>
          <p:spPr>
            <a:xfrm>
              <a:off x="4992514" y="697197"/>
              <a:ext cx="3096000" cy="261610"/>
            </a:xfrm>
            <a:prstGeom prst="rect">
              <a:avLst/>
            </a:prstGeom>
            <a:solidFill>
              <a:schemeClr val="bg1"/>
            </a:solidFill>
          </p:spPr>
          <p:txBody>
            <a:bodyPr wrap="square" rtlCol="0">
              <a:spAutoFit/>
            </a:bodyPr>
            <a:lstStyle/>
            <a:p>
              <a:r>
                <a:rPr lang="en-US" sz="1100" dirty="0" smtClean="0"/>
                <a:t>RISK &amp; OPPORTUNITY – Data base November/2020</a:t>
              </a:r>
            </a:p>
          </p:txBody>
        </p:sp>
        <p:sp>
          <p:nvSpPr>
            <p:cNvPr id="33" name="CaixaDeTexto 27"/>
            <p:cNvSpPr txBox="1"/>
            <p:nvPr/>
          </p:nvSpPr>
          <p:spPr>
            <a:xfrm>
              <a:off x="5270484" y="919282"/>
              <a:ext cx="756000" cy="253916"/>
            </a:xfrm>
            <a:prstGeom prst="rect">
              <a:avLst/>
            </a:prstGeom>
            <a:noFill/>
            <a:ln>
              <a:noFill/>
            </a:ln>
          </p:spPr>
          <p:txBody>
            <a:bodyPr wrap="square" rtlCol="0">
              <a:spAutoFit/>
            </a:bodyPr>
            <a:lstStyle/>
            <a:p>
              <a:r>
                <a:rPr lang="en-US" sz="1050" dirty="0" smtClean="0">
                  <a:solidFill>
                    <a:schemeClr val="bg2">
                      <a:lumMod val="50000"/>
                    </a:schemeClr>
                  </a:solidFill>
                </a:rPr>
                <a:t>QUANTITY</a:t>
              </a:r>
              <a:endParaRPr lang="en-US" sz="1050" dirty="0">
                <a:solidFill>
                  <a:schemeClr val="bg2">
                    <a:lumMod val="50000"/>
                  </a:schemeClr>
                </a:solidFill>
              </a:endParaRPr>
            </a:p>
          </p:txBody>
        </p:sp>
        <p:sp>
          <p:nvSpPr>
            <p:cNvPr id="34" name="CaixaDeTexto 27"/>
            <p:cNvSpPr txBox="1"/>
            <p:nvPr/>
          </p:nvSpPr>
          <p:spPr>
            <a:xfrm>
              <a:off x="7149581" y="918864"/>
              <a:ext cx="576000" cy="253916"/>
            </a:xfrm>
            <a:prstGeom prst="rect">
              <a:avLst/>
            </a:prstGeom>
            <a:noFill/>
            <a:ln>
              <a:noFill/>
            </a:ln>
          </p:spPr>
          <p:txBody>
            <a:bodyPr wrap="square" rtlCol="0">
              <a:spAutoFit/>
            </a:bodyPr>
            <a:lstStyle/>
            <a:p>
              <a:r>
                <a:rPr lang="en-US" sz="1050" dirty="0" smtClean="0">
                  <a:solidFill>
                    <a:schemeClr val="bg2">
                      <a:lumMod val="50000"/>
                    </a:schemeClr>
                  </a:solidFill>
                </a:rPr>
                <a:t>VALUE</a:t>
              </a:r>
              <a:endParaRPr lang="en-US" sz="1050" dirty="0">
                <a:solidFill>
                  <a:schemeClr val="bg2">
                    <a:lumMod val="50000"/>
                  </a:schemeClr>
                </a:solidFill>
              </a:endParaRPr>
            </a:p>
          </p:txBody>
        </p:sp>
        <p:sp>
          <p:nvSpPr>
            <p:cNvPr id="35" name="CaixaDeTexto 27"/>
            <p:cNvSpPr txBox="1"/>
            <p:nvPr/>
          </p:nvSpPr>
          <p:spPr>
            <a:xfrm>
              <a:off x="8604388" y="918864"/>
              <a:ext cx="1260000" cy="253916"/>
            </a:xfrm>
            <a:prstGeom prst="rect">
              <a:avLst/>
            </a:prstGeom>
            <a:noFill/>
            <a:ln>
              <a:noFill/>
            </a:ln>
          </p:spPr>
          <p:txBody>
            <a:bodyPr wrap="square" rtlCol="0">
              <a:spAutoFit/>
            </a:bodyPr>
            <a:lstStyle/>
            <a:p>
              <a:r>
                <a:rPr lang="en-US" sz="1050" dirty="0" smtClean="0">
                  <a:solidFill>
                    <a:schemeClr val="bg2">
                      <a:lumMod val="50000"/>
                    </a:schemeClr>
                  </a:solidFill>
                </a:rPr>
                <a:t>RISK VALUE STATUS</a:t>
              </a:r>
              <a:endParaRPr lang="en-US" sz="1050" dirty="0">
                <a:solidFill>
                  <a:schemeClr val="bg2">
                    <a:lumMod val="50000"/>
                  </a:schemeClr>
                </a:solidFill>
              </a:endParaRPr>
            </a:p>
          </p:txBody>
        </p:sp>
        <p:sp>
          <p:nvSpPr>
            <p:cNvPr id="36" name="CaixaDeTexto 27"/>
            <p:cNvSpPr txBox="1"/>
            <p:nvPr/>
          </p:nvSpPr>
          <p:spPr>
            <a:xfrm>
              <a:off x="10210282" y="918864"/>
              <a:ext cx="1836000" cy="253916"/>
            </a:xfrm>
            <a:prstGeom prst="rect">
              <a:avLst/>
            </a:prstGeom>
            <a:noFill/>
            <a:ln>
              <a:noFill/>
            </a:ln>
          </p:spPr>
          <p:txBody>
            <a:bodyPr wrap="square" rtlCol="0">
              <a:spAutoFit/>
            </a:bodyPr>
            <a:lstStyle/>
            <a:p>
              <a:r>
                <a:rPr lang="en-US" sz="1050" dirty="0" smtClean="0">
                  <a:solidFill>
                    <a:schemeClr val="bg2">
                      <a:lumMod val="50000"/>
                    </a:schemeClr>
                  </a:solidFill>
                </a:rPr>
                <a:t>OPPORTUNITY VALUE STATUS</a:t>
              </a:r>
              <a:endParaRPr lang="en-US" sz="1050" dirty="0">
                <a:solidFill>
                  <a:schemeClr val="bg2">
                    <a:lumMod val="50000"/>
                  </a:schemeClr>
                </a:solidFill>
              </a:endParaRPr>
            </a:p>
          </p:txBody>
        </p:sp>
        <p:grpSp>
          <p:nvGrpSpPr>
            <p:cNvPr id="54" name="Group 53"/>
            <p:cNvGrpSpPr/>
            <p:nvPr/>
          </p:nvGrpSpPr>
          <p:grpSpPr>
            <a:xfrm>
              <a:off x="4639439" y="849801"/>
              <a:ext cx="216000" cy="216000"/>
              <a:chOff x="4645878" y="851948"/>
              <a:chExt cx="216000" cy="216000"/>
            </a:xfrm>
          </p:grpSpPr>
          <p:sp>
            <p:nvSpPr>
              <p:cNvPr id="38" name="Oval 37"/>
              <p:cNvSpPr/>
              <p:nvPr/>
            </p:nvSpPr>
            <p:spPr>
              <a:xfrm>
                <a:off x="4645878" y="851948"/>
                <a:ext cx="216000" cy="216000"/>
              </a:xfrm>
              <a:prstGeom prst="ellipse">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Plus 51">
                <a:hlinkClick r:id="rId7" action="ppaction://hlinksldjump"/>
              </p:cNvPr>
              <p:cNvSpPr/>
              <p:nvPr/>
            </p:nvSpPr>
            <p:spPr>
              <a:xfrm>
                <a:off x="4663878" y="869948"/>
                <a:ext cx="180000" cy="180000"/>
              </a:xfrm>
              <a:prstGeom prst="mathPlus">
                <a:avLst>
                  <a:gd name="adj1" fmla="val 15570"/>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 name="Picture 1"/>
            <p:cNvPicPr>
              <a:picLocks noChangeAspect="1"/>
            </p:cNvPicPr>
            <p:nvPr/>
          </p:nvPicPr>
          <p:blipFill>
            <a:blip r:embed="rId8"/>
            <a:stretch>
              <a:fillRect/>
            </a:stretch>
          </p:blipFill>
          <p:spPr>
            <a:xfrm>
              <a:off x="4901685" y="1187144"/>
              <a:ext cx="1506522" cy="1980000"/>
            </a:xfrm>
            <a:prstGeom prst="rect">
              <a:avLst/>
            </a:prstGeom>
          </p:spPr>
        </p:pic>
        <p:pic>
          <p:nvPicPr>
            <p:cNvPr id="8" name="Picture 7"/>
            <p:cNvPicPr>
              <a:picLocks noChangeAspect="1"/>
            </p:cNvPicPr>
            <p:nvPr/>
          </p:nvPicPr>
          <p:blipFill>
            <a:blip r:embed="rId9"/>
            <a:stretch>
              <a:fillRect/>
            </a:stretch>
          </p:blipFill>
          <p:spPr>
            <a:xfrm>
              <a:off x="6683224" y="1187144"/>
              <a:ext cx="1508569" cy="1980000"/>
            </a:xfrm>
            <a:prstGeom prst="rect">
              <a:avLst/>
            </a:prstGeom>
          </p:spPr>
        </p:pic>
        <p:pic>
          <p:nvPicPr>
            <p:cNvPr id="9" name="Picture 8"/>
            <p:cNvPicPr>
              <a:picLocks noChangeAspect="1"/>
            </p:cNvPicPr>
            <p:nvPr/>
          </p:nvPicPr>
          <p:blipFill>
            <a:blip r:embed="rId10"/>
            <a:stretch>
              <a:fillRect/>
            </a:stretch>
          </p:blipFill>
          <p:spPr>
            <a:xfrm>
              <a:off x="8473514" y="1187144"/>
              <a:ext cx="1521747" cy="1980000"/>
            </a:xfrm>
            <a:prstGeom prst="rect">
              <a:avLst/>
            </a:prstGeom>
          </p:spPr>
        </p:pic>
        <p:pic>
          <p:nvPicPr>
            <p:cNvPr id="13" name="Picture 12"/>
            <p:cNvPicPr>
              <a:picLocks noChangeAspect="1"/>
            </p:cNvPicPr>
            <p:nvPr/>
          </p:nvPicPr>
          <p:blipFill>
            <a:blip r:embed="rId11"/>
            <a:stretch>
              <a:fillRect/>
            </a:stretch>
          </p:blipFill>
          <p:spPr>
            <a:xfrm>
              <a:off x="10264060" y="1187144"/>
              <a:ext cx="1721740" cy="1980000"/>
            </a:xfrm>
            <a:prstGeom prst="rect">
              <a:avLst/>
            </a:prstGeom>
          </p:spPr>
        </p:pic>
      </p:grpSp>
      <p:pic>
        <p:nvPicPr>
          <p:cNvPr id="4" name="Imagem 3"/>
          <p:cNvPicPr>
            <a:picLocks/>
          </p:cNvPicPr>
          <p:nvPr/>
        </p:nvPicPr>
        <p:blipFill>
          <a:blip r:embed="rId12"/>
          <a:stretch>
            <a:fillRect/>
          </a:stretch>
        </p:blipFill>
        <p:spPr>
          <a:xfrm>
            <a:off x="248400" y="2876400"/>
            <a:ext cx="2224800" cy="3884400"/>
          </a:xfrm>
          <a:prstGeom prst="rect">
            <a:avLst/>
          </a:prstGeom>
        </p:spPr>
      </p:pic>
      <p:pic>
        <p:nvPicPr>
          <p:cNvPr id="5" name="Imagem 4"/>
          <p:cNvPicPr>
            <a:picLocks/>
          </p:cNvPicPr>
          <p:nvPr/>
        </p:nvPicPr>
        <p:blipFill>
          <a:blip r:embed="rId13"/>
          <a:stretch>
            <a:fillRect/>
          </a:stretch>
        </p:blipFill>
        <p:spPr>
          <a:xfrm>
            <a:off x="2577600" y="2872800"/>
            <a:ext cx="1317600" cy="1404000"/>
          </a:xfrm>
          <a:prstGeom prst="rect">
            <a:avLst/>
          </a:prstGeom>
        </p:spPr>
      </p:pic>
      <p:grpSp>
        <p:nvGrpSpPr>
          <p:cNvPr id="58" name="Group 57"/>
          <p:cNvGrpSpPr/>
          <p:nvPr/>
        </p:nvGrpSpPr>
        <p:grpSpPr>
          <a:xfrm>
            <a:off x="3871001" y="2792364"/>
            <a:ext cx="216000" cy="216000"/>
            <a:chOff x="4645878" y="851948"/>
            <a:chExt cx="216000" cy="216000"/>
          </a:xfrm>
        </p:grpSpPr>
        <p:sp>
          <p:nvSpPr>
            <p:cNvPr id="59" name="Oval 58"/>
            <p:cNvSpPr/>
            <p:nvPr/>
          </p:nvSpPr>
          <p:spPr>
            <a:xfrm>
              <a:off x="4645878" y="851948"/>
              <a:ext cx="216000" cy="216000"/>
            </a:xfrm>
            <a:prstGeom prst="ellipse">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Plus 59">
              <a:hlinkClick r:id="rId14" action="ppaction://hlinksldjump"/>
            </p:cNvPr>
            <p:cNvSpPr/>
            <p:nvPr/>
          </p:nvSpPr>
          <p:spPr>
            <a:xfrm>
              <a:off x="4663878" y="869948"/>
              <a:ext cx="180000" cy="180000"/>
            </a:xfrm>
            <a:prstGeom prst="mathPlus">
              <a:avLst>
                <a:gd name="adj1" fmla="val 15570"/>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Imagem 5"/>
          <p:cNvPicPr>
            <a:picLocks/>
          </p:cNvPicPr>
          <p:nvPr/>
        </p:nvPicPr>
        <p:blipFill>
          <a:blip r:embed="rId15"/>
          <a:stretch>
            <a:fillRect/>
          </a:stretch>
        </p:blipFill>
        <p:spPr>
          <a:xfrm>
            <a:off x="2577600" y="4287600"/>
            <a:ext cx="1317600" cy="1404000"/>
          </a:xfrm>
          <a:prstGeom prst="rect">
            <a:avLst/>
          </a:prstGeom>
        </p:spPr>
      </p:pic>
      <p:pic>
        <p:nvPicPr>
          <p:cNvPr id="7" name="Imagem 6"/>
          <p:cNvPicPr>
            <a:picLocks/>
          </p:cNvPicPr>
          <p:nvPr/>
        </p:nvPicPr>
        <p:blipFill>
          <a:blip r:embed="rId16"/>
          <a:stretch>
            <a:fillRect/>
          </a:stretch>
        </p:blipFill>
        <p:spPr>
          <a:xfrm>
            <a:off x="2577600" y="5702400"/>
            <a:ext cx="1317600" cy="939600"/>
          </a:xfrm>
          <a:prstGeom prst="rect">
            <a:avLst/>
          </a:prstGeom>
        </p:spPr>
      </p:pic>
      <p:grpSp>
        <p:nvGrpSpPr>
          <p:cNvPr id="61" name="Group 60"/>
          <p:cNvGrpSpPr/>
          <p:nvPr/>
        </p:nvGrpSpPr>
        <p:grpSpPr>
          <a:xfrm>
            <a:off x="4639439" y="3498556"/>
            <a:ext cx="216000" cy="216000"/>
            <a:chOff x="4645878" y="851948"/>
            <a:chExt cx="216000" cy="216000"/>
          </a:xfrm>
        </p:grpSpPr>
        <p:sp>
          <p:nvSpPr>
            <p:cNvPr id="62" name="Oval 61"/>
            <p:cNvSpPr/>
            <p:nvPr/>
          </p:nvSpPr>
          <p:spPr>
            <a:xfrm>
              <a:off x="4645878" y="851948"/>
              <a:ext cx="216000" cy="216000"/>
            </a:xfrm>
            <a:prstGeom prst="ellipse">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Plus 62">
              <a:hlinkClick r:id="rId17" action="ppaction://hlinksldjump"/>
            </p:cNvPr>
            <p:cNvSpPr/>
            <p:nvPr/>
          </p:nvSpPr>
          <p:spPr>
            <a:xfrm>
              <a:off x="4663878" y="869948"/>
              <a:ext cx="180000" cy="180000"/>
            </a:xfrm>
            <a:prstGeom prst="mathPlus">
              <a:avLst>
                <a:gd name="adj1" fmla="val 15570"/>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9" name="Retângulo de cantos arredondados 68"/>
          <p:cNvSpPr/>
          <p:nvPr/>
        </p:nvSpPr>
        <p:spPr>
          <a:xfrm>
            <a:off x="5250395" y="3804709"/>
            <a:ext cx="1529346" cy="857908"/>
          </a:xfrm>
          <a:prstGeom prst="roundRect">
            <a:avLst>
              <a:gd name="adj" fmla="val 3853"/>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700" b="1" dirty="0" smtClean="0">
                <a:solidFill>
                  <a:schemeClr val="tx1"/>
                </a:solidFill>
              </a:rPr>
              <a:t>% Physical Progress (Dec/20):</a:t>
            </a:r>
          </a:p>
          <a:p>
            <a:r>
              <a:rPr lang="en-US" sz="700" dirty="0" smtClean="0">
                <a:solidFill>
                  <a:schemeClr val="tx1"/>
                </a:solidFill>
              </a:rPr>
              <a:t>Baseline: 1,04%</a:t>
            </a:r>
          </a:p>
          <a:p>
            <a:r>
              <a:rPr lang="en-US" sz="700" dirty="0" smtClean="0">
                <a:solidFill>
                  <a:schemeClr val="tx1"/>
                </a:solidFill>
              </a:rPr>
              <a:t>Real: 0,17%</a:t>
            </a:r>
          </a:p>
          <a:p>
            <a:endParaRPr lang="en-US" sz="700" dirty="0" smtClean="0">
              <a:solidFill>
                <a:schemeClr val="tx1"/>
              </a:solidFill>
            </a:endParaRPr>
          </a:p>
          <a:p>
            <a:r>
              <a:rPr lang="en-US" sz="700" b="1" dirty="0" smtClean="0">
                <a:solidFill>
                  <a:schemeClr val="tx1"/>
                </a:solidFill>
              </a:rPr>
              <a:t>% Physical Progress (Accumulated):</a:t>
            </a:r>
          </a:p>
          <a:p>
            <a:r>
              <a:rPr lang="en-US" sz="700" dirty="0" smtClean="0">
                <a:solidFill>
                  <a:schemeClr val="tx1"/>
                </a:solidFill>
              </a:rPr>
              <a:t>Baseline: 3,27%</a:t>
            </a:r>
          </a:p>
          <a:p>
            <a:r>
              <a:rPr lang="en-US" sz="700" dirty="0" smtClean="0">
                <a:solidFill>
                  <a:schemeClr val="tx1"/>
                </a:solidFill>
              </a:rPr>
              <a:t>Real: 2,07%</a:t>
            </a:r>
            <a:endParaRPr lang="en-US" sz="700" dirty="0">
              <a:solidFill>
                <a:schemeClr val="tx1"/>
              </a:solidFill>
            </a:endParaRPr>
          </a:p>
        </p:txBody>
      </p:sp>
      <p:grpSp>
        <p:nvGrpSpPr>
          <p:cNvPr id="11" name="Grupo 10"/>
          <p:cNvGrpSpPr/>
          <p:nvPr/>
        </p:nvGrpSpPr>
        <p:grpSpPr>
          <a:xfrm>
            <a:off x="-141668" y="701769"/>
            <a:ext cx="4262907" cy="1926231"/>
            <a:chOff x="-141668" y="701769"/>
            <a:chExt cx="4262907" cy="1926231"/>
          </a:xfrm>
        </p:grpSpPr>
        <p:pic>
          <p:nvPicPr>
            <p:cNvPr id="10" name="Imagem 9"/>
            <p:cNvPicPr>
              <a:picLocks noChangeAspect="1"/>
            </p:cNvPicPr>
            <p:nvPr/>
          </p:nvPicPr>
          <p:blipFill>
            <a:blip r:embed="rId18"/>
            <a:stretch>
              <a:fillRect/>
            </a:stretch>
          </p:blipFill>
          <p:spPr>
            <a:xfrm>
              <a:off x="234000" y="867600"/>
              <a:ext cx="3637431" cy="1760400"/>
            </a:xfrm>
            <a:prstGeom prst="rect">
              <a:avLst/>
            </a:prstGeom>
          </p:spPr>
        </p:pic>
        <p:grpSp>
          <p:nvGrpSpPr>
            <p:cNvPr id="17" name="Grupo 16"/>
            <p:cNvGrpSpPr/>
            <p:nvPr/>
          </p:nvGrpSpPr>
          <p:grpSpPr>
            <a:xfrm>
              <a:off x="-141668" y="701769"/>
              <a:ext cx="4262907" cy="1925520"/>
              <a:chOff x="-141668" y="701769"/>
              <a:chExt cx="4262907" cy="1925520"/>
            </a:xfrm>
          </p:grpSpPr>
          <p:sp>
            <p:nvSpPr>
              <p:cNvPr id="27" name="Retângulo de cantos arredondados 26"/>
              <p:cNvSpPr/>
              <p:nvPr/>
            </p:nvSpPr>
            <p:spPr>
              <a:xfrm>
                <a:off x="-141668" y="811368"/>
                <a:ext cx="4262907" cy="1815921"/>
              </a:xfrm>
              <a:prstGeom prst="roundRect">
                <a:avLst>
                  <a:gd name="adj" fmla="val 3853"/>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5" name="Group 54"/>
              <p:cNvGrpSpPr/>
              <p:nvPr/>
            </p:nvGrpSpPr>
            <p:grpSpPr>
              <a:xfrm>
                <a:off x="3871001" y="849801"/>
                <a:ext cx="216000" cy="216000"/>
                <a:chOff x="4645878" y="851948"/>
                <a:chExt cx="216000" cy="216000"/>
              </a:xfrm>
            </p:grpSpPr>
            <p:sp>
              <p:nvSpPr>
                <p:cNvPr id="56" name="Oval 55"/>
                <p:cNvSpPr/>
                <p:nvPr/>
              </p:nvSpPr>
              <p:spPr>
                <a:xfrm>
                  <a:off x="4645878" y="851948"/>
                  <a:ext cx="216000" cy="216000"/>
                </a:xfrm>
                <a:prstGeom prst="ellipse">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Plus 56">
                  <a:hlinkClick r:id="rId19" action="ppaction://hlinksldjump"/>
                </p:cNvPr>
                <p:cNvSpPr/>
                <p:nvPr/>
              </p:nvSpPr>
              <p:spPr>
                <a:xfrm>
                  <a:off x="4663878" y="869948"/>
                  <a:ext cx="180000" cy="180000"/>
                </a:xfrm>
                <a:prstGeom prst="mathPlus">
                  <a:avLst>
                    <a:gd name="adj1" fmla="val 15570"/>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CaixaDeTexto 27"/>
              <p:cNvSpPr txBox="1"/>
              <p:nvPr/>
            </p:nvSpPr>
            <p:spPr>
              <a:xfrm>
                <a:off x="249004" y="701769"/>
                <a:ext cx="3240000" cy="261610"/>
              </a:xfrm>
              <a:prstGeom prst="rect">
                <a:avLst/>
              </a:prstGeom>
              <a:solidFill>
                <a:schemeClr val="bg1"/>
              </a:solidFill>
            </p:spPr>
            <p:txBody>
              <a:bodyPr wrap="square" rtlCol="0">
                <a:spAutoFit/>
              </a:bodyPr>
              <a:lstStyle/>
              <a:p>
                <a:r>
                  <a:rPr lang="en-US" sz="1100" dirty="0" smtClean="0"/>
                  <a:t>MONTHLY ACTION </a:t>
                </a:r>
                <a:r>
                  <a:rPr lang="en-US" sz="1100" dirty="0"/>
                  <a:t>PLAN – Data base </a:t>
                </a:r>
                <a:r>
                  <a:rPr lang="en-US" sz="1100" dirty="0" smtClean="0"/>
                  <a:t>December/2020</a:t>
                </a:r>
                <a:endParaRPr lang="en-US" sz="1100" dirty="0"/>
              </a:p>
            </p:txBody>
          </p:sp>
        </p:grpSp>
      </p:grpSp>
    </p:spTree>
    <p:extLst>
      <p:ext uri="{BB962C8B-B14F-4D97-AF65-F5344CB8AC3E}">
        <p14:creationId xmlns:p14="http://schemas.microsoft.com/office/powerpoint/2010/main" val="18449582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Imagem 47"/>
          <p:cNvPicPr>
            <a:picLocks/>
          </p:cNvPicPr>
          <p:nvPr/>
        </p:nvPicPr>
        <p:blipFill>
          <a:blip r:embed="rId3"/>
          <a:stretch>
            <a:fillRect/>
          </a:stretch>
        </p:blipFill>
        <p:spPr>
          <a:xfrm>
            <a:off x="4658400" y="3693600"/>
            <a:ext cx="7506000" cy="3009524"/>
          </a:xfrm>
          <a:prstGeom prst="rect">
            <a:avLst/>
          </a:prstGeom>
        </p:spPr>
      </p:pic>
      <p:sp>
        <p:nvSpPr>
          <p:cNvPr id="30" name="文本框 15">
            <a:hlinkClick r:id="rId4" action="ppaction://hlinksldjump"/>
          </p:cNvPr>
          <p:cNvSpPr txBox="1"/>
          <p:nvPr/>
        </p:nvSpPr>
        <p:spPr>
          <a:xfrm>
            <a:off x="1659603" y="69242"/>
            <a:ext cx="1980000" cy="584775"/>
          </a:xfrm>
          <a:prstGeom prst="rect">
            <a:avLst/>
          </a:prstGeom>
          <a:noFill/>
        </p:spPr>
        <p:txBody>
          <a:bodyPr wrap="square" rtlCol="0">
            <a:spAutoFit/>
          </a:bodyPr>
          <a:lstStyle>
            <a:defPPr>
              <a:defRPr lang="pt-BR"/>
            </a:defPPr>
            <a:lvl1pPr algn="ctr">
              <a:defRPr sz="3200">
                <a:solidFill>
                  <a:schemeClr val="accent2">
                    <a:lumMod val="40000"/>
                    <a:lumOff val="60000"/>
                  </a:schemeClr>
                </a:solidFill>
                <a:latin typeface="Century Gothic" panose="020B0502020202020204" pitchFamily="34" charset="0"/>
              </a:defRPr>
            </a:lvl1pPr>
          </a:lstStyle>
          <a:p>
            <a:r>
              <a:rPr lang="pt-BR" altLang="zh-CN" dirty="0"/>
              <a:t>PROJECT</a:t>
            </a:r>
          </a:p>
        </p:txBody>
      </p:sp>
      <p:sp>
        <p:nvSpPr>
          <p:cNvPr id="31" name="文本框 15">
            <a:hlinkClick r:id="rId5" action="ppaction://hlinksldjump"/>
          </p:cNvPr>
          <p:cNvSpPr txBox="1"/>
          <p:nvPr/>
        </p:nvSpPr>
        <p:spPr>
          <a:xfrm>
            <a:off x="4274978" y="69242"/>
            <a:ext cx="1188000" cy="584775"/>
          </a:xfrm>
          <a:prstGeom prst="rect">
            <a:avLst/>
          </a:prstGeom>
          <a:noFill/>
        </p:spPr>
        <p:txBody>
          <a:bodyPr wrap="square" rtlCol="0">
            <a:spAutoFit/>
          </a:bodyPr>
          <a:lstStyle>
            <a:defPPr>
              <a:defRPr lang="pt-BR"/>
            </a:defPPr>
            <a:lvl1pPr algn="ctr">
              <a:defRPr sz="3200">
                <a:solidFill>
                  <a:srgbClr val="C00000"/>
                </a:solidFill>
                <a:latin typeface="Century Gothic" panose="020B0502020202020204" pitchFamily="34" charset="0"/>
              </a:defRPr>
            </a:lvl1pPr>
          </a:lstStyle>
          <a:p>
            <a:r>
              <a:rPr lang="pt-BR" altLang="zh-CN" dirty="0"/>
              <a:t>CIVIL</a:t>
            </a:r>
          </a:p>
        </p:txBody>
      </p:sp>
      <p:sp>
        <p:nvSpPr>
          <p:cNvPr id="32" name="文本框 15">
            <a:hlinkClick r:id="rId6" action="ppaction://hlinksldjump"/>
          </p:cNvPr>
          <p:cNvSpPr txBox="1"/>
          <p:nvPr/>
        </p:nvSpPr>
        <p:spPr>
          <a:xfrm>
            <a:off x="6098353" y="69242"/>
            <a:ext cx="1800000" cy="584775"/>
          </a:xfrm>
          <a:prstGeom prst="rect">
            <a:avLst/>
          </a:prstGeom>
          <a:noFill/>
        </p:spPr>
        <p:txBody>
          <a:bodyPr wrap="square" rtlCol="0">
            <a:spAutoFit/>
          </a:bodyPr>
          <a:lstStyle/>
          <a:p>
            <a:pPr algn="ctr"/>
            <a:r>
              <a:rPr lang="pt-BR" altLang="zh-CN" sz="3200" dirty="0" smtClean="0">
                <a:solidFill>
                  <a:schemeClr val="accent2">
                    <a:lumMod val="40000"/>
                    <a:lumOff val="60000"/>
                  </a:schemeClr>
                </a:solidFill>
                <a:latin typeface="Century Gothic" panose="020B0502020202020204" pitchFamily="34" charset="0"/>
              </a:rPr>
              <a:t>SYSTEMS</a:t>
            </a:r>
          </a:p>
        </p:txBody>
      </p:sp>
      <p:sp>
        <p:nvSpPr>
          <p:cNvPr id="33" name="文本框 15">
            <a:hlinkClick r:id="rId7" action="ppaction://hlinksldjump"/>
          </p:cNvPr>
          <p:cNvSpPr txBox="1"/>
          <p:nvPr/>
        </p:nvSpPr>
        <p:spPr>
          <a:xfrm>
            <a:off x="8533727" y="69242"/>
            <a:ext cx="3348000" cy="584775"/>
          </a:xfrm>
          <a:prstGeom prst="rect">
            <a:avLst/>
          </a:prstGeom>
          <a:noFill/>
        </p:spPr>
        <p:txBody>
          <a:bodyPr wrap="square" rtlCol="0">
            <a:spAutoFit/>
          </a:bodyPr>
          <a:lstStyle/>
          <a:p>
            <a:pPr algn="ctr"/>
            <a:r>
              <a:rPr lang="pt-BR" altLang="zh-CN" sz="3200" dirty="0" smtClean="0">
                <a:solidFill>
                  <a:schemeClr val="accent2">
                    <a:lumMod val="40000"/>
                    <a:lumOff val="60000"/>
                  </a:schemeClr>
                </a:solidFill>
                <a:latin typeface="Century Gothic" panose="020B0502020202020204" pitchFamily="34" charset="0"/>
              </a:rPr>
              <a:t>ROLLING STOCK</a:t>
            </a:r>
          </a:p>
        </p:txBody>
      </p:sp>
      <p:cxnSp>
        <p:nvCxnSpPr>
          <p:cNvPr id="34" name="Straight Connector 33"/>
          <p:cNvCxnSpPr/>
          <p:nvPr/>
        </p:nvCxnSpPr>
        <p:spPr>
          <a:xfrm>
            <a:off x="3922174" y="32222"/>
            <a:ext cx="0" cy="64800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5805979" y="32222"/>
            <a:ext cx="0" cy="64800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8260503" y="32222"/>
            <a:ext cx="0" cy="64800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438590" y="32222"/>
            <a:ext cx="0" cy="64800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nvGrpSpPr>
          <p:cNvPr id="28" name="Group 40"/>
          <p:cNvGrpSpPr/>
          <p:nvPr/>
        </p:nvGrpSpPr>
        <p:grpSpPr>
          <a:xfrm>
            <a:off x="4589186" y="3327029"/>
            <a:ext cx="7735895" cy="3511652"/>
            <a:chOff x="4273865" y="3255508"/>
            <a:chExt cx="7735895" cy="4451606"/>
          </a:xfrm>
        </p:grpSpPr>
        <p:sp>
          <p:nvSpPr>
            <p:cNvPr id="29" name="Retângulo de cantos arredondados 28"/>
            <p:cNvSpPr/>
            <p:nvPr/>
          </p:nvSpPr>
          <p:spPr>
            <a:xfrm>
              <a:off x="4273865" y="3417322"/>
              <a:ext cx="7735895" cy="4289792"/>
            </a:xfrm>
            <a:prstGeom prst="roundRect">
              <a:avLst>
                <a:gd name="adj" fmla="val 1558"/>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CaixaDeTexto 29"/>
            <p:cNvSpPr txBox="1"/>
            <p:nvPr/>
          </p:nvSpPr>
          <p:spPr>
            <a:xfrm>
              <a:off x="4672249" y="3255508"/>
              <a:ext cx="3678636" cy="331634"/>
            </a:xfrm>
            <a:prstGeom prst="rect">
              <a:avLst/>
            </a:prstGeom>
            <a:solidFill>
              <a:schemeClr val="bg1"/>
            </a:solidFill>
          </p:spPr>
          <p:txBody>
            <a:bodyPr wrap="square" rtlCol="0">
              <a:spAutoFit/>
            </a:bodyPr>
            <a:lstStyle/>
            <a:p>
              <a:r>
                <a:rPr lang="en-US" sz="1100" dirty="0" smtClean="0"/>
                <a:t>PHYSICAL-FINANCIAL PROGRESS – Data base December/2020</a:t>
              </a:r>
              <a:endParaRPr lang="en-US" sz="1100" dirty="0"/>
            </a:p>
          </p:txBody>
        </p:sp>
      </p:grpSp>
      <p:grpSp>
        <p:nvGrpSpPr>
          <p:cNvPr id="55" name="Group 40"/>
          <p:cNvGrpSpPr/>
          <p:nvPr/>
        </p:nvGrpSpPr>
        <p:grpSpPr>
          <a:xfrm>
            <a:off x="4589186" y="682682"/>
            <a:ext cx="7735895" cy="2664949"/>
            <a:chOff x="4273865" y="3213270"/>
            <a:chExt cx="7735895" cy="4493844"/>
          </a:xfrm>
        </p:grpSpPr>
        <p:sp>
          <p:nvSpPr>
            <p:cNvPr id="56" name="Retângulo de cantos arredondados 28"/>
            <p:cNvSpPr/>
            <p:nvPr/>
          </p:nvSpPr>
          <p:spPr>
            <a:xfrm>
              <a:off x="4273865" y="3417322"/>
              <a:ext cx="7735895" cy="4289792"/>
            </a:xfrm>
            <a:prstGeom prst="roundRect">
              <a:avLst>
                <a:gd name="adj" fmla="val 1558"/>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CaixaDeTexto 29"/>
            <p:cNvSpPr txBox="1"/>
            <p:nvPr/>
          </p:nvSpPr>
          <p:spPr>
            <a:xfrm>
              <a:off x="4672252" y="3213270"/>
              <a:ext cx="1239492" cy="441147"/>
            </a:xfrm>
            <a:prstGeom prst="rect">
              <a:avLst/>
            </a:prstGeom>
            <a:solidFill>
              <a:schemeClr val="bg1"/>
            </a:solidFill>
          </p:spPr>
          <p:txBody>
            <a:bodyPr wrap="square" rtlCol="0">
              <a:spAutoFit/>
            </a:bodyPr>
            <a:lstStyle/>
            <a:p>
              <a:r>
                <a:rPr lang="en-US" sz="1100" dirty="0" smtClean="0"/>
                <a:t>MAIN DEVIATIONS</a:t>
              </a:r>
              <a:endParaRPr lang="en-US" sz="1100" dirty="0"/>
            </a:p>
          </p:txBody>
        </p:sp>
      </p:grpSp>
      <p:pic>
        <p:nvPicPr>
          <p:cNvPr id="3" name="Imagem 2"/>
          <p:cNvPicPr>
            <a:picLocks noChangeAspect="1"/>
          </p:cNvPicPr>
          <p:nvPr/>
        </p:nvPicPr>
        <p:blipFill>
          <a:blip r:embed="rId8"/>
          <a:stretch>
            <a:fillRect/>
          </a:stretch>
        </p:blipFill>
        <p:spPr>
          <a:xfrm>
            <a:off x="4658400" y="1040400"/>
            <a:ext cx="7503953" cy="1940400"/>
          </a:xfrm>
          <a:prstGeom prst="rect">
            <a:avLst/>
          </a:prstGeom>
          <a:ln>
            <a:solidFill>
              <a:schemeClr val="bg1">
                <a:lumMod val="75000"/>
              </a:schemeClr>
            </a:solidFill>
          </a:ln>
        </p:spPr>
      </p:pic>
      <p:grpSp>
        <p:nvGrpSpPr>
          <p:cNvPr id="39" name="Group 40"/>
          <p:cNvGrpSpPr/>
          <p:nvPr/>
        </p:nvGrpSpPr>
        <p:grpSpPr>
          <a:xfrm>
            <a:off x="-132066" y="2586651"/>
            <a:ext cx="4639373" cy="2946514"/>
            <a:chOff x="4273865" y="3255508"/>
            <a:chExt cx="7735895" cy="4451606"/>
          </a:xfrm>
        </p:grpSpPr>
        <p:sp>
          <p:nvSpPr>
            <p:cNvPr id="40" name="Retângulo de cantos arredondados 28"/>
            <p:cNvSpPr/>
            <p:nvPr/>
          </p:nvSpPr>
          <p:spPr>
            <a:xfrm>
              <a:off x="4273865" y="3417322"/>
              <a:ext cx="7735895" cy="4289792"/>
            </a:xfrm>
            <a:prstGeom prst="roundRect">
              <a:avLst>
                <a:gd name="adj" fmla="val 1558"/>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CaixaDeTexto 29"/>
            <p:cNvSpPr txBox="1"/>
            <p:nvPr/>
          </p:nvSpPr>
          <p:spPr>
            <a:xfrm>
              <a:off x="4672249" y="3255508"/>
              <a:ext cx="2220597" cy="331634"/>
            </a:xfrm>
            <a:prstGeom prst="rect">
              <a:avLst/>
            </a:prstGeom>
            <a:solidFill>
              <a:schemeClr val="bg1"/>
            </a:solidFill>
          </p:spPr>
          <p:txBody>
            <a:bodyPr wrap="square" rtlCol="0">
              <a:spAutoFit/>
            </a:bodyPr>
            <a:lstStyle/>
            <a:p>
              <a:r>
                <a:rPr lang="en-US" sz="1100" dirty="0" smtClean="0"/>
                <a:t>ATTENTION POINTS</a:t>
              </a:r>
              <a:endParaRPr lang="en-US" sz="1100" dirty="0"/>
            </a:p>
          </p:txBody>
        </p:sp>
      </p:grpSp>
      <p:grpSp>
        <p:nvGrpSpPr>
          <p:cNvPr id="43" name="Group 40"/>
          <p:cNvGrpSpPr/>
          <p:nvPr/>
        </p:nvGrpSpPr>
        <p:grpSpPr>
          <a:xfrm>
            <a:off x="-132066" y="704985"/>
            <a:ext cx="4639373" cy="1909755"/>
            <a:chOff x="4273865" y="3213270"/>
            <a:chExt cx="7735895" cy="4493844"/>
          </a:xfrm>
        </p:grpSpPr>
        <p:sp>
          <p:nvSpPr>
            <p:cNvPr id="44" name="Retângulo de cantos arredondados 28"/>
            <p:cNvSpPr/>
            <p:nvPr/>
          </p:nvSpPr>
          <p:spPr>
            <a:xfrm>
              <a:off x="4273865" y="3417322"/>
              <a:ext cx="7735895" cy="4289792"/>
            </a:xfrm>
            <a:prstGeom prst="roundRect">
              <a:avLst>
                <a:gd name="adj" fmla="val 1558"/>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CaixaDeTexto 29"/>
            <p:cNvSpPr txBox="1"/>
            <p:nvPr/>
          </p:nvSpPr>
          <p:spPr>
            <a:xfrm>
              <a:off x="4672251" y="3213270"/>
              <a:ext cx="4929608" cy="441147"/>
            </a:xfrm>
            <a:prstGeom prst="rect">
              <a:avLst/>
            </a:prstGeom>
            <a:solidFill>
              <a:schemeClr val="bg1"/>
            </a:solidFill>
          </p:spPr>
          <p:txBody>
            <a:bodyPr wrap="square" rtlCol="0">
              <a:spAutoFit/>
            </a:bodyPr>
            <a:lstStyle/>
            <a:p>
              <a:r>
                <a:rPr lang="en-US" sz="1100" dirty="0" smtClean="0"/>
                <a:t>PHYSICAL PROGRESS FORECAST – Next 3 months</a:t>
              </a:r>
              <a:endParaRPr lang="en-US" sz="1100" dirty="0"/>
            </a:p>
          </p:txBody>
        </p:sp>
      </p:grpSp>
      <p:sp>
        <p:nvSpPr>
          <p:cNvPr id="49" name="CaixaDeTexto 48"/>
          <p:cNvSpPr txBox="1"/>
          <p:nvPr/>
        </p:nvSpPr>
        <p:spPr>
          <a:xfrm>
            <a:off x="15413" y="2816707"/>
            <a:ext cx="4422122" cy="2816156"/>
          </a:xfrm>
          <a:prstGeom prst="rect">
            <a:avLst/>
          </a:prstGeom>
          <a:noFill/>
        </p:spPr>
        <p:txBody>
          <a:bodyPr wrap="square" rtlCol="0">
            <a:spAutoFit/>
          </a:bodyPr>
          <a:lstStyle/>
          <a:p>
            <a:pPr marL="228600" indent="-228600">
              <a:spcBef>
                <a:spcPts val="300"/>
              </a:spcBef>
              <a:buFont typeface="+mj-lt"/>
              <a:buAutoNum type="arabicPeriod"/>
            </a:pPr>
            <a:r>
              <a:rPr lang="en-US" sz="900" b="1" dirty="0" smtClean="0"/>
              <a:t>Full Scope EPC Company Contract</a:t>
            </a:r>
            <a:endParaRPr lang="en-US" sz="1000" b="1" dirty="0" smtClean="0"/>
          </a:p>
          <a:p>
            <a:pPr marL="685800" lvl="1" indent="-228600">
              <a:spcBef>
                <a:spcPts val="300"/>
              </a:spcBef>
              <a:buFont typeface="Arial" panose="020B0604020202020204" pitchFamily="34" charset="0"/>
              <a:buChar char="•"/>
            </a:pPr>
            <a:r>
              <a:rPr lang="en-US" sz="800" b="1" dirty="0" smtClean="0"/>
              <a:t>Deadline:</a:t>
            </a:r>
            <a:r>
              <a:rPr lang="en-US" sz="800" dirty="0" smtClean="0"/>
              <a:t> 03/Apr/2021</a:t>
            </a:r>
          </a:p>
          <a:p>
            <a:pPr marL="685800" lvl="1" indent="-228600">
              <a:spcBef>
                <a:spcPts val="300"/>
              </a:spcBef>
              <a:buFont typeface="Arial" panose="020B0604020202020204" pitchFamily="34" charset="0"/>
              <a:buChar char="•"/>
            </a:pPr>
            <a:r>
              <a:rPr lang="en-US" sz="800" b="1" dirty="0" smtClean="0"/>
              <a:t>Current Status:</a:t>
            </a:r>
            <a:r>
              <a:rPr lang="en-US" sz="800" dirty="0" smtClean="0"/>
              <a:t> Waiting for Powerchina’s and Marquise's commercial proposal reviewed. The IDB Financing Contract resolution also impact on EPC hiring.</a:t>
            </a:r>
          </a:p>
          <a:p>
            <a:pPr marL="685800" lvl="1" indent="-228600">
              <a:spcBef>
                <a:spcPts val="300"/>
              </a:spcBef>
              <a:buFont typeface="Arial" panose="020B0604020202020204" pitchFamily="34" charset="0"/>
              <a:buChar char="•"/>
            </a:pPr>
            <a:r>
              <a:rPr lang="en-US" sz="800" b="1" dirty="0" smtClean="0"/>
              <a:t>Impact: </a:t>
            </a:r>
            <a:r>
              <a:rPr lang="en-US" sz="800" dirty="0" smtClean="0"/>
              <a:t>The preliminary EPC contract was planned to end on May 4. After the above period, the Project runs the risk of being without an EPC Company.</a:t>
            </a:r>
            <a:endParaRPr lang="en-US" sz="200" dirty="0" smtClean="0"/>
          </a:p>
          <a:p>
            <a:pPr marL="228600" indent="-228600">
              <a:spcBef>
                <a:spcPts val="300"/>
              </a:spcBef>
              <a:buFont typeface="+mj-lt"/>
              <a:buAutoNum type="arabicPeriod"/>
            </a:pPr>
            <a:r>
              <a:rPr lang="en-US" sz="900" b="1" dirty="0" smtClean="0"/>
              <a:t>Curved Beam port storage fee</a:t>
            </a:r>
            <a:endParaRPr lang="en-US" sz="1000" b="1" dirty="0" smtClean="0"/>
          </a:p>
          <a:p>
            <a:pPr marL="685800" lvl="1" indent="-228600">
              <a:spcBef>
                <a:spcPts val="300"/>
              </a:spcBef>
              <a:buFont typeface="Arial" panose="020B0604020202020204" pitchFamily="34" charset="0"/>
              <a:buChar char="•"/>
            </a:pPr>
            <a:r>
              <a:rPr lang="en-US" sz="800" b="1" dirty="0" smtClean="0"/>
              <a:t>Deadline:</a:t>
            </a:r>
            <a:r>
              <a:rPr lang="en-US" sz="800" dirty="0" smtClean="0"/>
              <a:t> 03/Feb/2021</a:t>
            </a:r>
          </a:p>
          <a:p>
            <a:pPr marL="685800" lvl="1" indent="-228600">
              <a:spcBef>
                <a:spcPts val="300"/>
              </a:spcBef>
              <a:buFont typeface="Arial" panose="020B0604020202020204" pitchFamily="34" charset="0"/>
              <a:buChar char="•"/>
            </a:pPr>
            <a:r>
              <a:rPr lang="en-US" sz="800" b="1" dirty="0" smtClean="0"/>
              <a:t>Current Status:</a:t>
            </a:r>
            <a:r>
              <a:rPr lang="en-US" sz="800" dirty="0" smtClean="0"/>
              <a:t> Waiting for some Powerchina’s subcontractors documents and the Gerdau Contract hiring.</a:t>
            </a:r>
          </a:p>
          <a:p>
            <a:pPr marL="685800" lvl="1" indent="-228600">
              <a:spcBef>
                <a:spcPts val="300"/>
              </a:spcBef>
              <a:buFont typeface="Arial" panose="020B0604020202020204" pitchFamily="34" charset="0"/>
              <a:buChar char="•"/>
            </a:pPr>
            <a:r>
              <a:rPr lang="en-US" sz="800" b="1" dirty="0" smtClean="0"/>
              <a:t>Impact: </a:t>
            </a:r>
            <a:r>
              <a:rPr lang="en-US" sz="800" dirty="0" smtClean="0"/>
              <a:t>After the deadline above, the Project will have to pay a fee of R$ 48,6K for each 10 days of port storage.</a:t>
            </a:r>
            <a:endParaRPr lang="en-US" sz="1050" dirty="0" smtClean="0"/>
          </a:p>
          <a:p>
            <a:pPr marL="228600" indent="-228600">
              <a:spcBef>
                <a:spcPts val="300"/>
              </a:spcBef>
              <a:buFont typeface="+mj-lt"/>
              <a:buAutoNum type="arabicPeriod"/>
            </a:pPr>
            <a:r>
              <a:rPr lang="en-US" sz="900" b="1" dirty="0" smtClean="0"/>
              <a:t>Environmental License Update -  Changing the Precast Site to USIBA area</a:t>
            </a:r>
            <a:endParaRPr lang="en-US" sz="1000" b="1" dirty="0" smtClean="0"/>
          </a:p>
          <a:p>
            <a:pPr marL="685800" lvl="1" indent="-228600">
              <a:spcBef>
                <a:spcPts val="300"/>
              </a:spcBef>
              <a:buFont typeface="Arial" panose="020B0604020202020204" pitchFamily="34" charset="0"/>
              <a:buChar char="•"/>
            </a:pPr>
            <a:r>
              <a:rPr lang="en-US" sz="800" b="1" dirty="0" smtClean="0"/>
              <a:t>Deadline:</a:t>
            </a:r>
            <a:r>
              <a:rPr lang="en-US" sz="800" dirty="0" smtClean="0"/>
              <a:t> 05/Feb/2021 (Start of USIBA land clearing)</a:t>
            </a:r>
          </a:p>
          <a:p>
            <a:pPr marL="685800" lvl="1" indent="-228600">
              <a:spcBef>
                <a:spcPts val="300"/>
              </a:spcBef>
              <a:buFont typeface="Arial" panose="020B0604020202020204" pitchFamily="34" charset="0"/>
              <a:buChar char="•"/>
            </a:pPr>
            <a:r>
              <a:rPr lang="en-US" sz="800" b="1" dirty="0" smtClean="0"/>
              <a:t>Current Status:</a:t>
            </a:r>
            <a:r>
              <a:rPr lang="en-US" sz="800" dirty="0" smtClean="0"/>
              <a:t> Preparing the documentation to protocol the Environmental License Update on February 1</a:t>
            </a:r>
            <a:r>
              <a:rPr lang="en-US" sz="800" baseline="30000" dirty="0" smtClean="0"/>
              <a:t>st</a:t>
            </a:r>
            <a:r>
              <a:rPr lang="en-US" sz="800" dirty="0" smtClean="0"/>
              <a:t>.</a:t>
            </a:r>
          </a:p>
          <a:p>
            <a:pPr marL="685800" lvl="1" indent="-228600">
              <a:spcBef>
                <a:spcPts val="300"/>
              </a:spcBef>
              <a:buFont typeface="Arial" panose="020B0604020202020204" pitchFamily="34" charset="0"/>
              <a:buChar char="•"/>
            </a:pPr>
            <a:r>
              <a:rPr lang="en-US" sz="800" b="1" dirty="0" smtClean="0"/>
              <a:t>Impact: </a:t>
            </a:r>
            <a:r>
              <a:rPr lang="en-US" sz="800" dirty="0" smtClean="0"/>
              <a:t>After the deadline above, it will postpone the Beam Fabrication start.</a:t>
            </a:r>
            <a:endParaRPr lang="en-US" sz="800" b="1" dirty="0" smtClean="0"/>
          </a:p>
          <a:p>
            <a:pPr lvl="1">
              <a:spcBef>
                <a:spcPts val="300"/>
              </a:spcBef>
            </a:pPr>
            <a:endParaRPr lang="en-US" sz="800" b="1" dirty="0" smtClean="0">
              <a:solidFill>
                <a:srgbClr val="0070C0"/>
              </a:solidFill>
            </a:endParaRPr>
          </a:p>
        </p:txBody>
      </p:sp>
      <p:grpSp>
        <p:nvGrpSpPr>
          <p:cNvPr id="60" name="Group 40"/>
          <p:cNvGrpSpPr/>
          <p:nvPr/>
        </p:nvGrpSpPr>
        <p:grpSpPr>
          <a:xfrm>
            <a:off x="-132066" y="5545297"/>
            <a:ext cx="4639373" cy="1293384"/>
            <a:chOff x="4273865" y="3213270"/>
            <a:chExt cx="7735895" cy="4493844"/>
          </a:xfrm>
        </p:grpSpPr>
        <p:sp>
          <p:nvSpPr>
            <p:cNvPr id="61" name="Retângulo de cantos arredondados 28"/>
            <p:cNvSpPr/>
            <p:nvPr/>
          </p:nvSpPr>
          <p:spPr>
            <a:xfrm>
              <a:off x="4273865" y="3417322"/>
              <a:ext cx="7735895" cy="4289792"/>
            </a:xfrm>
            <a:prstGeom prst="roundRect">
              <a:avLst>
                <a:gd name="adj" fmla="val 1558"/>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CaixaDeTexto 29"/>
            <p:cNvSpPr txBox="1"/>
            <p:nvPr/>
          </p:nvSpPr>
          <p:spPr>
            <a:xfrm>
              <a:off x="4672251" y="3213270"/>
              <a:ext cx="2795013" cy="908960"/>
            </a:xfrm>
            <a:prstGeom prst="rect">
              <a:avLst/>
            </a:prstGeom>
            <a:solidFill>
              <a:schemeClr val="bg1"/>
            </a:solidFill>
          </p:spPr>
          <p:txBody>
            <a:bodyPr wrap="square" rtlCol="0">
              <a:spAutoFit/>
            </a:bodyPr>
            <a:lstStyle/>
            <a:p>
              <a:r>
                <a:rPr lang="pt-BR" sz="1100" dirty="0" smtClean="0"/>
                <a:t>ACTION PLAN FOLLOW UP</a:t>
              </a:r>
              <a:endParaRPr lang="en-US" sz="1100" dirty="0"/>
            </a:p>
          </p:txBody>
        </p:sp>
      </p:grpSp>
      <p:sp>
        <p:nvSpPr>
          <p:cNvPr id="63" name="CaixaDeTexto 62"/>
          <p:cNvSpPr txBox="1"/>
          <p:nvPr/>
        </p:nvSpPr>
        <p:spPr>
          <a:xfrm>
            <a:off x="15413" y="5852010"/>
            <a:ext cx="4422122" cy="977191"/>
          </a:xfrm>
          <a:prstGeom prst="rect">
            <a:avLst/>
          </a:prstGeom>
          <a:noFill/>
        </p:spPr>
        <p:txBody>
          <a:bodyPr wrap="square" rtlCol="0">
            <a:spAutoFit/>
          </a:bodyPr>
          <a:lstStyle/>
          <a:p>
            <a:pPr marL="228600" indent="-228600">
              <a:spcBef>
                <a:spcPts val="300"/>
              </a:spcBef>
              <a:buFont typeface="Wingdings" panose="05000000000000000000" pitchFamily="2" charset="2"/>
              <a:buChar char="§"/>
            </a:pPr>
            <a:r>
              <a:rPr lang="en-US" sz="1000" b="1" dirty="0" smtClean="0"/>
              <a:t>Topography (Waiting for the Action Plan)</a:t>
            </a:r>
            <a:endParaRPr lang="en-US" sz="1050" b="1" dirty="0" smtClean="0"/>
          </a:p>
          <a:p>
            <a:pPr marL="228600" indent="-228600">
              <a:spcBef>
                <a:spcPts val="300"/>
              </a:spcBef>
              <a:buFont typeface="Wingdings" panose="05000000000000000000" pitchFamily="2" charset="2"/>
              <a:buChar char="§"/>
            </a:pPr>
            <a:r>
              <a:rPr lang="en-US" sz="1000" b="1" dirty="0" smtClean="0"/>
              <a:t>Soil Survey (Waiting for the Action Plan)</a:t>
            </a:r>
          </a:p>
          <a:p>
            <a:pPr marL="228600" indent="-228600">
              <a:spcBef>
                <a:spcPts val="300"/>
              </a:spcBef>
              <a:buFont typeface="Wingdings" panose="05000000000000000000" pitchFamily="2" charset="2"/>
              <a:buChar char="§"/>
            </a:pPr>
            <a:r>
              <a:rPr lang="en-US" sz="1000" b="1" dirty="0" smtClean="0"/>
              <a:t>Load Test (Waiting for the Action Plan)</a:t>
            </a:r>
          </a:p>
          <a:p>
            <a:pPr marL="228600" indent="-228600">
              <a:spcBef>
                <a:spcPts val="300"/>
              </a:spcBef>
              <a:buFont typeface="Wingdings" panose="05000000000000000000" pitchFamily="2" charset="2"/>
              <a:buChar char="§"/>
            </a:pPr>
            <a:r>
              <a:rPr lang="en-US" sz="1000" b="1" dirty="0" smtClean="0"/>
              <a:t>Working on the Action Plans due to the new train stop date – Deadline: 12/Feb/2021</a:t>
            </a:r>
            <a:endParaRPr lang="en-US" sz="1050" b="1" dirty="0"/>
          </a:p>
        </p:txBody>
      </p:sp>
      <p:pic>
        <p:nvPicPr>
          <p:cNvPr id="64" name="Picture 2" descr=" Ícone de marca de seleção isolado Sinal verde sim e vermelho não ilustração stock"/>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53757" t="21197" r="9736" b="21313"/>
          <a:stretch/>
        </p:blipFill>
        <p:spPr bwMode="auto">
          <a:xfrm>
            <a:off x="60056" y="6099341"/>
            <a:ext cx="144000" cy="144000"/>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m 1"/>
          <p:cNvPicPr>
            <a:picLocks/>
          </p:cNvPicPr>
          <p:nvPr/>
        </p:nvPicPr>
        <p:blipFill>
          <a:blip r:embed="rId10"/>
          <a:stretch>
            <a:fillRect/>
          </a:stretch>
        </p:blipFill>
        <p:spPr>
          <a:xfrm>
            <a:off x="446400" y="910800"/>
            <a:ext cx="3531600" cy="1638000"/>
          </a:xfrm>
          <a:prstGeom prst="rect">
            <a:avLst/>
          </a:prstGeom>
        </p:spPr>
      </p:pic>
      <p:sp>
        <p:nvSpPr>
          <p:cNvPr id="50" name="Retângulo de cantos arredondados 49"/>
          <p:cNvSpPr/>
          <p:nvPr/>
        </p:nvSpPr>
        <p:spPr>
          <a:xfrm>
            <a:off x="5250395" y="3804709"/>
            <a:ext cx="1529346" cy="857908"/>
          </a:xfrm>
          <a:prstGeom prst="roundRect">
            <a:avLst>
              <a:gd name="adj" fmla="val 3853"/>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700" b="1" dirty="0" smtClean="0">
                <a:solidFill>
                  <a:schemeClr val="tx1"/>
                </a:solidFill>
              </a:rPr>
              <a:t>% Physical Progress (Dec/20):</a:t>
            </a:r>
          </a:p>
          <a:p>
            <a:r>
              <a:rPr lang="en-US" sz="700" dirty="0" smtClean="0">
                <a:solidFill>
                  <a:schemeClr val="tx1"/>
                </a:solidFill>
              </a:rPr>
              <a:t>Baseline: 1,47%</a:t>
            </a:r>
          </a:p>
          <a:p>
            <a:r>
              <a:rPr lang="en-US" sz="700" dirty="0" smtClean="0">
                <a:solidFill>
                  <a:schemeClr val="tx1"/>
                </a:solidFill>
              </a:rPr>
              <a:t>Real: 0,28%</a:t>
            </a:r>
          </a:p>
          <a:p>
            <a:endParaRPr lang="en-US" sz="700" dirty="0" smtClean="0">
              <a:solidFill>
                <a:schemeClr val="tx1"/>
              </a:solidFill>
            </a:endParaRPr>
          </a:p>
          <a:p>
            <a:r>
              <a:rPr lang="en-US" sz="700" b="1" dirty="0" smtClean="0">
                <a:solidFill>
                  <a:schemeClr val="tx1"/>
                </a:solidFill>
              </a:rPr>
              <a:t>% Physical Progress (Accumulated):</a:t>
            </a:r>
          </a:p>
          <a:p>
            <a:r>
              <a:rPr lang="en-US" sz="700" dirty="0" smtClean="0">
                <a:solidFill>
                  <a:schemeClr val="tx1"/>
                </a:solidFill>
              </a:rPr>
              <a:t>Baseline: 3,97%</a:t>
            </a:r>
          </a:p>
          <a:p>
            <a:r>
              <a:rPr lang="en-US" sz="700" dirty="0" smtClean="0">
                <a:solidFill>
                  <a:schemeClr val="tx1"/>
                </a:solidFill>
              </a:rPr>
              <a:t>Real: 2,37%</a:t>
            </a:r>
            <a:endParaRPr lang="en-US" sz="700" dirty="0">
              <a:solidFill>
                <a:schemeClr val="tx1"/>
              </a:solidFill>
            </a:endParaRPr>
          </a:p>
        </p:txBody>
      </p:sp>
      <p:pic>
        <p:nvPicPr>
          <p:cNvPr id="51" name="Picture 2" descr=" Ícone de marca de seleção isolado Sinal verde sim e vermelho não ilustração stock"/>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53757" t="21197" r="9736" b="21313"/>
          <a:stretch/>
        </p:blipFill>
        <p:spPr bwMode="auto">
          <a:xfrm>
            <a:off x="59399" y="5909004"/>
            <a:ext cx="144000" cy="144000"/>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 Ícone de marca de seleção isolado Sinal verde sim e vermelho não ilustração stock"/>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53757" t="21197" r="9736" b="21313"/>
          <a:stretch/>
        </p:blipFill>
        <p:spPr bwMode="auto">
          <a:xfrm>
            <a:off x="59399" y="6290825"/>
            <a:ext cx="144000" cy="144000"/>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4" descr=" Ícone de marca de seleção isolado Sinal verde sim e vermelho não ilustração stock"/>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l="9382" t="21051" r="53266" b="20659"/>
          <a:stretch/>
        </p:blipFill>
        <p:spPr bwMode="auto">
          <a:xfrm>
            <a:off x="59399" y="6479928"/>
            <a:ext cx="145315" cy="14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7770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Imagem 48"/>
          <p:cNvPicPr>
            <a:picLocks/>
          </p:cNvPicPr>
          <p:nvPr/>
        </p:nvPicPr>
        <p:blipFill>
          <a:blip r:embed="rId3"/>
          <a:stretch>
            <a:fillRect/>
          </a:stretch>
        </p:blipFill>
        <p:spPr>
          <a:xfrm>
            <a:off x="4658400" y="3693600"/>
            <a:ext cx="7506000" cy="3009524"/>
          </a:xfrm>
          <a:prstGeom prst="rect">
            <a:avLst/>
          </a:prstGeom>
        </p:spPr>
      </p:pic>
      <p:sp>
        <p:nvSpPr>
          <p:cNvPr id="29" name="Retângulo de cantos arredondados 28"/>
          <p:cNvSpPr/>
          <p:nvPr/>
        </p:nvSpPr>
        <p:spPr>
          <a:xfrm>
            <a:off x="-141668" y="2749766"/>
            <a:ext cx="4262907" cy="4088915"/>
          </a:xfrm>
          <a:prstGeom prst="roundRect">
            <a:avLst>
              <a:gd name="adj" fmla="val 1558"/>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p:cNvGrpSpPr/>
          <p:nvPr/>
        </p:nvGrpSpPr>
        <p:grpSpPr>
          <a:xfrm>
            <a:off x="4589186" y="697197"/>
            <a:ext cx="7735895" cy="2557598"/>
            <a:chOff x="4589186" y="697197"/>
            <a:chExt cx="7735895" cy="2557598"/>
          </a:xfrm>
        </p:grpSpPr>
        <p:pic>
          <p:nvPicPr>
            <p:cNvPr id="20" name="Picture 19"/>
            <p:cNvPicPr>
              <a:picLocks noChangeAspect="1"/>
            </p:cNvPicPr>
            <p:nvPr/>
          </p:nvPicPr>
          <p:blipFill>
            <a:blip r:embed="rId4"/>
            <a:stretch>
              <a:fillRect/>
            </a:stretch>
          </p:blipFill>
          <p:spPr>
            <a:xfrm>
              <a:off x="10333158" y="1182412"/>
              <a:ext cx="1714284" cy="1980000"/>
            </a:xfrm>
            <a:prstGeom prst="rect">
              <a:avLst/>
            </a:prstGeom>
          </p:spPr>
        </p:pic>
        <p:pic>
          <p:nvPicPr>
            <p:cNvPr id="12" name="Picture 11"/>
            <p:cNvPicPr>
              <a:picLocks noChangeAspect="1"/>
            </p:cNvPicPr>
            <p:nvPr/>
          </p:nvPicPr>
          <p:blipFill>
            <a:blip r:embed="rId5"/>
            <a:stretch>
              <a:fillRect/>
            </a:stretch>
          </p:blipFill>
          <p:spPr>
            <a:xfrm>
              <a:off x="8453575" y="1198621"/>
              <a:ext cx="1528423" cy="1980000"/>
            </a:xfrm>
            <a:prstGeom prst="rect">
              <a:avLst/>
            </a:prstGeom>
          </p:spPr>
        </p:pic>
        <p:pic>
          <p:nvPicPr>
            <p:cNvPr id="6" name="Picture 5"/>
            <p:cNvPicPr>
              <a:picLocks noChangeAspect="1"/>
            </p:cNvPicPr>
            <p:nvPr/>
          </p:nvPicPr>
          <p:blipFill>
            <a:blip r:embed="rId6"/>
            <a:stretch>
              <a:fillRect/>
            </a:stretch>
          </p:blipFill>
          <p:spPr>
            <a:xfrm>
              <a:off x="6612008" y="1182412"/>
              <a:ext cx="1515130" cy="1980000"/>
            </a:xfrm>
            <a:prstGeom prst="rect">
              <a:avLst/>
            </a:prstGeom>
          </p:spPr>
        </p:pic>
        <p:pic>
          <p:nvPicPr>
            <p:cNvPr id="2" name="Picture 1"/>
            <p:cNvPicPr>
              <a:picLocks noChangeAspect="1"/>
            </p:cNvPicPr>
            <p:nvPr/>
          </p:nvPicPr>
          <p:blipFill>
            <a:blip r:embed="rId7"/>
            <a:stretch>
              <a:fillRect/>
            </a:stretch>
          </p:blipFill>
          <p:spPr>
            <a:xfrm>
              <a:off x="4769841" y="1178288"/>
              <a:ext cx="1515130" cy="1980000"/>
            </a:xfrm>
            <a:prstGeom prst="rect">
              <a:avLst/>
            </a:prstGeom>
          </p:spPr>
        </p:pic>
        <p:grpSp>
          <p:nvGrpSpPr>
            <p:cNvPr id="24" name="Group 23"/>
            <p:cNvGrpSpPr/>
            <p:nvPr/>
          </p:nvGrpSpPr>
          <p:grpSpPr>
            <a:xfrm>
              <a:off x="4589186" y="697197"/>
              <a:ext cx="7735895" cy="2557598"/>
              <a:chOff x="4653581" y="452496"/>
              <a:chExt cx="7735895" cy="2557598"/>
            </a:xfrm>
          </p:grpSpPr>
          <p:grpSp>
            <p:nvGrpSpPr>
              <p:cNvPr id="22" name="Group 21"/>
              <p:cNvGrpSpPr/>
              <p:nvPr/>
            </p:nvGrpSpPr>
            <p:grpSpPr>
              <a:xfrm>
                <a:off x="4653581" y="452496"/>
                <a:ext cx="7735895" cy="2557598"/>
                <a:chOff x="4063176" y="3178859"/>
                <a:chExt cx="7735895" cy="2557598"/>
              </a:xfrm>
            </p:grpSpPr>
            <p:sp>
              <p:nvSpPr>
                <p:cNvPr id="31" name="Retângulo de cantos arredondados 26"/>
                <p:cNvSpPr/>
                <p:nvPr/>
              </p:nvSpPr>
              <p:spPr>
                <a:xfrm>
                  <a:off x="4063176" y="3288457"/>
                  <a:ext cx="7735895" cy="2448000"/>
                </a:xfrm>
                <a:prstGeom prst="roundRect">
                  <a:avLst>
                    <a:gd name="adj" fmla="val 3853"/>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CaixaDeTexto 27"/>
                <p:cNvSpPr txBox="1"/>
                <p:nvPr/>
              </p:nvSpPr>
              <p:spPr>
                <a:xfrm>
                  <a:off x="4466504" y="3178859"/>
                  <a:ext cx="3096000" cy="261610"/>
                </a:xfrm>
                <a:prstGeom prst="rect">
                  <a:avLst/>
                </a:prstGeom>
                <a:solidFill>
                  <a:schemeClr val="bg1"/>
                </a:solidFill>
              </p:spPr>
              <p:txBody>
                <a:bodyPr wrap="square" rtlCol="0">
                  <a:spAutoFit/>
                </a:bodyPr>
                <a:lstStyle/>
                <a:p>
                  <a:r>
                    <a:rPr lang="en-US" sz="1100" dirty="0" smtClean="0"/>
                    <a:t>RISK &amp; </a:t>
                  </a:r>
                  <a:r>
                    <a:rPr lang="en-US" sz="1100" dirty="0"/>
                    <a:t>OPPORTUNITY – Data base November/2020</a:t>
                  </a:r>
                </a:p>
              </p:txBody>
            </p:sp>
          </p:grpSp>
          <p:sp>
            <p:nvSpPr>
              <p:cNvPr id="33" name="CaixaDeTexto 27"/>
              <p:cNvSpPr txBox="1"/>
              <p:nvPr/>
            </p:nvSpPr>
            <p:spPr>
              <a:xfrm>
                <a:off x="5480925" y="674581"/>
                <a:ext cx="828000" cy="253916"/>
              </a:xfrm>
              <a:prstGeom prst="rect">
                <a:avLst/>
              </a:prstGeom>
              <a:noFill/>
              <a:ln>
                <a:noFill/>
              </a:ln>
            </p:spPr>
            <p:txBody>
              <a:bodyPr wrap="square" rtlCol="0">
                <a:spAutoFit/>
              </a:bodyPr>
              <a:lstStyle/>
              <a:p>
                <a:r>
                  <a:rPr lang="en-US" sz="1050" dirty="0" smtClean="0">
                    <a:solidFill>
                      <a:schemeClr val="bg2">
                        <a:lumMod val="50000"/>
                      </a:schemeClr>
                    </a:solidFill>
                  </a:rPr>
                  <a:t>QUANTITY</a:t>
                </a:r>
                <a:endParaRPr lang="en-US" sz="1050" dirty="0">
                  <a:solidFill>
                    <a:schemeClr val="bg2">
                      <a:lumMod val="50000"/>
                    </a:schemeClr>
                  </a:solidFill>
                </a:endParaRPr>
              </a:p>
            </p:txBody>
          </p:sp>
          <p:sp>
            <p:nvSpPr>
              <p:cNvPr id="34" name="CaixaDeTexto 27"/>
              <p:cNvSpPr txBox="1"/>
              <p:nvPr/>
            </p:nvSpPr>
            <p:spPr>
              <a:xfrm>
                <a:off x="7519843" y="674163"/>
                <a:ext cx="576000" cy="253916"/>
              </a:xfrm>
              <a:prstGeom prst="rect">
                <a:avLst/>
              </a:prstGeom>
              <a:noFill/>
              <a:ln>
                <a:noFill/>
              </a:ln>
            </p:spPr>
            <p:txBody>
              <a:bodyPr wrap="square" rtlCol="0">
                <a:spAutoFit/>
              </a:bodyPr>
              <a:lstStyle/>
              <a:p>
                <a:r>
                  <a:rPr lang="en-US" sz="1050" dirty="0" smtClean="0">
                    <a:solidFill>
                      <a:schemeClr val="bg2">
                        <a:lumMod val="50000"/>
                      </a:schemeClr>
                    </a:solidFill>
                  </a:rPr>
                  <a:t>VALUE</a:t>
                </a:r>
                <a:endParaRPr lang="en-US" sz="1050" dirty="0">
                  <a:solidFill>
                    <a:schemeClr val="bg2">
                      <a:lumMod val="50000"/>
                    </a:schemeClr>
                  </a:solidFill>
                </a:endParaRPr>
              </a:p>
            </p:txBody>
          </p:sp>
          <p:sp>
            <p:nvSpPr>
              <p:cNvPr id="35" name="CaixaDeTexto 27"/>
              <p:cNvSpPr txBox="1"/>
              <p:nvPr/>
            </p:nvSpPr>
            <p:spPr>
              <a:xfrm>
                <a:off x="8852812" y="674163"/>
                <a:ext cx="1618432" cy="253916"/>
              </a:xfrm>
              <a:prstGeom prst="rect">
                <a:avLst/>
              </a:prstGeom>
              <a:noFill/>
              <a:ln>
                <a:noFill/>
              </a:ln>
            </p:spPr>
            <p:txBody>
              <a:bodyPr wrap="square" rtlCol="0">
                <a:spAutoFit/>
              </a:bodyPr>
              <a:lstStyle/>
              <a:p>
                <a:r>
                  <a:rPr lang="en-US" sz="1050" dirty="0" smtClean="0">
                    <a:solidFill>
                      <a:schemeClr val="bg2">
                        <a:lumMod val="50000"/>
                      </a:schemeClr>
                    </a:solidFill>
                  </a:rPr>
                  <a:t>RISK VALUE STATUS</a:t>
                </a:r>
                <a:endParaRPr lang="en-US" sz="1050" dirty="0">
                  <a:solidFill>
                    <a:schemeClr val="bg2">
                      <a:lumMod val="50000"/>
                    </a:schemeClr>
                  </a:solidFill>
                </a:endParaRPr>
              </a:p>
            </p:txBody>
          </p:sp>
          <p:sp>
            <p:nvSpPr>
              <p:cNvPr id="36" name="CaixaDeTexto 27"/>
              <p:cNvSpPr txBox="1"/>
              <p:nvPr/>
            </p:nvSpPr>
            <p:spPr>
              <a:xfrm>
                <a:off x="10265484" y="674163"/>
                <a:ext cx="1895492" cy="253916"/>
              </a:xfrm>
              <a:prstGeom prst="rect">
                <a:avLst/>
              </a:prstGeom>
              <a:noFill/>
              <a:ln>
                <a:noFill/>
              </a:ln>
            </p:spPr>
            <p:txBody>
              <a:bodyPr wrap="square" rtlCol="0">
                <a:spAutoFit/>
              </a:bodyPr>
              <a:lstStyle/>
              <a:p>
                <a:r>
                  <a:rPr lang="en-US" sz="1050" dirty="0" smtClean="0">
                    <a:solidFill>
                      <a:schemeClr val="bg2">
                        <a:lumMod val="50000"/>
                      </a:schemeClr>
                    </a:solidFill>
                  </a:rPr>
                  <a:t>OPPORTUNITY VALUE STATUS</a:t>
                </a:r>
                <a:endParaRPr lang="en-US" sz="1050" dirty="0">
                  <a:solidFill>
                    <a:schemeClr val="bg2">
                      <a:lumMod val="50000"/>
                    </a:schemeClr>
                  </a:solidFill>
                </a:endParaRPr>
              </a:p>
            </p:txBody>
          </p:sp>
        </p:grpSp>
      </p:grpSp>
      <p:sp>
        <p:nvSpPr>
          <p:cNvPr id="39" name="Retângulo de cantos arredondados 28"/>
          <p:cNvSpPr/>
          <p:nvPr/>
        </p:nvSpPr>
        <p:spPr>
          <a:xfrm>
            <a:off x="4589186" y="3454676"/>
            <a:ext cx="7735895" cy="3384005"/>
          </a:xfrm>
          <a:prstGeom prst="roundRect">
            <a:avLst>
              <a:gd name="adj" fmla="val 1558"/>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4" name="Group 53"/>
          <p:cNvGrpSpPr/>
          <p:nvPr/>
        </p:nvGrpSpPr>
        <p:grpSpPr>
          <a:xfrm>
            <a:off x="4639439" y="849801"/>
            <a:ext cx="216000" cy="216000"/>
            <a:chOff x="4645878" y="851948"/>
            <a:chExt cx="216000" cy="216000"/>
          </a:xfrm>
        </p:grpSpPr>
        <p:sp>
          <p:nvSpPr>
            <p:cNvPr id="38" name="Oval 37"/>
            <p:cNvSpPr/>
            <p:nvPr/>
          </p:nvSpPr>
          <p:spPr>
            <a:xfrm>
              <a:off x="4645878" y="851948"/>
              <a:ext cx="216000" cy="216000"/>
            </a:xfrm>
            <a:prstGeom prst="ellipse">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Plus 51">
              <a:hlinkClick r:id="rId8" action="ppaction://hlinksldjump"/>
            </p:cNvPr>
            <p:cNvSpPr/>
            <p:nvPr/>
          </p:nvSpPr>
          <p:spPr>
            <a:xfrm>
              <a:off x="4663878" y="869948"/>
              <a:ext cx="180000" cy="180000"/>
            </a:xfrm>
            <a:prstGeom prst="mathPlus">
              <a:avLst>
                <a:gd name="adj1" fmla="val 15570"/>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 name="Group 9"/>
          <p:cNvGrpSpPr/>
          <p:nvPr/>
        </p:nvGrpSpPr>
        <p:grpSpPr>
          <a:xfrm>
            <a:off x="3871001" y="849801"/>
            <a:ext cx="216000" cy="216000"/>
            <a:chOff x="3871001" y="849801"/>
            <a:chExt cx="216000" cy="216000"/>
          </a:xfrm>
        </p:grpSpPr>
        <p:sp>
          <p:nvSpPr>
            <p:cNvPr id="56" name="Oval 55"/>
            <p:cNvSpPr/>
            <p:nvPr/>
          </p:nvSpPr>
          <p:spPr>
            <a:xfrm>
              <a:off x="3871001" y="849801"/>
              <a:ext cx="216000" cy="216000"/>
            </a:xfrm>
            <a:prstGeom prst="ellipse">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Plus 56">
              <a:hlinkClick r:id="rId9" action="ppaction://hlinksldjump"/>
            </p:cNvPr>
            <p:cNvSpPr/>
            <p:nvPr/>
          </p:nvSpPr>
          <p:spPr>
            <a:xfrm>
              <a:off x="3889001" y="867801"/>
              <a:ext cx="180000" cy="180000"/>
            </a:xfrm>
            <a:prstGeom prst="mathPlus">
              <a:avLst>
                <a:gd name="adj1" fmla="val 15570"/>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 name="Group 60"/>
          <p:cNvGrpSpPr/>
          <p:nvPr/>
        </p:nvGrpSpPr>
        <p:grpSpPr>
          <a:xfrm>
            <a:off x="4639439" y="3498556"/>
            <a:ext cx="216000" cy="216000"/>
            <a:chOff x="4645878" y="851948"/>
            <a:chExt cx="216000" cy="216000"/>
          </a:xfrm>
        </p:grpSpPr>
        <p:sp>
          <p:nvSpPr>
            <p:cNvPr id="62" name="Oval 61"/>
            <p:cNvSpPr/>
            <p:nvPr/>
          </p:nvSpPr>
          <p:spPr>
            <a:xfrm>
              <a:off x="4645878" y="851948"/>
              <a:ext cx="216000" cy="216000"/>
            </a:xfrm>
            <a:prstGeom prst="ellipse">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Plus 62">
              <a:hlinkClick r:id="rId10" action="ppaction://hlinksldjump"/>
            </p:cNvPr>
            <p:cNvSpPr/>
            <p:nvPr/>
          </p:nvSpPr>
          <p:spPr>
            <a:xfrm>
              <a:off x="4663878" y="869948"/>
              <a:ext cx="180000" cy="180000"/>
            </a:xfrm>
            <a:prstGeom prst="mathPlus">
              <a:avLst>
                <a:gd name="adj1" fmla="val 15570"/>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文本框 15">
            <a:hlinkClick r:id="rId11" action="ppaction://hlinksldjump"/>
          </p:cNvPr>
          <p:cNvSpPr txBox="1"/>
          <p:nvPr/>
        </p:nvSpPr>
        <p:spPr>
          <a:xfrm>
            <a:off x="1659603" y="69242"/>
            <a:ext cx="1980000" cy="584775"/>
          </a:xfrm>
          <a:prstGeom prst="rect">
            <a:avLst/>
          </a:prstGeom>
          <a:noFill/>
        </p:spPr>
        <p:txBody>
          <a:bodyPr wrap="square" rtlCol="0">
            <a:spAutoFit/>
          </a:bodyPr>
          <a:lstStyle>
            <a:defPPr>
              <a:defRPr lang="pt-BR"/>
            </a:defPPr>
            <a:lvl1pPr algn="ctr">
              <a:defRPr sz="3200">
                <a:solidFill>
                  <a:schemeClr val="accent2">
                    <a:lumMod val="40000"/>
                    <a:lumOff val="60000"/>
                  </a:schemeClr>
                </a:solidFill>
                <a:latin typeface="Century Gothic" panose="020B0502020202020204" pitchFamily="34" charset="0"/>
              </a:defRPr>
            </a:lvl1pPr>
          </a:lstStyle>
          <a:p>
            <a:r>
              <a:rPr lang="pt-BR" altLang="zh-CN" dirty="0"/>
              <a:t>PROJECT</a:t>
            </a:r>
          </a:p>
        </p:txBody>
      </p:sp>
      <p:sp>
        <p:nvSpPr>
          <p:cNvPr id="65" name="文本框 15">
            <a:hlinkClick r:id="rId12" action="ppaction://hlinksldjump"/>
          </p:cNvPr>
          <p:cNvSpPr txBox="1"/>
          <p:nvPr/>
        </p:nvSpPr>
        <p:spPr>
          <a:xfrm>
            <a:off x="4274978" y="69242"/>
            <a:ext cx="1188000" cy="584775"/>
          </a:xfrm>
          <a:prstGeom prst="rect">
            <a:avLst/>
          </a:prstGeom>
          <a:noFill/>
        </p:spPr>
        <p:txBody>
          <a:bodyPr wrap="square" rtlCol="0">
            <a:spAutoFit/>
          </a:bodyPr>
          <a:lstStyle>
            <a:defPPr>
              <a:defRPr lang="pt-BR"/>
            </a:defPPr>
            <a:lvl1pPr algn="ctr">
              <a:defRPr sz="3200">
                <a:solidFill>
                  <a:schemeClr val="accent2">
                    <a:lumMod val="40000"/>
                    <a:lumOff val="60000"/>
                  </a:schemeClr>
                </a:solidFill>
                <a:latin typeface="Century Gothic" panose="020B0502020202020204" pitchFamily="34" charset="0"/>
              </a:defRPr>
            </a:lvl1pPr>
          </a:lstStyle>
          <a:p>
            <a:r>
              <a:rPr lang="pt-BR" altLang="zh-CN" dirty="0"/>
              <a:t>CIVIL</a:t>
            </a:r>
          </a:p>
        </p:txBody>
      </p:sp>
      <p:sp>
        <p:nvSpPr>
          <p:cNvPr id="66" name="文本框 15"/>
          <p:cNvSpPr txBox="1"/>
          <p:nvPr/>
        </p:nvSpPr>
        <p:spPr>
          <a:xfrm>
            <a:off x="6098353" y="69242"/>
            <a:ext cx="1800000" cy="584775"/>
          </a:xfrm>
          <a:prstGeom prst="rect">
            <a:avLst/>
          </a:prstGeom>
          <a:noFill/>
        </p:spPr>
        <p:txBody>
          <a:bodyPr wrap="square" rtlCol="0">
            <a:spAutoFit/>
          </a:bodyPr>
          <a:lstStyle>
            <a:defPPr>
              <a:defRPr lang="pt-BR"/>
            </a:defPPr>
            <a:lvl1pPr algn="ctr">
              <a:defRPr sz="3200">
                <a:solidFill>
                  <a:srgbClr val="C00000"/>
                </a:solidFill>
                <a:latin typeface="Century Gothic" panose="020B0502020202020204" pitchFamily="34" charset="0"/>
              </a:defRPr>
            </a:lvl1pPr>
          </a:lstStyle>
          <a:p>
            <a:r>
              <a:rPr lang="pt-BR" altLang="zh-CN" dirty="0"/>
              <a:t>SYSTEMS</a:t>
            </a:r>
          </a:p>
        </p:txBody>
      </p:sp>
      <p:sp>
        <p:nvSpPr>
          <p:cNvPr id="67" name="文本框 15">
            <a:hlinkClick r:id="rId13" action="ppaction://hlinksldjump"/>
          </p:cNvPr>
          <p:cNvSpPr txBox="1"/>
          <p:nvPr/>
        </p:nvSpPr>
        <p:spPr>
          <a:xfrm>
            <a:off x="8533727" y="69242"/>
            <a:ext cx="3348000" cy="584775"/>
          </a:xfrm>
          <a:prstGeom prst="rect">
            <a:avLst/>
          </a:prstGeom>
          <a:noFill/>
        </p:spPr>
        <p:txBody>
          <a:bodyPr wrap="square" rtlCol="0">
            <a:spAutoFit/>
          </a:bodyPr>
          <a:lstStyle/>
          <a:p>
            <a:pPr algn="ctr"/>
            <a:r>
              <a:rPr lang="pt-BR" altLang="zh-CN" sz="3200" dirty="0" smtClean="0">
                <a:solidFill>
                  <a:schemeClr val="accent2">
                    <a:lumMod val="40000"/>
                    <a:lumOff val="60000"/>
                  </a:schemeClr>
                </a:solidFill>
                <a:latin typeface="Century Gothic" panose="020B0502020202020204" pitchFamily="34" charset="0"/>
              </a:rPr>
              <a:t>ROLLING STOCK</a:t>
            </a:r>
          </a:p>
        </p:txBody>
      </p:sp>
      <p:cxnSp>
        <p:nvCxnSpPr>
          <p:cNvPr id="68" name="Straight Connector 67"/>
          <p:cNvCxnSpPr/>
          <p:nvPr/>
        </p:nvCxnSpPr>
        <p:spPr>
          <a:xfrm>
            <a:off x="3922174" y="32222"/>
            <a:ext cx="0" cy="64800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5805979" y="32222"/>
            <a:ext cx="0" cy="64800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8260503" y="32222"/>
            <a:ext cx="0" cy="64800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1438590" y="32222"/>
            <a:ext cx="0" cy="64800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nvGrpSpPr>
          <p:cNvPr id="4" name="Grupo 3"/>
          <p:cNvGrpSpPr/>
          <p:nvPr/>
        </p:nvGrpSpPr>
        <p:grpSpPr>
          <a:xfrm>
            <a:off x="-141668" y="701769"/>
            <a:ext cx="4262907" cy="1925520"/>
            <a:chOff x="-141668" y="701769"/>
            <a:chExt cx="4262907" cy="1925520"/>
          </a:xfrm>
        </p:grpSpPr>
        <p:sp>
          <p:nvSpPr>
            <p:cNvPr id="27" name="Retângulo de cantos arredondados 26"/>
            <p:cNvSpPr/>
            <p:nvPr/>
          </p:nvSpPr>
          <p:spPr>
            <a:xfrm>
              <a:off x="-141668" y="811368"/>
              <a:ext cx="4262907" cy="1815921"/>
            </a:xfrm>
            <a:prstGeom prst="roundRect">
              <a:avLst>
                <a:gd name="adj" fmla="val 3853"/>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CaixaDeTexto 27"/>
            <p:cNvSpPr txBox="1"/>
            <p:nvPr/>
          </p:nvSpPr>
          <p:spPr>
            <a:xfrm>
              <a:off x="249005" y="701769"/>
              <a:ext cx="3240000" cy="261610"/>
            </a:xfrm>
            <a:prstGeom prst="rect">
              <a:avLst/>
            </a:prstGeom>
            <a:solidFill>
              <a:schemeClr val="bg1"/>
            </a:solidFill>
          </p:spPr>
          <p:txBody>
            <a:bodyPr wrap="square" rtlCol="0">
              <a:spAutoFit/>
            </a:bodyPr>
            <a:lstStyle/>
            <a:p>
              <a:r>
                <a:rPr lang="en-US" sz="1100" dirty="0" smtClean="0"/>
                <a:t>MONTHLY ACTION </a:t>
              </a:r>
              <a:r>
                <a:rPr lang="en-US" sz="1100" dirty="0"/>
                <a:t>PLAN – Data base </a:t>
              </a:r>
              <a:r>
                <a:rPr lang="en-US" sz="1100" dirty="0" smtClean="0"/>
                <a:t>December/2020</a:t>
              </a:r>
              <a:endParaRPr lang="en-US" sz="1100" dirty="0"/>
            </a:p>
          </p:txBody>
        </p:sp>
      </p:grpSp>
      <p:sp>
        <p:nvSpPr>
          <p:cNvPr id="76" name="CaixaDeTexto 75"/>
          <p:cNvSpPr txBox="1"/>
          <p:nvPr/>
        </p:nvSpPr>
        <p:spPr>
          <a:xfrm>
            <a:off x="282698" y="2640167"/>
            <a:ext cx="3120355" cy="261610"/>
          </a:xfrm>
          <a:prstGeom prst="rect">
            <a:avLst/>
          </a:prstGeom>
          <a:solidFill>
            <a:schemeClr val="bg1"/>
          </a:solidFill>
        </p:spPr>
        <p:txBody>
          <a:bodyPr wrap="square" rtlCol="0">
            <a:spAutoFit/>
          </a:bodyPr>
          <a:lstStyle/>
          <a:p>
            <a:r>
              <a:rPr lang="en-US" sz="1100" dirty="0" smtClean="0"/>
              <a:t>FINANCIAL ANALYSIS – Data base </a:t>
            </a:r>
            <a:r>
              <a:rPr lang="en-US" sz="1100" dirty="0"/>
              <a:t>December/2020</a:t>
            </a:r>
          </a:p>
        </p:txBody>
      </p:sp>
      <p:pic>
        <p:nvPicPr>
          <p:cNvPr id="3" name="Imagem 2"/>
          <p:cNvPicPr>
            <a:picLocks/>
          </p:cNvPicPr>
          <p:nvPr/>
        </p:nvPicPr>
        <p:blipFill>
          <a:blip r:embed="rId14"/>
          <a:stretch>
            <a:fillRect/>
          </a:stretch>
        </p:blipFill>
        <p:spPr>
          <a:xfrm>
            <a:off x="248400" y="2876400"/>
            <a:ext cx="2224800" cy="3884400"/>
          </a:xfrm>
          <a:prstGeom prst="rect">
            <a:avLst/>
          </a:prstGeom>
        </p:spPr>
      </p:pic>
      <p:pic>
        <p:nvPicPr>
          <p:cNvPr id="5" name="Imagem 4"/>
          <p:cNvPicPr>
            <a:picLocks/>
          </p:cNvPicPr>
          <p:nvPr/>
        </p:nvPicPr>
        <p:blipFill>
          <a:blip r:embed="rId15"/>
          <a:stretch>
            <a:fillRect/>
          </a:stretch>
        </p:blipFill>
        <p:spPr>
          <a:xfrm>
            <a:off x="2577600" y="2872800"/>
            <a:ext cx="1317600" cy="1404000"/>
          </a:xfrm>
          <a:prstGeom prst="rect">
            <a:avLst/>
          </a:prstGeom>
        </p:spPr>
      </p:pic>
      <p:grpSp>
        <p:nvGrpSpPr>
          <p:cNvPr id="58" name="Group 57"/>
          <p:cNvGrpSpPr/>
          <p:nvPr/>
        </p:nvGrpSpPr>
        <p:grpSpPr>
          <a:xfrm>
            <a:off x="3871001" y="2792364"/>
            <a:ext cx="216000" cy="216000"/>
            <a:chOff x="4645878" y="851948"/>
            <a:chExt cx="216000" cy="216000"/>
          </a:xfrm>
        </p:grpSpPr>
        <p:sp>
          <p:nvSpPr>
            <p:cNvPr id="59" name="Oval 58"/>
            <p:cNvSpPr/>
            <p:nvPr/>
          </p:nvSpPr>
          <p:spPr>
            <a:xfrm>
              <a:off x="4645878" y="851948"/>
              <a:ext cx="216000" cy="216000"/>
            </a:xfrm>
            <a:prstGeom prst="ellipse">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Plus 59">
              <a:hlinkClick r:id="rId16" action="ppaction://hlinksldjump"/>
            </p:cNvPr>
            <p:cNvSpPr/>
            <p:nvPr/>
          </p:nvSpPr>
          <p:spPr>
            <a:xfrm>
              <a:off x="4663878" y="869948"/>
              <a:ext cx="180000" cy="180000"/>
            </a:xfrm>
            <a:prstGeom prst="mathPlus">
              <a:avLst>
                <a:gd name="adj1" fmla="val 15570"/>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Imagem 6"/>
          <p:cNvPicPr>
            <a:picLocks/>
          </p:cNvPicPr>
          <p:nvPr/>
        </p:nvPicPr>
        <p:blipFill>
          <a:blip r:embed="rId17"/>
          <a:stretch>
            <a:fillRect/>
          </a:stretch>
        </p:blipFill>
        <p:spPr>
          <a:xfrm>
            <a:off x="2577600" y="4287600"/>
            <a:ext cx="1317600" cy="1404000"/>
          </a:xfrm>
          <a:prstGeom prst="rect">
            <a:avLst/>
          </a:prstGeom>
        </p:spPr>
      </p:pic>
      <p:pic>
        <p:nvPicPr>
          <p:cNvPr id="8" name="Imagem 7"/>
          <p:cNvPicPr>
            <a:picLocks/>
          </p:cNvPicPr>
          <p:nvPr/>
        </p:nvPicPr>
        <p:blipFill>
          <a:blip r:embed="rId18"/>
          <a:stretch>
            <a:fillRect/>
          </a:stretch>
        </p:blipFill>
        <p:spPr>
          <a:xfrm>
            <a:off x="2577600" y="5702400"/>
            <a:ext cx="1317600" cy="939600"/>
          </a:xfrm>
          <a:prstGeom prst="rect">
            <a:avLst/>
          </a:prstGeom>
        </p:spPr>
      </p:pic>
      <p:sp>
        <p:nvSpPr>
          <p:cNvPr id="74" name="CaixaDeTexto 29"/>
          <p:cNvSpPr txBox="1"/>
          <p:nvPr/>
        </p:nvSpPr>
        <p:spPr>
          <a:xfrm>
            <a:off x="4987570" y="3327029"/>
            <a:ext cx="3678635" cy="261610"/>
          </a:xfrm>
          <a:prstGeom prst="rect">
            <a:avLst/>
          </a:prstGeom>
          <a:solidFill>
            <a:schemeClr val="bg1"/>
          </a:solidFill>
        </p:spPr>
        <p:txBody>
          <a:bodyPr wrap="square" rtlCol="0">
            <a:spAutoFit/>
          </a:bodyPr>
          <a:lstStyle/>
          <a:p>
            <a:r>
              <a:rPr lang="en-US" sz="1100" dirty="0" smtClean="0"/>
              <a:t>PHYSICAL-FINANCIAL PROGRESS – Data base December/2020</a:t>
            </a:r>
            <a:endParaRPr lang="en-US" sz="1100" dirty="0"/>
          </a:p>
        </p:txBody>
      </p:sp>
      <p:sp>
        <p:nvSpPr>
          <p:cNvPr id="50" name="Retângulo de cantos arredondados 49"/>
          <p:cNvSpPr/>
          <p:nvPr/>
        </p:nvSpPr>
        <p:spPr>
          <a:xfrm>
            <a:off x="10023563" y="4024165"/>
            <a:ext cx="1529346" cy="857908"/>
          </a:xfrm>
          <a:prstGeom prst="roundRect">
            <a:avLst>
              <a:gd name="adj" fmla="val 3853"/>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700" b="1" dirty="0" smtClean="0">
                <a:solidFill>
                  <a:schemeClr val="tx1"/>
                </a:solidFill>
              </a:rPr>
              <a:t>% Physical Progress (Dec/20):</a:t>
            </a:r>
          </a:p>
          <a:p>
            <a:r>
              <a:rPr lang="en-US" sz="700" dirty="0" smtClean="0">
                <a:solidFill>
                  <a:schemeClr val="tx1"/>
                </a:solidFill>
              </a:rPr>
              <a:t>Baseline: 0,97%</a:t>
            </a:r>
          </a:p>
          <a:p>
            <a:r>
              <a:rPr lang="en-US" sz="700" dirty="0" smtClean="0">
                <a:solidFill>
                  <a:schemeClr val="tx1"/>
                </a:solidFill>
              </a:rPr>
              <a:t>Real: 0,01%</a:t>
            </a:r>
          </a:p>
          <a:p>
            <a:endParaRPr lang="en-US" sz="700" dirty="0" smtClean="0">
              <a:solidFill>
                <a:schemeClr val="tx1"/>
              </a:solidFill>
            </a:endParaRPr>
          </a:p>
          <a:p>
            <a:r>
              <a:rPr lang="en-US" sz="700" b="1" dirty="0" smtClean="0">
                <a:solidFill>
                  <a:schemeClr val="tx1"/>
                </a:solidFill>
              </a:rPr>
              <a:t>% Physical Progress (Accumulated):</a:t>
            </a:r>
          </a:p>
          <a:p>
            <a:r>
              <a:rPr lang="en-US" sz="700" dirty="0" smtClean="0">
                <a:solidFill>
                  <a:schemeClr val="tx1"/>
                </a:solidFill>
              </a:rPr>
              <a:t>Baseline: 1,70%</a:t>
            </a:r>
          </a:p>
          <a:p>
            <a:r>
              <a:rPr lang="en-US" sz="700" dirty="0" smtClean="0">
                <a:solidFill>
                  <a:schemeClr val="tx1"/>
                </a:solidFill>
              </a:rPr>
              <a:t>Real: 0,68%</a:t>
            </a:r>
            <a:endParaRPr lang="en-US" sz="700" dirty="0">
              <a:solidFill>
                <a:schemeClr val="tx1"/>
              </a:solidFill>
            </a:endParaRPr>
          </a:p>
        </p:txBody>
      </p:sp>
      <p:pic>
        <p:nvPicPr>
          <p:cNvPr id="9" name="Imagem 8"/>
          <p:cNvPicPr>
            <a:picLocks/>
          </p:cNvPicPr>
          <p:nvPr/>
        </p:nvPicPr>
        <p:blipFill>
          <a:blip r:embed="rId19"/>
          <a:stretch>
            <a:fillRect/>
          </a:stretch>
        </p:blipFill>
        <p:spPr>
          <a:xfrm>
            <a:off x="248400" y="976086"/>
            <a:ext cx="3592800" cy="1627200"/>
          </a:xfrm>
          <a:prstGeom prst="rect">
            <a:avLst/>
          </a:prstGeom>
        </p:spPr>
      </p:pic>
    </p:spTree>
    <p:extLst>
      <p:ext uri="{BB962C8B-B14F-4D97-AF65-F5344CB8AC3E}">
        <p14:creationId xmlns:p14="http://schemas.microsoft.com/office/powerpoint/2010/main" val="30182380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p:cNvGrpSpPr/>
          <p:nvPr/>
        </p:nvGrpSpPr>
        <p:grpSpPr>
          <a:xfrm>
            <a:off x="-141668" y="701769"/>
            <a:ext cx="12428113" cy="2990641"/>
            <a:chOff x="-141668" y="701769"/>
            <a:chExt cx="5502479" cy="2453555"/>
          </a:xfrm>
        </p:grpSpPr>
        <p:sp>
          <p:nvSpPr>
            <p:cNvPr id="27" name="Retângulo de cantos arredondados 26"/>
            <p:cNvSpPr/>
            <p:nvPr/>
          </p:nvSpPr>
          <p:spPr>
            <a:xfrm>
              <a:off x="-141668" y="811368"/>
              <a:ext cx="5502479" cy="2343956"/>
            </a:xfrm>
            <a:prstGeom prst="roundRect">
              <a:avLst>
                <a:gd name="adj" fmla="val 3853"/>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CaixaDeTexto 27"/>
            <p:cNvSpPr txBox="1"/>
            <p:nvPr/>
          </p:nvSpPr>
          <p:spPr>
            <a:xfrm>
              <a:off x="249004" y="701769"/>
              <a:ext cx="1434492" cy="214628"/>
            </a:xfrm>
            <a:prstGeom prst="rect">
              <a:avLst/>
            </a:prstGeom>
            <a:solidFill>
              <a:schemeClr val="bg1"/>
            </a:solidFill>
          </p:spPr>
          <p:txBody>
            <a:bodyPr wrap="square" rtlCol="0">
              <a:spAutoFit/>
            </a:bodyPr>
            <a:lstStyle/>
            <a:p>
              <a:r>
                <a:rPr lang="en-US" sz="1100" dirty="0" smtClean="0"/>
                <a:t>MONTHLY ACTION </a:t>
              </a:r>
              <a:r>
                <a:rPr lang="en-US" sz="1100" dirty="0"/>
                <a:t>PLAN – Data base </a:t>
              </a:r>
              <a:r>
                <a:rPr lang="en-US" sz="1100" dirty="0" smtClean="0"/>
                <a:t>December/2020</a:t>
              </a:r>
              <a:endParaRPr lang="en-US" sz="1100" dirty="0"/>
            </a:p>
          </p:txBody>
        </p:sp>
      </p:grpSp>
      <p:sp>
        <p:nvSpPr>
          <p:cNvPr id="22" name="文本框 15">
            <a:hlinkClick r:id="rId3" action="ppaction://hlinksldjump"/>
          </p:cNvPr>
          <p:cNvSpPr txBox="1"/>
          <p:nvPr/>
        </p:nvSpPr>
        <p:spPr>
          <a:xfrm>
            <a:off x="1659603" y="69242"/>
            <a:ext cx="1980000" cy="584775"/>
          </a:xfrm>
          <a:prstGeom prst="rect">
            <a:avLst/>
          </a:prstGeom>
          <a:noFill/>
        </p:spPr>
        <p:txBody>
          <a:bodyPr wrap="square" rtlCol="0">
            <a:spAutoFit/>
          </a:bodyPr>
          <a:lstStyle>
            <a:defPPr>
              <a:defRPr lang="pt-BR"/>
            </a:defPPr>
            <a:lvl1pPr algn="ctr">
              <a:defRPr sz="3200">
                <a:solidFill>
                  <a:schemeClr val="accent2">
                    <a:lumMod val="40000"/>
                    <a:lumOff val="60000"/>
                  </a:schemeClr>
                </a:solidFill>
                <a:latin typeface="Century Gothic" panose="020B0502020202020204" pitchFamily="34" charset="0"/>
              </a:defRPr>
            </a:lvl1pPr>
          </a:lstStyle>
          <a:p>
            <a:r>
              <a:rPr lang="pt-BR" altLang="zh-CN" dirty="0"/>
              <a:t>PROJECT</a:t>
            </a:r>
          </a:p>
        </p:txBody>
      </p:sp>
      <p:sp>
        <p:nvSpPr>
          <p:cNvPr id="23" name="文本框 15">
            <a:hlinkClick r:id="rId4" action="ppaction://hlinksldjump"/>
          </p:cNvPr>
          <p:cNvSpPr txBox="1"/>
          <p:nvPr/>
        </p:nvSpPr>
        <p:spPr>
          <a:xfrm>
            <a:off x="4274978" y="69242"/>
            <a:ext cx="1188000" cy="584775"/>
          </a:xfrm>
          <a:prstGeom prst="rect">
            <a:avLst/>
          </a:prstGeom>
          <a:noFill/>
        </p:spPr>
        <p:txBody>
          <a:bodyPr wrap="square" rtlCol="0">
            <a:spAutoFit/>
          </a:bodyPr>
          <a:lstStyle>
            <a:defPPr>
              <a:defRPr lang="pt-BR"/>
            </a:defPPr>
            <a:lvl1pPr algn="ctr">
              <a:defRPr sz="3200">
                <a:solidFill>
                  <a:schemeClr val="accent2">
                    <a:lumMod val="40000"/>
                    <a:lumOff val="60000"/>
                  </a:schemeClr>
                </a:solidFill>
                <a:latin typeface="Century Gothic" panose="020B0502020202020204" pitchFamily="34" charset="0"/>
              </a:defRPr>
            </a:lvl1pPr>
          </a:lstStyle>
          <a:p>
            <a:r>
              <a:rPr lang="pt-BR" altLang="zh-CN" dirty="0"/>
              <a:t>CIVIL</a:t>
            </a:r>
          </a:p>
        </p:txBody>
      </p:sp>
      <p:sp>
        <p:nvSpPr>
          <p:cNvPr id="30" name="文本框 15">
            <a:hlinkClick r:id="rId5" action="ppaction://hlinksldjump"/>
          </p:cNvPr>
          <p:cNvSpPr txBox="1"/>
          <p:nvPr/>
        </p:nvSpPr>
        <p:spPr>
          <a:xfrm>
            <a:off x="6098353" y="69242"/>
            <a:ext cx="1800000" cy="584775"/>
          </a:xfrm>
          <a:prstGeom prst="rect">
            <a:avLst/>
          </a:prstGeom>
          <a:noFill/>
        </p:spPr>
        <p:txBody>
          <a:bodyPr wrap="square" rtlCol="0">
            <a:spAutoFit/>
          </a:bodyPr>
          <a:lstStyle>
            <a:defPPr>
              <a:defRPr lang="pt-BR"/>
            </a:defPPr>
            <a:lvl1pPr algn="ctr">
              <a:defRPr sz="3200">
                <a:solidFill>
                  <a:srgbClr val="C00000"/>
                </a:solidFill>
                <a:latin typeface="Century Gothic" panose="020B0502020202020204" pitchFamily="34" charset="0"/>
              </a:defRPr>
            </a:lvl1pPr>
          </a:lstStyle>
          <a:p>
            <a:r>
              <a:rPr lang="pt-BR" altLang="zh-CN" dirty="0"/>
              <a:t>SYSTEMS</a:t>
            </a:r>
          </a:p>
        </p:txBody>
      </p:sp>
      <p:sp>
        <p:nvSpPr>
          <p:cNvPr id="31" name="文本框 15">
            <a:hlinkClick r:id="rId6" action="ppaction://hlinksldjump"/>
          </p:cNvPr>
          <p:cNvSpPr txBox="1"/>
          <p:nvPr/>
        </p:nvSpPr>
        <p:spPr>
          <a:xfrm>
            <a:off x="8533727" y="69242"/>
            <a:ext cx="3348000" cy="584775"/>
          </a:xfrm>
          <a:prstGeom prst="rect">
            <a:avLst/>
          </a:prstGeom>
          <a:noFill/>
        </p:spPr>
        <p:txBody>
          <a:bodyPr wrap="square" rtlCol="0">
            <a:spAutoFit/>
          </a:bodyPr>
          <a:lstStyle/>
          <a:p>
            <a:pPr algn="ctr"/>
            <a:r>
              <a:rPr lang="pt-BR" altLang="zh-CN" sz="3200" dirty="0" smtClean="0">
                <a:solidFill>
                  <a:schemeClr val="accent2">
                    <a:lumMod val="40000"/>
                    <a:lumOff val="60000"/>
                  </a:schemeClr>
                </a:solidFill>
                <a:latin typeface="Century Gothic" panose="020B0502020202020204" pitchFamily="34" charset="0"/>
              </a:rPr>
              <a:t>ROLLING STOCK</a:t>
            </a:r>
          </a:p>
        </p:txBody>
      </p:sp>
      <p:cxnSp>
        <p:nvCxnSpPr>
          <p:cNvPr id="32" name="Straight Connector 31"/>
          <p:cNvCxnSpPr/>
          <p:nvPr/>
        </p:nvCxnSpPr>
        <p:spPr>
          <a:xfrm>
            <a:off x="3922174" y="32222"/>
            <a:ext cx="0" cy="64800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805979" y="32222"/>
            <a:ext cx="0" cy="64800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260503" y="32222"/>
            <a:ext cx="0" cy="64800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438590" y="32222"/>
            <a:ext cx="0" cy="64800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36" name="Tabela 35"/>
          <p:cNvGraphicFramePr>
            <a:graphicFrameLocks noGrp="1"/>
          </p:cNvGraphicFramePr>
          <p:nvPr>
            <p:extLst>
              <p:ext uri="{D42A27DB-BD31-4B8C-83A1-F6EECF244321}">
                <p14:modId xmlns:p14="http://schemas.microsoft.com/office/powerpoint/2010/main" val="808317058"/>
              </p:ext>
            </p:extLst>
          </p:nvPr>
        </p:nvGraphicFramePr>
        <p:xfrm>
          <a:off x="2141301" y="4188831"/>
          <a:ext cx="7909399" cy="1310448"/>
        </p:xfrm>
        <a:graphic>
          <a:graphicData uri="http://schemas.openxmlformats.org/drawingml/2006/table">
            <a:tbl>
              <a:tblPr/>
              <a:tblGrid>
                <a:gridCol w="4750391"/>
                <a:gridCol w="826379"/>
                <a:gridCol w="826379"/>
                <a:gridCol w="766818"/>
                <a:gridCol w="739432"/>
              </a:tblGrid>
              <a:tr h="495255">
                <a:tc>
                  <a:txBody>
                    <a:bodyPr/>
                    <a:lstStyle/>
                    <a:p>
                      <a:pPr algn="ctr" fontAlgn="ctr"/>
                      <a:r>
                        <a:rPr lang="en-US" sz="1800" b="0" i="0" u="none" strike="noStrike" noProof="0" dirty="0" smtClean="0">
                          <a:solidFill>
                            <a:srgbClr val="FFFFFF"/>
                          </a:solidFill>
                          <a:effectLst/>
                          <a:latin typeface="Calibri" panose="020F0502020204030204" pitchFamily="34" charset="0"/>
                        </a:rPr>
                        <a:t>Action</a:t>
                      </a:r>
                      <a:endParaRPr lang="en-US" sz="1800" b="0" i="0" u="none" strike="noStrike" noProof="0" dirty="0">
                        <a:solidFill>
                          <a:srgbClr val="FFFFFF"/>
                        </a:solidFill>
                        <a:effectLst/>
                        <a:latin typeface="Calibri" panose="020F0502020204030204" pitchFamily="34" charset="0"/>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w="6350" cap="flat" cmpd="sng" algn="ctr">
                      <a:solidFill>
                        <a:srgbClr val="A6A6A6"/>
                      </a:solidFill>
                      <a:prstDash val="solid"/>
                      <a:round/>
                      <a:headEnd type="none" w="med" len="med"/>
                      <a:tailEnd type="none" w="med" len="med"/>
                    </a:lnB>
                    <a:solidFill>
                      <a:srgbClr val="CC0000"/>
                    </a:solidFill>
                  </a:tcPr>
                </a:tc>
                <a:tc>
                  <a:txBody>
                    <a:bodyPr/>
                    <a:lstStyle/>
                    <a:p>
                      <a:pPr algn="ctr" fontAlgn="ctr"/>
                      <a:r>
                        <a:rPr lang="en-US" sz="1200" b="0" i="0" u="none" strike="noStrike" noProof="0" dirty="0" smtClean="0">
                          <a:solidFill>
                            <a:srgbClr val="FFFFFF"/>
                          </a:solidFill>
                          <a:effectLst/>
                          <a:latin typeface="Calibri" panose="020F0502020204030204" pitchFamily="34" charset="0"/>
                        </a:rPr>
                        <a:t>Department</a:t>
                      </a:r>
                      <a:endParaRPr lang="en-US" sz="1200" b="0" i="0" u="none" strike="noStrike" noProof="0" dirty="0">
                        <a:solidFill>
                          <a:srgbClr val="FFFFFF"/>
                        </a:solidFill>
                        <a:effectLst/>
                        <a:latin typeface="Calibri" panose="020F0502020204030204" pitchFamily="34" charset="0"/>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w="6350" cap="flat" cmpd="sng" algn="ctr">
                      <a:solidFill>
                        <a:srgbClr val="A6A6A6"/>
                      </a:solidFill>
                      <a:prstDash val="solid"/>
                      <a:round/>
                      <a:headEnd type="none" w="med" len="med"/>
                      <a:tailEnd type="none" w="med" len="med"/>
                    </a:lnB>
                    <a:solidFill>
                      <a:srgbClr val="CC0000"/>
                    </a:solidFill>
                  </a:tcPr>
                </a:tc>
                <a:tc>
                  <a:txBody>
                    <a:bodyPr/>
                    <a:lstStyle/>
                    <a:p>
                      <a:pPr algn="ctr" fontAlgn="ctr"/>
                      <a:r>
                        <a:rPr lang="en-US" sz="1200" b="0" i="0" u="none" strike="noStrike" noProof="0" dirty="0" smtClean="0">
                          <a:solidFill>
                            <a:srgbClr val="FFFFFF"/>
                          </a:solidFill>
                          <a:effectLst/>
                          <a:latin typeface="Calibri" panose="020F0502020204030204" pitchFamily="34" charset="0"/>
                        </a:rPr>
                        <a:t>Finish</a:t>
                      </a:r>
                      <a:endParaRPr lang="en-US" sz="1200" b="0" i="0" u="none" strike="noStrike" noProof="0" dirty="0">
                        <a:solidFill>
                          <a:srgbClr val="FFFFFF"/>
                        </a:solidFill>
                        <a:effectLst/>
                        <a:latin typeface="Calibri" panose="020F0502020204030204" pitchFamily="34" charset="0"/>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w="6350" cap="flat" cmpd="sng" algn="ctr">
                      <a:solidFill>
                        <a:srgbClr val="A6A6A6"/>
                      </a:solidFill>
                      <a:prstDash val="solid"/>
                      <a:round/>
                      <a:headEnd type="none" w="med" len="med"/>
                      <a:tailEnd type="none" w="med" len="med"/>
                    </a:lnB>
                    <a:solidFill>
                      <a:srgbClr val="CC0000"/>
                    </a:solidFill>
                  </a:tcPr>
                </a:tc>
                <a:tc>
                  <a:txBody>
                    <a:bodyPr/>
                    <a:lstStyle/>
                    <a:p>
                      <a:pPr algn="ctr" fontAlgn="ctr"/>
                      <a:r>
                        <a:rPr lang="en-US" sz="1200" b="0" i="0" u="none" strike="noStrike" noProof="0" dirty="0" smtClean="0">
                          <a:solidFill>
                            <a:srgbClr val="FFFFFF"/>
                          </a:solidFill>
                          <a:effectLst/>
                          <a:latin typeface="Calibri" panose="020F0502020204030204" pitchFamily="34" charset="0"/>
                        </a:rPr>
                        <a:t>Postponed Date</a:t>
                      </a:r>
                      <a:endParaRPr lang="en-US" sz="1200" b="0" i="0" u="none" strike="noStrike" noProof="0" dirty="0">
                        <a:solidFill>
                          <a:srgbClr val="FFFFFF"/>
                        </a:solidFill>
                        <a:effectLst/>
                        <a:latin typeface="Calibri" panose="020F0502020204030204" pitchFamily="34" charset="0"/>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w="6350" cap="flat" cmpd="sng" algn="ctr">
                      <a:solidFill>
                        <a:srgbClr val="A6A6A6"/>
                      </a:solidFill>
                      <a:prstDash val="solid"/>
                      <a:round/>
                      <a:headEnd type="none" w="med" len="med"/>
                      <a:tailEnd type="none" w="med" len="med"/>
                    </a:lnB>
                    <a:solidFill>
                      <a:srgbClr val="CC0000"/>
                    </a:solidFill>
                  </a:tcPr>
                </a:tc>
                <a:tc>
                  <a:txBody>
                    <a:bodyPr/>
                    <a:lstStyle/>
                    <a:p>
                      <a:pPr algn="ctr" fontAlgn="ctr"/>
                      <a:r>
                        <a:rPr lang="en-US" sz="1200" b="0" i="0" u="none" strike="noStrike" noProof="0" dirty="0" smtClean="0">
                          <a:solidFill>
                            <a:srgbClr val="FFFFFF"/>
                          </a:solidFill>
                          <a:effectLst/>
                          <a:latin typeface="Calibri" panose="020F0502020204030204" pitchFamily="34" charset="0"/>
                        </a:rPr>
                        <a:t>Status</a:t>
                      </a:r>
                      <a:endParaRPr lang="en-US" sz="1200" b="0" i="0" u="none" strike="noStrike" noProof="0" dirty="0">
                        <a:solidFill>
                          <a:srgbClr val="FFFFFF"/>
                        </a:solidFill>
                        <a:effectLst/>
                        <a:latin typeface="Calibri" panose="020F0502020204030204" pitchFamily="34" charset="0"/>
                      </a:endParaRPr>
                    </a:p>
                  </a:txBody>
                  <a:tcPr marL="0" marR="0" marT="0" marB="0" anchor="ctr">
                    <a:lnL w="6350" cap="flat" cmpd="sng" algn="ctr">
                      <a:solidFill>
                        <a:srgbClr val="A6A6A6"/>
                      </a:solidFill>
                      <a:prstDash val="solid"/>
                      <a:round/>
                      <a:headEnd type="none" w="med" len="med"/>
                      <a:tailEnd type="none" w="med" len="med"/>
                    </a:lnL>
                    <a:lnR>
                      <a:noFill/>
                    </a:lnR>
                    <a:lnT>
                      <a:noFill/>
                    </a:lnT>
                    <a:lnB w="6350" cap="flat" cmpd="sng" algn="ctr">
                      <a:solidFill>
                        <a:srgbClr val="A6A6A6"/>
                      </a:solidFill>
                      <a:prstDash val="solid"/>
                      <a:round/>
                      <a:headEnd type="none" w="med" len="med"/>
                      <a:tailEnd type="none" w="med" len="med"/>
                    </a:lnB>
                    <a:solidFill>
                      <a:srgbClr val="CC0000"/>
                    </a:solidFill>
                  </a:tcPr>
                </a:tc>
              </a:tr>
              <a:tr h="312917">
                <a:tc>
                  <a:txBody>
                    <a:bodyPr/>
                    <a:lstStyle/>
                    <a:p>
                      <a:pPr algn="l" fontAlgn="ctr"/>
                      <a:r>
                        <a:rPr lang="en-US" sz="1200" b="0" i="0" u="none" strike="noStrike" noProof="0" dirty="0">
                          <a:solidFill>
                            <a:srgbClr val="000000"/>
                          </a:solidFill>
                          <a:effectLst/>
                          <a:latin typeface="Calibri" panose="020F0502020204030204" pitchFamily="34" charset="0"/>
                        </a:rPr>
                        <a:t>Cable tray Reference term updating</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n-US" sz="1200" b="0" i="0" u="none" strike="noStrike" noProof="0" dirty="0" smtClean="0">
                          <a:solidFill>
                            <a:srgbClr val="000000"/>
                          </a:solidFill>
                          <a:effectLst/>
                          <a:latin typeface="Calibri" panose="020F0502020204030204" pitchFamily="34" charset="0"/>
                        </a:rPr>
                        <a:t>Systems</a:t>
                      </a:r>
                      <a:endParaRPr lang="en-US" sz="1200" b="0" i="0" u="none" strike="noStrike" noProof="0" dirty="0">
                        <a:solidFill>
                          <a:srgbClr val="000000"/>
                        </a:solidFill>
                        <a:effectLst/>
                        <a:latin typeface="Calibri" panose="020F0502020204030204" pitchFamily="34" charset="0"/>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n-US" sz="1200" b="0" i="0" u="none" strike="noStrike" noProof="0" dirty="0" smtClean="0">
                          <a:solidFill>
                            <a:srgbClr val="000000"/>
                          </a:solidFill>
                          <a:effectLst/>
                          <a:latin typeface="Calibri" panose="020F0502020204030204" pitchFamily="34" charset="0"/>
                        </a:rPr>
                        <a:t>15-dez-20</a:t>
                      </a:r>
                      <a:endParaRPr lang="en-US" sz="1200" b="0" i="0" u="none" strike="noStrike" noProof="0" dirty="0">
                        <a:solidFill>
                          <a:srgbClr val="000000"/>
                        </a:solidFill>
                        <a:effectLst/>
                        <a:latin typeface="Calibri" panose="020F0502020204030204" pitchFamily="34" charset="0"/>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endParaRPr lang="en-US" sz="1200" b="0" i="0" u="none" strike="noStrike" noProof="0" dirty="0">
                        <a:solidFill>
                          <a:srgbClr val="000000"/>
                        </a:solidFill>
                        <a:effectLst/>
                        <a:latin typeface="Calibri" panose="020F0502020204030204" pitchFamily="34" charset="0"/>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n-US" sz="1200" b="0" i="0" u="none" strike="noStrike" noProof="0" dirty="0" smtClean="0">
                          <a:solidFill>
                            <a:srgbClr val="000000"/>
                          </a:solidFill>
                          <a:effectLst/>
                          <a:latin typeface="Calibri" panose="020F0502020204030204" pitchFamily="34" charset="0"/>
                        </a:rPr>
                        <a:t>On Hold</a:t>
                      </a:r>
                      <a:endParaRPr lang="en-US" sz="1200" b="0" i="0" u="none" strike="noStrike" noProof="0" dirty="0">
                        <a:solidFill>
                          <a:srgbClr val="000000"/>
                        </a:solidFill>
                        <a:effectLst/>
                        <a:latin typeface="Calibri" panose="020F0502020204030204" pitchFamily="34" charset="0"/>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accent4"/>
                    </a:solidFill>
                  </a:tcPr>
                </a:tc>
              </a:tr>
              <a:tr h="257577">
                <a:tc>
                  <a:txBody>
                    <a:bodyPr/>
                    <a:lstStyle/>
                    <a:p>
                      <a:pPr algn="l" fontAlgn="ctr"/>
                      <a:r>
                        <a:rPr lang="en-US" sz="1200" b="0" i="0" u="none" strike="noStrike" noProof="0" dirty="0">
                          <a:solidFill>
                            <a:srgbClr val="000000"/>
                          </a:solidFill>
                          <a:effectLst/>
                          <a:latin typeface="Calibri" panose="020F0502020204030204" pitchFamily="34" charset="0"/>
                        </a:rPr>
                        <a:t>Elaborating of the UPS´s RDM for the PDS System</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noProof="0" dirty="0" smtClean="0">
                          <a:solidFill>
                            <a:srgbClr val="000000"/>
                          </a:solidFill>
                          <a:effectLst/>
                          <a:latin typeface="Calibri" panose="020F0502020204030204" pitchFamily="34" charset="0"/>
                        </a:rPr>
                        <a:t>Systems</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n-US" sz="1200" b="0" i="0" u="none" strike="noStrike" noProof="0" dirty="0" smtClean="0">
                          <a:solidFill>
                            <a:srgbClr val="000000"/>
                          </a:solidFill>
                          <a:effectLst/>
                          <a:latin typeface="Calibri" panose="020F0502020204030204" pitchFamily="34" charset="0"/>
                        </a:rPr>
                        <a:t>18-dez-20</a:t>
                      </a:r>
                      <a:endParaRPr lang="en-US" sz="1200" b="0" i="0" u="none" strike="noStrike" noProof="0" dirty="0">
                        <a:solidFill>
                          <a:srgbClr val="000000"/>
                        </a:solidFill>
                        <a:effectLst/>
                        <a:latin typeface="Calibri" panose="020F0502020204030204" pitchFamily="34" charset="0"/>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n-US" sz="1200" b="0" i="0" u="none" strike="noStrike" noProof="0" dirty="0" smtClean="0">
                          <a:solidFill>
                            <a:srgbClr val="000000"/>
                          </a:solidFill>
                          <a:effectLst/>
                          <a:latin typeface="Calibri" panose="020F0502020204030204" pitchFamily="34" charset="0"/>
                        </a:rPr>
                        <a:t>29-jan-21</a:t>
                      </a:r>
                      <a:endParaRPr lang="en-US" sz="1200" b="0" i="0" u="none" strike="noStrike" noProof="0" dirty="0">
                        <a:solidFill>
                          <a:srgbClr val="000000"/>
                        </a:solidFill>
                        <a:effectLst/>
                        <a:latin typeface="Calibri" panose="020F0502020204030204" pitchFamily="34" charset="0"/>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n-US" sz="1200" b="0" i="0" u="none" strike="noStrike" noProof="0" dirty="0" smtClean="0">
                          <a:solidFill>
                            <a:srgbClr val="000000"/>
                          </a:solidFill>
                          <a:effectLst/>
                          <a:latin typeface="Calibri" panose="020F0502020204030204" pitchFamily="34" charset="0"/>
                        </a:rPr>
                        <a:t>Delayed</a:t>
                      </a:r>
                      <a:endParaRPr lang="en-US" sz="1200" b="0" i="0" u="none" strike="noStrike" noProof="0" dirty="0">
                        <a:solidFill>
                          <a:srgbClr val="000000"/>
                        </a:solidFill>
                        <a:effectLst/>
                        <a:latin typeface="Calibri" panose="020F0502020204030204" pitchFamily="34" charset="0"/>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0504D"/>
                    </a:solidFill>
                  </a:tcPr>
                </a:tc>
              </a:tr>
              <a:tr h="244699">
                <a:tc>
                  <a:txBody>
                    <a:bodyPr/>
                    <a:lstStyle/>
                    <a:p>
                      <a:pPr algn="l" fontAlgn="ctr"/>
                      <a:r>
                        <a:rPr lang="en-US" sz="1200" b="0" i="0" u="none" strike="noStrike" noProof="0" dirty="0">
                          <a:solidFill>
                            <a:srgbClr val="000000"/>
                          </a:solidFill>
                          <a:effectLst/>
                          <a:latin typeface="Calibri" panose="020F0502020204030204" pitchFamily="34" charset="0"/>
                        </a:rPr>
                        <a:t>Physical-financial schedule creation for </a:t>
                      </a:r>
                      <a:r>
                        <a:rPr lang="en-US" sz="1200" b="0" i="0" u="none" strike="noStrike" noProof="0" dirty="0" smtClean="0">
                          <a:solidFill>
                            <a:srgbClr val="000000"/>
                          </a:solidFill>
                          <a:effectLst/>
                          <a:latin typeface="Calibri" panose="020F0502020204030204" pitchFamily="34" charset="0"/>
                        </a:rPr>
                        <a:t>Sener´s contract </a:t>
                      </a:r>
                      <a:r>
                        <a:rPr lang="en-US" sz="1200" b="0" i="0" u="none" strike="noStrike" noProof="0" dirty="0">
                          <a:solidFill>
                            <a:srgbClr val="000000"/>
                          </a:solidFill>
                          <a:effectLst/>
                          <a:latin typeface="Calibri" panose="020F0502020204030204" pitchFamily="34" charset="0"/>
                        </a:rPr>
                        <a:t>control</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n-US" sz="1200" b="0" i="0" u="none" strike="noStrike" noProof="0" dirty="0" smtClean="0">
                          <a:solidFill>
                            <a:srgbClr val="000000"/>
                          </a:solidFill>
                          <a:effectLst/>
                          <a:latin typeface="Calibri" panose="020F0502020204030204" pitchFamily="34" charset="0"/>
                        </a:rPr>
                        <a:t>Systems</a:t>
                      </a:r>
                      <a:endParaRPr lang="en-US" sz="1200" b="0" i="0" u="none" strike="noStrike" noProof="0" dirty="0">
                        <a:solidFill>
                          <a:srgbClr val="000000"/>
                        </a:solidFill>
                        <a:effectLst/>
                        <a:latin typeface="Calibri" panose="020F0502020204030204" pitchFamily="34" charset="0"/>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n-US" sz="1200" b="0" i="0" u="none" strike="noStrike" noProof="0" dirty="0" smtClean="0">
                          <a:solidFill>
                            <a:srgbClr val="000000"/>
                          </a:solidFill>
                          <a:effectLst/>
                          <a:latin typeface="Calibri" panose="020F0502020204030204" pitchFamily="34" charset="0"/>
                        </a:rPr>
                        <a:t>18-dez-20</a:t>
                      </a:r>
                      <a:endParaRPr lang="en-US" sz="1200" b="0" i="0" u="none" strike="noStrike" noProof="0" dirty="0">
                        <a:solidFill>
                          <a:srgbClr val="000000"/>
                        </a:solidFill>
                        <a:effectLst/>
                        <a:latin typeface="Calibri" panose="020F0502020204030204" pitchFamily="34" charset="0"/>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endParaRPr lang="en-US" sz="1200" b="0" i="0" u="none" strike="noStrike" noProof="0" dirty="0">
                        <a:solidFill>
                          <a:srgbClr val="000000"/>
                        </a:solidFill>
                        <a:effectLst/>
                        <a:latin typeface="Calibri" panose="020F0502020204030204" pitchFamily="34" charset="0"/>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n-US" sz="1200" b="0" i="0" u="none" strike="noStrike" noProof="0" dirty="0" smtClean="0">
                          <a:solidFill>
                            <a:srgbClr val="000000"/>
                          </a:solidFill>
                          <a:effectLst/>
                          <a:latin typeface="Calibri" panose="020F0502020204030204" pitchFamily="34" charset="0"/>
                        </a:rPr>
                        <a:t>On Hold</a:t>
                      </a:r>
                      <a:endParaRPr lang="en-US" sz="1200" b="0" i="0" u="none" strike="noStrike" noProof="0" dirty="0">
                        <a:solidFill>
                          <a:srgbClr val="000000"/>
                        </a:solidFill>
                        <a:effectLst/>
                        <a:latin typeface="Calibri" panose="020F0502020204030204" pitchFamily="34" charset="0"/>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accent4"/>
                    </a:solidFill>
                  </a:tcPr>
                </a:tc>
              </a:tr>
            </a:tbl>
          </a:graphicData>
        </a:graphic>
      </p:graphicFrame>
      <p:grpSp>
        <p:nvGrpSpPr>
          <p:cNvPr id="38" name="Group 47"/>
          <p:cNvGrpSpPr/>
          <p:nvPr/>
        </p:nvGrpSpPr>
        <p:grpSpPr>
          <a:xfrm>
            <a:off x="-143816" y="3790553"/>
            <a:ext cx="12428113" cy="2990641"/>
            <a:chOff x="-141668" y="701769"/>
            <a:chExt cx="5502479" cy="2453555"/>
          </a:xfrm>
        </p:grpSpPr>
        <p:sp>
          <p:nvSpPr>
            <p:cNvPr id="39" name="Retângulo de cantos arredondados 38"/>
            <p:cNvSpPr/>
            <p:nvPr/>
          </p:nvSpPr>
          <p:spPr>
            <a:xfrm>
              <a:off x="-141668" y="811368"/>
              <a:ext cx="5502479" cy="2343956"/>
            </a:xfrm>
            <a:prstGeom prst="roundRect">
              <a:avLst>
                <a:gd name="adj" fmla="val 3853"/>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CaixaDeTexto 39"/>
            <p:cNvSpPr txBox="1"/>
            <p:nvPr/>
          </p:nvSpPr>
          <p:spPr>
            <a:xfrm>
              <a:off x="249005" y="701769"/>
              <a:ext cx="859028" cy="214628"/>
            </a:xfrm>
            <a:prstGeom prst="rect">
              <a:avLst/>
            </a:prstGeom>
            <a:solidFill>
              <a:schemeClr val="bg1"/>
            </a:solidFill>
          </p:spPr>
          <p:txBody>
            <a:bodyPr wrap="square" rtlCol="0">
              <a:spAutoFit/>
            </a:bodyPr>
            <a:lstStyle/>
            <a:p>
              <a:r>
                <a:rPr lang="en-US" sz="1100" dirty="0"/>
                <a:t>ACTIONS DELAYED / ON-HOLD</a:t>
              </a:r>
            </a:p>
          </p:txBody>
        </p:sp>
      </p:grpSp>
      <p:pic>
        <p:nvPicPr>
          <p:cNvPr id="2" name="Imagem 1"/>
          <p:cNvPicPr>
            <a:picLocks/>
          </p:cNvPicPr>
          <p:nvPr/>
        </p:nvPicPr>
        <p:blipFill>
          <a:blip r:embed="rId7"/>
          <a:stretch>
            <a:fillRect/>
          </a:stretch>
        </p:blipFill>
        <p:spPr>
          <a:xfrm>
            <a:off x="129600" y="1260000"/>
            <a:ext cx="5036400" cy="2433600"/>
          </a:xfrm>
          <a:prstGeom prst="rect">
            <a:avLst/>
          </a:prstGeom>
        </p:spPr>
      </p:pic>
      <p:pic>
        <p:nvPicPr>
          <p:cNvPr id="4" name="Imagem 3"/>
          <p:cNvPicPr>
            <a:picLocks/>
          </p:cNvPicPr>
          <p:nvPr/>
        </p:nvPicPr>
        <p:blipFill>
          <a:blip r:embed="rId8"/>
          <a:stretch>
            <a:fillRect/>
          </a:stretch>
        </p:blipFill>
        <p:spPr>
          <a:xfrm>
            <a:off x="5464800" y="1447200"/>
            <a:ext cx="2901600" cy="1965600"/>
          </a:xfrm>
          <a:prstGeom prst="rect">
            <a:avLst/>
          </a:prstGeom>
        </p:spPr>
      </p:pic>
      <p:pic>
        <p:nvPicPr>
          <p:cNvPr id="5" name="Imagem 4"/>
          <p:cNvPicPr>
            <a:picLocks/>
          </p:cNvPicPr>
          <p:nvPr/>
        </p:nvPicPr>
        <p:blipFill>
          <a:blip r:embed="rId9"/>
          <a:stretch>
            <a:fillRect/>
          </a:stretch>
        </p:blipFill>
        <p:spPr>
          <a:xfrm>
            <a:off x="8611200" y="1447200"/>
            <a:ext cx="2894400" cy="1965600"/>
          </a:xfrm>
          <a:prstGeom prst="rect">
            <a:avLst/>
          </a:prstGeom>
        </p:spPr>
      </p:pic>
    </p:spTree>
    <p:extLst>
      <p:ext uri="{BB962C8B-B14F-4D97-AF65-F5344CB8AC3E}">
        <p14:creationId xmlns:p14="http://schemas.microsoft.com/office/powerpoint/2010/main" val="27057667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15">
            <a:hlinkClick r:id="rId3" action="ppaction://hlinksldjump"/>
          </p:cNvPr>
          <p:cNvSpPr txBox="1"/>
          <p:nvPr/>
        </p:nvSpPr>
        <p:spPr>
          <a:xfrm>
            <a:off x="1659603" y="69242"/>
            <a:ext cx="1980000" cy="584775"/>
          </a:xfrm>
          <a:prstGeom prst="rect">
            <a:avLst/>
          </a:prstGeom>
          <a:noFill/>
        </p:spPr>
        <p:txBody>
          <a:bodyPr wrap="square" rtlCol="0">
            <a:spAutoFit/>
          </a:bodyPr>
          <a:lstStyle>
            <a:defPPr>
              <a:defRPr lang="pt-BR"/>
            </a:defPPr>
            <a:lvl1pPr algn="ctr">
              <a:defRPr sz="3200">
                <a:solidFill>
                  <a:schemeClr val="accent2">
                    <a:lumMod val="40000"/>
                    <a:lumOff val="60000"/>
                  </a:schemeClr>
                </a:solidFill>
                <a:latin typeface="Century Gothic" panose="020B0502020202020204" pitchFamily="34" charset="0"/>
              </a:defRPr>
            </a:lvl1pPr>
          </a:lstStyle>
          <a:p>
            <a:r>
              <a:rPr lang="pt-BR" altLang="zh-CN" dirty="0"/>
              <a:t>PROJECT</a:t>
            </a:r>
          </a:p>
        </p:txBody>
      </p:sp>
      <p:sp>
        <p:nvSpPr>
          <p:cNvPr id="38" name="文本框 15">
            <a:hlinkClick r:id="rId4" action="ppaction://hlinksldjump"/>
          </p:cNvPr>
          <p:cNvSpPr txBox="1"/>
          <p:nvPr/>
        </p:nvSpPr>
        <p:spPr>
          <a:xfrm>
            <a:off x="4274978" y="69242"/>
            <a:ext cx="1188000" cy="584775"/>
          </a:xfrm>
          <a:prstGeom prst="rect">
            <a:avLst/>
          </a:prstGeom>
          <a:noFill/>
        </p:spPr>
        <p:txBody>
          <a:bodyPr wrap="square" rtlCol="0">
            <a:spAutoFit/>
          </a:bodyPr>
          <a:lstStyle>
            <a:defPPr>
              <a:defRPr lang="pt-BR"/>
            </a:defPPr>
            <a:lvl1pPr algn="ctr">
              <a:defRPr sz="3200">
                <a:solidFill>
                  <a:schemeClr val="accent2">
                    <a:lumMod val="40000"/>
                    <a:lumOff val="60000"/>
                  </a:schemeClr>
                </a:solidFill>
                <a:latin typeface="Century Gothic" panose="020B0502020202020204" pitchFamily="34" charset="0"/>
              </a:defRPr>
            </a:lvl1pPr>
          </a:lstStyle>
          <a:p>
            <a:r>
              <a:rPr lang="pt-BR" altLang="zh-CN" dirty="0"/>
              <a:t>CIVIL</a:t>
            </a:r>
          </a:p>
        </p:txBody>
      </p:sp>
      <p:sp>
        <p:nvSpPr>
          <p:cNvPr id="39" name="文本框 15">
            <a:hlinkClick r:id="rId5" action="ppaction://hlinksldjump"/>
          </p:cNvPr>
          <p:cNvSpPr txBox="1"/>
          <p:nvPr/>
        </p:nvSpPr>
        <p:spPr>
          <a:xfrm>
            <a:off x="6098353" y="69242"/>
            <a:ext cx="1800000" cy="584775"/>
          </a:xfrm>
          <a:prstGeom prst="rect">
            <a:avLst/>
          </a:prstGeom>
          <a:noFill/>
        </p:spPr>
        <p:txBody>
          <a:bodyPr wrap="square" rtlCol="0">
            <a:spAutoFit/>
          </a:bodyPr>
          <a:lstStyle>
            <a:defPPr>
              <a:defRPr lang="pt-BR"/>
            </a:defPPr>
            <a:lvl1pPr algn="ctr">
              <a:defRPr sz="3200">
                <a:solidFill>
                  <a:srgbClr val="C00000"/>
                </a:solidFill>
                <a:latin typeface="Century Gothic" panose="020B0502020202020204" pitchFamily="34" charset="0"/>
              </a:defRPr>
            </a:lvl1pPr>
          </a:lstStyle>
          <a:p>
            <a:r>
              <a:rPr lang="pt-BR" altLang="zh-CN" dirty="0"/>
              <a:t>SYSTEMS</a:t>
            </a:r>
          </a:p>
        </p:txBody>
      </p:sp>
      <p:sp>
        <p:nvSpPr>
          <p:cNvPr id="43" name="文本框 15">
            <a:hlinkClick r:id="rId6" action="ppaction://hlinksldjump"/>
          </p:cNvPr>
          <p:cNvSpPr txBox="1"/>
          <p:nvPr/>
        </p:nvSpPr>
        <p:spPr>
          <a:xfrm>
            <a:off x="8533727" y="69242"/>
            <a:ext cx="3348000" cy="584775"/>
          </a:xfrm>
          <a:prstGeom prst="rect">
            <a:avLst/>
          </a:prstGeom>
          <a:noFill/>
        </p:spPr>
        <p:txBody>
          <a:bodyPr wrap="square" rtlCol="0">
            <a:spAutoFit/>
          </a:bodyPr>
          <a:lstStyle/>
          <a:p>
            <a:pPr algn="ctr"/>
            <a:r>
              <a:rPr lang="pt-BR" altLang="zh-CN" sz="3200" dirty="0" smtClean="0">
                <a:solidFill>
                  <a:schemeClr val="accent2">
                    <a:lumMod val="40000"/>
                    <a:lumOff val="60000"/>
                  </a:schemeClr>
                </a:solidFill>
                <a:latin typeface="Century Gothic" panose="020B0502020202020204" pitchFamily="34" charset="0"/>
              </a:rPr>
              <a:t>ROLLING STOCK</a:t>
            </a:r>
          </a:p>
        </p:txBody>
      </p:sp>
      <p:cxnSp>
        <p:nvCxnSpPr>
          <p:cNvPr id="44" name="Straight Connector 43"/>
          <p:cNvCxnSpPr/>
          <p:nvPr/>
        </p:nvCxnSpPr>
        <p:spPr>
          <a:xfrm>
            <a:off x="3922174" y="32222"/>
            <a:ext cx="0" cy="64800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5805979" y="32222"/>
            <a:ext cx="0" cy="64800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8260503" y="32222"/>
            <a:ext cx="0" cy="64800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1438590" y="32222"/>
            <a:ext cx="0" cy="64800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4589186" y="697197"/>
            <a:ext cx="7735895" cy="2557598"/>
            <a:chOff x="4589186" y="697197"/>
            <a:chExt cx="7735895" cy="2557598"/>
          </a:xfrm>
        </p:grpSpPr>
        <p:grpSp>
          <p:nvGrpSpPr>
            <p:cNvPr id="24" name="Group 23"/>
            <p:cNvGrpSpPr/>
            <p:nvPr/>
          </p:nvGrpSpPr>
          <p:grpSpPr>
            <a:xfrm>
              <a:off x="4589186" y="697197"/>
              <a:ext cx="7735895" cy="2557598"/>
              <a:chOff x="4653581" y="452496"/>
              <a:chExt cx="7735895" cy="2557598"/>
            </a:xfrm>
          </p:grpSpPr>
          <p:grpSp>
            <p:nvGrpSpPr>
              <p:cNvPr id="22" name="Group 21"/>
              <p:cNvGrpSpPr/>
              <p:nvPr/>
            </p:nvGrpSpPr>
            <p:grpSpPr>
              <a:xfrm>
                <a:off x="4653581" y="452496"/>
                <a:ext cx="7735895" cy="2557598"/>
                <a:chOff x="4063176" y="3178859"/>
                <a:chExt cx="7735895" cy="2557598"/>
              </a:xfrm>
            </p:grpSpPr>
            <p:sp>
              <p:nvSpPr>
                <p:cNvPr id="31" name="Retângulo de cantos arredondados 26"/>
                <p:cNvSpPr/>
                <p:nvPr/>
              </p:nvSpPr>
              <p:spPr>
                <a:xfrm>
                  <a:off x="4063176" y="3288457"/>
                  <a:ext cx="7735895" cy="2448000"/>
                </a:xfrm>
                <a:prstGeom prst="roundRect">
                  <a:avLst>
                    <a:gd name="adj" fmla="val 3853"/>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CaixaDeTexto 27"/>
                <p:cNvSpPr txBox="1"/>
                <p:nvPr/>
              </p:nvSpPr>
              <p:spPr>
                <a:xfrm>
                  <a:off x="4466503" y="3178859"/>
                  <a:ext cx="3096000" cy="261610"/>
                </a:xfrm>
                <a:prstGeom prst="rect">
                  <a:avLst/>
                </a:prstGeom>
                <a:solidFill>
                  <a:schemeClr val="bg1"/>
                </a:solidFill>
              </p:spPr>
              <p:txBody>
                <a:bodyPr wrap="square" rtlCol="0">
                  <a:spAutoFit/>
                </a:bodyPr>
                <a:lstStyle/>
                <a:p>
                  <a:r>
                    <a:rPr lang="en-US" sz="1100" dirty="0" smtClean="0"/>
                    <a:t>RISK &amp; </a:t>
                  </a:r>
                  <a:r>
                    <a:rPr lang="en-US" sz="1100" dirty="0"/>
                    <a:t>OPPORTUNITY – Data base November/2020</a:t>
                  </a:r>
                </a:p>
              </p:txBody>
            </p:sp>
          </p:grpSp>
          <p:sp>
            <p:nvSpPr>
              <p:cNvPr id="33" name="CaixaDeTexto 27"/>
              <p:cNvSpPr txBox="1"/>
              <p:nvPr/>
            </p:nvSpPr>
            <p:spPr>
              <a:xfrm>
                <a:off x="5480925" y="674581"/>
                <a:ext cx="828000" cy="253916"/>
              </a:xfrm>
              <a:prstGeom prst="rect">
                <a:avLst/>
              </a:prstGeom>
              <a:noFill/>
              <a:ln>
                <a:noFill/>
              </a:ln>
            </p:spPr>
            <p:txBody>
              <a:bodyPr wrap="square" rtlCol="0">
                <a:spAutoFit/>
              </a:bodyPr>
              <a:lstStyle/>
              <a:p>
                <a:r>
                  <a:rPr lang="en-US" sz="1050" dirty="0" smtClean="0">
                    <a:solidFill>
                      <a:schemeClr val="bg2">
                        <a:lumMod val="50000"/>
                      </a:schemeClr>
                    </a:solidFill>
                  </a:rPr>
                  <a:t>QUANTITY</a:t>
                </a:r>
                <a:endParaRPr lang="en-US" sz="1050" dirty="0">
                  <a:solidFill>
                    <a:schemeClr val="bg2">
                      <a:lumMod val="50000"/>
                    </a:schemeClr>
                  </a:solidFill>
                </a:endParaRPr>
              </a:p>
            </p:txBody>
          </p:sp>
          <p:sp>
            <p:nvSpPr>
              <p:cNvPr id="34" name="CaixaDeTexto 27"/>
              <p:cNvSpPr txBox="1"/>
              <p:nvPr/>
            </p:nvSpPr>
            <p:spPr>
              <a:xfrm>
                <a:off x="7519843" y="674163"/>
                <a:ext cx="576000" cy="253916"/>
              </a:xfrm>
              <a:prstGeom prst="rect">
                <a:avLst/>
              </a:prstGeom>
              <a:noFill/>
              <a:ln>
                <a:noFill/>
              </a:ln>
            </p:spPr>
            <p:txBody>
              <a:bodyPr wrap="square" rtlCol="0">
                <a:spAutoFit/>
              </a:bodyPr>
              <a:lstStyle/>
              <a:p>
                <a:r>
                  <a:rPr lang="en-US" sz="1050" dirty="0" smtClean="0">
                    <a:solidFill>
                      <a:schemeClr val="bg2">
                        <a:lumMod val="50000"/>
                      </a:schemeClr>
                    </a:solidFill>
                  </a:rPr>
                  <a:t>VALUE</a:t>
                </a:r>
                <a:endParaRPr lang="en-US" sz="1050" dirty="0">
                  <a:solidFill>
                    <a:schemeClr val="bg2">
                      <a:lumMod val="50000"/>
                    </a:schemeClr>
                  </a:solidFill>
                </a:endParaRPr>
              </a:p>
            </p:txBody>
          </p:sp>
          <p:sp>
            <p:nvSpPr>
              <p:cNvPr id="35" name="CaixaDeTexto 27"/>
              <p:cNvSpPr txBox="1"/>
              <p:nvPr/>
            </p:nvSpPr>
            <p:spPr>
              <a:xfrm>
                <a:off x="8852812" y="674163"/>
                <a:ext cx="1618432" cy="253916"/>
              </a:xfrm>
              <a:prstGeom prst="rect">
                <a:avLst/>
              </a:prstGeom>
              <a:noFill/>
              <a:ln>
                <a:noFill/>
              </a:ln>
            </p:spPr>
            <p:txBody>
              <a:bodyPr wrap="square" rtlCol="0">
                <a:spAutoFit/>
              </a:bodyPr>
              <a:lstStyle/>
              <a:p>
                <a:r>
                  <a:rPr lang="en-US" sz="1050" dirty="0" smtClean="0">
                    <a:solidFill>
                      <a:schemeClr val="bg2">
                        <a:lumMod val="50000"/>
                      </a:schemeClr>
                    </a:solidFill>
                  </a:rPr>
                  <a:t>RISK VALUE STATUS</a:t>
                </a:r>
                <a:endParaRPr lang="en-US" sz="1050" dirty="0">
                  <a:solidFill>
                    <a:schemeClr val="bg2">
                      <a:lumMod val="50000"/>
                    </a:schemeClr>
                  </a:solidFill>
                </a:endParaRPr>
              </a:p>
            </p:txBody>
          </p:sp>
          <p:sp>
            <p:nvSpPr>
              <p:cNvPr id="36" name="CaixaDeTexto 27"/>
              <p:cNvSpPr txBox="1"/>
              <p:nvPr/>
            </p:nvSpPr>
            <p:spPr>
              <a:xfrm>
                <a:off x="10265484" y="674163"/>
                <a:ext cx="1895492" cy="253916"/>
              </a:xfrm>
              <a:prstGeom prst="rect">
                <a:avLst/>
              </a:prstGeom>
              <a:noFill/>
              <a:ln>
                <a:noFill/>
              </a:ln>
            </p:spPr>
            <p:txBody>
              <a:bodyPr wrap="square" rtlCol="0">
                <a:spAutoFit/>
              </a:bodyPr>
              <a:lstStyle/>
              <a:p>
                <a:r>
                  <a:rPr lang="en-US" sz="1050" dirty="0" smtClean="0">
                    <a:solidFill>
                      <a:schemeClr val="bg2">
                        <a:lumMod val="50000"/>
                      </a:schemeClr>
                    </a:solidFill>
                  </a:rPr>
                  <a:t>OPPORTUNITY VALUE STATUS</a:t>
                </a:r>
                <a:endParaRPr lang="en-US" sz="1050" dirty="0">
                  <a:solidFill>
                    <a:schemeClr val="bg2">
                      <a:lumMod val="50000"/>
                    </a:schemeClr>
                  </a:solidFill>
                </a:endParaRPr>
              </a:p>
            </p:txBody>
          </p:sp>
        </p:grpSp>
        <p:pic>
          <p:nvPicPr>
            <p:cNvPr id="26" name="Picture 25"/>
            <p:cNvPicPr>
              <a:picLocks noChangeAspect="1"/>
            </p:cNvPicPr>
            <p:nvPr/>
          </p:nvPicPr>
          <p:blipFill>
            <a:blip r:embed="rId7"/>
            <a:stretch>
              <a:fillRect/>
            </a:stretch>
          </p:blipFill>
          <p:spPr>
            <a:xfrm>
              <a:off x="10333158" y="1182412"/>
              <a:ext cx="1714284" cy="1980000"/>
            </a:xfrm>
            <a:prstGeom prst="rect">
              <a:avLst/>
            </a:prstGeom>
          </p:spPr>
        </p:pic>
        <p:pic>
          <p:nvPicPr>
            <p:cNvPr id="27" name="Picture 26"/>
            <p:cNvPicPr>
              <a:picLocks noChangeAspect="1"/>
            </p:cNvPicPr>
            <p:nvPr/>
          </p:nvPicPr>
          <p:blipFill>
            <a:blip r:embed="rId8"/>
            <a:stretch>
              <a:fillRect/>
            </a:stretch>
          </p:blipFill>
          <p:spPr>
            <a:xfrm>
              <a:off x="8453575" y="1198621"/>
              <a:ext cx="1528423" cy="1980000"/>
            </a:xfrm>
            <a:prstGeom prst="rect">
              <a:avLst/>
            </a:prstGeom>
          </p:spPr>
        </p:pic>
        <p:pic>
          <p:nvPicPr>
            <p:cNvPr id="28" name="Picture 27"/>
            <p:cNvPicPr>
              <a:picLocks noChangeAspect="1"/>
            </p:cNvPicPr>
            <p:nvPr/>
          </p:nvPicPr>
          <p:blipFill>
            <a:blip r:embed="rId9"/>
            <a:stretch>
              <a:fillRect/>
            </a:stretch>
          </p:blipFill>
          <p:spPr>
            <a:xfrm>
              <a:off x="6612008" y="1182412"/>
              <a:ext cx="1515130" cy="1980000"/>
            </a:xfrm>
            <a:prstGeom prst="rect">
              <a:avLst/>
            </a:prstGeom>
          </p:spPr>
        </p:pic>
        <p:pic>
          <p:nvPicPr>
            <p:cNvPr id="29" name="Picture 28"/>
            <p:cNvPicPr>
              <a:picLocks noChangeAspect="1"/>
            </p:cNvPicPr>
            <p:nvPr/>
          </p:nvPicPr>
          <p:blipFill>
            <a:blip r:embed="rId10"/>
            <a:stretch>
              <a:fillRect/>
            </a:stretch>
          </p:blipFill>
          <p:spPr>
            <a:xfrm>
              <a:off x="4769841" y="1178288"/>
              <a:ext cx="1515130" cy="1980000"/>
            </a:xfrm>
            <a:prstGeom prst="rect">
              <a:avLst/>
            </a:prstGeom>
          </p:spPr>
        </p:pic>
      </p:grpSp>
      <p:grpSp>
        <p:nvGrpSpPr>
          <p:cNvPr id="8" name="Group 7"/>
          <p:cNvGrpSpPr/>
          <p:nvPr/>
        </p:nvGrpSpPr>
        <p:grpSpPr>
          <a:xfrm>
            <a:off x="-239152" y="701848"/>
            <a:ext cx="4630830" cy="3023099"/>
            <a:chOff x="-239152" y="701848"/>
            <a:chExt cx="4630830" cy="3023099"/>
          </a:xfrm>
        </p:grpSpPr>
        <p:pic>
          <p:nvPicPr>
            <p:cNvPr id="7" name="Picture 6"/>
            <p:cNvPicPr>
              <a:picLocks noChangeAspect="1"/>
            </p:cNvPicPr>
            <p:nvPr/>
          </p:nvPicPr>
          <p:blipFill>
            <a:blip r:embed="rId11"/>
            <a:stretch>
              <a:fillRect/>
            </a:stretch>
          </p:blipFill>
          <p:spPr>
            <a:xfrm>
              <a:off x="176349" y="932258"/>
              <a:ext cx="3254088" cy="1980000"/>
            </a:xfrm>
            <a:prstGeom prst="rect">
              <a:avLst/>
            </a:prstGeom>
          </p:spPr>
        </p:pic>
        <p:grpSp>
          <p:nvGrpSpPr>
            <p:cNvPr id="42" name="Group 41"/>
            <p:cNvGrpSpPr/>
            <p:nvPr/>
          </p:nvGrpSpPr>
          <p:grpSpPr>
            <a:xfrm>
              <a:off x="-239152" y="701848"/>
              <a:ext cx="4630830" cy="3023099"/>
              <a:chOff x="-239152" y="701848"/>
              <a:chExt cx="4630830" cy="3023099"/>
            </a:xfrm>
          </p:grpSpPr>
          <p:sp>
            <p:nvSpPr>
              <p:cNvPr id="51" name="Retângulo de cantos arredondados 26"/>
              <p:cNvSpPr/>
              <p:nvPr/>
            </p:nvSpPr>
            <p:spPr>
              <a:xfrm>
                <a:off x="-239152" y="811446"/>
                <a:ext cx="4630830" cy="2913501"/>
              </a:xfrm>
              <a:prstGeom prst="roundRect">
                <a:avLst>
                  <a:gd name="adj" fmla="val 3853"/>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CaixaDeTexto 27"/>
              <p:cNvSpPr txBox="1"/>
              <p:nvPr/>
            </p:nvSpPr>
            <p:spPr>
              <a:xfrm>
                <a:off x="164175" y="701848"/>
                <a:ext cx="972000" cy="261610"/>
              </a:xfrm>
              <a:prstGeom prst="rect">
                <a:avLst/>
              </a:prstGeom>
              <a:solidFill>
                <a:schemeClr val="bg1"/>
              </a:solidFill>
            </p:spPr>
            <p:txBody>
              <a:bodyPr wrap="square" rtlCol="0">
                <a:spAutoFit/>
              </a:bodyPr>
              <a:lstStyle/>
              <a:p>
                <a:r>
                  <a:rPr lang="en-US" sz="1100" dirty="0" smtClean="0"/>
                  <a:t>3 MAIN RISKS</a:t>
                </a:r>
              </a:p>
            </p:txBody>
          </p:sp>
          <p:sp>
            <p:nvSpPr>
              <p:cNvPr id="53" name="TextBox 52"/>
              <p:cNvSpPr txBox="1"/>
              <p:nvPr/>
            </p:nvSpPr>
            <p:spPr>
              <a:xfrm>
                <a:off x="141557" y="2870867"/>
                <a:ext cx="4250121" cy="769441"/>
              </a:xfrm>
              <a:prstGeom prst="rect">
                <a:avLst/>
              </a:prstGeom>
              <a:noFill/>
            </p:spPr>
            <p:txBody>
              <a:bodyPr wrap="square" rtlCol="0">
                <a:spAutoFit/>
              </a:bodyPr>
              <a:lstStyle/>
              <a:p>
                <a:pPr>
                  <a:lnSpc>
                    <a:spcPct val="150000"/>
                  </a:lnSpc>
                </a:pPr>
                <a:r>
                  <a:rPr lang="en-US" sz="1100" dirty="0" smtClean="0"/>
                  <a:t>RK_ST_002 - </a:t>
                </a:r>
                <a:r>
                  <a:rPr lang="en-US" sz="1100" u="sng" dirty="0" smtClean="0"/>
                  <a:t>NOT APPROVAL </a:t>
                </a:r>
                <a:r>
                  <a:rPr lang="en-US" sz="1100" u="sng" dirty="0"/>
                  <a:t>OF </a:t>
                </a:r>
                <a:r>
                  <a:rPr lang="en-US" sz="1100" u="sng" dirty="0" smtClean="0"/>
                  <a:t>LTE-U </a:t>
                </a:r>
                <a:r>
                  <a:rPr lang="en-US" sz="1100" u="sng" dirty="0"/>
                  <a:t>TECHNOLOGY BY </a:t>
                </a:r>
                <a:r>
                  <a:rPr lang="en-US" sz="1100" u="sng" dirty="0" smtClean="0"/>
                  <a:t>CTB &amp; ANATEL</a:t>
                </a:r>
                <a:endParaRPr lang="en-US" sz="1100" u="sng" dirty="0"/>
              </a:p>
              <a:p>
                <a:r>
                  <a:rPr lang="en-US" sz="1100" dirty="0" smtClean="0"/>
                  <a:t>RK_ST_005 - </a:t>
                </a:r>
                <a:r>
                  <a:rPr lang="en-US" sz="1100" u="sng" dirty="0" smtClean="0"/>
                  <a:t>MISCALCULATED CAPEX OF CABLE TRAYS</a:t>
                </a:r>
                <a:endParaRPr lang="en-US" sz="1100" u="sng" dirty="0"/>
              </a:p>
              <a:p>
                <a:pPr>
                  <a:lnSpc>
                    <a:spcPct val="150000"/>
                  </a:lnSpc>
                </a:pPr>
                <a:r>
                  <a:rPr lang="en-US" sz="1100" dirty="0" smtClean="0"/>
                  <a:t>RK_ST_001 – </a:t>
                </a:r>
                <a:r>
                  <a:rPr lang="en-US" sz="1100" u="sng" dirty="0" smtClean="0"/>
                  <a:t>DELAY DEFINITION OF POWER SUPPLY FINAL SUPPLIER</a:t>
                </a:r>
                <a:endParaRPr lang="en-US" sz="1100" u="sng" dirty="0"/>
              </a:p>
            </p:txBody>
          </p:sp>
        </p:grpSp>
      </p:grpSp>
      <p:grpSp>
        <p:nvGrpSpPr>
          <p:cNvPr id="54" name="Group 53"/>
          <p:cNvGrpSpPr/>
          <p:nvPr/>
        </p:nvGrpSpPr>
        <p:grpSpPr>
          <a:xfrm>
            <a:off x="4589186" y="3381309"/>
            <a:ext cx="7735895" cy="3387510"/>
            <a:chOff x="4589186" y="3381309"/>
            <a:chExt cx="7735895" cy="3387510"/>
          </a:xfrm>
        </p:grpSpPr>
        <p:sp>
          <p:nvSpPr>
            <p:cNvPr id="55" name="TextBox 54"/>
            <p:cNvSpPr txBox="1"/>
            <p:nvPr/>
          </p:nvSpPr>
          <p:spPr>
            <a:xfrm>
              <a:off x="4589186" y="3715929"/>
              <a:ext cx="7735895" cy="1954381"/>
            </a:xfrm>
            <a:prstGeom prst="rect">
              <a:avLst/>
            </a:prstGeom>
            <a:noFill/>
          </p:spPr>
          <p:txBody>
            <a:bodyPr wrap="square" rtlCol="0">
              <a:spAutoFit/>
            </a:bodyPr>
            <a:lstStyle/>
            <a:p>
              <a:pPr marL="285750" indent="-285750">
                <a:spcAft>
                  <a:spcPts val="600"/>
                </a:spcAft>
                <a:buFont typeface="Wingdings" panose="05000000000000000000" pitchFamily="2" charset="2"/>
                <a:buChar char="§"/>
              </a:pPr>
              <a:r>
                <a:rPr lang="en-US" sz="1600" dirty="0" smtClean="0"/>
                <a:t>Risk quantity: the same of September.</a:t>
              </a:r>
            </a:p>
            <a:p>
              <a:pPr marL="285750" indent="-285750">
                <a:spcAft>
                  <a:spcPts val="600"/>
                </a:spcAft>
                <a:buFont typeface="Wingdings" panose="05000000000000000000" pitchFamily="2" charset="2"/>
                <a:buChar char="§"/>
              </a:pPr>
              <a:r>
                <a:rPr lang="en-US" sz="1600" dirty="0" smtClean="0"/>
                <a:t>Risk value: 35% decrease</a:t>
              </a:r>
            </a:p>
            <a:p>
              <a:pPr marL="285750" indent="-285750">
                <a:spcAft>
                  <a:spcPts val="600"/>
                </a:spcAft>
                <a:buFont typeface="Wingdings" panose="05000000000000000000" pitchFamily="2" charset="2"/>
                <a:buChar char="§"/>
              </a:pPr>
              <a:r>
                <a:rPr lang="en-US" sz="1600" dirty="0" smtClean="0"/>
                <a:t>Mitigated risk: 1 representing avoiding an extra expense of R$ 14.790.392,48</a:t>
              </a:r>
            </a:p>
            <a:p>
              <a:pPr marL="285750" indent="-285750">
                <a:spcAft>
                  <a:spcPts val="600"/>
                </a:spcAft>
                <a:buFont typeface="Wingdings" panose="05000000000000000000" pitchFamily="2" charset="2"/>
                <a:buChar char="§"/>
              </a:pPr>
              <a:r>
                <a:rPr lang="en-US" sz="1600" dirty="0" smtClean="0"/>
                <a:t>Opportunity value: 100% decrease, </a:t>
              </a:r>
            </a:p>
            <a:p>
              <a:pPr marL="285750" indent="-285750">
                <a:spcAft>
                  <a:spcPts val="600"/>
                </a:spcAft>
                <a:buFont typeface="Wingdings" panose="05000000000000000000" pitchFamily="2" charset="2"/>
                <a:buChar char="§"/>
              </a:pPr>
              <a:r>
                <a:rPr lang="en-US" sz="1600" dirty="0" smtClean="0"/>
                <a:t>Opportunity quantity: the same of September</a:t>
              </a:r>
            </a:p>
            <a:p>
              <a:r>
                <a:rPr lang="en-US" sz="1600" dirty="0" smtClean="0"/>
                <a:t> </a:t>
              </a:r>
              <a:endParaRPr lang="en-US" sz="1600" dirty="0"/>
            </a:p>
          </p:txBody>
        </p:sp>
        <p:sp>
          <p:nvSpPr>
            <p:cNvPr id="56" name="Retângulo de cantos arredondados 26"/>
            <p:cNvSpPr/>
            <p:nvPr/>
          </p:nvSpPr>
          <p:spPr>
            <a:xfrm>
              <a:off x="4589186" y="3490907"/>
              <a:ext cx="7735895" cy="3277912"/>
            </a:xfrm>
            <a:prstGeom prst="roundRect">
              <a:avLst>
                <a:gd name="adj" fmla="val 3853"/>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CaixaDeTexto 27"/>
            <p:cNvSpPr txBox="1"/>
            <p:nvPr/>
          </p:nvSpPr>
          <p:spPr>
            <a:xfrm>
              <a:off x="4992514" y="3381309"/>
              <a:ext cx="1260000" cy="261610"/>
            </a:xfrm>
            <a:prstGeom prst="rect">
              <a:avLst/>
            </a:prstGeom>
            <a:solidFill>
              <a:schemeClr val="bg1"/>
            </a:solidFill>
          </p:spPr>
          <p:txBody>
            <a:bodyPr wrap="square" rtlCol="0">
              <a:spAutoFit/>
            </a:bodyPr>
            <a:lstStyle/>
            <a:p>
              <a:r>
                <a:rPr lang="en-US" sz="1100" dirty="0" smtClean="0"/>
                <a:t>MAIN COMMENTS</a:t>
              </a:r>
            </a:p>
          </p:txBody>
        </p:sp>
      </p:grpSp>
      <p:grpSp>
        <p:nvGrpSpPr>
          <p:cNvPr id="6" name="Group 5"/>
          <p:cNvGrpSpPr/>
          <p:nvPr/>
        </p:nvGrpSpPr>
        <p:grpSpPr>
          <a:xfrm>
            <a:off x="-239152" y="3745720"/>
            <a:ext cx="4700708" cy="3023099"/>
            <a:chOff x="-239152" y="3745720"/>
            <a:chExt cx="4700708" cy="3023099"/>
          </a:xfrm>
        </p:grpSpPr>
        <p:pic>
          <p:nvPicPr>
            <p:cNvPr id="5" name="Picture 4"/>
            <p:cNvPicPr>
              <a:picLocks noChangeAspect="1"/>
            </p:cNvPicPr>
            <p:nvPr/>
          </p:nvPicPr>
          <p:blipFill>
            <a:blip r:embed="rId12"/>
            <a:stretch>
              <a:fillRect/>
            </a:stretch>
          </p:blipFill>
          <p:spPr>
            <a:xfrm>
              <a:off x="607060" y="4007330"/>
              <a:ext cx="2305714" cy="1980000"/>
            </a:xfrm>
            <a:prstGeom prst="rect">
              <a:avLst/>
            </a:prstGeom>
          </p:spPr>
        </p:pic>
        <p:grpSp>
          <p:nvGrpSpPr>
            <p:cNvPr id="59" name="Group 58"/>
            <p:cNvGrpSpPr/>
            <p:nvPr/>
          </p:nvGrpSpPr>
          <p:grpSpPr>
            <a:xfrm>
              <a:off x="-239152" y="3745720"/>
              <a:ext cx="4700708" cy="3023099"/>
              <a:chOff x="-239152" y="3745720"/>
              <a:chExt cx="4700708" cy="3023099"/>
            </a:xfrm>
          </p:grpSpPr>
          <p:sp>
            <p:nvSpPr>
              <p:cNvPr id="61" name="Retângulo de cantos arredondados 26"/>
              <p:cNvSpPr/>
              <p:nvPr/>
            </p:nvSpPr>
            <p:spPr>
              <a:xfrm>
                <a:off x="-239152" y="3855318"/>
                <a:ext cx="4630830" cy="2913501"/>
              </a:xfrm>
              <a:prstGeom prst="roundRect">
                <a:avLst>
                  <a:gd name="adj" fmla="val 3853"/>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CaixaDeTexto 27"/>
              <p:cNvSpPr txBox="1"/>
              <p:nvPr/>
            </p:nvSpPr>
            <p:spPr>
              <a:xfrm>
                <a:off x="164175" y="3745720"/>
                <a:ext cx="1584000" cy="261610"/>
              </a:xfrm>
              <a:prstGeom prst="rect">
                <a:avLst/>
              </a:prstGeom>
              <a:solidFill>
                <a:schemeClr val="bg1"/>
              </a:solidFill>
            </p:spPr>
            <p:txBody>
              <a:bodyPr wrap="square" rtlCol="0">
                <a:spAutoFit/>
              </a:bodyPr>
              <a:lstStyle/>
              <a:p>
                <a:r>
                  <a:rPr lang="en-US" sz="1100" dirty="0" smtClean="0"/>
                  <a:t>3 MAIN OPPORTUNITIES</a:t>
                </a:r>
              </a:p>
            </p:txBody>
          </p:sp>
          <p:sp>
            <p:nvSpPr>
              <p:cNvPr id="63" name="TextBox 62"/>
              <p:cNvSpPr txBox="1"/>
              <p:nvPr/>
            </p:nvSpPr>
            <p:spPr>
              <a:xfrm>
                <a:off x="141556" y="5914739"/>
                <a:ext cx="4320000" cy="346249"/>
              </a:xfrm>
              <a:prstGeom prst="rect">
                <a:avLst/>
              </a:prstGeom>
              <a:noFill/>
            </p:spPr>
            <p:txBody>
              <a:bodyPr wrap="square" rtlCol="0">
                <a:spAutoFit/>
              </a:bodyPr>
              <a:lstStyle/>
              <a:p>
                <a:pPr>
                  <a:lnSpc>
                    <a:spcPct val="150000"/>
                  </a:lnSpc>
                </a:pPr>
                <a:r>
                  <a:rPr lang="en-US" sz="1100" dirty="0" smtClean="0"/>
                  <a:t>NO OPPORTUNITY THIS MONTH</a:t>
                </a:r>
                <a:endParaRPr lang="en-US" sz="1100" u="sng" dirty="0" smtClean="0"/>
              </a:p>
            </p:txBody>
          </p:sp>
        </p:grpSp>
      </p:grpSp>
    </p:spTree>
    <p:extLst>
      <p:ext uri="{BB962C8B-B14F-4D97-AF65-F5344CB8AC3E}">
        <p14:creationId xmlns:p14="http://schemas.microsoft.com/office/powerpoint/2010/main" val="35305788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tângulo de cantos arredondados 28"/>
          <p:cNvSpPr/>
          <p:nvPr/>
        </p:nvSpPr>
        <p:spPr>
          <a:xfrm>
            <a:off x="-141668" y="953038"/>
            <a:ext cx="4919730" cy="5872766"/>
          </a:xfrm>
          <a:prstGeom prst="roundRect">
            <a:avLst>
              <a:gd name="adj" fmla="val 1558"/>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文本框 15">
            <a:hlinkClick r:id="rId3" action="ppaction://hlinksldjump"/>
          </p:cNvPr>
          <p:cNvSpPr txBox="1"/>
          <p:nvPr/>
        </p:nvSpPr>
        <p:spPr>
          <a:xfrm>
            <a:off x="1659603" y="69242"/>
            <a:ext cx="1980000" cy="584775"/>
          </a:xfrm>
          <a:prstGeom prst="rect">
            <a:avLst/>
          </a:prstGeom>
          <a:noFill/>
        </p:spPr>
        <p:txBody>
          <a:bodyPr wrap="square" rtlCol="0">
            <a:spAutoFit/>
          </a:bodyPr>
          <a:lstStyle>
            <a:defPPr>
              <a:defRPr lang="pt-BR"/>
            </a:defPPr>
            <a:lvl1pPr algn="ctr">
              <a:defRPr sz="3200">
                <a:solidFill>
                  <a:schemeClr val="accent2">
                    <a:lumMod val="40000"/>
                    <a:lumOff val="60000"/>
                  </a:schemeClr>
                </a:solidFill>
                <a:latin typeface="Century Gothic" panose="020B0502020202020204" pitchFamily="34" charset="0"/>
              </a:defRPr>
            </a:lvl1pPr>
          </a:lstStyle>
          <a:p>
            <a:r>
              <a:rPr lang="pt-BR" altLang="zh-CN" dirty="0"/>
              <a:t>PROJECT</a:t>
            </a:r>
          </a:p>
        </p:txBody>
      </p:sp>
      <p:sp>
        <p:nvSpPr>
          <p:cNvPr id="46" name="文本框 15">
            <a:hlinkClick r:id="rId4" action="ppaction://hlinksldjump"/>
          </p:cNvPr>
          <p:cNvSpPr txBox="1"/>
          <p:nvPr/>
        </p:nvSpPr>
        <p:spPr>
          <a:xfrm>
            <a:off x="4274978" y="69242"/>
            <a:ext cx="1188000" cy="584775"/>
          </a:xfrm>
          <a:prstGeom prst="rect">
            <a:avLst/>
          </a:prstGeom>
          <a:noFill/>
        </p:spPr>
        <p:txBody>
          <a:bodyPr wrap="square" rtlCol="0">
            <a:spAutoFit/>
          </a:bodyPr>
          <a:lstStyle>
            <a:defPPr>
              <a:defRPr lang="pt-BR"/>
            </a:defPPr>
            <a:lvl1pPr algn="ctr">
              <a:defRPr sz="3200">
                <a:solidFill>
                  <a:schemeClr val="accent2">
                    <a:lumMod val="40000"/>
                    <a:lumOff val="60000"/>
                  </a:schemeClr>
                </a:solidFill>
                <a:latin typeface="Century Gothic" panose="020B0502020202020204" pitchFamily="34" charset="0"/>
              </a:defRPr>
            </a:lvl1pPr>
          </a:lstStyle>
          <a:p>
            <a:r>
              <a:rPr lang="pt-BR" altLang="zh-CN" dirty="0"/>
              <a:t>CIVIL</a:t>
            </a:r>
          </a:p>
        </p:txBody>
      </p:sp>
      <p:sp>
        <p:nvSpPr>
          <p:cNvPr id="47" name="文本框 15">
            <a:hlinkClick r:id="rId5" action="ppaction://hlinksldjump"/>
          </p:cNvPr>
          <p:cNvSpPr txBox="1"/>
          <p:nvPr/>
        </p:nvSpPr>
        <p:spPr>
          <a:xfrm>
            <a:off x="6098353" y="69242"/>
            <a:ext cx="1800000" cy="584775"/>
          </a:xfrm>
          <a:prstGeom prst="rect">
            <a:avLst/>
          </a:prstGeom>
          <a:noFill/>
        </p:spPr>
        <p:txBody>
          <a:bodyPr wrap="square" rtlCol="0">
            <a:spAutoFit/>
          </a:bodyPr>
          <a:lstStyle>
            <a:defPPr>
              <a:defRPr lang="pt-BR"/>
            </a:defPPr>
            <a:lvl1pPr algn="ctr">
              <a:defRPr sz="3200">
                <a:solidFill>
                  <a:srgbClr val="C00000"/>
                </a:solidFill>
                <a:latin typeface="Century Gothic" panose="020B0502020202020204" pitchFamily="34" charset="0"/>
              </a:defRPr>
            </a:lvl1pPr>
          </a:lstStyle>
          <a:p>
            <a:r>
              <a:rPr lang="pt-BR" altLang="zh-CN" dirty="0"/>
              <a:t>SYSTEMS</a:t>
            </a:r>
          </a:p>
        </p:txBody>
      </p:sp>
      <p:sp>
        <p:nvSpPr>
          <p:cNvPr id="64" name="文本框 15">
            <a:hlinkClick r:id="rId6" action="ppaction://hlinksldjump"/>
          </p:cNvPr>
          <p:cNvSpPr txBox="1"/>
          <p:nvPr/>
        </p:nvSpPr>
        <p:spPr>
          <a:xfrm>
            <a:off x="8533727" y="69242"/>
            <a:ext cx="3348000" cy="584775"/>
          </a:xfrm>
          <a:prstGeom prst="rect">
            <a:avLst/>
          </a:prstGeom>
          <a:noFill/>
        </p:spPr>
        <p:txBody>
          <a:bodyPr wrap="square" rtlCol="0">
            <a:spAutoFit/>
          </a:bodyPr>
          <a:lstStyle/>
          <a:p>
            <a:pPr algn="ctr"/>
            <a:r>
              <a:rPr lang="pt-BR" altLang="zh-CN" sz="3200" dirty="0" smtClean="0">
                <a:solidFill>
                  <a:schemeClr val="accent2">
                    <a:lumMod val="40000"/>
                    <a:lumOff val="60000"/>
                  </a:schemeClr>
                </a:solidFill>
                <a:latin typeface="Century Gothic" panose="020B0502020202020204" pitchFamily="34" charset="0"/>
              </a:rPr>
              <a:t>ROLLING STOCK</a:t>
            </a:r>
          </a:p>
        </p:txBody>
      </p:sp>
      <p:cxnSp>
        <p:nvCxnSpPr>
          <p:cNvPr id="77" name="Straight Connector 76"/>
          <p:cNvCxnSpPr/>
          <p:nvPr/>
        </p:nvCxnSpPr>
        <p:spPr>
          <a:xfrm>
            <a:off x="3922174" y="32222"/>
            <a:ext cx="0" cy="64800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5805979" y="32222"/>
            <a:ext cx="0" cy="64800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8260503" y="32222"/>
            <a:ext cx="0" cy="64800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438590" y="32222"/>
            <a:ext cx="0" cy="64800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nvGrpSpPr>
          <p:cNvPr id="174" name="Grupo 173"/>
          <p:cNvGrpSpPr/>
          <p:nvPr/>
        </p:nvGrpSpPr>
        <p:grpSpPr>
          <a:xfrm>
            <a:off x="4846906" y="831374"/>
            <a:ext cx="7196819" cy="2090220"/>
            <a:chOff x="4846906" y="831374"/>
            <a:chExt cx="7196819" cy="2090220"/>
          </a:xfrm>
        </p:grpSpPr>
        <p:sp>
          <p:nvSpPr>
            <p:cNvPr id="175" name="Retângulo de cantos arredondados 174"/>
            <p:cNvSpPr/>
            <p:nvPr/>
          </p:nvSpPr>
          <p:spPr>
            <a:xfrm>
              <a:off x="4918750" y="952284"/>
              <a:ext cx="7124975" cy="1969310"/>
            </a:xfrm>
            <a:prstGeom prst="roundRect">
              <a:avLst>
                <a:gd name="adj" fmla="val 4218"/>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F0"/>
                </a:solidFill>
              </a:endParaRPr>
            </a:p>
          </p:txBody>
        </p:sp>
        <p:sp>
          <p:nvSpPr>
            <p:cNvPr id="176" name="CaixaDeTexto 175"/>
            <p:cNvSpPr txBox="1"/>
            <p:nvPr/>
          </p:nvSpPr>
          <p:spPr>
            <a:xfrm>
              <a:off x="5127527" y="831374"/>
              <a:ext cx="2079111" cy="261610"/>
            </a:xfrm>
            <a:prstGeom prst="rect">
              <a:avLst/>
            </a:prstGeom>
            <a:solidFill>
              <a:schemeClr val="bg1"/>
            </a:solidFill>
          </p:spPr>
          <p:txBody>
            <a:bodyPr wrap="square" rtlCol="0">
              <a:spAutoFit/>
            </a:bodyPr>
            <a:lstStyle/>
            <a:p>
              <a:r>
                <a:rPr lang="en-US" sz="1100" dirty="0" smtClean="0"/>
                <a:t>Main Payments – Next 3 months</a:t>
              </a:r>
              <a:endParaRPr lang="en-US" sz="1100" dirty="0"/>
            </a:p>
          </p:txBody>
        </p:sp>
        <p:sp>
          <p:nvSpPr>
            <p:cNvPr id="180" name="CaixaDeTexto 179"/>
            <p:cNvSpPr txBox="1"/>
            <p:nvPr/>
          </p:nvSpPr>
          <p:spPr>
            <a:xfrm>
              <a:off x="4937231" y="1393483"/>
              <a:ext cx="2360501" cy="246221"/>
            </a:xfrm>
            <a:prstGeom prst="rect">
              <a:avLst/>
            </a:prstGeom>
            <a:solidFill>
              <a:schemeClr val="bg1"/>
            </a:solidFill>
          </p:spPr>
          <p:txBody>
            <a:bodyPr wrap="square" rtlCol="0">
              <a:spAutoFit/>
            </a:bodyPr>
            <a:lstStyle/>
            <a:p>
              <a:pPr marL="228600" indent="-228600">
                <a:buFont typeface="+mj-lt"/>
                <a:buAutoNum type="arabicPeriod"/>
              </a:pPr>
              <a:r>
                <a:rPr lang="en-US" sz="1000" dirty="0" smtClean="0"/>
                <a:t>No System Payment</a:t>
              </a:r>
            </a:p>
          </p:txBody>
        </p:sp>
        <p:sp>
          <p:nvSpPr>
            <p:cNvPr id="181" name="Chave esquerda 180"/>
            <p:cNvSpPr/>
            <p:nvPr/>
          </p:nvSpPr>
          <p:spPr>
            <a:xfrm>
              <a:off x="4846906" y="952284"/>
              <a:ext cx="151337" cy="1969310"/>
            </a:xfrm>
            <a:prstGeom prst="leftBrace">
              <a:avLst>
                <a:gd name="adj1" fmla="val 42430"/>
                <a:gd name="adj2" fmla="val 49902"/>
              </a:avLst>
            </a:prstGeom>
            <a:solidFill>
              <a:schemeClr val="bg1"/>
            </a:solidFill>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00B0F0"/>
                </a:solidFill>
              </a:endParaRPr>
            </a:p>
          </p:txBody>
        </p:sp>
        <p:sp>
          <p:nvSpPr>
            <p:cNvPr id="182" name="CaixaDeTexto 181"/>
            <p:cNvSpPr txBox="1"/>
            <p:nvPr/>
          </p:nvSpPr>
          <p:spPr>
            <a:xfrm>
              <a:off x="7320738" y="1411913"/>
              <a:ext cx="2350976" cy="400110"/>
            </a:xfrm>
            <a:prstGeom prst="rect">
              <a:avLst/>
            </a:prstGeom>
            <a:solidFill>
              <a:schemeClr val="bg1"/>
            </a:solidFill>
          </p:spPr>
          <p:txBody>
            <a:bodyPr wrap="square" rtlCol="0">
              <a:spAutoFit/>
            </a:bodyPr>
            <a:lstStyle/>
            <a:p>
              <a:pPr marL="228600" indent="-228600">
                <a:buFont typeface="+mj-lt"/>
                <a:buAutoNum type="arabicPeriod"/>
              </a:pPr>
              <a:r>
                <a:rPr lang="en-US" sz="1000" dirty="0" smtClean="0"/>
                <a:t>(Systems Design) Sener First delivery of executive design – R$ 99,2 K</a:t>
              </a:r>
            </a:p>
          </p:txBody>
        </p:sp>
        <p:sp>
          <p:nvSpPr>
            <p:cNvPr id="183" name="CaixaDeTexto 182"/>
            <p:cNvSpPr txBox="1"/>
            <p:nvPr/>
          </p:nvSpPr>
          <p:spPr>
            <a:xfrm>
              <a:off x="9682231" y="1411913"/>
              <a:ext cx="2350976" cy="400110"/>
            </a:xfrm>
            <a:prstGeom prst="rect">
              <a:avLst/>
            </a:prstGeom>
            <a:solidFill>
              <a:schemeClr val="bg1"/>
            </a:solidFill>
          </p:spPr>
          <p:txBody>
            <a:bodyPr wrap="square" rtlCol="0">
              <a:spAutoFit/>
            </a:bodyPr>
            <a:lstStyle/>
            <a:p>
              <a:pPr marL="228600" indent="-228600">
                <a:buFont typeface="+mj-lt"/>
                <a:buAutoNum type="arabicPeriod"/>
              </a:pPr>
              <a:r>
                <a:rPr lang="en-US" sz="1000" dirty="0" smtClean="0"/>
                <a:t>(Systems Design) Sener First delivery of executive design – R$ 93,0 K</a:t>
              </a:r>
              <a:endParaRPr lang="en-US" sz="1000" dirty="0"/>
            </a:p>
          </p:txBody>
        </p:sp>
        <p:cxnSp>
          <p:nvCxnSpPr>
            <p:cNvPr id="184" name="Straight Connector 67"/>
            <p:cNvCxnSpPr/>
            <p:nvPr/>
          </p:nvCxnSpPr>
          <p:spPr>
            <a:xfrm flipV="1">
              <a:off x="7297732" y="1236500"/>
              <a:ext cx="0" cy="132916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67"/>
            <p:cNvCxnSpPr/>
            <p:nvPr/>
          </p:nvCxnSpPr>
          <p:spPr>
            <a:xfrm flipV="1">
              <a:off x="9671714" y="1236500"/>
              <a:ext cx="0" cy="132916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86" name="Grupo 185"/>
          <p:cNvGrpSpPr/>
          <p:nvPr/>
        </p:nvGrpSpPr>
        <p:grpSpPr>
          <a:xfrm>
            <a:off x="5075985" y="2946727"/>
            <a:ext cx="3286221" cy="2120503"/>
            <a:chOff x="5075985" y="2946727"/>
            <a:chExt cx="3286221" cy="2690023"/>
          </a:xfrm>
        </p:grpSpPr>
        <p:sp>
          <p:nvSpPr>
            <p:cNvPr id="188" name="CaixaDeTexto 187"/>
            <p:cNvSpPr txBox="1"/>
            <p:nvPr/>
          </p:nvSpPr>
          <p:spPr>
            <a:xfrm>
              <a:off x="5116019" y="2946727"/>
              <a:ext cx="2446832" cy="261610"/>
            </a:xfrm>
            <a:prstGeom prst="rect">
              <a:avLst/>
            </a:prstGeom>
            <a:solidFill>
              <a:schemeClr val="bg1"/>
            </a:solidFill>
          </p:spPr>
          <p:txBody>
            <a:bodyPr wrap="square" rtlCol="0">
              <a:spAutoFit/>
            </a:bodyPr>
            <a:lstStyle/>
            <a:p>
              <a:r>
                <a:rPr lang="en-US" sz="1100" b="1" dirty="0" smtClean="0"/>
                <a:t>Main Hiring Contracts – Next 3 months</a:t>
              </a:r>
              <a:endParaRPr lang="en-US" sz="1100" b="1" dirty="0"/>
            </a:p>
          </p:txBody>
        </p:sp>
        <p:sp>
          <p:nvSpPr>
            <p:cNvPr id="190" name="CaixaDeTexto 189"/>
            <p:cNvSpPr txBox="1"/>
            <p:nvPr/>
          </p:nvSpPr>
          <p:spPr>
            <a:xfrm>
              <a:off x="5075985" y="3280413"/>
              <a:ext cx="1199801" cy="261610"/>
            </a:xfrm>
            <a:prstGeom prst="rect">
              <a:avLst/>
            </a:prstGeom>
            <a:solidFill>
              <a:schemeClr val="bg1"/>
            </a:solidFill>
          </p:spPr>
          <p:txBody>
            <a:bodyPr wrap="square" rtlCol="0">
              <a:spAutoFit/>
            </a:bodyPr>
            <a:lstStyle/>
            <a:p>
              <a:pPr algn="ctr"/>
              <a:r>
                <a:rPr lang="en-US" sz="1100" b="1" dirty="0" smtClean="0"/>
                <a:t>Contract</a:t>
              </a:r>
              <a:endParaRPr lang="en-US" sz="1100" b="1" dirty="0"/>
            </a:p>
          </p:txBody>
        </p:sp>
        <p:sp>
          <p:nvSpPr>
            <p:cNvPr id="191" name="CaixaDeTexto 190"/>
            <p:cNvSpPr txBox="1"/>
            <p:nvPr/>
          </p:nvSpPr>
          <p:spPr>
            <a:xfrm>
              <a:off x="6303200" y="3282827"/>
              <a:ext cx="1029503" cy="261610"/>
            </a:xfrm>
            <a:prstGeom prst="rect">
              <a:avLst/>
            </a:prstGeom>
            <a:solidFill>
              <a:schemeClr val="bg1"/>
            </a:solidFill>
          </p:spPr>
          <p:txBody>
            <a:bodyPr wrap="square" rtlCol="0">
              <a:spAutoFit/>
            </a:bodyPr>
            <a:lstStyle/>
            <a:p>
              <a:pPr algn="ctr"/>
              <a:r>
                <a:rPr lang="en-US" sz="1100" b="1" dirty="0" smtClean="0"/>
                <a:t>Value</a:t>
              </a:r>
              <a:endParaRPr lang="en-US" sz="1100" b="1" dirty="0"/>
            </a:p>
          </p:txBody>
        </p:sp>
        <p:sp>
          <p:nvSpPr>
            <p:cNvPr id="192" name="CaixaDeTexto 191"/>
            <p:cNvSpPr txBox="1"/>
            <p:nvPr/>
          </p:nvSpPr>
          <p:spPr>
            <a:xfrm>
              <a:off x="7332703" y="3279907"/>
              <a:ext cx="1029503" cy="261610"/>
            </a:xfrm>
            <a:prstGeom prst="rect">
              <a:avLst/>
            </a:prstGeom>
            <a:solidFill>
              <a:schemeClr val="bg1"/>
            </a:solidFill>
          </p:spPr>
          <p:txBody>
            <a:bodyPr wrap="square" rtlCol="0">
              <a:spAutoFit/>
            </a:bodyPr>
            <a:lstStyle/>
            <a:p>
              <a:pPr algn="ctr"/>
              <a:r>
                <a:rPr lang="en-US" sz="1100" b="1" dirty="0" smtClean="0"/>
                <a:t>Month</a:t>
              </a:r>
              <a:endParaRPr lang="en-US" sz="1100" b="1" dirty="0"/>
            </a:p>
          </p:txBody>
        </p:sp>
        <p:sp>
          <p:nvSpPr>
            <p:cNvPr id="193" name="CaixaDeTexto 192"/>
            <p:cNvSpPr txBox="1"/>
            <p:nvPr/>
          </p:nvSpPr>
          <p:spPr>
            <a:xfrm>
              <a:off x="5075985" y="3643730"/>
              <a:ext cx="1221134" cy="1991235"/>
            </a:xfrm>
            <a:prstGeom prst="rect">
              <a:avLst/>
            </a:prstGeom>
            <a:solidFill>
              <a:schemeClr val="bg1"/>
            </a:solidFill>
          </p:spPr>
          <p:txBody>
            <a:bodyPr wrap="square" rtlCol="0">
              <a:spAutoFit/>
            </a:bodyPr>
            <a:lstStyle/>
            <a:p>
              <a:pPr marL="228600" indent="-228600">
                <a:buFont typeface="+mj-lt"/>
                <a:buAutoNum type="arabicPeriod"/>
              </a:pPr>
              <a:r>
                <a:rPr lang="en-US" sz="800" dirty="0" smtClean="0"/>
                <a:t>Signaling</a:t>
              </a:r>
              <a:endParaRPr lang="en-US" sz="800" dirty="0" smtClean="0"/>
            </a:p>
            <a:p>
              <a:pPr marL="228600" indent="-228600">
                <a:buFont typeface="+mj-lt"/>
                <a:buAutoNum type="arabicPeriod"/>
              </a:pPr>
              <a:endParaRPr lang="en-US" sz="800" dirty="0" smtClean="0"/>
            </a:p>
            <a:p>
              <a:pPr marL="228600" indent="-228600">
                <a:buFont typeface="+mj-lt"/>
                <a:buAutoNum type="arabicPeriod"/>
              </a:pPr>
              <a:r>
                <a:rPr lang="en-US" sz="800" dirty="0" smtClean="0"/>
                <a:t>Power Supply</a:t>
              </a:r>
            </a:p>
            <a:p>
              <a:pPr marL="228600" indent="-228600">
                <a:buFont typeface="+mj-lt"/>
                <a:buAutoNum type="arabicPeriod"/>
              </a:pPr>
              <a:endParaRPr lang="en-US" sz="800" dirty="0" smtClean="0"/>
            </a:p>
            <a:p>
              <a:pPr marL="228600" indent="-228600">
                <a:buFont typeface="+mj-lt"/>
                <a:buAutoNum type="arabicPeriod"/>
              </a:pPr>
              <a:r>
                <a:rPr lang="en-US" sz="800" dirty="0" smtClean="0"/>
                <a:t>Telecom</a:t>
              </a:r>
            </a:p>
            <a:p>
              <a:pPr marL="228600" indent="-228600">
                <a:buFont typeface="+mj-lt"/>
                <a:buAutoNum type="arabicPeriod"/>
              </a:pPr>
              <a:endParaRPr lang="en-US" sz="800" dirty="0" smtClean="0"/>
            </a:p>
            <a:p>
              <a:pPr marL="228600" indent="-228600">
                <a:buFont typeface="+mj-lt"/>
                <a:buAutoNum type="arabicPeriod"/>
              </a:pPr>
              <a:r>
                <a:rPr lang="en-US" sz="800" dirty="0" smtClean="0"/>
                <a:t>3</a:t>
              </a:r>
              <a:r>
                <a:rPr lang="en-US" sz="800" baseline="30000" dirty="0" smtClean="0"/>
                <a:t>rd</a:t>
              </a:r>
              <a:r>
                <a:rPr lang="en-US" sz="800" dirty="0" smtClean="0"/>
                <a:t> and 4</a:t>
              </a:r>
              <a:r>
                <a:rPr lang="en-US" sz="800" baseline="30000" dirty="0" smtClean="0"/>
                <a:t>th</a:t>
              </a:r>
              <a:r>
                <a:rPr lang="en-US" sz="800" dirty="0" smtClean="0"/>
                <a:t> Rails</a:t>
              </a:r>
            </a:p>
            <a:p>
              <a:pPr marL="228600" indent="-228600">
                <a:buFont typeface="+mj-lt"/>
                <a:buAutoNum type="arabicPeriod"/>
              </a:pPr>
              <a:endParaRPr lang="en-US" sz="800" dirty="0" smtClean="0"/>
            </a:p>
            <a:p>
              <a:pPr marL="228600" indent="-228600">
                <a:buFont typeface="+mj-lt"/>
                <a:buAutoNum type="arabicPeriod"/>
              </a:pPr>
              <a:r>
                <a:rPr lang="en-US" sz="800" dirty="0" smtClean="0"/>
                <a:t>PSD</a:t>
              </a:r>
            </a:p>
            <a:p>
              <a:pPr marL="228600" indent="-228600">
                <a:buFont typeface="+mj-lt"/>
                <a:buAutoNum type="arabicPeriod"/>
              </a:pPr>
              <a:endParaRPr lang="en-US" sz="800" dirty="0" smtClean="0"/>
            </a:p>
            <a:p>
              <a:pPr marL="228600" indent="-228600">
                <a:buFont typeface="+mj-lt"/>
                <a:buAutoNum type="arabicPeriod"/>
              </a:pPr>
              <a:r>
                <a:rPr lang="en-US" sz="800" dirty="0" smtClean="0"/>
                <a:t>Track Switch (Control System)</a:t>
              </a:r>
              <a:endParaRPr lang="en-US" sz="800" dirty="0"/>
            </a:p>
          </p:txBody>
        </p:sp>
        <p:sp>
          <p:nvSpPr>
            <p:cNvPr id="194" name="CaixaDeTexto 193"/>
            <p:cNvSpPr txBox="1"/>
            <p:nvPr/>
          </p:nvSpPr>
          <p:spPr>
            <a:xfrm>
              <a:off x="6275786" y="3645514"/>
              <a:ext cx="1029503" cy="1991236"/>
            </a:xfrm>
            <a:prstGeom prst="rect">
              <a:avLst/>
            </a:prstGeom>
            <a:solidFill>
              <a:schemeClr val="bg1"/>
            </a:solidFill>
          </p:spPr>
          <p:txBody>
            <a:bodyPr wrap="square" rtlCol="0">
              <a:spAutoFit/>
            </a:bodyPr>
            <a:lstStyle/>
            <a:p>
              <a:pPr algn="ctr"/>
              <a:r>
                <a:rPr lang="pt-BR" sz="800" dirty="0" smtClean="0"/>
                <a:t>R$ 166,8 MM</a:t>
              </a:r>
            </a:p>
            <a:p>
              <a:pPr algn="ctr"/>
              <a:endParaRPr lang="pt-BR" sz="800" dirty="0"/>
            </a:p>
            <a:p>
              <a:pPr algn="ctr"/>
              <a:r>
                <a:rPr lang="pt-BR" sz="800" dirty="0"/>
                <a:t>R$ 112,3 MM</a:t>
              </a:r>
            </a:p>
            <a:p>
              <a:pPr algn="ctr"/>
              <a:endParaRPr lang="pt-BR" sz="800" dirty="0"/>
            </a:p>
            <a:p>
              <a:pPr algn="ctr"/>
              <a:r>
                <a:rPr lang="pt-BR" sz="800" dirty="0" smtClean="0"/>
                <a:t>R$ 99,1 MM</a:t>
              </a:r>
            </a:p>
            <a:p>
              <a:pPr algn="ctr"/>
              <a:endParaRPr lang="pt-BR" sz="800" dirty="0"/>
            </a:p>
            <a:p>
              <a:pPr algn="ctr"/>
              <a:r>
                <a:rPr lang="pt-BR" sz="800" dirty="0" smtClean="0"/>
                <a:t>R$ 73,5 MM</a:t>
              </a:r>
            </a:p>
            <a:p>
              <a:pPr algn="ctr"/>
              <a:endParaRPr lang="pt-BR" sz="800" dirty="0"/>
            </a:p>
            <a:p>
              <a:pPr algn="ctr"/>
              <a:r>
                <a:rPr lang="pt-BR" sz="800" dirty="0" smtClean="0"/>
                <a:t>R$ 35,7 MM</a:t>
              </a:r>
            </a:p>
            <a:p>
              <a:pPr algn="ctr"/>
              <a:endParaRPr lang="pt-BR" sz="800" dirty="0"/>
            </a:p>
            <a:p>
              <a:pPr algn="ctr"/>
              <a:r>
                <a:rPr lang="pt-BR" sz="800" dirty="0"/>
                <a:t>R$ 26,0 MM</a:t>
              </a:r>
            </a:p>
            <a:p>
              <a:pPr algn="ctr"/>
              <a:endParaRPr lang="pt-BR" sz="800" dirty="0" smtClean="0"/>
            </a:p>
          </p:txBody>
        </p:sp>
        <p:sp>
          <p:nvSpPr>
            <p:cNvPr id="195" name="CaixaDeTexto 194"/>
            <p:cNvSpPr txBox="1"/>
            <p:nvPr/>
          </p:nvSpPr>
          <p:spPr>
            <a:xfrm>
              <a:off x="7326622" y="3642203"/>
              <a:ext cx="1029503" cy="1835061"/>
            </a:xfrm>
            <a:prstGeom prst="rect">
              <a:avLst/>
            </a:prstGeom>
            <a:solidFill>
              <a:schemeClr val="bg1"/>
            </a:solidFill>
          </p:spPr>
          <p:txBody>
            <a:bodyPr wrap="square" rtlCol="0">
              <a:spAutoFit/>
            </a:bodyPr>
            <a:lstStyle/>
            <a:p>
              <a:pPr algn="ctr"/>
              <a:r>
                <a:rPr lang="en-US" sz="800" dirty="0" smtClean="0"/>
                <a:t>February/21</a:t>
              </a:r>
            </a:p>
            <a:p>
              <a:pPr algn="ctr"/>
              <a:endParaRPr lang="en-US" sz="800" dirty="0" smtClean="0"/>
            </a:p>
            <a:p>
              <a:pPr algn="ctr"/>
              <a:r>
                <a:rPr lang="en-US" sz="800" dirty="0"/>
                <a:t>February/21</a:t>
              </a:r>
              <a:endParaRPr lang="en-US" sz="800" dirty="0" smtClean="0"/>
            </a:p>
            <a:p>
              <a:pPr algn="ctr"/>
              <a:endParaRPr lang="en-US" sz="800" dirty="0"/>
            </a:p>
            <a:p>
              <a:pPr algn="ctr"/>
              <a:r>
                <a:rPr lang="en-US" sz="800" dirty="0"/>
                <a:t>February/21</a:t>
              </a:r>
              <a:endParaRPr lang="en-US" sz="800" dirty="0" smtClean="0"/>
            </a:p>
            <a:p>
              <a:pPr algn="ctr"/>
              <a:endParaRPr lang="pt-BR" sz="800" dirty="0"/>
            </a:p>
            <a:p>
              <a:pPr algn="ctr"/>
              <a:r>
                <a:rPr lang="en-US" sz="800" dirty="0"/>
                <a:t>February/21</a:t>
              </a:r>
              <a:endParaRPr lang="en-US" sz="800" dirty="0" smtClean="0"/>
            </a:p>
            <a:p>
              <a:pPr algn="ctr"/>
              <a:endParaRPr lang="pt-BR" sz="800" dirty="0"/>
            </a:p>
            <a:p>
              <a:pPr algn="ctr"/>
              <a:r>
                <a:rPr lang="en-US" sz="800" dirty="0"/>
                <a:t>February/21</a:t>
              </a:r>
              <a:endParaRPr lang="en-US" sz="800" dirty="0" smtClean="0"/>
            </a:p>
            <a:p>
              <a:pPr algn="ctr"/>
              <a:endParaRPr lang="pt-BR" sz="800" dirty="0"/>
            </a:p>
            <a:p>
              <a:pPr algn="ctr"/>
              <a:r>
                <a:rPr lang="en-US" sz="800" dirty="0"/>
                <a:t>February/21</a:t>
              </a:r>
            </a:p>
          </p:txBody>
        </p:sp>
      </p:grpSp>
      <p:grpSp>
        <p:nvGrpSpPr>
          <p:cNvPr id="196" name="Grupo 195"/>
          <p:cNvGrpSpPr/>
          <p:nvPr/>
        </p:nvGrpSpPr>
        <p:grpSpPr>
          <a:xfrm>
            <a:off x="8543720" y="2946727"/>
            <a:ext cx="3488495" cy="3552927"/>
            <a:chOff x="8543720" y="2946727"/>
            <a:chExt cx="3488495" cy="3552927"/>
          </a:xfrm>
        </p:grpSpPr>
        <p:sp>
          <p:nvSpPr>
            <p:cNvPr id="197" name="Retângulo de cantos arredondados 196"/>
            <p:cNvSpPr/>
            <p:nvPr/>
          </p:nvSpPr>
          <p:spPr>
            <a:xfrm>
              <a:off x="8543720" y="3067636"/>
              <a:ext cx="3488495" cy="3432018"/>
            </a:xfrm>
            <a:prstGeom prst="roundRect">
              <a:avLst>
                <a:gd name="adj" fmla="val 2864"/>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F0"/>
                </a:solidFill>
              </a:endParaRPr>
            </a:p>
          </p:txBody>
        </p:sp>
        <p:sp>
          <p:nvSpPr>
            <p:cNvPr id="198" name="CaixaDeTexto 197"/>
            <p:cNvSpPr txBox="1"/>
            <p:nvPr/>
          </p:nvSpPr>
          <p:spPr>
            <a:xfrm>
              <a:off x="8752498" y="2946727"/>
              <a:ext cx="1132907" cy="261610"/>
            </a:xfrm>
            <a:prstGeom prst="rect">
              <a:avLst/>
            </a:prstGeom>
            <a:solidFill>
              <a:schemeClr val="bg1"/>
            </a:solidFill>
          </p:spPr>
          <p:txBody>
            <a:bodyPr wrap="square" rtlCol="0">
              <a:spAutoFit/>
            </a:bodyPr>
            <a:lstStyle/>
            <a:p>
              <a:r>
                <a:rPr lang="en-US" sz="1100" dirty="0" smtClean="0"/>
                <a:t>Main Deviations</a:t>
              </a:r>
              <a:endParaRPr lang="en-US" sz="1100" dirty="0"/>
            </a:p>
          </p:txBody>
        </p:sp>
        <p:sp>
          <p:nvSpPr>
            <p:cNvPr id="201" name="CaixaDeTexto 200"/>
            <p:cNvSpPr txBox="1"/>
            <p:nvPr/>
          </p:nvSpPr>
          <p:spPr>
            <a:xfrm>
              <a:off x="8666678" y="3495421"/>
              <a:ext cx="1199801" cy="261610"/>
            </a:xfrm>
            <a:prstGeom prst="rect">
              <a:avLst/>
            </a:prstGeom>
            <a:solidFill>
              <a:schemeClr val="bg1"/>
            </a:solidFill>
          </p:spPr>
          <p:txBody>
            <a:bodyPr wrap="square" rtlCol="0">
              <a:spAutoFit/>
            </a:bodyPr>
            <a:lstStyle/>
            <a:p>
              <a:pPr algn="ctr"/>
              <a:r>
                <a:rPr lang="en-US" sz="1100" b="1" dirty="0" smtClean="0"/>
                <a:t>Contract</a:t>
              </a:r>
              <a:endParaRPr lang="en-US" sz="1100" b="1" dirty="0"/>
            </a:p>
          </p:txBody>
        </p:sp>
        <p:sp>
          <p:nvSpPr>
            <p:cNvPr id="202" name="CaixaDeTexto 201"/>
            <p:cNvSpPr txBox="1"/>
            <p:nvPr/>
          </p:nvSpPr>
          <p:spPr>
            <a:xfrm>
              <a:off x="9893893" y="3497835"/>
              <a:ext cx="1029503" cy="261610"/>
            </a:xfrm>
            <a:prstGeom prst="rect">
              <a:avLst/>
            </a:prstGeom>
            <a:solidFill>
              <a:schemeClr val="bg1"/>
            </a:solidFill>
          </p:spPr>
          <p:txBody>
            <a:bodyPr wrap="square" rtlCol="0">
              <a:spAutoFit/>
            </a:bodyPr>
            <a:lstStyle/>
            <a:p>
              <a:pPr algn="ctr"/>
              <a:r>
                <a:rPr lang="en-US" sz="1100" b="1" dirty="0" smtClean="0"/>
                <a:t>Value</a:t>
              </a:r>
              <a:endParaRPr lang="en-US" sz="1100" b="1" dirty="0"/>
            </a:p>
          </p:txBody>
        </p:sp>
        <p:sp>
          <p:nvSpPr>
            <p:cNvPr id="203" name="CaixaDeTexto 202"/>
            <p:cNvSpPr txBox="1"/>
            <p:nvPr/>
          </p:nvSpPr>
          <p:spPr>
            <a:xfrm>
              <a:off x="10923396" y="3494915"/>
              <a:ext cx="1029503" cy="261610"/>
            </a:xfrm>
            <a:prstGeom prst="rect">
              <a:avLst/>
            </a:prstGeom>
            <a:solidFill>
              <a:schemeClr val="bg1"/>
            </a:solidFill>
          </p:spPr>
          <p:txBody>
            <a:bodyPr wrap="square" rtlCol="0">
              <a:spAutoFit/>
            </a:bodyPr>
            <a:lstStyle/>
            <a:p>
              <a:pPr algn="ctr"/>
              <a:r>
                <a:rPr lang="en-US" sz="1100" b="1" dirty="0" smtClean="0"/>
                <a:t>%</a:t>
              </a:r>
              <a:endParaRPr lang="en-US" sz="1100" b="1" dirty="0"/>
            </a:p>
          </p:txBody>
        </p:sp>
        <p:sp>
          <p:nvSpPr>
            <p:cNvPr id="207" name="CaixaDeTexto 206"/>
            <p:cNvSpPr txBox="1"/>
            <p:nvPr/>
          </p:nvSpPr>
          <p:spPr>
            <a:xfrm>
              <a:off x="8651550" y="3202950"/>
              <a:ext cx="3266045" cy="261610"/>
            </a:xfrm>
            <a:prstGeom prst="rect">
              <a:avLst/>
            </a:prstGeom>
            <a:solidFill>
              <a:schemeClr val="bg1"/>
            </a:solidFill>
          </p:spPr>
          <p:txBody>
            <a:bodyPr wrap="square" rtlCol="0">
              <a:spAutoFit/>
            </a:bodyPr>
            <a:lstStyle/>
            <a:p>
              <a:pPr algn="ctr"/>
              <a:r>
                <a:rPr lang="en-US" sz="1100" b="1" dirty="0" smtClean="0"/>
                <a:t>Main Projected Deviations*</a:t>
              </a:r>
              <a:endParaRPr lang="en-US" sz="1100" b="1" dirty="0"/>
            </a:p>
          </p:txBody>
        </p:sp>
      </p:grpSp>
      <p:sp>
        <p:nvSpPr>
          <p:cNvPr id="67" name="Retângulo de cantos arredondados 66"/>
          <p:cNvSpPr/>
          <p:nvPr/>
        </p:nvSpPr>
        <p:spPr>
          <a:xfrm>
            <a:off x="4907241" y="3067636"/>
            <a:ext cx="3514327" cy="2014187"/>
          </a:xfrm>
          <a:prstGeom prst="roundRect">
            <a:avLst>
              <a:gd name="adj" fmla="val 2222"/>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CaixaDeTexto 69"/>
          <p:cNvSpPr txBox="1"/>
          <p:nvPr/>
        </p:nvSpPr>
        <p:spPr>
          <a:xfrm>
            <a:off x="5116019" y="2946727"/>
            <a:ext cx="2446832" cy="261610"/>
          </a:xfrm>
          <a:prstGeom prst="rect">
            <a:avLst/>
          </a:prstGeom>
          <a:solidFill>
            <a:schemeClr val="bg1"/>
          </a:solidFill>
        </p:spPr>
        <p:txBody>
          <a:bodyPr wrap="square" rtlCol="0">
            <a:spAutoFit/>
          </a:bodyPr>
          <a:lstStyle/>
          <a:p>
            <a:r>
              <a:rPr lang="en-US" sz="1100" dirty="0" smtClean="0"/>
              <a:t>Main Hiring Contracts – Next 3 months</a:t>
            </a:r>
            <a:endParaRPr lang="en-US" sz="1100" dirty="0"/>
          </a:p>
        </p:txBody>
      </p:sp>
      <p:sp>
        <p:nvSpPr>
          <p:cNvPr id="71" name="Chave esquerda 70"/>
          <p:cNvSpPr/>
          <p:nvPr/>
        </p:nvSpPr>
        <p:spPr>
          <a:xfrm>
            <a:off x="4833016" y="3067636"/>
            <a:ext cx="151337" cy="2014187"/>
          </a:xfrm>
          <a:prstGeom prst="leftBrace">
            <a:avLst>
              <a:gd name="adj1" fmla="val 42430"/>
              <a:gd name="adj2" fmla="val 49902"/>
            </a:avLst>
          </a:prstGeom>
          <a:solidFill>
            <a:schemeClr val="bg1"/>
          </a:solidFill>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2" name="Chave esquerda 71"/>
          <p:cNvSpPr/>
          <p:nvPr/>
        </p:nvSpPr>
        <p:spPr>
          <a:xfrm>
            <a:off x="8421569" y="3067636"/>
            <a:ext cx="234768" cy="3432018"/>
          </a:xfrm>
          <a:prstGeom prst="leftBrace">
            <a:avLst>
              <a:gd name="adj1" fmla="val 42430"/>
              <a:gd name="adj2" fmla="val 61609"/>
            </a:avLst>
          </a:prstGeom>
          <a:solidFill>
            <a:schemeClr val="bg1"/>
          </a:solidFill>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5" name="CaixaDeTexto 74"/>
          <p:cNvSpPr txBox="1"/>
          <p:nvPr/>
        </p:nvSpPr>
        <p:spPr>
          <a:xfrm>
            <a:off x="10129131" y="6491909"/>
            <a:ext cx="1276942" cy="215444"/>
          </a:xfrm>
          <a:prstGeom prst="rect">
            <a:avLst/>
          </a:prstGeom>
          <a:noFill/>
        </p:spPr>
        <p:txBody>
          <a:bodyPr wrap="square" rtlCol="0" anchor="ctr">
            <a:spAutoFit/>
          </a:bodyPr>
          <a:lstStyle/>
          <a:p>
            <a:r>
              <a:rPr lang="en-US" sz="800" dirty="0" smtClean="0"/>
              <a:t>* Comparing to Target</a:t>
            </a:r>
          </a:p>
        </p:txBody>
      </p:sp>
      <p:sp>
        <p:nvSpPr>
          <p:cNvPr id="68" name="CaixaDeTexto 67"/>
          <p:cNvSpPr txBox="1"/>
          <p:nvPr/>
        </p:nvSpPr>
        <p:spPr>
          <a:xfrm>
            <a:off x="248399" y="834179"/>
            <a:ext cx="3273014" cy="261610"/>
          </a:xfrm>
          <a:prstGeom prst="rect">
            <a:avLst/>
          </a:prstGeom>
          <a:solidFill>
            <a:schemeClr val="bg1"/>
          </a:solidFill>
        </p:spPr>
        <p:txBody>
          <a:bodyPr wrap="square" rtlCol="0">
            <a:spAutoFit/>
          </a:bodyPr>
          <a:lstStyle/>
          <a:p>
            <a:r>
              <a:rPr lang="en-US" sz="1100" dirty="0" smtClean="0"/>
              <a:t>FINANCIAL ANALYSIS – Data Base December/2020</a:t>
            </a:r>
            <a:endParaRPr lang="en-US" sz="1100" dirty="0"/>
          </a:p>
        </p:txBody>
      </p:sp>
      <p:pic>
        <p:nvPicPr>
          <p:cNvPr id="62" name="Imagem 61"/>
          <p:cNvPicPr>
            <a:picLocks/>
          </p:cNvPicPr>
          <p:nvPr/>
        </p:nvPicPr>
        <p:blipFill>
          <a:blip r:embed="rId7"/>
          <a:stretch>
            <a:fillRect/>
          </a:stretch>
        </p:blipFill>
        <p:spPr>
          <a:xfrm>
            <a:off x="-140400" y="1249200"/>
            <a:ext cx="2887200" cy="5212800"/>
          </a:xfrm>
          <a:prstGeom prst="rect">
            <a:avLst/>
          </a:prstGeom>
        </p:spPr>
      </p:pic>
      <p:pic>
        <p:nvPicPr>
          <p:cNvPr id="63" name="Imagem 62"/>
          <p:cNvPicPr>
            <a:picLocks/>
          </p:cNvPicPr>
          <p:nvPr/>
        </p:nvPicPr>
        <p:blipFill>
          <a:blip r:embed="rId8"/>
          <a:stretch>
            <a:fillRect/>
          </a:stretch>
        </p:blipFill>
        <p:spPr>
          <a:xfrm>
            <a:off x="2725200" y="1173600"/>
            <a:ext cx="1904400" cy="2088000"/>
          </a:xfrm>
          <a:prstGeom prst="rect">
            <a:avLst/>
          </a:prstGeom>
        </p:spPr>
      </p:pic>
      <p:pic>
        <p:nvPicPr>
          <p:cNvPr id="65" name="Imagem 64"/>
          <p:cNvPicPr>
            <a:picLocks/>
          </p:cNvPicPr>
          <p:nvPr/>
        </p:nvPicPr>
        <p:blipFill>
          <a:blip r:embed="rId9"/>
          <a:stretch>
            <a:fillRect/>
          </a:stretch>
        </p:blipFill>
        <p:spPr>
          <a:xfrm>
            <a:off x="2725200" y="3286800"/>
            <a:ext cx="1904400" cy="2088000"/>
          </a:xfrm>
          <a:prstGeom prst="rect">
            <a:avLst/>
          </a:prstGeom>
        </p:spPr>
      </p:pic>
      <p:pic>
        <p:nvPicPr>
          <p:cNvPr id="66" name="Imagem 65"/>
          <p:cNvPicPr>
            <a:picLocks/>
          </p:cNvPicPr>
          <p:nvPr/>
        </p:nvPicPr>
        <p:blipFill>
          <a:blip r:embed="rId10"/>
          <a:stretch>
            <a:fillRect/>
          </a:stretch>
        </p:blipFill>
        <p:spPr>
          <a:xfrm>
            <a:off x="2725200" y="5400000"/>
            <a:ext cx="1904400" cy="1360800"/>
          </a:xfrm>
          <a:prstGeom prst="rect">
            <a:avLst/>
          </a:prstGeom>
        </p:spPr>
      </p:pic>
      <p:pic>
        <p:nvPicPr>
          <p:cNvPr id="2" name="Imagem 1"/>
          <p:cNvPicPr>
            <a:picLocks/>
          </p:cNvPicPr>
          <p:nvPr/>
        </p:nvPicPr>
        <p:blipFill>
          <a:blip r:embed="rId11"/>
          <a:stretch>
            <a:fillRect/>
          </a:stretch>
        </p:blipFill>
        <p:spPr>
          <a:xfrm>
            <a:off x="4881600" y="5288400"/>
            <a:ext cx="1875600" cy="1494000"/>
          </a:xfrm>
          <a:prstGeom prst="rect">
            <a:avLst/>
          </a:prstGeom>
        </p:spPr>
      </p:pic>
      <p:cxnSp>
        <p:nvCxnSpPr>
          <p:cNvPr id="69" name="Conector reto 68"/>
          <p:cNvCxnSpPr/>
          <p:nvPr/>
        </p:nvCxnSpPr>
        <p:spPr>
          <a:xfrm flipH="1">
            <a:off x="4769825" y="5182216"/>
            <a:ext cx="365174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9" name="CaixaDeTexto 88"/>
          <p:cNvSpPr txBox="1"/>
          <p:nvPr/>
        </p:nvSpPr>
        <p:spPr>
          <a:xfrm>
            <a:off x="4997643" y="1145029"/>
            <a:ext cx="2208995" cy="261610"/>
          </a:xfrm>
          <a:prstGeom prst="rect">
            <a:avLst/>
          </a:prstGeom>
          <a:solidFill>
            <a:schemeClr val="bg1"/>
          </a:solidFill>
        </p:spPr>
        <p:txBody>
          <a:bodyPr wrap="square" rtlCol="0">
            <a:spAutoFit/>
          </a:bodyPr>
          <a:lstStyle/>
          <a:p>
            <a:pPr algn="ctr"/>
            <a:r>
              <a:rPr lang="en-US" sz="1100" b="1" dirty="0"/>
              <a:t>January/2021</a:t>
            </a:r>
          </a:p>
        </p:txBody>
      </p:sp>
      <p:sp>
        <p:nvSpPr>
          <p:cNvPr id="90" name="CaixaDeTexto 89"/>
          <p:cNvSpPr txBox="1"/>
          <p:nvPr/>
        </p:nvSpPr>
        <p:spPr>
          <a:xfrm>
            <a:off x="7495200" y="1145029"/>
            <a:ext cx="2035826" cy="261610"/>
          </a:xfrm>
          <a:prstGeom prst="rect">
            <a:avLst/>
          </a:prstGeom>
          <a:solidFill>
            <a:schemeClr val="bg1"/>
          </a:solidFill>
        </p:spPr>
        <p:txBody>
          <a:bodyPr wrap="square" rtlCol="0">
            <a:spAutoFit/>
          </a:bodyPr>
          <a:lstStyle/>
          <a:p>
            <a:pPr algn="ctr"/>
            <a:r>
              <a:rPr lang="en-US" sz="1100" b="1" dirty="0"/>
              <a:t>February/2021</a:t>
            </a:r>
          </a:p>
        </p:txBody>
      </p:sp>
      <p:sp>
        <p:nvSpPr>
          <p:cNvPr id="91" name="CaixaDeTexto 90"/>
          <p:cNvSpPr txBox="1"/>
          <p:nvPr/>
        </p:nvSpPr>
        <p:spPr>
          <a:xfrm>
            <a:off x="9814976" y="1145029"/>
            <a:ext cx="2102619" cy="261610"/>
          </a:xfrm>
          <a:prstGeom prst="rect">
            <a:avLst/>
          </a:prstGeom>
          <a:solidFill>
            <a:schemeClr val="bg1"/>
          </a:solidFill>
        </p:spPr>
        <p:txBody>
          <a:bodyPr wrap="square" rtlCol="0">
            <a:spAutoFit/>
          </a:bodyPr>
          <a:lstStyle/>
          <a:p>
            <a:pPr algn="ctr"/>
            <a:r>
              <a:rPr lang="en-US" sz="1100" b="1" dirty="0" smtClean="0"/>
              <a:t>March/2021</a:t>
            </a:r>
            <a:endParaRPr lang="en-US" sz="1100" b="1" dirty="0"/>
          </a:p>
        </p:txBody>
      </p:sp>
      <p:sp>
        <p:nvSpPr>
          <p:cNvPr id="73" name="CaixaDeTexto 72"/>
          <p:cNvSpPr txBox="1"/>
          <p:nvPr/>
        </p:nvSpPr>
        <p:spPr>
          <a:xfrm>
            <a:off x="8666679" y="3844158"/>
            <a:ext cx="1199801" cy="2585323"/>
          </a:xfrm>
          <a:prstGeom prst="rect">
            <a:avLst/>
          </a:prstGeom>
          <a:solidFill>
            <a:schemeClr val="bg1"/>
          </a:solidFill>
        </p:spPr>
        <p:txBody>
          <a:bodyPr wrap="square" rtlCol="0">
            <a:spAutoFit/>
          </a:bodyPr>
          <a:lstStyle/>
          <a:p>
            <a:pPr marL="228600" indent="-228600">
              <a:buFont typeface="+mj-lt"/>
              <a:buAutoNum type="arabicPeriod"/>
            </a:pPr>
            <a:r>
              <a:rPr lang="en-US" sz="900" dirty="0" smtClean="0">
                <a:solidFill>
                  <a:srgbClr val="FF0000"/>
                </a:solidFill>
              </a:rPr>
              <a:t>Power Supply</a:t>
            </a:r>
          </a:p>
          <a:p>
            <a:pPr marL="228600" indent="-228600">
              <a:buFont typeface="+mj-lt"/>
              <a:buAutoNum type="arabicPeriod"/>
            </a:pPr>
            <a:endParaRPr lang="en-US" sz="900" dirty="0" smtClean="0">
              <a:solidFill>
                <a:srgbClr val="FF0000"/>
              </a:solidFill>
            </a:endParaRPr>
          </a:p>
          <a:p>
            <a:pPr marL="228600" indent="-228600">
              <a:buFont typeface="+mj-lt"/>
              <a:buAutoNum type="arabicPeriod"/>
            </a:pPr>
            <a:r>
              <a:rPr lang="en-US" sz="900" dirty="0" smtClean="0">
                <a:solidFill>
                  <a:srgbClr val="FF0000"/>
                </a:solidFill>
              </a:rPr>
              <a:t>Integration</a:t>
            </a:r>
          </a:p>
          <a:p>
            <a:pPr marL="228600" indent="-228600">
              <a:buFont typeface="+mj-lt"/>
              <a:buAutoNum type="arabicPeriod"/>
            </a:pPr>
            <a:endParaRPr lang="en-US" sz="900" dirty="0" smtClean="0">
              <a:solidFill>
                <a:srgbClr val="FF0000"/>
              </a:solidFill>
            </a:endParaRPr>
          </a:p>
          <a:p>
            <a:pPr marL="228600" indent="-228600">
              <a:buFont typeface="+mj-lt"/>
              <a:buAutoNum type="arabicPeriod"/>
            </a:pPr>
            <a:r>
              <a:rPr lang="en-US" sz="900" dirty="0" smtClean="0">
                <a:solidFill>
                  <a:srgbClr val="FF0000"/>
                </a:solidFill>
              </a:rPr>
              <a:t>Communication</a:t>
            </a:r>
          </a:p>
          <a:p>
            <a:pPr marL="228600" indent="-228600">
              <a:buFont typeface="+mj-lt"/>
              <a:buAutoNum type="arabicPeriod"/>
            </a:pPr>
            <a:endParaRPr lang="en-US" sz="900" dirty="0" smtClean="0">
              <a:solidFill>
                <a:srgbClr val="FF0000"/>
              </a:solidFill>
            </a:endParaRPr>
          </a:p>
          <a:p>
            <a:pPr marL="228600" indent="-228600">
              <a:buFont typeface="+mj-lt"/>
              <a:buAutoNum type="arabicPeriod"/>
            </a:pPr>
            <a:r>
              <a:rPr lang="en-US" sz="900" dirty="0" smtClean="0">
                <a:solidFill>
                  <a:srgbClr val="FF0000"/>
                </a:solidFill>
              </a:rPr>
              <a:t>Maintenance Vehicle</a:t>
            </a:r>
          </a:p>
          <a:p>
            <a:pPr marL="228600" indent="-228600">
              <a:buFont typeface="+mj-lt"/>
              <a:buAutoNum type="arabicPeriod"/>
            </a:pPr>
            <a:endParaRPr lang="en-US" sz="900" dirty="0" smtClean="0">
              <a:solidFill>
                <a:srgbClr val="FF0000"/>
              </a:solidFill>
            </a:endParaRPr>
          </a:p>
          <a:p>
            <a:pPr marL="228600" indent="-228600">
              <a:buFont typeface="+mj-lt"/>
              <a:buAutoNum type="arabicPeriod"/>
            </a:pPr>
            <a:r>
              <a:rPr lang="en-US" sz="900" dirty="0" smtClean="0">
                <a:solidFill>
                  <a:srgbClr val="0070C0"/>
                </a:solidFill>
              </a:rPr>
              <a:t>Signaling</a:t>
            </a:r>
          </a:p>
          <a:p>
            <a:pPr marL="228600" indent="-228600">
              <a:buFont typeface="+mj-lt"/>
              <a:buAutoNum type="arabicPeriod"/>
            </a:pPr>
            <a:endParaRPr lang="en-US" sz="900" dirty="0" smtClean="0">
              <a:solidFill>
                <a:srgbClr val="0070C0"/>
              </a:solidFill>
            </a:endParaRPr>
          </a:p>
          <a:p>
            <a:pPr marL="228600" indent="-228600">
              <a:buFont typeface="+mj-lt"/>
              <a:buAutoNum type="arabicPeriod"/>
            </a:pPr>
            <a:r>
              <a:rPr lang="en-US" sz="900" dirty="0" smtClean="0">
                <a:solidFill>
                  <a:srgbClr val="0070C0"/>
                </a:solidFill>
              </a:rPr>
              <a:t>Depot</a:t>
            </a:r>
          </a:p>
          <a:p>
            <a:pPr marL="228600" indent="-228600">
              <a:buFont typeface="+mj-lt"/>
              <a:buAutoNum type="arabicPeriod"/>
            </a:pPr>
            <a:endParaRPr lang="en-US" sz="900" dirty="0" smtClean="0">
              <a:solidFill>
                <a:srgbClr val="0070C0"/>
              </a:solidFill>
            </a:endParaRPr>
          </a:p>
          <a:p>
            <a:pPr marL="228600" indent="-228600">
              <a:buFont typeface="+mj-lt"/>
              <a:buAutoNum type="arabicPeriod"/>
            </a:pPr>
            <a:r>
              <a:rPr lang="en-US" sz="900" dirty="0" smtClean="0">
                <a:solidFill>
                  <a:srgbClr val="0070C0"/>
                </a:solidFill>
              </a:rPr>
              <a:t>PSD</a:t>
            </a:r>
          </a:p>
          <a:p>
            <a:pPr marL="228600" indent="-228600">
              <a:buFont typeface="+mj-lt"/>
              <a:buAutoNum type="arabicPeriod"/>
            </a:pPr>
            <a:endParaRPr lang="en-US" sz="900" dirty="0" smtClean="0">
              <a:solidFill>
                <a:srgbClr val="0070C0"/>
              </a:solidFill>
            </a:endParaRPr>
          </a:p>
          <a:p>
            <a:pPr marL="228600" indent="-228600">
              <a:buFont typeface="+mj-lt"/>
              <a:buAutoNum type="arabicPeriod"/>
            </a:pPr>
            <a:r>
              <a:rPr lang="en-US" sz="900" dirty="0" smtClean="0">
                <a:solidFill>
                  <a:srgbClr val="0070C0"/>
                </a:solidFill>
              </a:rPr>
              <a:t>AFC</a:t>
            </a:r>
          </a:p>
          <a:p>
            <a:pPr marL="228600" indent="-228600">
              <a:buFont typeface="+mj-lt"/>
              <a:buAutoNum type="arabicPeriod"/>
            </a:pPr>
            <a:endParaRPr lang="en-US" sz="900" dirty="0" smtClean="0">
              <a:solidFill>
                <a:srgbClr val="0070C0"/>
              </a:solidFill>
            </a:endParaRPr>
          </a:p>
          <a:p>
            <a:pPr marL="228600" indent="-228600">
              <a:buFont typeface="+mj-lt"/>
              <a:buAutoNum type="arabicPeriod"/>
            </a:pPr>
            <a:r>
              <a:rPr lang="en-US" sz="900" dirty="0" smtClean="0">
                <a:solidFill>
                  <a:srgbClr val="0070C0"/>
                </a:solidFill>
              </a:rPr>
              <a:t>Track Switch</a:t>
            </a:r>
          </a:p>
        </p:txBody>
      </p:sp>
      <p:sp>
        <p:nvSpPr>
          <p:cNvPr id="76" name="CaixaDeTexto 75"/>
          <p:cNvSpPr txBox="1"/>
          <p:nvPr/>
        </p:nvSpPr>
        <p:spPr>
          <a:xfrm>
            <a:off x="9866480" y="3845943"/>
            <a:ext cx="1029503" cy="2585323"/>
          </a:xfrm>
          <a:prstGeom prst="rect">
            <a:avLst/>
          </a:prstGeom>
          <a:solidFill>
            <a:schemeClr val="bg1"/>
          </a:solidFill>
        </p:spPr>
        <p:txBody>
          <a:bodyPr wrap="square" rtlCol="0">
            <a:spAutoFit/>
          </a:bodyPr>
          <a:lstStyle/>
          <a:p>
            <a:pPr algn="ctr"/>
            <a:r>
              <a:rPr lang="pt-BR" sz="900" dirty="0" smtClean="0">
                <a:solidFill>
                  <a:srgbClr val="FF0000"/>
                </a:solidFill>
              </a:rPr>
              <a:t>-R$ 21,70 MM</a:t>
            </a:r>
            <a:endParaRPr lang="en-US" sz="900" dirty="0" smtClean="0">
              <a:solidFill>
                <a:srgbClr val="FF0000"/>
              </a:solidFill>
            </a:endParaRPr>
          </a:p>
          <a:p>
            <a:pPr algn="ctr"/>
            <a:endParaRPr lang="en-US" sz="900" dirty="0">
              <a:solidFill>
                <a:srgbClr val="FF0000"/>
              </a:solidFill>
            </a:endParaRPr>
          </a:p>
          <a:p>
            <a:pPr algn="ctr"/>
            <a:r>
              <a:rPr lang="en-US" sz="900" dirty="0" smtClean="0">
                <a:solidFill>
                  <a:srgbClr val="FF0000"/>
                </a:solidFill>
              </a:rPr>
              <a:t>- R$ 18,00 MM</a:t>
            </a:r>
          </a:p>
          <a:p>
            <a:pPr algn="ctr"/>
            <a:endParaRPr lang="pt-BR" sz="900" dirty="0" smtClean="0">
              <a:solidFill>
                <a:srgbClr val="FF0000"/>
              </a:solidFill>
            </a:endParaRPr>
          </a:p>
          <a:p>
            <a:pPr algn="ctr"/>
            <a:r>
              <a:rPr lang="pt-BR" sz="900" dirty="0" smtClean="0">
                <a:solidFill>
                  <a:srgbClr val="FF0000"/>
                </a:solidFill>
              </a:rPr>
              <a:t>- R$ 8,99 MM</a:t>
            </a:r>
          </a:p>
          <a:p>
            <a:pPr algn="ctr"/>
            <a:endParaRPr lang="pt-BR" sz="900" dirty="0" smtClean="0">
              <a:solidFill>
                <a:srgbClr val="FF0000"/>
              </a:solidFill>
            </a:endParaRPr>
          </a:p>
          <a:p>
            <a:pPr algn="ctr"/>
            <a:r>
              <a:rPr lang="pt-BR" sz="900" dirty="0" smtClean="0">
                <a:solidFill>
                  <a:srgbClr val="FF0000"/>
                </a:solidFill>
              </a:rPr>
              <a:t>- R$ 1,46 MM</a:t>
            </a:r>
            <a:endParaRPr lang="en-US" sz="900" dirty="0" smtClean="0">
              <a:solidFill>
                <a:srgbClr val="FF0000"/>
              </a:solidFill>
            </a:endParaRPr>
          </a:p>
          <a:p>
            <a:pPr algn="ctr"/>
            <a:endParaRPr lang="pt-BR" sz="900" dirty="0" smtClean="0">
              <a:solidFill>
                <a:srgbClr val="FF0000"/>
              </a:solidFill>
            </a:endParaRPr>
          </a:p>
          <a:p>
            <a:pPr algn="ctr"/>
            <a:endParaRPr lang="en-US" sz="900" dirty="0" smtClean="0">
              <a:solidFill>
                <a:srgbClr val="FF0000"/>
              </a:solidFill>
            </a:endParaRPr>
          </a:p>
          <a:p>
            <a:pPr algn="ctr"/>
            <a:r>
              <a:rPr lang="pt-BR" sz="900" dirty="0" smtClean="0">
                <a:solidFill>
                  <a:srgbClr val="0070C0"/>
                </a:solidFill>
              </a:rPr>
              <a:t>R$ 43,90 MM</a:t>
            </a:r>
            <a:endParaRPr lang="en-US" sz="900" dirty="0" smtClean="0">
              <a:solidFill>
                <a:srgbClr val="0070C0"/>
              </a:solidFill>
            </a:endParaRPr>
          </a:p>
          <a:p>
            <a:pPr algn="ctr"/>
            <a:endParaRPr lang="en-US" sz="900" dirty="0">
              <a:solidFill>
                <a:srgbClr val="0070C0"/>
              </a:solidFill>
            </a:endParaRPr>
          </a:p>
          <a:p>
            <a:pPr algn="ctr"/>
            <a:r>
              <a:rPr lang="pt-BR" sz="900" dirty="0" smtClean="0">
                <a:solidFill>
                  <a:srgbClr val="0070C0"/>
                </a:solidFill>
              </a:rPr>
              <a:t>R$ 30,50 MM</a:t>
            </a:r>
            <a:endParaRPr lang="en-US" sz="900" dirty="0" smtClean="0">
              <a:solidFill>
                <a:srgbClr val="0070C0"/>
              </a:solidFill>
            </a:endParaRPr>
          </a:p>
          <a:p>
            <a:pPr algn="ctr"/>
            <a:endParaRPr lang="en-US" sz="900" dirty="0">
              <a:solidFill>
                <a:srgbClr val="0070C0"/>
              </a:solidFill>
            </a:endParaRPr>
          </a:p>
          <a:p>
            <a:pPr algn="ctr"/>
            <a:r>
              <a:rPr lang="pt-BR" sz="900" dirty="0" smtClean="0">
                <a:solidFill>
                  <a:srgbClr val="0070C0"/>
                </a:solidFill>
              </a:rPr>
              <a:t>R$ 12,34 MM</a:t>
            </a:r>
            <a:endParaRPr lang="en-US" sz="900" dirty="0" smtClean="0">
              <a:solidFill>
                <a:srgbClr val="0070C0"/>
              </a:solidFill>
            </a:endParaRPr>
          </a:p>
          <a:p>
            <a:pPr algn="ctr"/>
            <a:endParaRPr lang="en-US" sz="900" dirty="0">
              <a:solidFill>
                <a:srgbClr val="0070C0"/>
              </a:solidFill>
            </a:endParaRPr>
          </a:p>
          <a:p>
            <a:pPr algn="ctr"/>
            <a:r>
              <a:rPr lang="en-US" sz="900" dirty="0" smtClean="0">
                <a:solidFill>
                  <a:srgbClr val="0070C0"/>
                </a:solidFill>
              </a:rPr>
              <a:t>R</a:t>
            </a:r>
            <a:r>
              <a:rPr lang="en-US" sz="900" dirty="0">
                <a:solidFill>
                  <a:srgbClr val="0070C0"/>
                </a:solidFill>
              </a:rPr>
              <a:t>$ </a:t>
            </a:r>
            <a:r>
              <a:rPr lang="en-US" sz="900" dirty="0" smtClean="0">
                <a:solidFill>
                  <a:srgbClr val="0070C0"/>
                </a:solidFill>
              </a:rPr>
              <a:t>8,87 MM</a:t>
            </a:r>
          </a:p>
          <a:p>
            <a:pPr algn="ctr"/>
            <a:endParaRPr lang="pt-BR" sz="900" dirty="0">
              <a:solidFill>
                <a:srgbClr val="0070C0"/>
              </a:solidFill>
            </a:endParaRPr>
          </a:p>
          <a:p>
            <a:pPr algn="ctr"/>
            <a:r>
              <a:rPr lang="pt-BR" sz="900" dirty="0" smtClean="0">
                <a:solidFill>
                  <a:srgbClr val="0070C0"/>
                </a:solidFill>
              </a:rPr>
              <a:t>R$ 8,80 MM</a:t>
            </a:r>
            <a:endParaRPr lang="en-US" sz="900" dirty="0">
              <a:solidFill>
                <a:srgbClr val="0070C0"/>
              </a:solidFill>
            </a:endParaRPr>
          </a:p>
        </p:txBody>
      </p:sp>
      <p:sp>
        <p:nvSpPr>
          <p:cNvPr id="84" name="CaixaDeTexto 83"/>
          <p:cNvSpPr txBox="1"/>
          <p:nvPr/>
        </p:nvSpPr>
        <p:spPr>
          <a:xfrm>
            <a:off x="10917316" y="3842631"/>
            <a:ext cx="1029503" cy="2585323"/>
          </a:xfrm>
          <a:prstGeom prst="rect">
            <a:avLst/>
          </a:prstGeom>
          <a:solidFill>
            <a:schemeClr val="bg1"/>
          </a:solidFill>
        </p:spPr>
        <p:txBody>
          <a:bodyPr wrap="square" rtlCol="0">
            <a:spAutoFit/>
          </a:bodyPr>
          <a:lstStyle/>
          <a:p>
            <a:pPr algn="ctr"/>
            <a:r>
              <a:rPr lang="pt-BR" sz="900" dirty="0" smtClean="0">
                <a:solidFill>
                  <a:srgbClr val="FF0000"/>
                </a:solidFill>
              </a:rPr>
              <a:t>-16,56%</a:t>
            </a:r>
            <a:endParaRPr lang="en-US" sz="900" dirty="0" smtClean="0">
              <a:solidFill>
                <a:srgbClr val="FF0000"/>
              </a:solidFill>
            </a:endParaRPr>
          </a:p>
          <a:p>
            <a:pPr algn="ctr"/>
            <a:endParaRPr lang="en-US" sz="900" dirty="0">
              <a:solidFill>
                <a:srgbClr val="FF0000"/>
              </a:solidFill>
            </a:endParaRPr>
          </a:p>
          <a:p>
            <a:pPr algn="ctr"/>
            <a:r>
              <a:rPr lang="en-US" sz="900" dirty="0" smtClean="0">
                <a:solidFill>
                  <a:srgbClr val="FF0000"/>
                </a:solidFill>
              </a:rPr>
              <a:t>-</a:t>
            </a:r>
          </a:p>
          <a:p>
            <a:pPr algn="ctr"/>
            <a:endParaRPr lang="pt-BR" sz="900" dirty="0">
              <a:solidFill>
                <a:srgbClr val="FF0000"/>
              </a:solidFill>
            </a:endParaRPr>
          </a:p>
          <a:p>
            <a:pPr algn="ctr"/>
            <a:r>
              <a:rPr lang="pt-BR" sz="900" dirty="0" smtClean="0">
                <a:solidFill>
                  <a:srgbClr val="FF0000"/>
                </a:solidFill>
              </a:rPr>
              <a:t>-9,19%</a:t>
            </a:r>
          </a:p>
          <a:p>
            <a:pPr algn="ctr"/>
            <a:endParaRPr lang="pt-BR" sz="900" dirty="0">
              <a:solidFill>
                <a:srgbClr val="FF0000"/>
              </a:solidFill>
            </a:endParaRPr>
          </a:p>
          <a:p>
            <a:pPr algn="ctr"/>
            <a:r>
              <a:rPr lang="pt-BR" sz="900" dirty="0" smtClean="0">
                <a:solidFill>
                  <a:srgbClr val="FF0000"/>
                </a:solidFill>
              </a:rPr>
              <a:t>-16,36%</a:t>
            </a:r>
            <a:endParaRPr lang="en-US" sz="900" dirty="0" smtClean="0">
              <a:solidFill>
                <a:srgbClr val="FF0000"/>
              </a:solidFill>
            </a:endParaRPr>
          </a:p>
          <a:p>
            <a:pPr algn="ctr"/>
            <a:endParaRPr lang="pt-BR" sz="900" dirty="0" smtClean="0">
              <a:solidFill>
                <a:srgbClr val="FF0000"/>
              </a:solidFill>
            </a:endParaRPr>
          </a:p>
          <a:p>
            <a:pPr algn="ctr"/>
            <a:endParaRPr lang="en-US" sz="900" dirty="0">
              <a:solidFill>
                <a:srgbClr val="FF0000"/>
              </a:solidFill>
            </a:endParaRPr>
          </a:p>
          <a:p>
            <a:pPr algn="ctr"/>
            <a:r>
              <a:rPr lang="pt-BR" sz="900" dirty="0" smtClean="0">
                <a:solidFill>
                  <a:srgbClr val="0070C0"/>
                </a:solidFill>
              </a:rPr>
              <a:t>19,65%</a:t>
            </a:r>
          </a:p>
          <a:p>
            <a:pPr algn="ctr"/>
            <a:endParaRPr lang="pt-BR" sz="900" dirty="0">
              <a:solidFill>
                <a:srgbClr val="0070C0"/>
              </a:solidFill>
            </a:endParaRPr>
          </a:p>
          <a:p>
            <a:pPr algn="ctr"/>
            <a:r>
              <a:rPr lang="pt-BR" sz="900" dirty="0" smtClean="0">
                <a:solidFill>
                  <a:srgbClr val="0070C0"/>
                </a:solidFill>
              </a:rPr>
              <a:t>67,50%</a:t>
            </a:r>
          </a:p>
          <a:p>
            <a:pPr algn="ctr"/>
            <a:endParaRPr lang="pt-BR" sz="900" dirty="0">
              <a:solidFill>
                <a:srgbClr val="0070C0"/>
              </a:solidFill>
            </a:endParaRPr>
          </a:p>
          <a:p>
            <a:pPr algn="ctr"/>
            <a:r>
              <a:rPr lang="pt-BR" sz="900" dirty="0" smtClean="0">
                <a:solidFill>
                  <a:srgbClr val="0070C0"/>
                </a:solidFill>
              </a:rPr>
              <a:t>20,79%</a:t>
            </a:r>
          </a:p>
          <a:p>
            <a:pPr algn="ctr"/>
            <a:endParaRPr lang="pt-BR" sz="900" dirty="0">
              <a:solidFill>
                <a:srgbClr val="0070C0"/>
              </a:solidFill>
            </a:endParaRPr>
          </a:p>
          <a:p>
            <a:pPr algn="ctr"/>
            <a:r>
              <a:rPr lang="pt-BR" sz="900" dirty="0" smtClean="0">
                <a:solidFill>
                  <a:srgbClr val="0070C0"/>
                </a:solidFill>
              </a:rPr>
              <a:t>31,15%</a:t>
            </a:r>
          </a:p>
          <a:p>
            <a:pPr algn="ctr"/>
            <a:endParaRPr lang="pt-BR" sz="900" dirty="0">
              <a:solidFill>
                <a:srgbClr val="0070C0"/>
              </a:solidFill>
            </a:endParaRPr>
          </a:p>
          <a:p>
            <a:pPr algn="ctr"/>
            <a:r>
              <a:rPr lang="pt-BR" sz="900" dirty="0" smtClean="0">
                <a:solidFill>
                  <a:srgbClr val="0070C0"/>
                </a:solidFill>
              </a:rPr>
              <a:t>8,10%</a:t>
            </a:r>
            <a:endParaRPr lang="en-US" sz="900" dirty="0" smtClean="0">
              <a:solidFill>
                <a:srgbClr val="0070C0"/>
              </a:solidFill>
            </a:endParaRPr>
          </a:p>
        </p:txBody>
      </p:sp>
      <p:sp>
        <p:nvSpPr>
          <p:cNvPr id="85" name="CaixaDeTexto 84"/>
          <p:cNvSpPr txBox="1"/>
          <p:nvPr/>
        </p:nvSpPr>
        <p:spPr>
          <a:xfrm>
            <a:off x="6847870" y="5288400"/>
            <a:ext cx="1629053" cy="1415772"/>
          </a:xfrm>
          <a:prstGeom prst="rect">
            <a:avLst/>
          </a:prstGeom>
          <a:noFill/>
          <a:ln w="6350">
            <a:solidFill>
              <a:schemeClr val="bg1">
                <a:lumMod val="85000"/>
              </a:schemeClr>
            </a:solidFill>
          </a:ln>
        </p:spPr>
        <p:txBody>
          <a:bodyPr wrap="square" rtlCol="0" anchor="ctr">
            <a:spAutoFit/>
          </a:bodyPr>
          <a:lstStyle/>
          <a:p>
            <a:pPr algn="just"/>
            <a:r>
              <a:rPr lang="en-US" sz="900" dirty="0" smtClean="0"/>
              <a:t>Variation between projections with the current currency quotation and projections with the Budget dollar quotation R$ 4,07.</a:t>
            </a:r>
          </a:p>
          <a:p>
            <a:pPr algn="just"/>
            <a:endParaRPr lang="en-US" sz="900" dirty="0" smtClean="0"/>
          </a:p>
          <a:p>
            <a:pPr algn="just"/>
            <a:r>
              <a:rPr lang="en-US" sz="800" b="1" dirty="0" smtClean="0"/>
              <a:t>Current Currency Quotations:</a:t>
            </a:r>
          </a:p>
          <a:p>
            <a:pPr algn="just"/>
            <a:r>
              <a:rPr lang="en-US" sz="800" dirty="0" smtClean="0"/>
              <a:t>Dollar quotation R$ 5,35</a:t>
            </a:r>
          </a:p>
          <a:p>
            <a:pPr algn="just"/>
            <a:r>
              <a:rPr lang="en-US" sz="800" dirty="0" smtClean="0"/>
              <a:t>Euro quotation R$ 6,48</a:t>
            </a:r>
          </a:p>
          <a:p>
            <a:pPr algn="just"/>
            <a:r>
              <a:rPr lang="en-US" sz="800" dirty="0" smtClean="0"/>
              <a:t>Pound quotation R$ 7,29</a:t>
            </a:r>
            <a:endParaRPr lang="en-US" sz="800" dirty="0"/>
          </a:p>
        </p:txBody>
      </p:sp>
    </p:spTree>
    <p:extLst>
      <p:ext uri="{BB962C8B-B14F-4D97-AF65-F5344CB8AC3E}">
        <p14:creationId xmlns:p14="http://schemas.microsoft.com/office/powerpoint/2010/main" val="26712674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p:cNvPicPr>
          <p:nvPr/>
        </p:nvPicPr>
        <p:blipFill>
          <a:blip r:embed="rId3"/>
          <a:stretch>
            <a:fillRect/>
          </a:stretch>
        </p:blipFill>
        <p:spPr>
          <a:xfrm>
            <a:off x="4658400" y="3693600"/>
            <a:ext cx="7506000" cy="3009524"/>
          </a:xfrm>
          <a:prstGeom prst="rect">
            <a:avLst/>
          </a:prstGeom>
        </p:spPr>
      </p:pic>
      <p:sp>
        <p:nvSpPr>
          <p:cNvPr id="30" name="文本框 15">
            <a:hlinkClick r:id="rId4" action="ppaction://hlinksldjump"/>
          </p:cNvPr>
          <p:cNvSpPr txBox="1"/>
          <p:nvPr/>
        </p:nvSpPr>
        <p:spPr>
          <a:xfrm>
            <a:off x="1659603" y="69242"/>
            <a:ext cx="1980000" cy="584775"/>
          </a:xfrm>
          <a:prstGeom prst="rect">
            <a:avLst/>
          </a:prstGeom>
          <a:noFill/>
        </p:spPr>
        <p:txBody>
          <a:bodyPr wrap="square" rtlCol="0">
            <a:spAutoFit/>
          </a:bodyPr>
          <a:lstStyle>
            <a:defPPr>
              <a:defRPr lang="pt-BR"/>
            </a:defPPr>
            <a:lvl1pPr algn="ctr">
              <a:defRPr sz="3200">
                <a:solidFill>
                  <a:schemeClr val="accent2">
                    <a:lumMod val="40000"/>
                    <a:lumOff val="60000"/>
                  </a:schemeClr>
                </a:solidFill>
                <a:latin typeface="Century Gothic" panose="020B0502020202020204" pitchFamily="34" charset="0"/>
              </a:defRPr>
            </a:lvl1pPr>
          </a:lstStyle>
          <a:p>
            <a:r>
              <a:rPr lang="pt-BR" altLang="zh-CN" dirty="0"/>
              <a:t>PROJECT</a:t>
            </a:r>
          </a:p>
        </p:txBody>
      </p:sp>
      <p:sp>
        <p:nvSpPr>
          <p:cNvPr id="31" name="文本框 15">
            <a:hlinkClick r:id="rId5" action="ppaction://hlinksldjump"/>
          </p:cNvPr>
          <p:cNvSpPr txBox="1"/>
          <p:nvPr/>
        </p:nvSpPr>
        <p:spPr>
          <a:xfrm>
            <a:off x="4274978" y="69242"/>
            <a:ext cx="1188000" cy="584775"/>
          </a:xfrm>
          <a:prstGeom prst="rect">
            <a:avLst/>
          </a:prstGeom>
          <a:noFill/>
        </p:spPr>
        <p:txBody>
          <a:bodyPr wrap="square" rtlCol="0">
            <a:spAutoFit/>
          </a:bodyPr>
          <a:lstStyle>
            <a:defPPr>
              <a:defRPr lang="pt-BR"/>
            </a:defPPr>
            <a:lvl1pPr algn="ctr">
              <a:defRPr sz="3200">
                <a:solidFill>
                  <a:schemeClr val="accent2">
                    <a:lumMod val="40000"/>
                    <a:lumOff val="60000"/>
                  </a:schemeClr>
                </a:solidFill>
                <a:latin typeface="Century Gothic" panose="020B0502020202020204" pitchFamily="34" charset="0"/>
              </a:defRPr>
            </a:lvl1pPr>
          </a:lstStyle>
          <a:p>
            <a:r>
              <a:rPr lang="pt-BR" altLang="zh-CN" dirty="0"/>
              <a:t>CIVIL</a:t>
            </a:r>
          </a:p>
        </p:txBody>
      </p:sp>
      <p:sp>
        <p:nvSpPr>
          <p:cNvPr id="32" name="文本框 15">
            <a:hlinkClick r:id="rId6" action="ppaction://hlinksldjump"/>
          </p:cNvPr>
          <p:cNvSpPr txBox="1"/>
          <p:nvPr/>
        </p:nvSpPr>
        <p:spPr>
          <a:xfrm>
            <a:off x="6098353" y="69242"/>
            <a:ext cx="1800000" cy="584775"/>
          </a:xfrm>
          <a:prstGeom prst="rect">
            <a:avLst/>
          </a:prstGeom>
          <a:noFill/>
        </p:spPr>
        <p:txBody>
          <a:bodyPr wrap="square" rtlCol="0">
            <a:spAutoFit/>
          </a:bodyPr>
          <a:lstStyle>
            <a:defPPr>
              <a:defRPr lang="pt-BR"/>
            </a:defPPr>
            <a:lvl1pPr algn="ctr">
              <a:defRPr sz="3200">
                <a:solidFill>
                  <a:srgbClr val="C00000"/>
                </a:solidFill>
                <a:latin typeface="Century Gothic" panose="020B0502020202020204" pitchFamily="34" charset="0"/>
              </a:defRPr>
            </a:lvl1pPr>
          </a:lstStyle>
          <a:p>
            <a:r>
              <a:rPr lang="pt-BR" altLang="zh-CN" dirty="0"/>
              <a:t>SYSTEMS</a:t>
            </a:r>
          </a:p>
        </p:txBody>
      </p:sp>
      <p:sp>
        <p:nvSpPr>
          <p:cNvPr id="33" name="文本框 15">
            <a:hlinkClick r:id="rId7" action="ppaction://hlinksldjump"/>
          </p:cNvPr>
          <p:cNvSpPr txBox="1"/>
          <p:nvPr/>
        </p:nvSpPr>
        <p:spPr>
          <a:xfrm>
            <a:off x="8533727" y="69242"/>
            <a:ext cx="3348000" cy="584775"/>
          </a:xfrm>
          <a:prstGeom prst="rect">
            <a:avLst/>
          </a:prstGeom>
          <a:noFill/>
        </p:spPr>
        <p:txBody>
          <a:bodyPr wrap="square" rtlCol="0">
            <a:spAutoFit/>
          </a:bodyPr>
          <a:lstStyle/>
          <a:p>
            <a:pPr algn="ctr"/>
            <a:r>
              <a:rPr lang="pt-BR" altLang="zh-CN" sz="3200" dirty="0" smtClean="0">
                <a:solidFill>
                  <a:schemeClr val="accent2">
                    <a:lumMod val="40000"/>
                    <a:lumOff val="60000"/>
                  </a:schemeClr>
                </a:solidFill>
                <a:latin typeface="Century Gothic" panose="020B0502020202020204" pitchFamily="34" charset="0"/>
              </a:rPr>
              <a:t>ROLLING STOCK</a:t>
            </a:r>
          </a:p>
        </p:txBody>
      </p:sp>
      <p:cxnSp>
        <p:nvCxnSpPr>
          <p:cNvPr id="34" name="Straight Connector 33"/>
          <p:cNvCxnSpPr/>
          <p:nvPr/>
        </p:nvCxnSpPr>
        <p:spPr>
          <a:xfrm>
            <a:off x="3922174" y="32222"/>
            <a:ext cx="0" cy="64800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5805979" y="32222"/>
            <a:ext cx="0" cy="64800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8260503" y="32222"/>
            <a:ext cx="0" cy="64800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438590" y="32222"/>
            <a:ext cx="0" cy="64800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nvGrpSpPr>
          <p:cNvPr id="43" name="Group 40"/>
          <p:cNvGrpSpPr/>
          <p:nvPr/>
        </p:nvGrpSpPr>
        <p:grpSpPr>
          <a:xfrm>
            <a:off x="4589186" y="3327029"/>
            <a:ext cx="7735895" cy="3511652"/>
            <a:chOff x="4273865" y="3255508"/>
            <a:chExt cx="7735895" cy="4451606"/>
          </a:xfrm>
        </p:grpSpPr>
        <p:sp>
          <p:nvSpPr>
            <p:cNvPr id="49" name="Retângulo de cantos arredondados 28"/>
            <p:cNvSpPr/>
            <p:nvPr/>
          </p:nvSpPr>
          <p:spPr>
            <a:xfrm>
              <a:off x="4273865" y="3417322"/>
              <a:ext cx="7735895" cy="4289792"/>
            </a:xfrm>
            <a:prstGeom prst="roundRect">
              <a:avLst>
                <a:gd name="adj" fmla="val 1558"/>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CaixaDeTexto 29"/>
            <p:cNvSpPr txBox="1"/>
            <p:nvPr/>
          </p:nvSpPr>
          <p:spPr>
            <a:xfrm>
              <a:off x="4672249" y="3255508"/>
              <a:ext cx="3678636" cy="331634"/>
            </a:xfrm>
            <a:prstGeom prst="rect">
              <a:avLst/>
            </a:prstGeom>
            <a:solidFill>
              <a:schemeClr val="bg1"/>
            </a:solidFill>
          </p:spPr>
          <p:txBody>
            <a:bodyPr wrap="square" rtlCol="0">
              <a:spAutoFit/>
            </a:bodyPr>
            <a:lstStyle/>
            <a:p>
              <a:r>
                <a:rPr lang="en-US" sz="1100" dirty="0" smtClean="0"/>
                <a:t>PHYSICAL-FINANCIAL PROGRESS – Data base December/2020</a:t>
              </a:r>
              <a:endParaRPr lang="en-US" sz="1100" dirty="0"/>
            </a:p>
          </p:txBody>
        </p:sp>
      </p:grpSp>
      <p:grpSp>
        <p:nvGrpSpPr>
          <p:cNvPr id="57" name="Group 40"/>
          <p:cNvGrpSpPr/>
          <p:nvPr/>
        </p:nvGrpSpPr>
        <p:grpSpPr>
          <a:xfrm>
            <a:off x="-132066" y="2586651"/>
            <a:ext cx="4639373" cy="2946514"/>
            <a:chOff x="4273865" y="3255508"/>
            <a:chExt cx="7735895" cy="4451606"/>
          </a:xfrm>
        </p:grpSpPr>
        <p:sp>
          <p:nvSpPr>
            <p:cNvPr id="58" name="Retângulo de cantos arredondados 28"/>
            <p:cNvSpPr/>
            <p:nvPr/>
          </p:nvSpPr>
          <p:spPr>
            <a:xfrm>
              <a:off x="4273865" y="3417322"/>
              <a:ext cx="7735895" cy="4289792"/>
            </a:xfrm>
            <a:prstGeom prst="roundRect">
              <a:avLst>
                <a:gd name="adj" fmla="val 1558"/>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CaixaDeTexto 29"/>
            <p:cNvSpPr txBox="1"/>
            <p:nvPr/>
          </p:nvSpPr>
          <p:spPr>
            <a:xfrm>
              <a:off x="4672249" y="3255508"/>
              <a:ext cx="2220597" cy="331634"/>
            </a:xfrm>
            <a:prstGeom prst="rect">
              <a:avLst/>
            </a:prstGeom>
            <a:solidFill>
              <a:schemeClr val="bg1"/>
            </a:solidFill>
          </p:spPr>
          <p:txBody>
            <a:bodyPr wrap="square" rtlCol="0">
              <a:spAutoFit/>
            </a:bodyPr>
            <a:lstStyle/>
            <a:p>
              <a:r>
                <a:rPr lang="en-US" sz="1100" dirty="0" smtClean="0"/>
                <a:t>ATTENTION POINTS</a:t>
              </a:r>
              <a:endParaRPr lang="en-US" sz="1100" dirty="0"/>
            </a:p>
          </p:txBody>
        </p:sp>
      </p:grpSp>
      <p:grpSp>
        <p:nvGrpSpPr>
          <p:cNvPr id="60" name="Group 40"/>
          <p:cNvGrpSpPr/>
          <p:nvPr/>
        </p:nvGrpSpPr>
        <p:grpSpPr>
          <a:xfrm>
            <a:off x="-132066" y="704985"/>
            <a:ext cx="4639373" cy="1909755"/>
            <a:chOff x="4273865" y="3213270"/>
            <a:chExt cx="7735895" cy="4493844"/>
          </a:xfrm>
        </p:grpSpPr>
        <p:sp>
          <p:nvSpPr>
            <p:cNvPr id="61" name="Retângulo de cantos arredondados 28"/>
            <p:cNvSpPr/>
            <p:nvPr/>
          </p:nvSpPr>
          <p:spPr>
            <a:xfrm>
              <a:off x="4273865" y="3417322"/>
              <a:ext cx="7735895" cy="4289792"/>
            </a:xfrm>
            <a:prstGeom prst="roundRect">
              <a:avLst>
                <a:gd name="adj" fmla="val 1558"/>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CaixaDeTexto 29"/>
            <p:cNvSpPr txBox="1"/>
            <p:nvPr/>
          </p:nvSpPr>
          <p:spPr>
            <a:xfrm>
              <a:off x="4672251" y="3213270"/>
              <a:ext cx="4929608" cy="441147"/>
            </a:xfrm>
            <a:prstGeom prst="rect">
              <a:avLst/>
            </a:prstGeom>
            <a:solidFill>
              <a:schemeClr val="bg1"/>
            </a:solidFill>
          </p:spPr>
          <p:txBody>
            <a:bodyPr wrap="square" rtlCol="0">
              <a:spAutoFit/>
            </a:bodyPr>
            <a:lstStyle/>
            <a:p>
              <a:r>
                <a:rPr lang="en-US" sz="1100" dirty="0" smtClean="0"/>
                <a:t>PHYSICAL PROGRESS FORECAST – Next 3 months</a:t>
              </a:r>
              <a:endParaRPr lang="en-US" sz="1100" dirty="0"/>
            </a:p>
          </p:txBody>
        </p:sp>
      </p:grpSp>
      <p:grpSp>
        <p:nvGrpSpPr>
          <p:cNvPr id="63" name="Group 40"/>
          <p:cNvGrpSpPr/>
          <p:nvPr/>
        </p:nvGrpSpPr>
        <p:grpSpPr>
          <a:xfrm>
            <a:off x="4589186" y="682682"/>
            <a:ext cx="7735895" cy="2664949"/>
            <a:chOff x="4273865" y="3213270"/>
            <a:chExt cx="7735895" cy="4493844"/>
          </a:xfrm>
        </p:grpSpPr>
        <p:sp>
          <p:nvSpPr>
            <p:cNvPr id="64" name="Retângulo de cantos arredondados 28"/>
            <p:cNvSpPr/>
            <p:nvPr/>
          </p:nvSpPr>
          <p:spPr>
            <a:xfrm>
              <a:off x="4273865" y="3417322"/>
              <a:ext cx="7735895" cy="4289792"/>
            </a:xfrm>
            <a:prstGeom prst="roundRect">
              <a:avLst>
                <a:gd name="adj" fmla="val 1558"/>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CaixaDeTexto 29"/>
            <p:cNvSpPr txBox="1"/>
            <p:nvPr/>
          </p:nvSpPr>
          <p:spPr>
            <a:xfrm>
              <a:off x="4672252" y="3213270"/>
              <a:ext cx="1239492" cy="441147"/>
            </a:xfrm>
            <a:prstGeom prst="rect">
              <a:avLst/>
            </a:prstGeom>
            <a:solidFill>
              <a:schemeClr val="bg1"/>
            </a:solidFill>
          </p:spPr>
          <p:txBody>
            <a:bodyPr wrap="square" rtlCol="0">
              <a:spAutoFit/>
            </a:bodyPr>
            <a:lstStyle/>
            <a:p>
              <a:r>
                <a:rPr lang="en-US" sz="1100" dirty="0" smtClean="0"/>
                <a:t>MAIN DEVIATIONS</a:t>
              </a:r>
              <a:endParaRPr lang="en-US" sz="1100" dirty="0"/>
            </a:p>
          </p:txBody>
        </p:sp>
      </p:grpSp>
      <p:sp>
        <p:nvSpPr>
          <p:cNvPr id="66" name="CaixaDeTexto 65"/>
          <p:cNvSpPr txBox="1"/>
          <p:nvPr/>
        </p:nvSpPr>
        <p:spPr>
          <a:xfrm>
            <a:off x="15413" y="2816707"/>
            <a:ext cx="4422122" cy="2800767"/>
          </a:xfrm>
          <a:prstGeom prst="rect">
            <a:avLst/>
          </a:prstGeom>
          <a:noFill/>
        </p:spPr>
        <p:txBody>
          <a:bodyPr wrap="square" rtlCol="0">
            <a:spAutoFit/>
          </a:bodyPr>
          <a:lstStyle/>
          <a:p>
            <a:pPr marL="228600" indent="-228600">
              <a:spcBef>
                <a:spcPts val="300"/>
              </a:spcBef>
              <a:buFont typeface="+mj-lt"/>
              <a:buAutoNum type="arabicPeriod"/>
            </a:pPr>
            <a:r>
              <a:rPr lang="en-US" sz="900" b="1" dirty="0" smtClean="0"/>
              <a:t>Systems Contract Signature</a:t>
            </a:r>
            <a:endParaRPr lang="en-US" sz="1000" b="1" dirty="0" smtClean="0"/>
          </a:p>
          <a:p>
            <a:pPr lvl="1">
              <a:spcBef>
                <a:spcPts val="300"/>
              </a:spcBef>
            </a:pPr>
            <a:r>
              <a:rPr lang="en-US" sz="800" b="1" dirty="0" smtClean="0"/>
              <a:t>Deadline 1: </a:t>
            </a:r>
            <a:r>
              <a:rPr lang="en-US" sz="800" dirty="0" smtClean="0"/>
              <a:t>12/Feb/2021* (Power Supply and AFC)</a:t>
            </a:r>
          </a:p>
          <a:p>
            <a:pPr lvl="1">
              <a:spcBef>
                <a:spcPts val="300"/>
              </a:spcBef>
            </a:pPr>
            <a:r>
              <a:rPr lang="en-US" sz="800" b="1" dirty="0" smtClean="0"/>
              <a:t>Deadline 2: </a:t>
            </a:r>
            <a:r>
              <a:rPr lang="en-US" sz="800" dirty="0" smtClean="0"/>
              <a:t>26/Feb/2021* (3rd and 4th Rail and PSD)</a:t>
            </a:r>
          </a:p>
          <a:p>
            <a:pPr lvl="1">
              <a:spcBef>
                <a:spcPts val="300"/>
              </a:spcBef>
            </a:pPr>
            <a:r>
              <a:rPr lang="en-US" sz="800" b="1" dirty="0" smtClean="0"/>
              <a:t>Deadline 3: </a:t>
            </a:r>
            <a:r>
              <a:rPr lang="en-US" sz="800" dirty="0" smtClean="0"/>
              <a:t>10/Mar/2021* (UPS, Telecom, Signaling and Integrated Supervisory Control System)</a:t>
            </a:r>
          </a:p>
          <a:p>
            <a:pPr lvl="1">
              <a:spcBef>
                <a:spcPts val="300"/>
              </a:spcBef>
            </a:pPr>
            <a:r>
              <a:rPr lang="en-US" sz="800" b="1" dirty="0" smtClean="0"/>
              <a:t>Current Status:</a:t>
            </a:r>
            <a:r>
              <a:rPr lang="en-US" sz="800" dirty="0" smtClean="0"/>
              <a:t> Discussing open points with BYD China. However, it´s important to single out that the Chinese New Year´s holidays will be between February 1</a:t>
            </a:r>
            <a:r>
              <a:rPr lang="en-US" sz="800" baseline="30000" dirty="0" smtClean="0"/>
              <a:t>st</a:t>
            </a:r>
            <a:r>
              <a:rPr lang="en-US" sz="800" dirty="0" smtClean="0"/>
              <a:t> and 12</a:t>
            </a:r>
            <a:r>
              <a:rPr lang="en-US" sz="800" baseline="30000" dirty="0" smtClean="0"/>
              <a:t>th</a:t>
            </a:r>
            <a:r>
              <a:rPr lang="en-US" sz="800" dirty="0" smtClean="0"/>
              <a:t>. The IDB Financing Contract resolution also impact on Systems Contract Hiring.</a:t>
            </a:r>
          </a:p>
          <a:p>
            <a:pPr lvl="1">
              <a:spcBef>
                <a:spcPts val="300"/>
              </a:spcBef>
            </a:pPr>
            <a:r>
              <a:rPr lang="en-US" sz="800" b="1" dirty="0" smtClean="0"/>
              <a:t>Impact:</a:t>
            </a:r>
            <a:r>
              <a:rPr lang="en-US" sz="800" dirty="0" smtClean="0"/>
              <a:t> After the deadline above, it will postpone the operational landmarks 01, 02 and 03.</a:t>
            </a:r>
          </a:p>
          <a:p>
            <a:pPr marL="228600" indent="-228600">
              <a:spcBef>
                <a:spcPts val="300"/>
              </a:spcBef>
              <a:buFont typeface="+mj-lt"/>
              <a:buAutoNum type="arabicPeriod"/>
            </a:pPr>
            <a:r>
              <a:rPr lang="en-US" sz="900" b="1" dirty="0" smtClean="0"/>
              <a:t>Systems Design Inputs (From Civil)</a:t>
            </a:r>
            <a:endParaRPr lang="en-US" sz="1000" b="1" dirty="0" smtClean="0"/>
          </a:p>
          <a:p>
            <a:pPr lvl="1">
              <a:spcBef>
                <a:spcPts val="300"/>
              </a:spcBef>
            </a:pPr>
            <a:r>
              <a:rPr lang="en-US" sz="800" b="1" dirty="0" smtClean="0"/>
              <a:t>Deadline: </a:t>
            </a:r>
            <a:r>
              <a:rPr lang="en-US" sz="800" dirty="0" smtClean="0"/>
              <a:t>Late. The new forecast for the Documentation List delivery is February 12</a:t>
            </a:r>
            <a:r>
              <a:rPr lang="en-US" sz="800" baseline="30000" dirty="0" smtClean="0"/>
              <a:t>th</a:t>
            </a:r>
            <a:r>
              <a:rPr lang="en-US" sz="800" dirty="0" smtClean="0"/>
              <a:t>.</a:t>
            </a:r>
          </a:p>
          <a:p>
            <a:pPr lvl="1">
              <a:spcBef>
                <a:spcPts val="300"/>
              </a:spcBef>
            </a:pPr>
            <a:r>
              <a:rPr lang="en-US" sz="800" b="1" dirty="0" smtClean="0"/>
              <a:t>Current Status:</a:t>
            </a:r>
            <a:r>
              <a:rPr lang="en-US" sz="800" dirty="0" smtClean="0"/>
              <a:t> Waiting for the delivery schedule of the Documentation List from Powerchina.</a:t>
            </a:r>
          </a:p>
          <a:p>
            <a:pPr lvl="1">
              <a:spcBef>
                <a:spcPts val="300"/>
              </a:spcBef>
            </a:pPr>
            <a:r>
              <a:rPr lang="en-US" sz="800" b="1" dirty="0" smtClean="0"/>
              <a:t>Impact:</a:t>
            </a:r>
            <a:r>
              <a:rPr lang="en-US" sz="800" dirty="0" smtClean="0"/>
              <a:t> SENER has already some difficulties because of this missing inputs. This lack of information also impacts our planning precision.</a:t>
            </a:r>
          </a:p>
          <a:p>
            <a:pPr lvl="1">
              <a:spcBef>
                <a:spcPts val="300"/>
              </a:spcBef>
            </a:pPr>
            <a:endParaRPr lang="en-US" sz="800" dirty="0" smtClean="0"/>
          </a:p>
          <a:p>
            <a:pPr lvl="1">
              <a:spcBef>
                <a:spcPts val="300"/>
              </a:spcBef>
            </a:pPr>
            <a:endParaRPr lang="en-US" sz="800" dirty="0" smtClean="0"/>
          </a:p>
          <a:p>
            <a:pPr lvl="1" algn="r">
              <a:spcBef>
                <a:spcPts val="300"/>
              </a:spcBef>
            </a:pPr>
            <a:r>
              <a:rPr lang="en-US" sz="800" dirty="0" smtClean="0"/>
              <a:t>*According to the current implementation schedule</a:t>
            </a:r>
            <a:endParaRPr lang="en-US" sz="800" dirty="0"/>
          </a:p>
        </p:txBody>
      </p:sp>
      <p:grpSp>
        <p:nvGrpSpPr>
          <p:cNvPr id="71" name="Group 40"/>
          <p:cNvGrpSpPr/>
          <p:nvPr/>
        </p:nvGrpSpPr>
        <p:grpSpPr>
          <a:xfrm>
            <a:off x="-132066" y="5545297"/>
            <a:ext cx="4639373" cy="1293384"/>
            <a:chOff x="4273865" y="3213270"/>
            <a:chExt cx="7735895" cy="4493844"/>
          </a:xfrm>
        </p:grpSpPr>
        <p:sp>
          <p:nvSpPr>
            <p:cNvPr id="72" name="Retângulo de cantos arredondados 28"/>
            <p:cNvSpPr/>
            <p:nvPr/>
          </p:nvSpPr>
          <p:spPr>
            <a:xfrm>
              <a:off x="4273865" y="3417322"/>
              <a:ext cx="7735895" cy="4289792"/>
            </a:xfrm>
            <a:prstGeom prst="roundRect">
              <a:avLst>
                <a:gd name="adj" fmla="val 1558"/>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CaixaDeTexto 29"/>
            <p:cNvSpPr txBox="1"/>
            <p:nvPr/>
          </p:nvSpPr>
          <p:spPr>
            <a:xfrm>
              <a:off x="4672251" y="3213270"/>
              <a:ext cx="2795013" cy="908960"/>
            </a:xfrm>
            <a:prstGeom prst="rect">
              <a:avLst/>
            </a:prstGeom>
            <a:solidFill>
              <a:schemeClr val="bg1"/>
            </a:solidFill>
          </p:spPr>
          <p:txBody>
            <a:bodyPr wrap="square" rtlCol="0">
              <a:spAutoFit/>
            </a:bodyPr>
            <a:lstStyle/>
            <a:p>
              <a:r>
                <a:rPr lang="pt-BR" sz="1100" dirty="0" smtClean="0"/>
                <a:t>ACTION PLAN FOLLOW UP</a:t>
              </a:r>
              <a:endParaRPr lang="en-US" sz="1100" dirty="0"/>
            </a:p>
          </p:txBody>
        </p:sp>
      </p:grpSp>
      <p:sp>
        <p:nvSpPr>
          <p:cNvPr id="74" name="CaixaDeTexto 73"/>
          <p:cNvSpPr txBox="1"/>
          <p:nvPr/>
        </p:nvSpPr>
        <p:spPr>
          <a:xfrm>
            <a:off x="15413" y="5852010"/>
            <a:ext cx="4422122" cy="400110"/>
          </a:xfrm>
          <a:prstGeom prst="rect">
            <a:avLst/>
          </a:prstGeom>
          <a:noFill/>
        </p:spPr>
        <p:txBody>
          <a:bodyPr wrap="square" rtlCol="0">
            <a:spAutoFit/>
          </a:bodyPr>
          <a:lstStyle/>
          <a:p>
            <a:pPr marL="228600" indent="-228600">
              <a:spcBef>
                <a:spcPts val="300"/>
              </a:spcBef>
              <a:buFont typeface="Wingdings" panose="05000000000000000000" pitchFamily="2" charset="2"/>
              <a:buChar char="§"/>
            </a:pPr>
            <a:r>
              <a:rPr lang="en-US" sz="1000" b="1" dirty="0" smtClean="0"/>
              <a:t>Working on the Action Plans due to the new train stop date – Deadline: 12/Feb/2021</a:t>
            </a:r>
            <a:endParaRPr lang="en-US" sz="1050" b="1" dirty="0" smtClean="0"/>
          </a:p>
        </p:txBody>
      </p:sp>
      <p:pic>
        <p:nvPicPr>
          <p:cNvPr id="2" name="Imagem 1"/>
          <p:cNvPicPr>
            <a:picLocks/>
          </p:cNvPicPr>
          <p:nvPr/>
        </p:nvPicPr>
        <p:blipFill>
          <a:blip r:embed="rId8"/>
          <a:stretch>
            <a:fillRect/>
          </a:stretch>
        </p:blipFill>
        <p:spPr>
          <a:xfrm>
            <a:off x="446400" y="910800"/>
            <a:ext cx="3531600" cy="1638000"/>
          </a:xfrm>
          <a:prstGeom prst="rect">
            <a:avLst/>
          </a:prstGeom>
        </p:spPr>
      </p:pic>
      <p:pic>
        <p:nvPicPr>
          <p:cNvPr id="4" name="Imagem 3"/>
          <p:cNvPicPr>
            <a:picLocks noChangeAspect="1"/>
          </p:cNvPicPr>
          <p:nvPr/>
        </p:nvPicPr>
        <p:blipFill>
          <a:blip r:embed="rId9"/>
          <a:stretch>
            <a:fillRect/>
          </a:stretch>
        </p:blipFill>
        <p:spPr>
          <a:xfrm>
            <a:off x="4658400" y="1040400"/>
            <a:ext cx="7502400" cy="1618007"/>
          </a:xfrm>
          <a:prstGeom prst="rect">
            <a:avLst/>
          </a:prstGeom>
          <a:ln>
            <a:solidFill>
              <a:schemeClr val="bg1">
                <a:lumMod val="75000"/>
              </a:schemeClr>
            </a:solidFill>
          </a:ln>
        </p:spPr>
      </p:pic>
      <p:sp>
        <p:nvSpPr>
          <p:cNvPr id="79" name="Retângulo de cantos arredondados 78"/>
          <p:cNvSpPr/>
          <p:nvPr/>
        </p:nvSpPr>
        <p:spPr>
          <a:xfrm>
            <a:off x="10023563" y="4024165"/>
            <a:ext cx="1529346" cy="857908"/>
          </a:xfrm>
          <a:prstGeom prst="roundRect">
            <a:avLst>
              <a:gd name="adj" fmla="val 3853"/>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700" b="1" dirty="0" smtClean="0">
                <a:solidFill>
                  <a:schemeClr val="tx1"/>
                </a:solidFill>
              </a:rPr>
              <a:t>% Physical Progress (Dec/20):</a:t>
            </a:r>
          </a:p>
          <a:p>
            <a:r>
              <a:rPr lang="en-US" sz="700" dirty="0" smtClean="0">
                <a:solidFill>
                  <a:schemeClr val="tx1"/>
                </a:solidFill>
              </a:rPr>
              <a:t>Baseline: 0,97%</a:t>
            </a:r>
          </a:p>
          <a:p>
            <a:r>
              <a:rPr lang="en-US" sz="700" dirty="0" smtClean="0">
                <a:solidFill>
                  <a:schemeClr val="tx1"/>
                </a:solidFill>
              </a:rPr>
              <a:t>Real: 0,01%</a:t>
            </a:r>
          </a:p>
          <a:p>
            <a:endParaRPr lang="en-US" sz="700" dirty="0" smtClean="0">
              <a:solidFill>
                <a:schemeClr val="tx1"/>
              </a:solidFill>
            </a:endParaRPr>
          </a:p>
          <a:p>
            <a:r>
              <a:rPr lang="en-US" sz="700" b="1" dirty="0" smtClean="0">
                <a:solidFill>
                  <a:schemeClr val="tx1"/>
                </a:solidFill>
              </a:rPr>
              <a:t>% Physical Progress (Accumulated):</a:t>
            </a:r>
          </a:p>
          <a:p>
            <a:r>
              <a:rPr lang="en-US" sz="700" dirty="0" smtClean="0">
                <a:solidFill>
                  <a:schemeClr val="tx1"/>
                </a:solidFill>
              </a:rPr>
              <a:t>Baseline: 1,70%</a:t>
            </a:r>
          </a:p>
          <a:p>
            <a:r>
              <a:rPr lang="en-US" sz="700" dirty="0" smtClean="0">
                <a:solidFill>
                  <a:schemeClr val="tx1"/>
                </a:solidFill>
              </a:rPr>
              <a:t>Real: 0,68%</a:t>
            </a:r>
            <a:endParaRPr lang="en-US" sz="700" dirty="0">
              <a:solidFill>
                <a:schemeClr val="tx1"/>
              </a:solidFill>
            </a:endParaRPr>
          </a:p>
        </p:txBody>
      </p:sp>
      <p:pic>
        <p:nvPicPr>
          <p:cNvPr id="80" name="Picture 4" descr=" Ícone de marca de seleção isolado Sinal verde sim e vermelho não ilustração stock"/>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9382" t="21051" r="53266" b="20659"/>
          <a:stretch/>
        </p:blipFill>
        <p:spPr bwMode="auto">
          <a:xfrm>
            <a:off x="59399" y="5903349"/>
            <a:ext cx="145315" cy="14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83250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m 9"/>
          <p:cNvPicPr>
            <a:picLocks/>
          </p:cNvPicPr>
          <p:nvPr/>
        </p:nvPicPr>
        <p:blipFill>
          <a:blip r:embed="rId3"/>
          <a:stretch>
            <a:fillRect/>
          </a:stretch>
        </p:blipFill>
        <p:spPr>
          <a:xfrm>
            <a:off x="4658400" y="3693600"/>
            <a:ext cx="7506000" cy="3009600"/>
          </a:xfrm>
          <a:prstGeom prst="rect">
            <a:avLst/>
          </a:prstGeom>
        </p:spPr>
      </p:pic>
      <p:sp>
        <p:nvSpPr>
          <p:cNvPr id="39" name="Retângulo de cantos arredondados 28"/>
          <p:cNvSpPr/>
          <p:nvPr/>
        </p:nvSpPr>
        <p:spPr>
          <a:xfrm>
            <a:off x="4589186" y="3454676"/>
            <a:ext cx="7735895" cy="3384005"/>
          </a:xfrm>
          <a:prstGeom prst="roundRect">
            <a:avLst>
              <a:gd name="adj" fmla="val 1558"/>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p:cNvGrpSpPr/>
          <p:nvPr/>
        </p:nvGrpSpPr>
        <p:grpSpPr>
          <a:xfrm>
            <a:off x="4589186" y="697197"/>
            <a:ext cx="7735895" cy="2557598"/>
            <a:chOff x="4589186" y="697197"/>
            <a:chExt cx="7735895" cy="2557598"/>
          </a:xfrm>
        </p:grpSpPr>
        <p:grpSp>
          <p:nvGrpSpPr>
            <p:cNvPr id="12" name="Group 11"/>
            <p:cNvGrpSpPr/>
            <p:nvPr/>
          </p:nvGrpSpPr>
          <p:grpSpPr>
            <a:xfrm>
              <a:off x="4589186" y="697197"/>
              <a:ext cx="7735895" cy="2557598"/>
              <a:chOff x="4589186" y="697197"/>
              <a:chExt cx="7735895" cy="2557598"/>
            </a:xfrm>
          </p:grpSpPr>
          <p:pic>
            <p:nvPicPr>
              <p:cNvPr id="74" name="Picture 73"/>
              <p:cNvPicPr>
                <a:picLocks noChangeAspect="1"/>
              </p:cNvPicPr>
              <p:nvPr/>
            </p:nvPicPr>
            <p:blipFill>
              <a:blip r:embed="rId4"/>
              <a:stretch>
                <a:fillRect/>
              </a:stretch>
            </p:blipFill>
            <p:spPr>
              <a:xfrm>
                <a:off x="10333158" y="1170298"/>
                <a:ext cx="1714284" cy="1980000"/>
              </a:xfrm>
              <a:prstGeom prst="rect">
                <a:avLst/>
              </a:prstGeom>
            </p:spPr>
          </p:pic>
          <p:pic>
            <p:nvPicPr>
              <p:cNvPr id="9" name="Picture 8"/>
              <p:cNvPicPr>
                <a:picLocks noChangeAspect="1"/>
              </p:cNvPicPr>
              <p:nvPr/>
            </p:nvPicPr>
            <p:blipFill>
              <a:blip r:embed="rId5"/>
              <a:stretch>
                <a:fillRect/>
              </a:stretch>
            </p:blipFill>
            <p:spPr>
              <a:xfrm>
                <a:off x="8467873" y="1170298"/>
                <a:ext cx="1519735" cy="1980000"/>
              </a:xfrm>
              <a:prstGeom prst="rect">
                <a:avLst/>
              </a:prstGeom>
            </p:spPr>
          </p:pic>
          <p:pic>
            <p:nvPicPr>
              <p:cNvPr id="6" name="Picture 5"/>
              <p:cNvPicPr>
                <a:picLocks noChangeAspect="1"/>
              </p:cNvPicPr>
              <p:nvPr/>
            </p:nvPicPr>
            <p:blipFill>
              <a:blip r:embed="rId6"/>
              <a:stretch>
                <a:fillRect/>
              </a:stretch>
            </p:blipFill>
            <p:spPr>
              <a:xfrm>
                <a:off x="6644171" y="1170298"/>
                <a:ext cx="1493535" cy="1980000"/>
              </a:xfrm>
              <a:prstGeom prst="rect">
                <a:avLst/>
              </a:prstGeom>
            </p:spPr>
          </p:pic>
          <p:pic>
            <p:nvPicPr>
              <p:cNvPr id="2" name="Picture 1"/>
              <p:cNvPicPr>
                <a:picLocks noChangeAspect="1"/>
              </p:cNvPicPr>
              <p:nvPr/>
            </p:nvPicPr>
            <p:blipFill>
              <a:blip r:embed="rId7"/>
              <a:stretch>
                <a:fillRect/>
              </a:stretch>
            </p:blipFill>
            <p:spPr>
              <a:xfrm>
                <a:off x="4756554" y="1170298"/>
                <a:ext cx="1519735" cy="1980000"/>
              </a:xfrm>
              <a:prstGeom prst="rect">
                <a:avLst/>
              </a:prstGeom>
            </p:spPr>
          </p:pic>
          <p:grpSp>
            <p:nvGrpSpPr>
              <p:cNvPr id="24" name="Group 23"/>
              <p:cNvGrpSpPr/>
              <p:nvPr/>
            </p:nvGrpSpPr>
            <p:grpSpPr>
              <a:xfrm>
                <a:off x="4589186" y="697197"/>
                <a:ext cx="7735895" cy="2557598"/>
                <a:chOff x="4653581" y="452496"/>
                <a:chExt cx="7735895" cy="2557598"/>
              </a:xfrm>
            </p:grpSpPr>
            <p:grpSp>
              <p:nvGrpSpPr>
                <p:cNvPr id="22" name="Group 21"/>
                <p:cNvGrpSpPr/>
                <p:nvPr/>
              </p:nvGrpSpPr>
              <p:grpSpPr>
                <a:xfrm>
                  <a:off x="4653581" y="452496"/>
                  <a:ext cx="7735895" cy="2557598"/>
                  <a:chOff x="4063176" y="3178859"/>
                  <a:chExt cx="7735895" cy="2557598"/>
                </a:xfrm>
              </p:grpSpPr>
              <p:sp>
                <p:nvSpPr>
                  <p:cNvPr id="31" name="Retângulo de cantos arredondados 26"/>
                  <p:cNvSpPr/>
                  <p:nvPr/>
                </p:nvSpPr>
                <p:spPr>
                  <a:xfrm>
                    <a:off x="4063176" y="3288457"/>
                    <a:ext cx="7735895" cy="2448000"/>
                  </a:xfrm>
                  <a:prstGeom prst="roundRect">
                    <a:avLst>
                      <a:gd name="adj" fmla="val 3853"/>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CaixaDeTexto 27"/>
                  <p:cNvSpPr txBox="1"/>
                  <p:nvPr/>
                </p:nvSpPr>
                <p:spPr>
                  <a:xfrm>
                    <a:off x="4466504" y="3178859"/>
                    <a:ext cx="3096000" cy="261610"/>
                  </a:xfrm>
                  <a:prstGeom prst="rect">
                    <a:avLst/>
                  </a:prstGeom>
                  <a:solidFill>
                    <a:schemeClr val="bg1"/>
                  </a:solidFill>
                </p:spPr>
                <p:txBody>
                  <a:bodyPr wrap="square" rtlCol="0">
                    <a:spAutoFit/>
                  </a:bodyPr>
                  <a:lstStyle/>
                  <a:p>
                    <a:r>
                      <a:rPr lang="en-US" sz="1100" dirty="0" smtClean="0"/>
                      <a:t>RISK &amp; </a:t>
                    </a:r>
                    <a:r>
                      <a:rPr lang="en-US" sz="1100" dirty="0"/>
                      <a:t>OPPORTUNITY – Data base November/2020</a:t>
                    </a:r>
                  </a:p>
                </p:txBody>
              </p:sp>
            </p:grpSp>
            <p:sp>
              <p:nvSpPr>
                <p:cNvPr id="33" name="CaixaDeTexto 27"/>
                <p:cNvSpPr txBox="1"/>
                <p:nvPr/>
              </p:nvSpPr>
              <p:spPr>
                <a:xfrm>
                  <a:off x="5480925" y="674581"/>
                  <a:ext cx="828000" cy="253916"/>
                </a:xfrm>
                <a:prstGeom prst="rect">
                  <a:avLst/>
                </a:prstGeom>
                <a:noFill/>
                <a:ln>
                  <a:noFill/>
                </a:ln>
              </p:spPr>
              <p:txBody>
                <a:bodyPr wrap="square" rtlCol="0">
                  <a:spAutoFit/>
                </a:bodyPr>
                <a:lstStyle/>
                <a:p>
                  <a:r>
                    <a:rPr lang="en-US" sz="1050" dirty="0" smtClean="0">
                      <a:solidFill>
                        <a:schemeClr val="bg2">
                          <a:lumMod val="50000"/>
                        </a:schemeClr>
                      </a:solidFill>
                    </a:rPr>
                    <a:t>QUANTITY</a:t>
                  </a:r>
                  <a:endParaRPr lang="en-US" sz="1050" dirty="0">
                    <a:solidFill>
                      <a:schemeClr val="bg2">
                        <a:lumMod val="50000"/>
                      </a:schemeClr>
                    </a:solidFill>
                  </a:endParaRPr>
                </a:p>
              </p:txBody>
            </p:sp>
            <p:sp>
              <p:nvSpPr>
                <p:cNvPr id="34" name="CaixaDeTexto 27"/>
                <p:cNvSpPr txBox="1"/>
                <p:nvPr/>
              </p:nvSpPr>
              <p:spPr>
                <a:xfrm>
                  <a:off x="7519843" y="674163"/>
                  <a:ext cx="576000" cy="253916"/>
                </a:xfrm>
                <a:prstGeom prst="rect">
                  <a:avLst/>
                </a:prstGeom>
                <a:noFill/>
                <a:ln>
                  <a:noFill/>
                </a:ln>
              </p:spPr>
              <p:txBody>
                <a:bodyPr wrap="square" rtlCol="0">
                  <a:spAutoFit/>
                </a:bodyPr>
                <a:lstStyle/>
                <a:p>
                  <a:r>
                    <a:rPr lang="en-US" sz="1050" dirty="0" smtClean="0">
                      <a:solidFill>
                        <a:schemeClr val="bg2">
                          <a:lumMod val="50000"/>
                        </a:schemeClr>
                      </a:solidFill>
                    </a:rPr>
                    <a:t>VALUE</a:t>
                  </a:r>
                  <a:endParaRPr lang="en-US" sz="1050" dirty="0">
                    <a:solidFill>
                      <a:schemeClr val="bg2">
                        <a:lumMod val="50000"/>
                      </a:schemeClr>
                    </a:solidFill>
                  </a:endParaRPr>
                </a:p>
              </p:txBody>
            </p:sp>
            <p:sp>
              <p:nvSpPr>
                <p:cNvPr id="35" name="CaixaDeTexto 27"/>
                <p:cNvSpPr txBox="1"/>
                <p:nvPr/>
              </p:nvSpPr>
              <p:spPr>
                <a:xfrm>
                  <a:off x="8852812" y="674163"/>
                  <a:ext cx="1618432" cy="253916"/>
                </a:xfrm>
                <a:prstGeom prst="rect">
                  <a:avLst/>
                </a:prstGeom>
                <a:noFill/>
                <a:ln>
                  <a:noFill/>
                </a:ln>
              </p:spPr>
              <p:txBody>
                <a:bodyPr wrap="square" rtlCol="0">
                  <a:spAutoFit/>
                </a:bodyPr>
                <a:lstStyle/>
                <a:p>
                  <a:r>
                    <a:rPr lang="en-US" sz="1050" dirty="0" smtClean="0">
                      <a:solidFill>
                        <a:schemeClr val="bg2">
                          <a:lumMod val="50000"/>
                        </a:schemeClr>
                      </a:solidFill>
                    </a:rPr>
                    <a:t>RISK VALUE STATUS</a:t>
                  </a:r>
                  <a:endParaRPr lang="en-US" sz="1050" dirty="0">
                    <a:solidFill>
                      <a:schemeClr val="bg2">
                        <a:lumMod val="50000"/>
                      </a:schemeClr>
                    </a:solidFill>
                  </a:endParaRPr>
                </a:p>
              </p:txBody>
            </p:sp>
            <p:sp>
              <p:nvSpPr>
                <p:cNvPr id="36" name="CaixaDeTexto 27"/>
                <p:cNvSpPr txBox="1"/>
                <p:nvPr/>
              </p:nvSpPr>
              <p:spPr>
                <a:xfrm>
                  <a:off x="10265484" y="674163"/>
                  <a:ext cx="1895492" cy="253916"/>
                </a:xfrm>
                <a:prstGeom prst="rect">
                  <a:avLst/>
                </a:prstGeom>
                <a:noFill/>
                <a:ln>
                  <a:noFill/>
                </a:ln>
              </p:spPr>
              <p:txBody>
                <a:bodyPr wrap="square" rtlCol="0">
                  <a:spAutoFit/>
                </a:bodyPr>
                <a:lstStyle/>
                <a:p>
                  <a:r>
                    <a:rPr lang="en-US" sz="1050" dirty="0" smtClean="0">
                      <a:solidFill>
                        <a:schemeClr val="bg2">
                          <a:lumMod val="50000"/>
                        </a:schemeClr>
                      </a:solidFill>
                    </a:rPr>
                    <a:t>OPPORTUNITY VALUE STATUS</a:t>
                  </a:r>
                  <a:endParaRPr lang="en-US" sz="1050" dirty="0">
                    <a:solidFill>
                      <a:schemeClr val="bg2">
                        <a:lumMod val="50000"/>
                      </a:schemeClr>
                    </a:solidFill>
                  </a:endParaRPr>
                </a:p>
              </p:txBody>
            </p:sp>
          </p:grpSp>
        </p:grpSp>
        <p:grpSp>
          <p:nvGrpSpPr>
            <p:cNvPr id="54" name="Group 53"/>
            <p:cNvGrpSpPr/>
            <p:nvPr/>
          </p:nvGrpSpPr>
          <p:grpSpPr>
            <a:xfrm>
              <a:off x="4639439" y="849801"/>
              <a:ext cx="216000" cy="216000"/>
              <a:chOff x="4645878" y="851948"/>
              <a:chExt cx="216000" cy="216000"/>
            </a:xfrm>
          </p:grpSpPr>
          <p:sp>
            <p:nvSpPr>
              <p:cNvPr id="38" name="Oval 37"/>
              <p:cNvSpPr/>
              <p:nvPr/>
            </p:nvSpPr>
            <p:spPr>
              <a:xfrm>
                <a:off x="4645878" y="851948"/>
                <a:ext cx="216000" cy="216000"/>
              </a:xfrm>
              <a:prstGeom prst="ellipse">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Plus 51">
                <a:hlinkClick r:id="rId8" action="ppaction://hlinksldjump"/>
              </p:cNvPr>
              <p:cNvSpPr/>
              <p:nvPr/>
            </p:nvSpPr>
            <p:spPr>
              <a:xfrm>
                <a:off x="4663878" y="869948"/>
                <a:ext cx="180000" cy="180000"/>
              </a:xfrm>
              <a:prstGeom prst="mathPlus">
                <a:avLst>
                  <a:gd name="adj1" fmla="val 15570"/>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55" name="Group 54"/>
          <p:cNvGrpSpPr/>
          <p:nvPr/>
        </p:nvGrpSpPr>
        <p:grpSpPr>
          <a:xfrm>
            <a:off x="3871001" y="849801"/>
            <a:ext cx="216000" cy="216000"/>
            <a:chOff x="4645878" y="851948"/>
            <a:chExt cx="216000" cy="216000"/>
          </a:xfrm>
        </p:grpSpPr>
        <p:sp>
          <p:nvSpPr>
            <p:cNvPr id="56" name="Oval 55"/>
            <p:cNvSpPr/>
            <p:nvPr/>
          </p:nvSpPr>
          <p:spPr>
            <a:xfrm>
              <a:off x="4645878" y="851948"/>
              <a:ext cx="216000" cy="216000"/>
            </a:xfrm>
            <a:prstGeom prst="ellipse">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Plus 56">
              <a:hlinkClick r:id="rId9" action="ppaction://hlinksldjump"/>
            </p:cNvPr>
            <p:cNvSpPr/>
            <p:nvPr/>
          </p:nvSpPr>
          <p:spPr>
            <a:xfrm>
              <a:off x="4663878" y="869948"/>
              <a:ext cx="180000" cy="180000"/>
            </a:xfrm>
            <a:prstGeom prst="mathPlus">
              <a:avLst>
                <a:gd name="adj1" fmla="val 15570"/>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 name="Group 60"/>
          <p:cNvGrpSpPr/>
          <p:nvPr/>
        </p:nvGrpSpPr>
        <p:grpSpPr>
          <a:xfrm>
            <a:off x="4639439" y="3498556"/>
            <a:ext cx="216000" cy="216000"/>
            <a:chOff x="4645878" y="851948"/>
            <a:chExt cx="216000" cy="216000"/>
          </a:xfrm>
        </p:grpSpPr>
        <p:sp>
          <p:nvSpPr>
            <p:cNvPr id="62" name="Oval 61"/>
            <p:cNvSpPr/>
            <p:nvPr/>
          </p:nvSpPr>
          <p:spPr>
            <a:xfrm>
              <a:off x="4645878" y="851948"/>
              <a:ext cx="216000" cy="216000"/>
            </a:xfrm>
            <a:prstGeom prst="ellipse">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Plus 62">
              <a:hlinkClick r:id="rId10" action="ppaction://hlinksldjump"/>
            </p:cNvPr>
            <p:cNvSpPr/>
            <p:nvPr/>
          </p:nvSpPr>
          <p:spPr>
            <a:xfrm>
              <a:off x="4663878" y="869948"/>
              <a:ext cx="180000" cy="180000"/>
            </a:xfrm>
            <a:prstGeom prst="mathPlus">
              <a:avLst>
                <a:gd name="adj1" fmla="val 15570"/>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文本框 15">
            <a:hlinkClick r:id="rId11" action="ppaction://hlinksldjump"/>
          </p:cNvPr>
          <p:cNvSpPr txBox="1"/>
          <p:nvPr/>
        </p:nvSpPr>
        <p:spPr>
          <a:xfrm>
            <a:off x="1659603" y="69242"/>
            <a:ext cx="1980000" cy="584775"/>
          </a:xfrm>
          <a:prstGeom prst="rect">
            <a:avLst/>
          </a:prstGeom>
          <a:noFill/>
        </p:spPr>
        <p:txBody>
          <a:bodyPr wrap="square" rtlCol="0">
            <a:spAutoFit/>
          </a:bodyPr>
          <a:lstStyle>
            <a:defPPr>
              <a:defRPr lang="pt-BR"/>
            </a:defPPr>
            <a:lvl1pPr algn="ctr">
              <a:defRPr sz="3200">
                <a:solidFill>
                  <a:schemeClr val="accent2">
                    <a:lumMod val="40000"/>
                    <a:lumOff val="60000"/>
                  </a:schemeClr>
                </a:solidFill>
                <a:latin typeface="Century Gothic" panose="020B0502020202020204" pitchFamily="34" charset="0"/>
              </a:defRPr>
            </a:lvl1pPr>
          </a:lstStyle>
          <a:p>
            <a:r>
              <a:rPr lang="pt-BR" altLang="zh-CN" dirty="0"/>
              <a:t>PROJECT</a:t>
            </a:r>
          </a:p>
        </p:txBody>
      </p:sp>
      <p:sp>
        <p:nvSpPr>
          <p:cNvPr id="65" name="文本框 15">
            <a:hlinkClick r:id="rId12" action="ppaction://hlinksldjump"/>
          </p:cNvPr>
          <p:cNvSpPr txBox="1"/>
          <p:nvPr/>
        </p:nvSpPr>
        <p:spPr>
          <a:xfrm>
            <a:off x="4274978" y="69242"/>
            <a:ext cx="1188000" cy="584775"/>
          </a:xfrm>
          <a:prstGeom prst="rect">
            <a:avLst/>
          </a:prstGeom>
          <a:noFill/>
        </p:spPr>
        <p:txBody>
          <a:bodyPr wrap="square" rtlCol="0">
            <a:spAutoFit/>
          </a:bodyPr>
          <a:lstStyle>
            <a:defPPr>
              <a:defRPr lang="pt-BR"/>
            </a:defPPr>
            <a:lvl1pPr algn="ctr">
              <a:defRPr sz="3200">
                <a:solidFill>
                  <a:schemeClr val="accent2">
                    <a:lumMod val="40000"/>
                    <a:lumOff val="60000"/>
                  </a:schemeClr>
                </a:solidFill>
                <a:latin typeface="Century Gothic" panose="020B0502020202020204" pitchFamily="34" charset="0"/>
              </a:defRPr>
            </a:lvl1pPr>
          </a:lstStyle>
          <a:p>
            <a:r>
              <a:rPr lang="pt-BR" altLang="zh-CN" dirty="0"/>
              <a:t>CIVIL</a:t>
            </a:r>
          </a:p>
        </p:txBody>
      </p:sp>
      <p:sp>
        <p:nvSpPr>
          <p:cNvPr id="66" name="文本框 15">
            <a:hlinkClick r:id="rId13" action="ppaction://hlinksldjump"/>
          </p:cNvPr>
          <p:cNvSpPr txBox="1"/>
          <p:nvPr/>
        </p:nvSpPr>
        <p:spPr>
          <a:xfrm>
            <a:off x="6098353" y="69242"/>
            <a:ext cx="1800000" cy="584775"/>
          </a:xfrm>
          <a:prstGeom prst="rect">
            <a:avLst/>
          </a:prstGeom>
          <a:noFill/>
        </p:spPr>
        <p:txBody>
          <a:bodyPr wrap="square" rtlCol="0">
            <a:spAutoFit/>
          </a:bodyPr>
          <a:lstStyle>
            <a:defPPr>
              <a:defRPr lang="pt-BR"/>
            </a:defPPr>
            <a:lvl1pPr algn="ctr">
              <a:defRPr sz="3200">
                <a:solidFill>
                  <a:schemeClr val="accent2">
                    <a:lumMod val="40000"/>
                    <a:lumOff val="60000"/>
                  </a:schemeClr>
                </a:solidFill>
                <a:latin typeface="Century Gothic" panose="020B0502020202020204" pitchFamily="34" charset="0"/>
              </a:defRPr>
            </a:lvl1pPr>
          </a:lstStyle>
          <a:p>
            <a:r>
              <a:rPr lang="pt-BR" altLang="zh-CN" dirty="0"/>
              <a:t>SYSTEMS</a:t>
            </a:r>
          </a:p>
        </p:txBody>
      </p:sp>
      <p:sp>
        <p:nvSpPr>
          <p:cNvPr id="67" name="文本框 15"/>
          <p:cNvSpPr txBox="1"/>
          <p:nvPr/>
        </p:nvSpPr>
        <p:spPr>
          <a:xfrm>
            <a:off x="8533727" y="69242"/>
            <a:ext cx="3348000" cy="584775"/>
          </a:xfrm>
          <a:prstGeom prst="rect">
            <a:avLst/>
          </a:prstGeom>
          <a:noFill/>
        </p:spPr>
        <p:txBody>
          <a:bodyPr wrap="square" rtlCol="0">
            <a:spAutoFit/>
          </a:bodyPr>
          <a:lstStyle>
            <a:defPPr>
              <a:defRPr lang="pt-BR"/>
            </a:defPPr>
            <a:lvl1pPr algn="ctr">
              <a:defRPr sz="3200">
                <a:solidFill>
                  <a:srgbClr val="C00000"/>
                </a:solidFill>
                <a:latin typeface="Century Gothic" panose="020B0502020202020204" pitchFamily="34" charset="0"/>
              </a:defRPr>
            </a:lvl1pPr>
          </a:lstStyle>
          <a:p>
            <a:r>
              <a:rPr lang="pt-BR" altLang="zh-CN" dirty="0"/>
              <a:t>ROLLING STOCK</a:t>
            </a:r>
          </a:p>
        </p:txBody>
      </p:sp>
      <p:cxnSp>
        <p:nvCxnSpPr>
          <p:cNvPr id="68" name="Straight Connector 67"/>
          <p:cNvCxnSpPr/>
          <p:nvPr/>
        </p:nvCxnSpPr>
        <p:spPr>
          <a:xfrm>
            <a:off x="3922174" y="32222"/>
            <a:ext cx="0" cy="64800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5805979" y="32222"/>
            <a:ext cx="0" cy="64800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8260503" y="32222"/>
            <a:ext cx="0" cy="64800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1438590" y="32222"/>
            <a:ext cx="0" cy="64800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72" name="Retângulo de cantos arredondados 71"/>
          <p:cNvSpPr/>
          <p:nvPr/>
        </p:nvSpPr>
        <p:spPr>
          <a:xfrm>
            <a:off x="-141668" y="2749766"/>
            <a:ext cx="4262907" cy="4088915"/>
          </a:xfrm>
          <a:prstGeom prst="roundRect">
            <a:avLst>
              <a:gd name="adj" fmla="val 1558"/>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CaixaDeTexto 78"/>
          <p:cNvSpPr txBox="1"/>
          <p:nvPr/>
        </p:nvSpPr>
        <p:spPr>
          <a:xfrm>
            <a:off x="282698" y="2640167"/>
            <a:ext cx="3120355" cy="261610"/>
          </a:xfrm>
          <a:prstGeom prst="rect">
            <a:avLst/>
          </a:prstGeom>
          <a:solidFill>
            <a:schemeClr val="bg1"/>
          </a:solidFill>
        </p:spPr>
        <p:txBody>
          <a:bodyPr wrap="square" rtlCol="0">
            <a:spAutoFit/>
          </a:bodyPr>
          <a:lstStyle/>
          <a:p>
            <a:r>
              <a:rPr lang="en-US" sz="1100" dirty="0" smtClean="0"/>
              <a:t>FINANCIAL ANALYSIS – Data base </a:t>
            </a:r>
            <a:r>
              <a:rPr lang="en-US" sz="1100" dirty="0"/>
              <a:t>December/2020</a:t>
            </a:r>
          </a:p>
        </p:txBody>
      </p:sp>
      <p:pic>
        <p:nvPicPr>
          <p:cNvPr id="5" name="Imagem 4"/>
          <p:cNvPicPr>
            <a:picLocks/>
          </p:cNvPicPr>
          <p:nvPr/>
        </p:nvPicPr>
        <p:blipFill>
          <a:blip r:embed="rId14"/>
          <a:stretch>
            <a:fillRect/>
          </a:stretch>
        </p:blipFill>
        <p:spPr>
          <a:xfrm>
            <a:off x="248400" y="2876400"/>
            <a:ext cx="2224800" cy="3884400"/>
          </a:xfrm>
          <a:prstGeom prst="rect">
            <a:avLst/>
          </a:prstGeom>
        </p:spPr>
      </p:pic>
      <p:pic>
        <p:nvPicPr>
          <p:cNvPr id="7" name="Imagem 6"/>
          <p:cNvPicPr>
            <a:picLocks/>
          </p:cNvPicPr>
          <p:nvPr/>
        </p:nvPicPr>
        <p:blipFill>
          <a:blip r:embed="rId15"/>
          <a:stretch>
            <a:fillRect/>
          </a:stretch>
        </p:blipFill>
        <p:spPr>
          <a:xfrm>
            <a:off x="2577600" y="2872800"/>
            <a:ext cx="1317600" cy="1404000"/>
          </a:xfrm>
          <a:prstGeom prst="rect">
            <a:avLst/>
          </a:prstGeom>
        </p:spPr>
      </p:pic>
      <p:grpSp>
        <p:nvGrpSpPr>
          <p:cNvPr id="58" name="Group 57"/>
          <p:cNvGrpSpPr/>
          <p:nvPr/>
        </p:nvGrpSpPr>
        <p:grpSpPr>
          <a:xfrm>
            <a:off x="3871001" y="2792364"/>
            <a:ext cx="216000" cy="216000"/>
            <a:chOff x="4645878" y="851948"/>
            <a:chExt cx="216000" cy="216000"/>
          </a:xfrm>
        </p:grpSpPr>
        <p:sp>
          <p:nvSpPr>
            <p:cNvPr id="59" name="Oval 58"/>
            <p:cNvSpPr/>
            <p:nvPr/>
          </p:nvSpPr>
          <p:spPr>
            <a:xfrm>
              <a:off x="4645878" y="851948"/>
              <a:ext cx="216000" cy="216000"/>
            </a:xfrm>
            <a:prstGeom prst="ellipse">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Plus 59">
              <a:hlinkClick r:id="rId16" action="ppaction://hlinksldjump"/>
            </p:cNvPr>
            <p:cNvSpPr/>
            <p:nvPr/>
          </p:nvSpPr>
          <p:spPr>
            <a:xfrm>
              <a:off x="4663878" y="869948"/>
              <a:ext cx="180000" cy="180000"/>
            </a:xfrm>
            <a:prstGeom prst="mathPlus">
              <a:avLst>
                <a:gd name="adj1" fmla="val 15570"/>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8" name="Imagem 7"/>
          <p:cNvPicPr>
            <a:picLocks/>
          </p:cNvPicPr>
          <p:nvPr/>
        </p:nvPicPr>
        <p:blipFill>
          <a:blip r:embed="rId17"/>
          <a:stretch>
            <a:fillRect/>
          </a:stretch>
        </p:blipFill>
        <p:spPr>
          <a:xfrm>
            <a:off x="2577600" y="4287600"/>
            <a:ext cx="1317600" cy="1404000"/>
          </a:xfrm>
          <a:prstGeom prst="rect">
            <a:avLst/>
          </a:prstGeom>
        </p:spPr>
      </p:pic>
      <p:pic>
        <p:nvPicPr>
          <p:cNvPr id="13" name="Imagem 12"/>
          <p:cNvPicPr>
            <a:picLocks/>
          </p:cNvPicPr>
          <p:nvPr/>
        </p:nvPicPr>
        <p:blipFill>
          <a:blip r:embed="rId18"/>
          <a:stretch>
            <a:fillRect/>
          </a:stretch>
        </p:blipFill>
        <p:spPr>
          <a:xfrm>
            <a:off x="2577600" y="5702400"/>
            <a:ext cx="1317600" cy="939600"/>
          </a:xfrm>
          <a:prstGeom prst="rect">
            <a:avLst/>
          </a:prstGeom>
        </p:spPr>
      </p:pic>
      <p:sp>
        <p:nvSpPr>
          <p:cNvPr id="73" name="Retângulo de cantos arredondados 72"/>
          <p:cNvSpPr/>
          <p:nvPr/>
        </p:nvSpPr>
        <p:spPr>
          <a:xfrm>
            <a:off x="5250395" y="3804709"/>
            <a:ext cx="1529346" cy="857908"/>
          </a:xfrm>
          <a:prstGeom prst="roundRect">
            <a:avLst>
              <a:gd name="adj" fmla="val 3853"/>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700" b="1" dirty="0" smtClean="0">
                <a:solidFill>
                  <a:schemeClr val="tx1"/>
                </a:solidFill>
              </a:rPr>
              <a:t>% Physical Progress (Dec/20):</a:t>
            </a:r>
          </a:p>
          <a:p>
            <a:r>
              <a:rPr lang="en-US" sz="700" dirty="0" smtClean="0">
                <a:solidFill>
                  <a:schemeClr val="tx1"/>
                </a:solidFill>
              </a:rPr>
              <a:t>Baseline: 0,41%</a:t>
            </a:r>
          </a:p>
          <a:p>
            <a:r>
              <a:rPr lang="en-US" sz="700" dirty="0" smtClean="0">
                <a:solidFill>
                  <a:schemeClr val="tx1"/>
                </a:solidFill>
              </a:rPr>
              <a:t>Real: 0,10%</a:t>
            </a:r>
          </a:p>
          <a:p>
            <a:endParaRPr lang="en-US" sz="700" dirty="0" smtClean="0">
              <a:solidFill>
                <a:schemeClr val="tx1"/>
              </a:solidFill>
            </a:endParaRPr>
          </a:p>
          <a:p>
            <a:r>
              <a:rPr lang="en-US" sz="700" b="1" dirty="0" smtClean="0">
                <a:solidFill>
                  <a:schemeClr val="tx1"/>
                </a:solidFill>
              </a:rPr>
              <a:t>% Physical Progress (Accumulated):</a:t>
            </a:r>
          </a:p>
          <a:p>
            <a:r>
              <a:rPr lang="en-US" sz="700" dirty="0" smtClean="0">
                <a:solidFill>
                  <a:schemeClr val="tx1"/>
                </a:solidFill>
              </a:rPr>
              <a:t>Baseline: 3,27%</a:t>
            </a:r>
          </a:p>
          <a:p>
            <a:r>
              <a:rPr lang="en-US" sz="700" dirty="0" smtClean="0">
                <a:solidFill>
                  <a:schemeClr val="tx1"/>
                </a:solidFill>
              </a:rPr>
              <a:t>Real: 2,55%</a:t>
            </a:r>
            <a:endParaRPr lang="en-US" sz="700" dirty="0">
              <a:solidFill>
                <a:schemeClr val="tx1"/>
              </a:solidFill>
            </a:endParaRPr>
          </a:p>
        </p:txBody>
      </p:sp>
      <p:sp>
        <p:nvSpPr>
          <p:cNvPr id="75" name="CaixaDeTexto 29"/>
          <p:cNvSpPr txBox="1"/>
          <p:nvPr/>
        </p:nvSpPr>
        <p:spPr>
          <a:xfrm>
            <a:off x="4987570" y="3327029"/>
            <a:ext cx="3678635" cy="261610"/>
          </a:xfrm>
          <a:prstGeom prst="rect">
            <a:avLst/>
          </a:prstGeom>
          <a:solidFill>
            <a:schemeClr val="bg1"/>
          </a:solidFill>
        </p:spPr>
        <p:txBody>
          <a:bodyPr wrap="square" rtlCol="0">
            <a:spAutoFit/>
          </a:bodyPr>
          <a:lstStyle/>
          <a:p>
            <a:r>
              <a:rPr lang="en-US" sz="1100" dirty="0" smtClean="0"/>
              <a:t>PHYSICAL-FINANCIAL PROGRESS – Data base December/2020</a:t>
            </a:r>
            <a:endParaRPr lang="en-US" sz="1100" dirty="0"/>
          </a:p>
        </p:txBody>
      </p:sp>
      <p:grpSp>
        <p:nvGrpSpPr>
          <p:cNvPr id="15" name="Grupo 14"/>
          <p:cNvGrpSpPr/>
          <p:nvPr/>
        </p:nvGrpSpPr>
        <p:grpSpPr>
          <a:xfrm>
            <a:off x="-141668" y="701769"/>
            <a:ext cx="4262907" cy="1925520"/>
            <a:chOff x="-141668" y="701769"/>
            <a:chExt cx="4262907" cy="1925520"/>
          </a:xfrm>
        </p:grpSpPr>
        <p:grpSp>
          <p:nvGrpSpPr>
            <p:cNvPr id="4" name="Grupo 3"/>
            <p:cNvGrpSpPr/>
            <p:nvPr/>
          </p:nvGrpSpPr>
          <p:grpSpPr>
            <a:xfrm>
              <a:off x="-141668" y="701769"/>
              <a:ext cx="4262907" cy="1925520"/>
              <a:chOff x="-141668" y="701769"/>
              <a:chExt cx="4262907" cy="1925520"/>
            </a:xfrm>
          </p:grpSpPr>
          <p:sp>
            <p:nvSpPr>
              <p:cNvPr id="27" name="Retângulo de cantos arredondados 26"/>
              <p:cNvSpPr/>
              <p:nvPr/>
            </p:nvSpPr>
            <p:spPr>
              <a:xfrm>
                <a:off x="-141668" y="811368"/>
                <a:ext cx="4262907" cy="1815921"/>
              </a:xfrm>
              <a:prstGeom prst="roundRect">
                <a:avLst>
                  <a:gd name="adj" fmla="val 3853"/>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CaixaDeTexto 27"/>
              <p:cNvSpPr txBox="1"/>
              <p:nvPr/>
            </p:nvSpPr>
            <p:spPr>
              <a:xfrm>
                <a:off x="249005" y="701769"/>
                <a:ext cx="3240000" cy="261610"/>
              </a:xfrm>
              <a:prstGeom prst="rect">
                <a:avLst/>
              </a:prstGeom>
              <a:solidFill>
                <a:schemeClr val="bg1"/>
              </a:solidFill>
            </p:spPr>
            <p:txBody>
              <a:bodyPr wrap="square" rtlCol="0">
                <a:spAutoFit/>
              </a:bodyPr>
              <a:lstStyle/>
              <a:p>
                <a:r>
                  <a:rPr lang="en-US" sz="1100" dirty="0" smtClean="0"/>
                  <a:t>MONTHLY ACTION </a:t>
                </a:r>
                <a:r>
                  <a:rPr lang="en-US" sz="1100" dirty="0"/>
                  <a:t>PLAN – Data base </a:t>
                </a:r>
                <a:r>
                  <a:rPr lang="en-US" sz="1100" dirty="0" smtClean="0"/>
                  <a:t>December/2020</a:t>
                </a:r>
                <a:endParaRPr lang="en-US" sz="1100" dirty="0"/>
              </a:p>
            </p:txBody>
          </p:sp>
        </p:grpSp>
        <p:pic>
          <p:nvPicPr>
            <p:cNvPr id="11" name="Imagem 10"/>
            <p:cNvPicPr>
              <a:picLocks/>
            </p:cNvPicPr>
            <p:nvPr/>
          </p:nvPicPr>
          <p:blipFill>
            <a:blip r:embed="rId19"/>
            <a:stretch>
              <a:fillRect/>
            </a:stretch>
          </p:blipFill>
          <p:spPr>
            <a:xfrm>
              <a:off x="223200" y="964800"/>
              <a:ext cx="3592800" cy="1627200"/>
            </a:xfrm>
            <a:prstGeom prst="rect">
              <a:avLst/>
            </a:prstGeom>
          </p:spPr>
        </p:pic>
      </p:grpSp>
    </p:spTree>
    <p:extLst>
      <p:ext uri="{BB962C8B-B14F-4D97-AF65-F5344CB8AC3E}">
        <p14:creationId xmlns:p14="http://schemas.microsoft.com/office/powerpoint/2010/main" val="11785951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p:cNvGrpSpPr/>
          <p:nvPr/>
        </p:nvGrpSpPr>
        <p:grpSpPr>
          <a:xfrm>
            <a:off x="-141668" y="701769"/>
            <a:ext cx="12453871" cy="2993081"/>
            <a:chOff x="-141668" y="701769"/>
            <a:chExt cx="5502479" cy="2453555"/>
          </a:xfrm>
        </p:grpSpPr>
        <p:sp>
          <p:nvSpPr>
            <p:cNvPr id="27" name="Retângulo de cantos arredondados 26"/>
            <p:cNvSpPr/>
            <p:nvPr/>
          </p:nvSpPr>
          <p:spPr>
            <a:xfrm>
              <a:off x="-141668" y="811368"/>
              <a:ext cx="5502479" cy="2343956"/>
            </a:xfrm>
            <a:prstGeom prst="roundRect">
              <a:avLst>
                <a:gd name="adj" fmla="val 3853"/>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CaixaDeTexto 27"/>
            <p:cNvSpPr txBox="1"/>
            <p:nvPr/>
          </p:nvSpPr>
          <p:spPr>
            <a:xfrm>
              <a:off x="249005" y="701769"/>
              <a:ext cx="1431525" cy="214453"/>
            </a:xfrm>
            <a:prstGeom prst="rect">
              <a:avLst/>
            </a:prstGeom>
            <a:solidFill>
              <a:schemeClr val="bg1"/>
            </a:solidFill>
          </p:spPr>
          <p:txBody>
            <a:bodyPr wrap="square" rtlCol="0">
              <a:spAutoFit/>
            </a:bodyPr>
            <a:lstStyle/>
            <a:p>
              <a:r>
                <a:rPr lang="en-US" sz="1100" dirty="0" smtClean="0"/>
                <a:t>MONTHLY ACTION </a:t>
              </a:r>
              <a:r>
                <a:rPr lang="en-US" sz="1100" dirty="0"/>
                <a:t>PLAN – Data base </a:t>
              </a:r>
              <a:r>
                <a:rPr lang="en-US" sz="1100" dirty="0" smtClean="0"/>
                <a:t>December/2020</a:t>
              </a:r>
              <a:endParaRPr lang="en-US" sz="1100" dirty="0"/>
            </a:p>
          </p:txBody>
        </p:sp>
      </p:grpSp>
      <p:sp>
        <p:nvSpPr>
          <p:cNvPr id="22" name="文本框 15">
            <a:hlinkClick r:id="rId3" action="ppaction://hlinksldjump"/>
          </p:cNvPr>
          <p:cNvSpPr txBox="1"/>
          <p:nvPr/>
        </p:nvSpPr>
        <p:spPr>
          <a:xfrm>
            <a:off x="1659603" y="69242"/>
            <a:ext cx="1980000" cy="584775"/>
          </a:xfrm>
          <a:prstGeom prst="rect">
            <a:avLst/>
          </a:prstGeom>
          <a:noFill/>
        </p:spPr>
        <p:txBody>
          <a:bodyPr wrap="square" rtlCol="0">
            <a:spAutoFit/>
          </a:bodyPr>
          <a:lstStyle>
            <a:defPPr>
              <a:defRPr lang="pt-BR"/>
            </a:defPPr>
            <a:lvl1pPr algn="ctr">
              <a:defRPr sz="3200">
                <a:solidFill>
                  <a:schemeClr val="accent2">
                    <a:lumMod val="40000"/>
                    <a:lumOff val="60000"/>
                  </a:schemeClr>
                </a:solidFill>
                <a:latin typeface="Century Gothic" panose="020B0502020202020204" pitchFamily="34" charset="0"/>
              </a:defRPr>
            </a:lvl1pPr>
          </a:lstStyle>
          <a:p>
            <a:r>
              <a:rPr lang="pt-BR" altLang="zh-CN" dirty="0"/>
              <a:t>PROJECT</a:t>
            </a:r>
          </a:p>
        </p:txBody>
      </p:sp>
      <p:sp>
        <p:nvSpPr>
          <p:cNvPr id="23" name="文本框 15">
            <a:hlinkClick r:id="rId4" action="ppaction://hlinksldjump"/>
          </p:cNvPr>
          <p:cNvSpPr txBox="1"/>
          <p:nvPr/>
        </p:nvSpPr>
        <p:spPr>
          <a:xfrm>
            <a:off x="4274978" y="69242"/>
            <a:ext cx="1188000" cy="584775"/>
          </a:xfrm>
          <a:prstGeom prst="rect">
            <a:avLst/>
          </a:prstGeom>
          <a:noFill/>
        </p:spPr>
        <p:txBody>
          <a:bodyPr wrap="square" rtlCol="0">
            <a:spAutoFit/>
          </a:bodyPr>
          <a:lstStyle>
            <a:defPPr>
              <a:defRPr lang="pt-BR"/>
            </a:defPPr>
            <a:lvl1pPr algn="ctr">
              <a:defRPr sz="3200">
                <a:solidFill>
                  <a:schemeClr val="accent2">
                    <a:lumMod val="40000"/>
                    <a:lumOff val="60000"/>
                  </a:schemeClr>
                </a:solidFill>
                <a:latin typeface="Century Gothic" panose="020B0502020202020204" pitchFamily="34" charset="0"/>
              </a:defRPr>
            </a:lvl1pPr>
          </a:lstStyle>
          <a:p>
            <a:r>
              <a:rPr lang="pt-BR" altLang="zh-CN" dirty="0"/>
              <a:t>CIVIL</a:t>
            </a:r>
          </a:p>
        </p:txBody>
      </p:sp>
      <p:sp>
        <p:nvSpPr>
          <p:cNvPr id="30" name="文本框 15">
            <a:hlinkClick r:id="rId5" action="ppaction://hlinksldjump"/>
          </p:cNvPr>
          <p:cNvSpPr txBox="1"/>
          <p:nvPr/>
        </p:nvSpPr>
        <p:spPr>
          <a:xfrm>
            <a:off x="6098353" y="69242"/>
            <a:ext cx="1800000" cy="584775"/>
          </a:xfrm>
          <a:prstGeom prst="rect">
            <a:avLst/>
          </a:prstGeom>
          <a:noFill/>
        </p:spPr>
        <p:txBody>
          <a:bodyPr wrap="square" rtlCol="0">
            <a:spAutoFit/>
          </a:bodyPr>
          <a:lstStyle>
            <a:defPPr>
              <a:defRPr lang="pt-BR"/>
            </a:defPPr>
            <a:lvl1pPr algn="ctr">
              <a:defRPr sz="3200">
                <a:solidFill>
                  <a:schemeClr val="accent2">
                    <a:lumMod val="40000"/>
                    <a:lumOff val="60000"/>
                  </a:schemeClr>
                </a:solidFill>
                <a:latin typeface="Century Gothic" panose="020B0502020202020204" pitchFamily="34" charset="0"/>
              </a:defRPr>
            </a:lvl1pPr>
          </a:lstStyle>
          <a:p>
            <a:r>
              <a:rPr lang="pt-BR" altLang="zh-CN" dirty="0"/>
              <a:t>SYSTEMS</a:t>
            </a:r>
          </a:p>
        </p:txBody>
      </p:sp>
      <p:sp>
        <p:nvSpPr>
          <p:cNvPr id="31" name="文本框 15">
            <a:hlinkClick r:id="rId6" action="ppaction://hlinksldjump"/>
          </p:cNvPr>
          <p:cNvSpPr txBox="1"/>
          <p:nvPr/>
        </p:nvSpPr>
        <p:spPr>
          <a:xfrm>
            <a:off x="8533727" y="69242"/>
            <a:ext cx="3348000" cy="584775"/>
          </a:xfrm>
          <a:prstGeom prst="rect">
            <a:avLst/>
          </a:prstGeom>
          <a:noFill/>
        </p:spPr>
        <p:txBody>
          <a:bodyPr wrap="square" rtlCol="0">
            <a:spAutoFit/>
          </a:bodyPr>
          <a:lstStyle>
            <a:defPPr>
              <a:defRPr lang="pt-BR"/>
            </a:defPPr>
            <a:lvl1pPr algn="ctr">
              <a:defRPr sz="3200">
                <a:solidFill>
                  <a:srgbClr val="C00000"/>
                </a:solidFill>
                <a:latin typeface="Century Gothic" panose="020B0502020202020204" pitchFamily="34" charset="0"/>
              </a:defRPr>
            </a:lvl1pPr>
          </a:lstStyle>
          <a:p>
            <a:r>
              <a:rPr lang="pt-BR" altLang="zh-CN" dirty="0"/>
              <a:t>ROLLING STOCK</a:t>
            </a:r>
          </a:p>
        </p:txBody>
      </p:sp>
      <p:cxnSp>
        <p:nvCxnSpPr>
          <p:cNvPr id="32" name="Straight Connector 31"/>
          <p:cNvCxnSpPr/>
          <p:nvPr/>
        </p:nvCxnSpPr>
        <p:spPr>
          <a:xfrm>
            <a:off x="3922174" y="32222"/>
            <a:ext cx="0" cy="64800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805979" y="32222"/>
            <a:ext cx="0" cy="64800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260503" y="32222"/>
            <a:ext cx="0" cy="64800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438590" y="32222"/>
            <a:ext cx="0" cy="64800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36" name="Tabela 35"/>
          <p:cNvGraphicFramePr>
            <a:graphicFrameLocks noGrp="1"/>
          </p:cNvGraphicFramePr>
          <p:nvPr>
            <p:extLst>
              <p:ext uri="{D42A27DB-BD31-4B8C-83A1-F6EECF244321}">
                <p14:modId xmlns:p14="http://schemas.microsoft.com/office/powerpoint/2010/main" val="1386524645"/>
              </p:ext>
            </p:extLst>
          </p:nvPr>
        </p:nvGraphicFramePr>
        <p:xfrm>
          <a:off x="2322491" y="4868214"/>
          <a:ext cx="7547018" cy="1126730"/>
        </p:xfrm>
        <a:graphic>
          <a:graphicData uri="http://schemas.openxmlformats.org/drawingml/2006/table">
            <a:tbl>
              <a:tblPr/>
              <a:tblGrid>
                <a:gridCol w="4532745"/>
                <a:gridCol w="788517"/>
                <a:gridCol w="788517"/>
                <a:gridCol w="731685"/>
                <a:gridCol w="705554"/>
              </a:tblGrid>
              <a:tr h="563364">
                <a:tc>
                  <a:txBody>
                    <a:bodyPr/>
                    <a:lstStyle/>
                    <a:p>
                      <a:pPr algn="ctr" fontAlgn="ctr"/>
                      <a:r>
                        <a:rPr lang="en-US" sz="1800" b="0" i="0" u="none" strike="noStrike" noProof="0" dirty="0" smtClean="0">
                          <a:solidFill>
                            <a:srgbClr val="FFFFFF"/>
                          </a:solidFill>
                          <a:effectLst/>
                          <a:latin typeface="Calibri" panose="020F0502020204030204" pitchFamily="34" charset="0"/>
                        </a:rPr>
                        <a:t>Action</a:t>
                      </a:r>
                      <a:endParaRPr lang="en-US" sz="1800" b="0" i="0" u="none" strike="noStrike" noProof="0" dirty="0">
                        <a:solidFill>
                          <a:srgbClr val="FFFFFF"/>
                        </a:solidFill>
                        <a:effectLst/>
                        <a:latin typeface="Calibri" panose="020F0502020204030204" pitchFamily="34" charset="0"/>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w="6350" cap="flat" cmpd="sng" algn="ctr">
                      <a:solidFill>
                        <a:srgbClr val="A6A6A6"/>
                      </a:solidFill>
                      <a:prstDash val="solid"/>
                      <a:round/>
                      <a:headEnd type="none" w="med" len="med"/>
                      <a:tailEnd type="none" w="med" len="med"/>
                    </a:lnB>
                    <a:solidFill>
                      <a:srgbClr val="CC0000"/>
                    </a:solidFill>
                  </a:tcPr>
                </a:tc>
                <a:tc>
                  <a:txBody>
                    <a:bodyPr/>
                    <a:lstStyle/>
                    <a:p>
                      <a:pPr algn="ctr" fontAlgn="ctr"/>
                      <a:r>
                        <a:rPr lang="en-US" sz="1200" b="0" i="0" u="none" strike="noStrike" noProof="0" dirty="0" smtClean="0">
                          <a:solidFill>
                            <a:srgbClr val="FFFFFF"/>
                          </a:solidFill>
                          <a:effectLst/>
                          <a:latin typeface="Calibri" panose="020F0502020204030204" pitchFamily="34" charset="0"/>
                        </a:rPr>
                        <a:t>Department</a:t>
                      </a:r>
                      <a:endParaRPr lang="en-US" sz="1200" b="0" i="0" u="none" strike="noStrike" noProof="0" dirty="0">
                        <a:solidFill>
                          <a:srgbClr val="FFFFFF"/>
                        </a:solidFill>
                        <a:effectLst/>
                        <a:latin typeface="Calibri" panose="020F0502020204030204" pitchFamily="34" charset="0"/>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w="6350" cap="flat" cmpd="sng" algn="ctr">
                      <a:solidFill>
                        <a:srgbClr val="A6A6A6"/>
                      </a:solidFill>
                      <a:prstDash val="solid"/>
                      <a:round/>
                      <a:headEnd type="none" w="med" len="med"/>
                      <a:tailEnd type="none" w="med" len="med"/>
                    </a:lnB>
                    <a:solidFill>
                      <a:srgbClr val="CC0000"/>
                    </a:solidFill>
                  </a:tcPr>
                </a:tc>
                <a:tc>
                  <a:txBody>
                    <a:bodyPr/>
                    <a:lstStyle/>
                    <a:p>
                      <a:pPr algn="ctr" fontAlgn="ctr"/>
                      <a:r>
                        <a:rPr lang="en-US" sz="1200" b="0" i="0" u="none" strike="noStrike" noProof="0" dirty="0" smtClean="0">
                          <a:solidFill>
                            <a:srgbClr val="FFFFFF"/>
                          </a:solidFill>
                          <a:effectLst/>
                          <a:latin typeface="Calibri" panose="020F0502020204030204" pitchFamily="34" charset="0"/>
                        </a:rPr>
                        <a:t>Finish</a:t>
                      </a:r>
                      <a:endParaRPr lang="en-US" sz="1200" b="0" i="0" u="none" strike="noStrike" noProof="0" dirty="0">
                        <a:solidFill>
                          <a:srgbClr val="FFFFFF"/>
                        </a:solidFill>
                        <a:effectLst/>
                        <a:latin typeface="Calibri" panose="020F0502020204030204" pitchFamily="34" charset="0"/>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w="6350" cap="flat" cmpd="sng" algn="ctr">
                      <a:solidFill>
                        <a:srgbClr val="A6A6A6"/>
                      </a:solidFill>
                      <a:prstDash val="solid"/>
                      <a:round/>
                      <a:headEnd type="none" w="med" len="med"/>
                      <a:tailEnd type="none" w="med" len="med"/>
                    </a:lnB>
                    <a:solidFill>
                      <a:srgbClr val="CC0000"/>
                    </a:solidFill>
                  </a:tcPr>
                </a:tc>
                <a:tc>
                  <a:txBody>
                    <a:bodyPr/>
                    <a:lstStyle/>
                    <a:p>
                      <a:pPr algn="ctr" fontAlgn="ctr"/>
                      <a:r>
                        <a:rPr lang="en-US" sz="1200" b="0" i="0" u="none" strike="noStrike" noProof="0" dirty="0" smtClean="0">
                          <a:solidFill>
                            <a:srgbClr val="FFFFFF"/>
                          </a:solidFill>
                          <a:effectLst/>
                          <a:latin typeface="Calibri" panose="020F0502020204030204" pitchFamily="34" charset="0"/>
                        </a:rPr>
                        <a:t>Postponed Date</a:t>
                      </a:r>
                      <a:endParaRPr lang="en-US" sz="1200" b="0" i="0" u="none" strike="noStrike" noProof="0" dirty="0">
                        <a:solidFill>
                          <a:srgbClr val="FFFFFF"/>
                        </a:solidFill>
                        <a:effectLst/>
                        <a:latin typeface="Calibri" panose="020F0502020204030204" pitchFamily="34" charset="0"/>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w="6350" cap="flat" cmpd="sng" algn="ctr">
                      <a:solidFill>
                        <a:srgbClr val="A6A6A6"/>
                      </a:solidFill>
                      <a:prstDash val="solid"/>
                      <a:round/>
                      <a:headEnd type="none" w="med" len="med"/>
                      <a:tailEnd type="none" w="med" len="med"/>
                    </a:lnB>
                    <a:solidFill>
                      <a:srgbClr val="CC0000"/>
                    </a:solidFill>
                  </a:tcPr>
                </a:tc>
                <a:tc>
                  <a:txBody>
                    <a:bodyPr/>
                    <a:lstStyle/>
                    <a:p>
                      <a:pPr algn="ctr" fontAlgn="ctr"/>
                      <a:r>
                        <a:rPr lang="en-US" sz="1200" b="0" i="0" u="none" strike="noStrike" noProof="0" dirty="0" smtClean="0">
                          <a:solidFill>
                            <a:srgbClr val="FFFFFF"/>
                          </a:solidFill>
                          <a:effectLst/>
                          <a:latin typeface="Calibri" panose="020F0502020204030204" pitchFamily="34" charset="0"/>
                        </a:rPr>
                        <a:t>Status</a:t>
                      </a:r>
                      <a:endParaRPr lang="en-US" sz="1200" b="0" i="0" u="none" strike="noStrike" noProof="0" dirty="0">
                        <a:solidFill>
                          <a:srgbClr val="FFFFFF"/>
                        </a:solidFill>
                        <a:effectLst/>
                        <a:latin typeface="Calibri" panose="020F0502020204030204" pitchFamily="34" charset="0"/>
                      </a:endParaRPr>
                    </a:p>
                  </a:txBody>
                  <a:tcPr marL="0" marR="0" marT="0" marB="0" anchor="ctr">
                    <a:lnL w="6350" cap="flat" cmpd="sng" algn="ctr">
                      <a:solidFill>
                        <a:srgbClr val="A6A6A6"/>
                      </a:solidFill>
                      <a:prstDash val="solid"/>
                      <a:round/>
                      <a:headEnd type="none" w="med" len="med"/>
                      <a:tailEnd type="none" w="med" len="med"/>
                    </a:lnL>
                    <a:lnR>
                      <a:noFill/>
                    </a:lnR>
                    <a:lnT>
                      <a:noFill/>
                    </a:lnT>
                    <a:lnB w="6350" cap="flat" cmpd="sng" algn="ctr">
                      <a:solidFill>
                        <a:srgbClr val="A6A6A6"/>
                      </a:solidFill>
                      <a:prstDash val="solid"/>
                      <a:round/>
                      <a:headEnd type="none" w="med" len="med"/>
                      <a:tailEnd type="none" w="med" len="med"/>
                    </a:lnB>
                    <a:solidFill>
                      <a:srgbClr val="CC0000"/>
                    </a:solidFill>
                  </a:tcPr>
                </a:tc>
              </a:tr>
              <a:tr h="281683">
                <a:tc>
                  <a:txBody>
                    <a:bodyPr/>
                    <a:lstStyle/>
                    <a:p>
                      <a:pPr algn="l" fontAlgn="ctr"/>
                      <a:r>
                        <a:rPr lang="en-US" sz="1200" b="0" i="0" u="none" strike="noStrike" noProof="0" dirty="0">
                          <a:solidFill>
                            <a:srgbClr val="000000"/>
                          </a:solidFill>
                          <a:effectLst/>
                          <a:latin typeface="Calibri" panose="020F0502020204030204" pitchFamily="34" charset="0"/>
                        </a:rPr>
                        <a:t>Send to CTB the sticker documentation</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n-US" sz="1200" b="0" i="0" u="none" strike="noStrike" noProof="0" dirty="0" smtClean="0">
                          <a:solidFill>
                            <a:srgbClr val="000000"/>
                          </a:solidFill>
                          <a:effectLst/>
                          <a:latin typeface="Calibri" panose="020F0502020204030204" pitchFamily="34" charset="0"/>
                        </a:rPr>
                        <a:t>Rolling Stock</a:t>
                      </a:r>
                      <a:endParaRPr lang="en-US" sz="1200" b="0" i="0" u="none" strike="noStrike" noProof="0" dirty="0">
                        <a:solidFill>
                          <a:srgbClr val="000000"/>
                        </a:solidFill>
                        <a:effectLst/>
                        <a:latin typeface="Calibri" panose="020F0502020204030204" pitchFamily="34" charset="0"/>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n-US" sz="1200" b="0" i="0" u="none" strike="noStrike" noProof="0" dirty="0" smtClean="0">
                          <a:solidFill>
                            <a:srgbClr val="000000"/>
                          </a:solidFill>
                          <a:effectLst/>
                          <a:latin typeface="Calibri" panose="020F0502020204030204" pitchFamily="34" charset="0"/>
                        </a:rPr>
                        <a:t>4-dez-20</a:t>
                      </a:r>
                      <a:endParaRPr lang="en-US" sz="1200" b="0" i="0" u="none" strike="noStrike" noProof="0" dirty="0">
                        <a:solidFill>
                          <a:srgbClr val="000000"/>
                        </a:solidFill>
                        <a:effectLst/>
                        <a:latin typeface="Calibri" panose="020F0502020204030204" pitchFamily="34" charset="0"/>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n-US" sz="1200" b="0" i="0" u="none" strike="noStrike" noProof="0" dirty="0" smtClean="0">
                          <a:solidFill>
                            <a:srgbClr val="000000"/>
                          </a:solidFill>
                          <a:effectLst/>
                          <a:latin typeface="Calibri" panose="020F0502020204030204" pitchFamily="34" charset="0"/>
                        </a:rPr>
                        <a:t> </a:t>
                      </a:r>
                      <a:endParaRPr lang="en-US" sz="1200" b="0" i="0" u="none" strike="noStrike" noProof="0" dirty="0">
                        <a:solidFill>
                          <a:srgbClr val="000000"/>
                        </a:solidFill>
                        <a:effectLst/>
                        <a:latin typeface="Calibri" panose="020F0502020204030204" pitchFamily="34" charset="0"/>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n-US" sz="1200" b="0" i="0" u="none" strike="noStrike" noProof="0" dirty="0" smtClean="0">
                          <a:solidFill>
                            <a:srgbClr val="000000"/>
                          </a:solidFill>
                          <a:effectLst/>
                          <a:latin typeface="Calibri" panose="020F0502020204030204" pitchFamily="34" charset="0"/>
                        </a:rPr>
                        <a:t>On Hold</a:t>
                      </a:r>
                      <a:endParaRPr lang="en-US" sz="1200" b="0" i="0" u="none" strike="noStrike" noProof="0" dirty="0">
                        <a:solidFill>
                          <a:srgbClr val="000000"/>
                        </a:solidFill>
                        <a:effectLst/>
                        <a:latin typeface="Calibri" panose="020F0502020204030204" pitchFamily="34" charset="0"/>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accent4"/>
                    </a:solidFill>
                  </a:tcPr>
                </a:tc>
              </a:tr>
              <a:tr h="281683">
                <a:tc>
                  <a:txBody>
                    <a:bodyPr/>
                    <a:lstStyle/>
                    <a:p>
                      <a:pPr algn="l" fontAlgn="ctr"/>
                      <a:r>
                        <a:rPr lang="en-US" sz="1200" b="0" i="0" u="none" strike="noStrike" noProof="0" dirty="0">
                          <a:solidFill>
                            <a:srgbClr val="000000"/>
                          </a:solidFill>
                          <a:effectLst/>
                          <a:latin typeface="Calibri" panose="020F0502020204030204" pitchFamily="34" charset="0"/>
                        </a:rPr>
                        <a:t>Meeting with Aliandro to discuss the Concession Agreement</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endParaRPr lang="en-US" sz="1050" b="0" i="0" u="none" strike="noStrike" noProof="0" dirty="0">
                        <a:solidFill>
                          <a:srgbClr val="000000"/>
                        </a:solidFill>
                        <a:effectLst/>
                        <a:latin typeface="Calibri" panose="020F0502020204030204" pitchFamily="34" charset="0"/>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n-US" sz="1200" b="0" i="0" u="none" strike="noStrike" noProof="0" dirty="0" smtClean="0">
                          <a:solidFill>
                            <a:srgbClr val="000000"/>
                          </a:solidFill>
                          <a:effectLst/>
                          <a:latin typeface="Calibri" panose="020F0502020204030204" pitchFamily="34" charset="0"/>
                        </a:rPr>
                        <a:t>11-dez-20</a:t>
                      </a:r>
                      <a:endParaRPr lang="en-US" sz="1200" b="0" i="0" u="none" strike="noStrike" noProof="0" dirty="0">
                        <a:solidFill>
                          <a:srgbClr val="000000"/>
                        </a:solidFill>
                        <a:effectLst/>
                        <a:latin typeface="Calibri" panose="020F0502020204030204" pitchFamily="34" charset="0"/>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n-US" sz="1200" b="0" i="0" u="none" strike="noStrike" noProof="0" dirty="0" smtClean="0">
                          <a:solidFill>
                            <a:srgbClr val="000000"/>
                          </a:solidFill>
                          <a:effectLst/>
                          <a:latin typeface="Calibri" panose="020F0502020204030204" pitchFamily="34" charset="0"/>
                        </a:rPr>
                        <a:t>27-jan-21</a:t>
                      </a:r>
                      <a:endParaRPr lang="en-US" sz="1200" b="0" i="0" u="none" strike="noStrike" noProof="0" dirty="0">
                        <a:solidFill>
                          <a:srgbClr val="000000"/>
                        </a:solidFill>
                        <a:effectLst/>
                        <a:latin typeface="Calibri" panose="020F0502020204030204" pitchFamily="34" charset="0"/>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n-US" sz="1200" b="0" i="0" u="none" strike="noStrike" noProof="0" dirty="0" smtClean="0">
                          <a:solidFill>
                            <a:srgbClr val="000000"/>
                          </a:solidFill>
                          <a:effectLst/>
                          <a:latin typeface="Calibri" panose="020F0502020204030204" pitchFamily="34" charset="0"/>
                        </a:rPr>
                        <a:t>Delayed</a:t>
                      </a:r>
                      <a:endParaRPr lang="en-US" sz="1200" b="0" i="0" u="none" strike="noStrike" noProof="0" dirty="0">
                        <a:solidFill>
                          <a:srgbClr val="000000"/>
                        </a:solidFill>
                        <a:effectLst/>
                        <a:latin typeface="Calibri" panose="020F0502020204030204" pitchFamily="34" charset="0"/>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0504D"/>
                    </a:solidFill>
                  </a:tcPr>
                </a:tc>
              </a:tr>
            </a:tbl>
          </a:graphicData>
        </a:graphic>
      </p:graphicFrame>
      <p:grpSp>
        <p:nvGrpSpPr>
          <p:cNvPr id="38" name="Group 47"/>
          <p:cNvGrpSpPr/>
          <p:nvPr/>
        </p:nvGrpSpPr>
        <p:grpSpPr>
          <a:xfrm>
            <a:off x="-143816" y="3790553"/>
            <a:ext cx="12428113" cy="2990641"/>
            <a:chOff x="-141668" y="701769"/>
            <a:chExt cx="5502479" cy="2453555"/>
          </a:xfrm>
        </p:grpSpPr>
        <p:sp>
          <p:nvSpPr>
            <p:cNvPr id="39" name="Retângulo de cantos arredondados 38"/>
            <p:cNvSpPr/>
            <p:nvPr/>
          </p:nvSpPr>
          <p:spPr>
            <a:xfrm>
              <a:off x="-141668" y="811368"/>
              <a:ext cx="5502479" cy="2343956"/>
            </a:xfrm>
            <a:prstGeom prst="roundRect">
              <a:avLst>
                <a:gd name="adj" fmla="val 3853"/>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CaixaDeTexto 39"/>
            <p:cNvSpPr txBox="1"/>
            <p:nvPr/>
          </p:nvSpPr>
          <p:spPr>
            <a:xfrm>
              <a:off x="249005" y="701769"/>
              <a:ext cx="859028" cy="214628"/>
            </a:xfrm>
            <a:prstGeom prst="rect">
              <a:avLst/>
            </a:prstGeom>
            <a:solidFill>
              <a:schemeClr val="bg1"/>
            </a:solidFill>
          </p:spPr>
          <p:txBody>
            <a:bodyPr wrap="square" rtlCol="0">
              <a:spAutoFit/>
            </a:bodyPr>
            <a:lstStyle/>
            <a:p>
              <a:r>
                <a:rPr lang="en-US" sz="1100" dirty="0"/>
                <a:t>ACTIONS DELAYED / ON-HOLD</a:t>
              </a:r>
            </a:p>
          </p:txBody>
        </p:sp>
      </p:grpSp>
      <p:pic>
        <p:nvPicPr>
          <p:cNvPr id="2" name="Imagem 1"/>
          <p:cNvPicPr>
            <a:picLocks noChangeAspect="1"/>
          </p:cNvPicPr>
          <p:nvPr/>
        </p:nvPicPr>
        <p:blipFill>
          <a:blip r:embed="rId7"/>
          <a:stretch>
            <a:fillRect/>
          </a:stretch>
        </p:blipFill>
        <p:spPr>
          <a:xfrm>
            <a:off x="129600" y="1260000"/>
            <a:ext cx="5033815" cy="2433600"/>
          </a:xfrm>
          <a:prstGeom prst="rect">
            <a:avLst/>
          </a:prstGeom>
        </p:spPr>
      </p:pic>
      <p:pic>
        <p:nvPicPr>
          <p:cNvPr id="4" name="Imagem 3"/>
          <p:cNvPicPr>
            <a:picLocks/>
          </p:cNvPicPr>
          <p:nvPr/>
        </p:nvPicPr>
        <p:blipFill>
          <a:blip r:embed="rId8"/>
          <a:stretch>
            <a:fillRect/>
          </a:stretch>
        </p:blipFill>
        <p:spPr>
          <a:xfrm>
            <a:off x="5353200" y="1494000"/>
            <a:ext cx="2908800" cy="1965600"/>
          </a:xfrm>
          <a:prstGeom prst="rect">
            <a:avLst/>
          </a:prstGeom>
        </p:spPr>
      </p:pic>
      <p:pic>
        <p:nvPicPr>
          <p:cNvPr id="5" name="Imagem 4"/>
          <p:cNvPicPr>
            <a:picLocks/>
          </p:cNvPicPr>
          <p:nvPr/>
        </p:nvPicPr>
        <p:blipFill>
          <a:blip r:embed="rId9"/>
          <a:stretch>
            <a:fillRect/>
          </a:stretch>
        </p:blipFill>
        <p:spPr>
          <a:xfrm>
            <a:off x="8755200" y="1494000"/>
            <a:ext cx="2901600" cy="1965600"/>
          </a:xfrm>
          <a:prstGeom prst="rect">
            <a:avLst/>
          </a:prstGeom>
        </p:spPr>
      </p:pic>
    </p:spTree>
    <p:extLst>
      <p:ext uri="{BB962C8B-B14F-4D97-AF65-F5344CB8AC3E}">
        <p14:creationId xmlns:p14="http://schemas.microsoft.com/office/powerpoint/2010/main" val="17340444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15">
            <a:hlinkClick r:id="rId3" action="ppaction://hlinksldjump"/>
          </p:cNvPr>
          <p:cNvSpPr txBox="1"/>
          <p:nvPr/>
        </p:nvSpPr>
        <p:spPr>
          <a:xfrm>
            <a:off x="1659603" y="69242"/>
            <a:ext cx="1980000" cy="584775"/>
          </a:xfrm>
          <a:prstGeom prst="rect">
            <a:avLst/>
          </a:prstGeom>
          <a:noFill/>
        </p:spPr>
        <p:txBody>
          <a:bodyPr wrap="square" rtlCol="0">
            <a:spAutoFit/>
          </a:bodyPr>
          <a:lstStyle>
            <a:defPPr>
              <a:defRPr lang="pt-BR"/>
            </a:defPPr>
            <a:lvl1pPr algn="ctr">
              <a:defRPr sz="3200">
                <a:solidFill>
                  <a:schemeClr val="accent2">
                    <a:lumMod val="40000"/>
                    <a:lumOff val="60000"/>
                  </a:schemeClr>
                </a:solidFill>
                <a:latin typeface="Century Gothic" panose="020B0502020202020204" pitchFamily="34" charset="0"/>
              </a:defRPr>
            </a:lvl1pPr>
          </a:lstStyle>
          <a:p>
            <a:r>
              <a:rPr lang="pt-BR" altLang="zh-CN" dirty="0"/>
              <a:t>PROJECT</a:t>
            </a:r>
          </a:p>
        </p:txBody>
      </p:sp>
      <p:sp>
        <p:nvSpPr>
          <p:cNvPr id="38" name="文本框 15">
            <a:hlinkClick r:id="rId4" action="ppaction://hlinksldjump"/>
          </p:cNvPr>
          <p:cNvSpPr txBox="1"/>
          <p:nvPr/>
        </p:nvSpPr>
        <p:spPr>
          <a:xfrm>
            <a:off x="4274978" y="69242"/>
            <a:ext cx="1188000" cy="584775"/>
          </a:xfrm>
          <a:prstGeom prst="rect">
            <a:avLst/>
          </a:prstGeom>
          <a:noFill/>
        </p:spPr>
        <p:txBody>
          <a:bodyPr wrap="square" rtlCol="0">
            <a:spAutoFit/>
          </a:bodyPr>
          <a:lstStyle>
            <a:defPPr>
              <a:defRPr lang="pt-BR"/>
            </a:defPPr>
            <a:lvl1pPr algn="ctr">
              <a:defRPr sz="3200">
                <a:solidFill>
                  <a:schemeClr val="accent2">
                    <a:lumMod val="40000"/>
                    <a:lumOff val="60000"/>
                  </a:schemeClr>
                </a:solidFill>
                <a:latin typeface="Century Gothic" panose="020B0502020202020204" pitchFamily="34" charset="0"/>
              </a:defRPr>
            </a:lvl1pPr>
          </a:lstStyle>
          <a:p>
            <a:r>
              <a:rPr lang="pt-BR" altLang="zh-CN" dirty="0"/>
              <a:t>CIVIL</a:t>
            </a:r>
          </a:p>
        </p:txBody>
      </p:sp>
      <p:sp>
        <p:nvSpPr>
          <p:cNvPr id="39" name="文本框 15">
            <a:hlinkClick r:id="rId5" action="ppaction://hlinksldjump"/>
          </p:cNvPr>
          <p:cNvSpPr txBox="1"/>
          <p:nvPr/>
        </p:nvSpPr>
        <p:spPr>
          <a:xfrm>
            <a:off x="6098353" y="69242"/>
            <a:ext cx="1800000" cy="584775"/>
          </a:xfrm>
          <a:prstGeom prst="rect">
            <a:avLst/>
          </a:prstGeom>
          <a:noFill/>
        </p:spPr>
        <p:txBody>
          <a:bodyPr wrap="square" rtlCol="0">
            <a:spAutoFit/>
          </a:bodyPr>
          <a:lstStyle>
            <a:defPPr>
              <a:defRPr lang="pt-BR"/>
            </a:defPPr>
            <a:lvl1pPr algn="ctr">
              <a:defRPr sz="3200">
                <a:solidFill>
                  <a:schemeClr val="accent2">
                    <a:lumMod val="40000"/>
                    <a:lumOff val="60000"/>
                  </a:schemeClr>
                </a:solidFill>
                <a:latin typeface="Century Gothic" panose="020B0502020202020204" pitchFamily="34" charset="0"/>
              </a:defRPr>
            </a:lvl1pPr>
          </a:lstStyle>
          <a:p>
            <a:r>
              <a:rPr lang="pt-BR" altLang="zh-CN" dirty="0"/>
              <a:t>SYSTEMS</a:t>
            </a:r>
          </a:p>
        </p:txBody>
      </p:sp>
      <p:sp>
        <p:nvSpPr>
          <p:cNvPr id="43" name="文本框 15">
            <a:hlinkClick r:id="rId6" action="ppaction://hlinksldjump"/>
          </p:cNvPr>
          <p:cNvSpPr txBox="1"/>
          <p:nvPr/>
        </p:nvSpPr>
        <p:spPr>
          <a:xfrm>
            <a:off x="8533727" y="69242"/>
            <a:ext cx="3348000" cy="584775"/>
          </a:xfrm>
          <a:prstGeom prst="rect">
            <a:avLst/>
          </a:prstGeom>
          <a:noFill/>
        </p:spPr>
        <p:txBody>
          <a:bodyPr wrap="square" rtlCol="0">
            <a:spAutoFit/>
          </a:bodyPr>
          <a:lstStyle>
            <a:defPPr>
              <a:defRPr lang="pt-BR"/>
            </a:defPPr>
            <a:lvl1pPr algn="ctr">
              <a:defRPr sz="3200">
                <a:solidFill>
                  <a:srgbClr val="C00000"/>
                </a:solidFill>
                <a:latin typeface="Century Gothic" panose="020B0502020202020204" pitchFamily="34" charset="0"/>
              </a:defRPr>
            </a:lvl1pPr>
          </a:lstStyle>
          <a:p>
            <a:r>
              <a:rPr lang="pt-BR" altLang="zh-CN" dirty="0"/>
              <a:t>ROLLING STOCK</a:t>
            </a:r>
          </a:p>
        </p:txBody>
      </p:sp>
      <p:cxnSp>
        <p:nvCxnSpPr>
          <p:cNvPr id="44" name="Straight Connector 43"/>
          <p:cNvCxnSpPr/>
          <p:nvPr/>
        </p:nvCxnSpPr>
        <p:spPr>
          <a:xfrm>
            <a:off x="3922174" y="32222"/>
            <a:ext cx="0" cy="64800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5805979" y="32222"/>
            <a:ext cx="0" cy="64800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8260503" y="32222"/>
            <a:ext cx="0" cy="64800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1438590" y="32222"/>
            <a:ext cx="0" cy="64800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4589186" y="697197"/>
            <a:ext cx="7735895" cy="2557598"/>
            <a:chOff x="4589186" y="697197"/>
            <a:chExt cx="7735895" cy="2557598"/>
          </a:xfrm>
        </p:grpSpPr>
        <p:grpSp>
          <p:nvGrpSpPr>
            <p:cNvPr id="24" name="Group 23"/>
            <p:cNvGrpSpPr/>
            <p:nvPr/>
          </p:nvGrpSpPr>
          <p:grpSpPr>
            <a:xfrm>
              <a:off x="4589186" y="697197"/>
              <a:ext cx="7735895" cy="2557598"/>
              <a:chOff x="4653581" y="452496"/>
              <a:chExt cx="7735895" cy="2557598"/>
            </a:xfrm>
          </p:grpSpPr>
          <p:grpSp>
            <p:nvGrpSpPr>
              <p:cNvPr id="22" name="Group 21"/>
              <p:cNvGrpSpPr/>
              <p:nvPr/>
            </p:nvGrpSpPr>
            <p:grpSpPr>
              <a:xfrm>
                <a:off x="4653581" y="452496"/>
                <a:ext cx="7735895" cy="2557598"/>
                <a:chOff x="4063176" y="3178859"/>
                <a:chExt cx="7735895" cy="2557598"/>
              </a:xfrm>
            </p:grpSpPr>
            <p:sp>
              <p:nvSpPr>
                <p:cNvPr id="31" name="Retângulo de cantos arredondados 26"/>
                <p:cNvSpPr/>
                <p:nvPr/>
              </p:nvSpPr>
              <p:spPr>
                <a:xfrm>
                  <a:off x="4063176" y="3288457"/>
                  <a:ext cx="7735895" cy="2448000"/>
                </a:xfrm>
                <a:prstGeom prst="roundRect">
                  <a:avLst>
                    <a:gd name="adj" fmla="val 3853"/>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CaixaDeTexto 27"/>
                <p:cNvSpPr txBox="1"/>
                <p:nvPr/>
              </p:nvSpPr>
              <p:spPr>
                <a:xfrm>
                  <a:off x="4466503" y="3178859"/>
                  <a:ext cx="3096000" cy="261610"/>
                </a:xfrm>
                <a:prstGeom prst="rect">
                  <a:avLst/>
                </a:prstGeom>
                <a:solidFill>
                  <a:schemeClr val="bg1"/>
                </a:solidFill>
              </p:spPr>
              <p:txBody>
                <a:bodyPr wrap="square" rtlCol="0">
                  <a:spAutoFit/>
                </a:bodyPr>
                <a:lstStyle/>
                <a:p>
                  <a:r>
                    <a:rPr lang="en-US" sz="1100" dirty="0" smtClean="0"/>
                    <a:t>RISK &amp; </a:t>
                  </a:r>
                  <a:r>
                    <a:rPr lang="en-US" sz="1100" dirty="0"/>
                    <a:t>OPPORTUNITY – Data base November/2020</a:t>
                  </a:r>
                </a:p>
              </p:txBody>
            </p:sp>
          </p:grpSp>
          <p:sp>
            <p:nvSpPr>
              <p:cNvPr id="33" name="CaixaDeTexto 27"/>
              <p:cNvSpPr txBox="1"/>
              <p:nvPr/>
            </p:nvSpPr>
            <p:spPr>
              <a:xfrm>
                <a:off x="5480925" y="674581"/>
                <a:ext cx="828000" cy="253916"/>
              </a:xfrm>
              <a:prstGeom prst="rect">
                <a:avLst/>
              </a:prstGeom>
              <a:noFill/>
              <a:ln>
                <a:noFill/>
              </a:ln>
            </p:spPr>
            <p:txBody>
              <a:bodyPr wrap="square" rtlCol="0">
                <a:spAutoFit/>
              </a:bodyPr>
              <a:lstStyle/>
              <a:p>
                <a:r>
                  <a:rPr lang="en-US" sz="1050" dirty="0" smtClean="0">
                    <a:solidFill>
                      <a:schemeClr val="bg2">
                        <a:lumMod val="50000"/>
                      </a:schemeClr>
                    </a:solidFill>
                  </a:rPr>
                  <a:t>QUANTITY</a:t>
                </a:r>
                <a:endParaRPr lang="en-US" sz="1050" dirty="0">
                  <a:solidFill>
                    <a:schemeClr val="bg2">
                      <a:lumMod val="50000"/>
                    </a:schemeClr>
                  </a:solidFill>
                </a:endParaRPr>
              </a:p>
            </p:txBody>
          </p:sp>
          <p:sp>
            <p:nvSpPr>
              <p:cNvPr id="34" name="CaixaDeTexto 27"/>
              <p:cNvSpPr txBox="1"/>
              <p:nvPr/>
            </p:nvSpPr>
            <p:spPr>
              <a:xfrm>
                <a:off x="7519843" y="674163"/>
                <a:ext cx="576000" cy="253916"/>
              </a:xfrm>
              <a:prstGeom prst="rect">
                <a:avLst/>
              </a:prstGeom>
              <a:noFill/>
              <a:ln>
                <a:noFill/>
              </a:ln>
            </p:spPr>
            <p:txBody>
              <a:bodyPr wrap="square" rtlCol="0">
                <a:spAutoFit/>
              </a:bodyPr>
              <a:lstStyle/>
              <a:p>
                <a:r>
                  <a:rPr lang="en-US" sz="1050" dirty="0" smtClean="0">
                    <a:solidFill>
                      <a:schemeClr val="bg2">
                        <a:lumMod val="50000"/>
                      </a:schemeClr>
                    </a:solidFill>
                  </a:rPr>
                  <a:t>VALUE</a:t>
                </a:r>
                <a:endParaRPr lang="en-US" sz="1050" dirty="0">
                  <a:solidFill>
                    <a:schemeClr val="bg2">
                      <a:lumMod val="50000"/>
                    </a:schemeClr>
                  </a:solidFill>
                </a:endParaRPr>
              </a:p>
            </p:txBody>
          </p:sp>
          <p:sp>
            <p:nvSpPr>
              <p:cNvPr id="35" name="CaixaDeTexto 27"/>
              <p:cNvSpPr txBox="1"/>
              <p:nvPr/>
            </p:nvSpPr>
            <p:spPr>
              <a:xfrm>
                <a:off x="8852812" y="674163"/>
                <a:ext cx="1618432" cy="253916"/>
              </a:xfrm>
              <a:prstGeom prst="rect">
                <a:avLst/>
              </a:prstGeom>
              <a:noFill/>
              <a:ln>
                <a:noFill/>
              </a:ln>
            </p:spPr>
            <p:txBody>
              <a:bodyPr wrap="square" rtlCol="0">
                <a:spAutoFit/>
              </a:bodyPr>
              <a:lstStyle/>
              <a:p>
                <a:r>
                  <a:rPr lang="en-US" sz="1050" dirty="0" smtClean="0">
                    <a:solidFill>
                      <a:schemeClr val="bg2">
                        <a:lumMod val="50000"/>
                      </a:schemeClr>
                    </a:solidFill>
                  </a:rPr>
                  <a:t>RISK VALUE STATUS</a:t>
                </a:r>
                <a:endParaRPr lang="en-US" sz="1050" dirty="0">
                  <a:solidFill>
                    <a:schemeClr val="bg2">
                      <a:lumMod val="50000"/>
                    </a:schemeClr>
                  </a:solidFill>
                </a:endParaRPr>
              </a:p>
            </p:txBody>
          </p:sp>
          <p:sp>
            <p:nvSpPr>
              <p:cNvPr id="36" name="CaixaDeTexto 27"/>
              <p:cNvSpPr txBox="1"/>
              <p:nvPr/>
            </p:nvSpPr>
            <p:spPr>
              <a:xfrm>
                <a:off x="10265484" y="674163"/>
                <a:ext cx="1895492" cy="253916"/>
              </a:xfrm>
              <a:prstGeom prst="rect">
                <a:avLst/>
              </a:prstGeom>
              <a:noFill/>
              <a:ln>
                <a:noFill/>
              </a:ln>
            </p:spPr>
            <p:txBody>
              <a:bodyPr wrap="square" rtlCol="0">
                <a:spAutoFit/>
              </a:bodyPr>
              <a:lstStyle/>
              <a:p>
                <a:r>
                  <a:rPr lang="en-US" sz="1050" dirty="0" smtClean="0">
                    <a:solidFill>
                      <a:schemeClr val="bg2">
                        <a:lumMod val="50000"/>
                      </a:schemeClr>
                    </a:solidFill>
                  </a:rPr>
                  <a:t>OPPORTUNITY VALUE STATUS</a:t>
                </a:r>
                <a:endParaRPr lang="en-US" sz="1050" dirty="0">
                  <a:solidFill>
                    <a:schemeClr val="bg2">
                      <a:lumMod val="50000"/>
                    </a:schemeClr>
                  </a:solidFill>
                </a:endParaRPr>
              </a:p>
            </p:txBody>
          </p:sp>
        </p:grpSp>
        <p:pic>
          <p:nvPicPr>
            <p:cNvPr id="26" name="Picture 25"/>
            <p:cNvPicPr>
              <a:picLocks noChangeAspect="1"/>
            </p:cNvPicPr>
            <p:nvPr/>
          </p:nvPicPr>
          <p:blipFill>
            <a:blip r:embed="rId7"/>
            <a:stretch>
              <a:fillRect/>
            </a:stretch>
          </p:blipFill>
          <p:spPr>
            <a:xfrm>
              <a:off x="10333158" y="1170298"/>
              <a:ext cx="1714284" cy="1980000"/>
            </a:xfrm>
            <a:prstGeom prst="rect">
              <a:avLst/>
            </a:prstGeom>
          </p:spPr>
        </p:pic>
        <p:pic>
          <p:nvPicPr>
            <p:cNvPr id="27" name="Picture 26"/>
            <p:cNvPicPr>
              <a:picLocks noChangeAspect="1"/>
            </p:cNvPicPr>
            <p:nvPr/>
          </p:nvPicPr>
          <p:blipFill>
            <a:blip r:embed="rId8"/>
            <a:stretch>
              <a:fillRect/>
            </a:stretch>
          </p:blipFill>
          <p:spPr>
            <a:xfrm>
              <a:off x="8467873" y="1170298"/>
              <a:ext cx="1519735" cy="1980000"/>
            </a:xfrm>
            <a:prstGeom prst="rect">
              <a:avLst/>
            </a:prstGeom>
          </p:spPr>
        </p:pic>
        <p:pic>
          <p:nvPicPr>
            <p:cNvPr id="28" name="Picture 27"/>
            <p:cNvPicPr>
              <a:picLocks noChangeAspect="1"/>
            </p:cNvPicPr>
            <p:nvPr/>
          </p:nvPicPr>
          <p:blipFill>
            <a:blip r:embed="rId9"/>
            <a:stretch>
              <a:fillRect/>
            </a:stretch>
          </p:blipFill>
          <p:spPr>
            <a:xfrm>
              <a:off x="6644171" y="1170298"/>
              <a:ext cx="1493535" cy="1980000"/>
            </a:xfrm>
            <a:prstGeom prst="rect">
              <a:avLst/>
            </a:prstGeom>
          </p:spPr>
        </p:pic>
        <p:pic>
          <p:nvPicPr>
            <p:cNvPr id="29" name="Picture 28"/>
            <p:cNvPicPr>
              <a:picLocks noChangeAspect="1"/>
            </p:cNvPicPr>
            <p:nvPr/>
          </p:nvPicPr>
          <p:blipFill>
            <a:blip r:embed="rId10"/>
            <a:stretch>
              <a:fillRect/>
            </a:stretch>
          </p:blipFill>
          <p:spPr>
            <a:xfrm>
              <a:off x="4756554" y="1170298"/>
              <a:ext cx="1519735" cy="1980000"/>
            </a:xfrm>
            <a:prstGeom prst="rect">
              <a:avLst/>
            </a:prstGeom>
          </p:spPr>
        </p:pic>
      </p:grpSp>
      <p:grpSp>
        <p:nvGrpSpPr>
          <p:cNvPr id="5" name="Group 4"/>
          <p:cNvGrpSpPr/>
          <p:nvPr/>
        </p:nvGrpSpPr>
        <p:grpSpPr>
          <a:xfrm>
            <a:off x="-239152" y="701848"/>
            <a:ext cx="4630830" cy="3023099"/>
            <a:chOff x="-239152" y="701848"/>
            <a:chExt cx="4630830" cy="3023099"/>
          </a:xfrm>
        </p:grpSpPr>
        <p:pic>
          <p:nvPicPr>
            <p:cNvPr id="4" name="Picture 3"/>
            <p:cNvPicPr>
              <a:picLocks noChangeAspect="1"/>
            </p:cNvPicPr>
            <p:nvPr/>
          </p:nvPicPr>
          <p:blipFill>
            <a:blip r:embed="rId11"/>
            <a:stretch>
              <a:fillRect/>
            </a:stretch>
          </p:blipFill>
          <p:spPr>
            <a:xfrm>
              <a:off x="153990" y="932258"/>
              <a:ext cx="3288368" cy="1980000"/>
            </a:xfrm>
            <a:prstGeom prst="rect">
              <a:avLst/>
            </a:prstGeom>
          </p:spPr>
        </p:pic>
        <p:grpSp>
          <p:nvGrpSpPr>
            <p:cNvPr id="42" name="Group 41"/>
            <p:cNvGrpSpPr/>
            <p:nvPr/>
          </p:nvGrpSpPr>
          <p:grpSpPr>
            <a:xfrm>
              <a:off x="-239152" y="701848"/>
              <a:ext cx="4630830" cy="3023099"/>
              <a:chOff x="-239152" y="701848"/>
              <a:chExt cx="4630830" cy="3023099"/>
            </a:xfrm>
          </p:grpSpPr>
          <p:sp>
            <p:nvSpPr>
              <p:cNvPr id="51" name="Retângulo de cantos arredondados 26"/>
              <p:cNvSpPr/>
              <p:nvPr/>
            </p:nvSpPr>
            <p:spPr>
              <a:xfrm>
                <a:off x="-239152" y="811446"/>
                <a:ext cx="4630830" cy="2913501"/>
              </a:xfrm>
              <a:prstGeom prst="roundRect">
                <a:avLst>
                  <a:gd name="adj" fmla="val 3853"/>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CaixaDeTexto 27"/>
              <p:cNvSpPr txBox="1"/>
              <p:nvPr/>
            </p:nvSpPr>
            <p:spPr>
              <a:xfrm>
                <a:off x="164175" y="701848"/>
                <a:ext cx="972000" cy="261610"/>
              </a:xfrm>
              <a:prstGeom prst="rect">
                <a:avLst/>
              </a:prstGeom>
              <a:solidFill>
                <a:schemeClr val="bg1"/>
              </a:solidFill>
            </p:spPr>
            <p:txBody>
              <a:bodyPr wrap="square" rtlCol="0">
                <a:spAutoFit/>
              </a:bodyPr>
              <a:lstStyle/>
              <a:p>
                <a:r>
                  <a:rPr lang="en-US" sz="1100" dirty="0" smtClean="0"/>
                  <a:t>3 MAIN RISKS</a:t>
                </a:r>
              </a:p>
            </p:txBody>
          </p:sp>
          <p:sp>
            <p:nvSpPr>
              <p:cNvPr id="53" name="TextBox 52"/>
              <p:cNvSpPr txBox="1"/>
              <p:nvPr/>
            </p:nvSpPr>
            <p:spPr>
              <a:xfrm>
                <a:off x="141557" y="2870867"/>
                <a:ext cx="4250121" cy="769441"/>
              </a:xfrm>
              <a:prstGeom prst="rect">
                <a:avLst/>
              </a:prstGeom>
              <a:noFill/>
            </p:spPr>
            <p:txBody>
              <a:bodyPr wrap="square" rtlCol="0">
                <a:spAutoFit/>
              </a:bodyPr>
              <a:lstStyle/>
              <a:p>
                <a:pPr>
                  <a:lnSpc>
                    <a:spcPct val="150000"/>
                  </a:lnSpc>
                </a:pPr>
                <a:r>
                  <a:rPr lang="en-US" sz="1100" dirty="0" smtClean="0"/>
                  <a:t>RK_RS_007 – </a:t>
                </a:r>
                <a:r>
                  <a:rPr lang="en-US" sz="1100" u="sng" dirty="0" smtClean="0"/>
                  <a:t>MIV CAPEX DO NOT COMPLY WITH MARKET PRICE</a:t>
                </a:r>
                <a:endParaRPr lang="en-US" sz="1100" u="sng" dirty="0"/>
              </a:p>
              <a:p>
                <a:r>
                  <a:rPr lang="en-US" sz="1100" dirty="0" smtClean="0"/>
                  <a:t>RK_RS_001 – </a:t>
                </a:r>
                <a:r>
                  <a:rPr lang="en-US" sz="1100" u="sng" dirty="0" smtClean="0"/>
                  <a:t>DELAY IN THE TRACK SWITCH CONTRACT</a:t>
                </a:r>
                <a:endParaRPr lang="en-US" sz="1100" u="sng" dirty="0"/>
              </a:p>
              <a:p>
                <a:pPr>
                  <a:lnSpc>
                    <a:spcPct val="150000"/>
                  </a:lnSpc>
                </a:pPr>
                <a:r>
                  <a:rPr lang="en-US" sz="1100" dirty="0" smtClean="0"/>
                  <a:t>RK_RS_004 – </a:t>
                </a:r>
                <a:r>
                  <a:rPr lang="en-US" sz="1100" u="sng" dirty="0" smtClean="0"/>
                  <a:t>DELAY IN PROJECT DUE NON-ACCEPTANCE OF THE TRAIN</a:t>
                </a:r>
                <a:endParaRPr lang="en-US" sz="1100" u="sng" dirty="0"/>
              </a:p>
            </p:txBody>
          </p:sp>
        </p:grpSp>
      </p:grpSp>
      <p:grpSp>
        <p:nvGrpSpPr>
          <p:cNvPr id="54" name="Group 53"/>
          <p:cNvGrpSpPr/>
          <p:nvPr/>
        </p:nvGrpSpPr>
        <p:grpSpPr>
          <a:xfrm>
            <a:off x="4589186" y="3381309"/>
            <a:ext cx="7735895" cy="3387510"/>
            <a:chOff x="4589186" y="3381309"/>
            <a:chExt cx="7735895" cy="3387510"/>
          </a:xfrm>
        </p:grpSpPr>
        <p:sp>
          <p:nvSpPr>
            <p:cNvPr id="55" name="TextBox 54"/>
            <p:cNvSpPr txBox="1"/>
            <p:nvPr/>
          </p:nvSpPr>
          <p:spPr>
            <a:xfrm>
              <a:off x="4589186" y="3715929"/>
              <a:ext cx="7735895" cy="1631216"/>
            </a:xfrm>
            <a:prstGeom prst="rect">
              <a:avLst/>
            </a:prstGeom>
            <a:noFill/>
          </p:spPr>
          <p:txBody>
            <a:bodyPr wrap="square" rtlCol="0">
              <a:spAutoFit/>
            </a:bodyPr>
            <a:lstStyle/>
            <a:p>
              <a:pPr marL="285750" indent="-285750">
                <a:spcAft>
                  <a:spcPts val="600"/>
                </a:spcAft>
                <a:buFont typeface="Wingdings" panose="05000000000000000000" pitchFamily="2" charset="2"/>
                <a:buChar char="§"/>
              </a:pPr>
              <a:r>
                <a:rPr lang="en-US" sz="1600" dirty="0" smtClean="0"/>
                <a:t>Risk quantity:  2 new.</a:t>
              </a:r>
            </a:p>
            <a:p>
              <a:pPr marL="285750" indent="-285750">
                <a:spcAft>
                  <a:spcPts val="600"/>
                </a:spcAft>
                <a:buFont typeface="Wingdings" panose="05000000000000000000" pitchFamily="2" charset="2"/>
                <a:buChar char="§"/>
              </a:pPr>
              <a:r>
                <a:rPr lang="en-US" sz="1600" dirty="0" smtClean="0"/>
                <a:t>Risk closed: 1 closed. </a:t>
              </a:r>
            </a:p>
            <a:p>
              <a:pPr marL="285750" indent="-285750">
                <a:spcAft>
                  <a:spcPts val="600"/>
                </a:spcAft>
                <a:buFont typeface="Wingdings" panose="05000000000000000000" pitchFamily="2" charset="2"/>
                <a:buChar char="§"/>
              </a:pPr>
              <a:r>
                <a:rPr lang="en-US" sz="1600" dirty="0" smtClean="0"/>
                <a:t>Risk value: 40% increase</a:t>
              </a:r>
            </a:p>
            <a:p>
              <a:pPr marL="285750" indent="-285750">
                <a:spcAft>
                  <a:spcPts val="600"/>
                </a:spcAft>
                <a:buFont typeface="Wingdings" panose="05000000000000000000" pitchFamily="2" charset="2"/>
                <a:buChar char="§"/>
              </a:pPr>
              <a:r>
                <a:rPr lang="en-US" sz="1600" dirty="0" smtClean="0"/>
                <a:t>Opportunity value: 100% decrease</a:t>
              </a:r>
            </a:p>
            <a:p>
              <a:pPr marL="285750" indent="-285750">
                <a:spcAft>
                  <a:spcPts val="600"/>
                </a:spcAft>
                <a:buFont typeface="Wingdings" panose="05000000000000000000" pitchFamily="2" charset="2"/>
                <a:buChar char="§"/>
              </a:pPr>
              <a:r>
                <a:rPr lang="en-US" sz="1600" dirty="0" smtClean="0"/>
                <a:t>Opportunity quantity: the same of September. </a:t>
              </a:r>
              <a:endParaRPr lang="en-US" sz="1600" dirty="0"/>
            </a:p>
          </p:txBody>
        </p:sp>
        <p:sp>
          <p:nvSpPr>
            <p:cNvPr id="56" name="Retângulo de cantos arredondados 26"/>
            <p:cNvSpPr/>
            <p:nvPr/>
          </p:nvSpPr>
          <p:spPr>
            <a:xfrm>
              <a:off x="4589186" y="3490907"/>
              <a:ext cx="7735895" cy="3277912"/>
            </a:xfrm>
            <a:prstGeom prst="roundRect">
              <a:avLst>
                <a:gd name="adj" fmla="val 3853"/>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CaixaDeTexto 27"/>
            <p:cNvSpPr txBox="1"/>
            <p:nvPr/>
          </p:nvSpPr>
          <p:spPr>
            <a:xfrm>
              <a:off x="4992514" y="3381309"/>
              <a:ext cx="1260000" cy="261610"/>
            </a:xfrm>
            <a:prstGeom prst="rect">
              <a:avLst/>
            </a:prstGeom>
            <a:solidFill>
              <a:schemeClr val="bg1"/>
            </a:solidFill>
          </p:spPr>
          <p:txBody>
            <a:bodyPr wrap="square" rtlCol="0">
              <a:spAutoFit/>
            </a:bodyPr>
            <a:lstStyle/>
            <a:p>
              <a:r>
                <a:rPr lang="en-US" sz="1100" dirty="0" smtClean="0"/>
                <a:t>MAIN COMMENTS</a:t>
              </a:r>
            </a:p>
          </p:txBody>
        </p:sp>
      </p:grpSp>
      <p:grpSp>
        <p:nvGrpSpPr>
          <p:cNvPr id="58" name="Group 57"/>
          <p:cNvGrpSpPr/>
          <p:nvPr/>
        </p:nvGrpSpPr>
        <p:grpSpPr>
          <a:xfrm>
            <a:off x="-239152" y="3745720"/>
            <a:ext cx="4700708" cy="3023099"/>
            <a:chOff x="-239152" y="3745720"/>
            <a:chExt cx="4700708" cy="3023099"/>
          </a:xfrm>
        </p:grpSpPr>
        <p:pic>
          <p:nvPicPr>
            <p:cNvPr id="59" name="Picture 58"/>
            <p:cNvPicPr>
              <a:picLocks noChangeAspect="1"/>
            </p:cNvPicPr>
            <p:nvPr/>
          </p:nvPicPr>
          <p:blipFill>
            <a:blip r:embed="rId12"/>
            <a:stretch>
              <a:fillRect/>
            </a:stretch>
          </p:blipFill>
          <p:spPr>
            <a:xfrm>
              <a:off x="607060" y="4007330"/>
              <a:ext cx="2305714" cy="1980000"/>
            </a:xfrm>
            <a:prstGeom prst="rect">
              <a:avLst/>
            </a:prstGeom>
          </p:spPr>
        </p:pic>
        <p:grpSp>
          <p:nvGrpSpPr>
            <p:cNvPr id="60" name="Group 59"/>
            <p:cNvGrpSpPr/>
            <p:nvPr/>
          </p:nvGrpSpPr>
          <p:grpSpPr>
            <a:xfrm>
              <a:off x="-239152" y="3745720"/>
              <a:ext cx="4700708" cy="3023099"/>
              <a:chOff x="-239152" y="3745720"/>
              <a:chExt cx="4700708" cy="3023099"/>
            </a:xfrm>
          </p:grpSpPr>
          <p:sp>
            <p:nvSpPr>
              <p:cNvPr id="61" name="Retângulo de cantos arredondados 26"/>
              <p:cNvSpPr/>
              <p:nvPr/>
            </p:nvSpPr>
            <p:spPr>
              <a:xfrm>
                <a:off x="-239152" y="3855318"/>
                <a:ext cx="4630830" cy="2913501"/>
              </a:xfrm>
              <a:prstGeom prst="roundRect">
                <a:avLst>
                  <a:gd name="adj" fmla="val 3853"/>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CaixaDeTexto 27"/>
              <p:cNvSpPr txBox="1"/>
              <p:nvPr/>
            </p:nvSpPr>
            <p:spPr>
              <a:xfrm>
                <a:off x="164175" y="3745720"/>
                <a:ext cx="1584000" cy="261610"/>
              </a:xfrm>
              <a:prstGeom prst="rect">
                <a:avLst/>
              </a:prstGeom>
              <a:solidFill>
                <a:schemeClr val="bg1"/>
              </a:solidFill>
            </p:spPr>
            <p:txBody>
              <a:bodyPr wrap="square" rtlCol="0">
                <a:spAutoFit/>
              </a:bodyPr>
              <a:lstStyle/>
              <a:p>
                <a:r>
                  <a:rPr lang="en-US" sz="1100" dirty="0" smtClean="0"/>
                  <a:t>3 MAIN OPPORTUNITIES</a:t>
                </a:r>
              </a:p>
            </p:txBody>
          </p:sp>
          <p:sp>
            <p:nvSpPr>
              <p:cNvPr id="63" name="TextBox 62"/>
              <p:cNvSpPr txBox="1"/>
              <p:nvPr/>
            </p:nvSpPr>
            <p:spPr>
              <a:xfrm>
                <a:off x="141556" y="5914739"/>
                <a:ext cx="4320000" cy="346249"/>
              </a:xfrm>
              <a:prstGeom prst="rect">
                <a:avLst/>
              </a:prstGeom>
              <a:noFill/>
            </p:spPr>
            <p:txBody>
              <a:bodyPr wrap="square" rtlCol="0">
                <a:spAutoFit/>
              </a:bodyPr>
              <a:lstStyle/>
              <a:p>
                <a:pPr>
                  <a:lnSpc>
                    <a:spcPct val="150000"/>
                  </a:lnSpc>
                </a:pPr>
                <a:r>
                  <a:rPr lang="en-US" sz="1100" dirty="0" smtClean="0"/>
                  <a:t>NO OPPORTUNITY THIS MONTH</a:t>
                </a:r>
                <a:endParaRPr lang="en-US" sz="1100" u="sng" dirty="0" smtClean="0"/>
              </a:p>
            </p:txBody>
          </p:sp>
        </p:grpSp>
      </p:grpSp>
    </p:spTree>
    <p:extLst>
      <p:ext uri="{BB962C8B-B14F-4D97-AF65-F5344CB8AC3E}">
        <p14:creationId xmlns:p14="http://schemas.microsoft.com/office/powerpoint/2010/main" val="5972245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tângulo de cantos arredondados 28"/>
          <p:cNvSpPr/>
          <p:nvPr/>
        </p:nvSpPr>
        <p:spPr>
          <a:xfrm>
            <a:off x="-149906" y="952284"/>
            <a:ext cx="4919730" cy="5872766"/>
          </a:xfrm>
          <a:prstGeom prst="roundRect">
            <a:avLst>
              <a:gd name="adj" fmla="val 1558"/>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文本框 15">
            <a:hlinkClick r:id="rId3" action="ppaction://hlinksldjump"/>
          </p:cNvPr>
          <p:cNvSpPr txBox="1"/>
          <p:nvPr/>
        </p:nvSpPr>
        <p:spPr>
          <a:xfrm>
            <a:off x="1659603" y="69242"/>
            <a:ext cx="1980000" cy="584775"/>
          </a:xfrm>
          <a:prstGeom prst="rect">
            <a:avLst/>
          </a:prstGeom>
          <a:noFill/>
        </p:spPr>
        <p:txBody>
          <a:bodyPr wrap="square" rtlCol="0">
            <a:spAutoFit/>
          </a:bodyPr>
          <a:lstStyle>
            <a:defPPr>
              <a:defRPr lang="pt-BR"/>
            </a:defPPr>
            <a:lvl1pPr algn="ctr">
              <a:defRPr sz="3200">
                <a:solidFill>
                  <a:schemeClr val="accent2">
                    <a:lumMod val="40000"/>
                    <a:lumOff val="60000"/>
                  </a:schemeClr>
                </a:solidFill>
                <a:latin typeface="Century Gothic" panose="020B0502020202020204" pitchFamily="34" charset="0"/>
              </a:defRPr>
            </a:lvl1pPr>
          </a:lstStyle>
          <a:p>
            <a:r>
              <a:rPr lang="pt-BR" altLang="zh-CN" dirty="0"/>
              <a:t>PROJECT</a:t>
            </a:r>
          </a:p>
        </p:txBody>
      </p:sp>
      <p:sp>
        <p:nvSpPr>
          <p:cNvPr id="46" name="文本框 15">
            <a:hlinkClick r:id="rId4" action="ppaction://hlinksldjump"/>
          </p:cNvPr>
          <p:cNvSpPr txBox="1"/>
          <p:nvPr/>
        </p:nvSpPr>
        <p:spPr>
          <a:xfrm>
            <a:off x="4274978" y="69242"/>
            <a:ext cx="1188000" cy="584775"/>
          </a:xfrm>
          <a:prstGeom prst="rect">
            <a:avLst/>
          </a:prstGeom>
          <a:noFill/>
        </p:spPr>
        <p:txBody>
          <a:bodyPr wrap="square" rtlCol="0">
            <a:spAutoFit/>
          </a:bodyPr>
          <a:lstStyle>
            <a:defPPr>
              <a:defRPr lang="pt-BR"/>
            </a:defPPr>
            <a:lvl1pPr algn="ctr">
              <a:defRPr sz="3200">
                <a:solidFill>
                  <a:schemeClr val="accent2">
                    <a:lumMod val="40000"/>
                    <a:lumOff val="60000"/>
                  </a:schemeClr>
                </a:solidFill>
                <a:latin typeface="Century Gothic" panose="020B0502020202020204" pitchFamily="34" charset="0"/>
              </a:defRPr>
            </a:lvl1pPr>
          </a:lstStyle>
          <a:p>
            <a:r>
              <a:rPr lang="pt-BR" altLang="zh-CN" dirty="0"/>
              <a:t>CIVIL</a:t>
            </a:r>
          </a:p>
        </p:txBody>
      </p:sp>
      <p:sp>
        <p:nvSpPr>
          <p:cNvPr id="47" name="文本框 15">
            <a:hlinkClick r:id="rId5" action="ppaction://hlinksldjump"/>
          </p:cNvPr>
          <p:cNvSpPr txBox="1"/>
          <p:nvPr/>
        </p:nvSpPr>
        <p:spPr>
          <a:xfrm>
            <a:off x="6098353" y="69242"/>
            <a:ext cx="1800000" cy="584775"/>
          </a:xfrm>
          <a:prstGeom prst="rect">
            <a:avLst/>
          </a:prstGeom>
          <a:noFill/>
        </p:spPr>
        <p:txBody>
          <a:bodyPr wrap="square" rtlCol="0">
            <a:spAutoFit/>
          </a:bodyPr>
          <a:lstStyle>
            <a:defPPr>
              <a:defRPr lang="pt-BR"/>
            </a:defPPr>
            <a:lvl1pPr algn="ctr">
              <a:defRPr sz="3200">
                <a:solidFill>
                  <a:schemeClr val="accent2">
                    <a:lumMod val="40000"/>
                    <a:lumOff val="60000"/>
                  </a:schemeClr>
                </a:solidFill>
                <a:latin typeface="Century Gothic" panose="020B0502020202020204" pitchFamily="34" charset="0"/>
              </a:defRPr>
            </a:lvl1pPr>
          </a:lstStyle>
          <a:p>
            <a:r>
              <a:rPr lang="pt-BR" altLang="zh-CN" dirty="0"/>
              <a:t>SYSTEMS</a:t>
            </a:r>
          </a:p>
        </p:txBody>
      </p:sp>
      <p:sp>
        <p:nvSpPr>
          <p:cNvPr id="64" name="文本框 15">
            <a:hlinkClick r:id="rId6" action="ppaction://hlinksldjump"/>
          </p:cNvPr>
          <p:cNvSpPr txBox="1"/>
          <p:nvPr/>
        </p:nvSpPr>
        <p:spPr>
          <a:xfrm>
            <a:off x="8533727" y="69242"/>
            <a:ext cx="3348000" cy="584775"/>
          </a:xfrm>
          <a:prstGeom prst="rect">
            <a:avLst/>
          </a:prstGeom>
          <a:noFill/>
        </p:spPr>
        <p:txBody>
          <a:bodyPr wrap="square" rtlCol="0">
            <a:spAutoFit/>
          </a:bodyPr>
          <a:lstStyle>
            <a:defPPr>
              <a:defRPr lang="pt-BR"/>
            </a:defPPr>
            <a:lvl1pPr algn="ctr">
              <a:defRPr sz="3200">
                <a:solidFill>
                  <a:srgbClr val="C00000"/>
                </a:solidFill>
                <a:latin typeface="Century Gothic" panose="020B0502020202020204" pitchFamily="34" charset="0"/>
              </a:defRPr>
            </a:lvl1pPr>
          </a:lstStyle>
          <a:p>
            <a:r>
              <a:rPr lang="pt-BR" altLang="zh-CN" dirty="0"/>
              <a:t>ROLLING STOCK</a:t>
            </a:r>
          </a:p>
        </p:txBody>
      </p:sp>
      <p:cxnSp>
        <p:nvCxnSpPr>
          <p:cNvPr id="77" name="Straight Connector 76"/>
          <p:cNvCxnSpPr/>
          <p:nvPr/>
        </p:nvCxnSpPr>
        <p:spPr>
          <a:xfrm>
            <a:off x="3922174" y="32222"/>
            <a:ext cx="0" cy="64800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5805979" y="32222"/>
            <a:ext cx="0" cy="64800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8260503" y="32222"/>
            <a:ext cx="0" cy="64800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438590" y="32222"/>
            <a:ext cx="0" cy="64800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nvGrpSpPr>
          <p:cNvPr id="165" name="Grupo 164"/>
          <p:cNvGrpSpPr/>
          <p:nvPr/>
        </p:nvGrpSpPr>
        <p:grpSpPr>
          <a:xfrm>
            <a:off x="4846906" y="831374"/>
            <a:ext cx="7196819" cy="2090220"/>
            <a:chOff x="4846906" y="831374"/>
            <a:chExt cx="7196819" cy="2090220"/>
          </a:xfrm>
        </p:grpSpPr>
        <p:sp>
          <p:nvSpPr>
            <p:cNvPr id="166" name="Retângulo de cantos arredondados 165"/>
            <p:cNvSpPr/>
            <p:nvPr/>
          </p:nvSpPr>
          <p:spPr>
            <a:xfrm>
              <a:off x="4918750" y="952284"/>
              <a:ext cx="7124975" cy="1969310"/>
            </a:xfrm>
            <a:prstGeom prst="roundRect">
              <a:avLst>
                <a:gd name="adj" fmla="val 4218"/>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F0"/>
                </a:solidFill>
              </a:endParaRPr>
            </a:p>
          </p:txBody>
        </p:sp>
        <p:sp>
          <p:nvSpPr>
            <p:cNvPr id="167" name="CaixaDeTexto 166"/>
            <p:cNvSpPr txBox="1"/>
            <p:nvPr/>
          </p:nvSpPr>
          <p:spPr>
            <a:xfrm>
              <a:off x="5127527" y="831374"/>
              <a:ext cx="2079111" cy="261610"/>
            </a:xfrm>
            <a:prstGeom prst="rect">
              <a:avLst/>
            </a:prstGeom>
            <a:solidFill>
              <a:schemeClr val="bg1"/>
            </a:solidFill>
          </p:spPr>
          <p:txBody>
            <a:bodyPr wrap="square" rtlCol="0">
              <a:spAutoFit/>
            </a:bodyPr>
            <a:lstStyle/>
            <a:p>
              <a:r>
                <a:rPr lang="en-US" sz="1100" dirty="0" smtClean="0"/>
                <a:t>Main Payments – Next 3 months</a:t>
              </a:r>
              <a:endParaRPr lang="en-US" sz="1100" dirty="0"/>
            </a:p>
          </p:txBody>
        </p:sp>
        <p:sp>
          <p:nvSpPr>
            <p:cNvPr id="171" name="CaixaDeTexto 170"/>
            <p:cNvSpPr txBox="1"/>
            <p:nvPr/>
          </p:nvSpPr>
          <p:spPr>
            <a:xfrm>
              <a:off x="4937231" y="1402698"/>
              <a:ext cx="2360501" cy="246221"/>
            </a:xfrm>
            <a:prstGeom prst="rect">
              <a:avLst/>
            </a:prstGeom>
            <a:solidFill>
              <a:schemeClr val="bg1"/>
            </a:solidFill>
          </p:spPr>
          <p:txBody>
            <a:bodyPr wrap="square" rtlCol="0">
              <a:spAutoFit/>
            </a:bodyPr>
            <a:lstStyle/>
            <a:p>
              <a:pPr marL="228600" indent="-228600">
                <a:buFont typeface="+mj-lt"/>
                <a:buAutoNum type="arabicPeriod"/>
              </a:pPr>
              <a:r>
                <a:rPr lang="en-US" sz="1000" dirty="0" smtClean="0"/>
                <a:t>No Rolling Stock Payments</a:t>
              </a:r>
              <a:endParaRPr lang="en-US" sz="1000" dirty="0"/>
            </a:p>
          </p:txBody>
        </p:sp>
        <p:sp>
          <p:nvSpPr>
            <p:cNvPr id="172" name="Chave esquerda 171"/>
            <p:cNvSpPr/>
            <p:nvPr/>
          </p:nvSpPr>
          <p:spPr>
            <a:xfrm>
              <a:off x="4846906" y="952284"/>
              <a:ext cx="151337" cy="1969310"/>
            </a:xfrm>
            <a:prstGeom prst="leftBrace">
              <a:avLst>
                <a:gd name="adj1" fmla="val 42430"/>
                <a:gd name="adj2" fmla="val 49902"/>
              </a:avLst>
            </a:prstGeom>
            <a:solidFill>
              <a:schemeClr val="bg1"/>
            </a:solidFill>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00B0F0"/>
                </a:solidFill>
              </a:endParaRPr>
            </a:p>
          </p:txBody>
        </p:sp>
        <p:sp>
          <p:nvSpPr>
            <p:cNvPr id="173" name="CaixaDeTexto 172"/>
            <p:cNvSpPr txBox="1"/>
            <p:nvPr/>
          </p:nvSpPr>
          <p:spPr>
            <a:xfrm>
              <a:off x="7320738" y="1402698"/>
              <a:ext cx="2350976" cy="246221"/>
            </a:xfrm>
            <a:prstGeom prst="rect">
              <a:avLst/>
            </a:prstGeom>
            <a:solidFill>
              <a:schemeClr val="bg1"/>
            </a:solidFill>
          </p:spPr>
          <p:txBody>
            <a:bodyPr wrap="square" rtlCol="0">
              <a:spAutoFit/>
            </a:bodyPr>
            <a:lstStyle/>
            <a:p>
              <a:pPr marL="228600" indent="-228600">
                <a:buFont typeface="+mj-lt"/>
                <a:buAutoNum type="arabicPeriod"/>
              </a:pPr>
              <a:r>
                <a:rPr lang="en-US" sz="1000" dirty="0"/>
                <a:t>No Rolling Stock Payments</a:t>
              </a:r>
              <a:endParaRPr lang="en-US" sz="1000" dirty="0" smtClean="0"/>
            </a:p>
          </p:txBody>
        </p:sp>
        <p:sp>
          <p:nvSpPr>
            <p:cNvPr id="174" name="CaixaDeTexto 173"/>
            <p:cNvSpPr txBox="1"/>
            <p:nvPr/>
          </p:nvSpPr>
          <p:spPr>
            <a:xfrm>
              <a:off x="9682231" y="1402698"/>
              <a:ext cx="2350976" cy="246221"/>
            </a:xfrm>
            <a:prstGeom prst="rect">
              <a:avLst/>
            </a:prstGeom>
            <a:solidFill>
              <a:schemeClr val="bg1"/>
            </a:solidFill>
          </p:spPr>
          <p:txBody>
            <a:bodyPr wrap="square" rtlCol="0">
              <a:spAutoFit/>
            </a:bodyPr>
            <a:lstStyle/>
            <a:p>
              <a:pPr marL="228600" indent="-228600">
                <a:buFont typeface="+mj-lt"/>
                <a:buAutoNum type="arabicPeriod"/>
              </a:pPr>
              <a:r>
                <a:rPr lang="en-US" sz="1000" dirty="0"/>
                <a:t>No Rolling Stock Payments</a:t>
              </a:r>
              <a:endParaRPr lang="en-US" sz="1000" dirty="0" smtClean="0"/>
            </a:p>
          </p:txBody>
        </p:sp>
        <p:cxnSp>
          <p:nvCxnSpPr>
            <p:cNvPr id="175" name="Straight Connector 67"/>
            <p:cNvCxnSpPr/>
            <p:nvPr/>
          </p:nvCxnSpPr>
          <p:spPr>
            <a:xfrm flipV="1">
              <a:off x="7297732" y="1236500"/>
              <a:ext cx="0" cy="132916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67"/>
            <p:cNvCxnSpPr/>
            <p:nvPr/>
          </p:nvCxnSpPr>
          <p:spPr>
            <a:xfrm flipV="1">
              <a:off x="9671714" y="1236500"/>
              <a:ext cx="0" cy="132916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77" name="Grupo 176"/>
          <p:cNvGrpSpPr/>
          <p:nvPr/>
        </p:nvGrpSpPr>
        <p:grpSpPr>
          <a:xfrm>
            <a:off x="5075985" y="2946727"/>
            <a:ext cx="3286221" cy="1651110"/>
            <a:chOff x="5075985" y="2946727"/>
            <a:chExt cx="3286221" cy="1651110"/>
          </a:xfrm>
        </p:grpSpPr>
        <p:sp>
          <p:nvSpPr>
            <p:cNvPr id="179" name="CaixaDeTexto 178"/>
            <p:cNvSpPr txBox="1"/>
            <p:nvPr/>
          </p:nvSpPr>
          <p:spPr>
            <a:xfrm>
              <a:off x="5116019" y="2946727"/>
              <a:ext cx="2446832" cy="261610"/>
            </a:xfrm>
            <a:prstGeom prst="rect">
              <a:avLst/>
            </a:prstGeom>
            <a:solidFill>
              <a:schemeClr val="bg1"/>
            </a:solidFill>
          </p:spPr>
          <p:txBody>
            <a:bodyPr wrap="square" rtlCol="0">
              <a:spAutoFit/>
            </a:bodyPr>
            <a:lstStyle/>
            <a:p>
              <a:r>
                <a:rPr lang="en-US" sz="1100" b="1" dirty="0" smtClean="0"/>
                <a:t>Main Hiring Contracts – Next 3 months</a:t>
              </a:r>
              <a:endParaRPr lang="en-US" sz="1100" b="1" dirty="0"/>
            </a:p>
          </p:txBody>
        </p:sp>
        <p:sp>
          <p:nvSpPr>
            <p:cNvPr id="181" name="CaixaDeTexto 180"/>
            <p:cNvSpPr txBox="1"/>
            <p:nvPr/>
          </p:nvSpPr>
          <p:spPr>
            <a:xfrm>
              <a:off x="5075985" y="3280413"/>
              <a:ext cx="1199801" cy="261610"/>
            </a:xfrm>
            <a:prstGeom prst="rect">
              <a:avLst/>
            </a:prstGeom>
            <a:solidFill>
              <a:schemeClr val="bg1"/>
            </a:solidFill>
          </p:spPr>
          <p:txBody>
            <a:bodyPr wrap="square" rtlCol="0">
              <a:spAutoFit/>
            </a:bodyPr>
            <a:lstStyle/>
            <a:p>
              <a:pPr algn="ctr"/>
              <a:r>
                <a:rPr lang="en-US" sz="1100" b="1" dirty="0" smtClean="0"/>
                <a:t>Contract</a:t>
              </a:r>
              <a:endParaRPr lang="en-US" sz="1100" b="1" dirty="0"/>
            </a:p>
          </p:txBody>
        </p:sp>
        <p:sp>
          <p:nvSpPr>
            <p:cNvPr id="182" name="CaixaDeTexto 181"/>
            <p:cNvSpPr txBox="1"/>
            <p:nvPr/>
          </p:nvSpPr>
          <p:spPr>
            <a:xfrm>
              <a:off x="6303200" y="3282827"/>
              <a:ext cx="1029503" cy="261610"/>
            </a:xfrm>
            <a:prstGeom prst="rect">
              <a:avLst/>
            </a:prstGeom>
            <a:solidFill>
              <a:schemeClr val="bg1"/>
            </a:solidFill>
          </p:spPr>
          <p:txBody>
            <a:bodyPr wrap="square" rtlCol="0">
              <a:spAutoFit/>
            </a:bodyPr>
            <a:lstStyle/>
            <a:p>
              <a:pPr algn="ctr"/>
              <a:r>
                <a:rPr lang="en-US" sz="1100" b="1" dirty="0" smtClean="0"/>
                <a:t>Value</a:t>
              </a:r>
              <a:endParaRPr lang="en-US" sz="1100" b="1" dirty="0"/>
            </a:p>
          </p:txBody>
        </p:sp>
        <p:sp>
          <p:nvSpPr>
            <p:cNvPr id="183" name="CaixaDeTexto 182"/>
            <p:cNvSpPr txBox="1"/>
            <p:nvPr/>
          </p:nvSpPr>
          <p:spPr>
            <a:xfrm>
              <a:off x="7332703" y="3279907"/>
              <a:ext cx="1029503" cy="261610"/>
            </a:xfrm>
            <a:prstGeom prst="rect">
              <a:avLst/>
            </a:prstGeom>
            <a:solidFill>
              <a:schemeClr val="bg1"/>
            </a:solidFill>
          </p:spPr>
          <p:txBody>
            <a:bodyPr wrap="square" rtlCol="0">
              <a:spAutoFit/>
            </a:bodyPr>
            <a:lstStyle/>
            <a:p>
              <a:pPr algn="ctr"/>
              <a:r>
                <a:rPr lang="en-US" sz="1100" b="1" dirty="0" smtClean="0"/>
                <a:t>Month</a:t>
              </a:r>
              <a:endParaRPr lang="en-US" sz="1100" b="1" dirty="0"/>
            </a:p>
          </p:txBody>
        </p:sp>
        <p:sp>
          <p:nvSpPr>
            <p:cNvPr id="184" name="CaixaDeTexto 183"/>
            <p:cNvSpPr txBox="1"/>
            <p:nvPr/>
          </p:nvSpPr>
          <p:spPr>
            <a:xfrm>
              <a:off x="5075985" y="3643730"/>
              <a:ext cx="1199801" cy="954107"/>
            </a:xfrm>
            <a:prstGeom prst="rect">
              <a:avLst/>
            </a:prstGeom>
            <a:solidFill>
              <a:schemeClr val="bg1"/>
            </a:solidFill>
          </p:spPr>
          <p:txBody>
            <a:bodyPr wrap="square" rtlCol="0">
              <a:spAutoFit/>
            </a:bodyPr>
            <a:lstStyle/>
            <a:p>
              <a:pPr marL="228600" indent="-228600">
                <a:buFont typeface="+mj-lt"/>
                <a:buAutoNum type="arabicPeriod"/>
              </a:pPr>
              <a:r>
                <a:rPr lang="en-US" sz="800" dirty="0" smtClean="0"/>
                <a:t>Train</a:t>
              </a:r>
            </a:p>
            <a:p>
              <a:pPr marL="228600" indent="-228600">
                <a:buFont typeface="+mj-lt"/>
                <a:buAutoNum type="arabicPeriod"/>
              </a:pPr>
              <a:endParaRPr lang="en-US" sz="800" dirty="0" smtClean="0"/>
            </a:p>
            <a:p>
              <a:pPr marL="228600" indent="-228600">
                <a:buFont typeface="+mj-lt"/>
                <a:buAutoNum type="arabicPeriod"/>
              </a:pPr>
              <a:r>
                <a:rPr lang="en-US" sz="800" dirty="0" smtClean="0"/>
                <a:t>Track Switch (Control System)*</a:t>
              </a:r>
            </a:p>
            <a:p>
              <a:pPr marL="228600" indent="-228600">
                <a:buFont typeface="+mj-lt"/>
                <a:buAutoNum type="arabicPeriod"/>
              </a:pPr>
              <a:endParaRPr lang="en-US" sz="800" dirty="0" smtClean="0"/>
            </a:p>
            <a:p>
              <a:pPr marL="228600" indent="-228600">
                <a:buFont typeface="+mj-lt"/>
                <a:buAutoNum type="arabicPeriod"/>
              </a:pPr>
              <a:r>
                <a:rPr lang="en-US" sz="800" dirty="0" smtClean="0"/>
                <a:t>Track Switch (Beam)*</a:t>
              </a:r>
            </a:p>
          </p:txBody>
        </p:sp>
        <p:sp>
          <p:nvSpPr>
            <p:cNvPr id="185" name="CaixaDeTexto 184"/>
            <p:cNvSpPr txBox="1"/>
            <p:nvPr/>
          </p:nvSpPr>
          <p:spPr>
            <a:xfrm>
              <a:off x="6275786" y="3645515"/>
              <a:ext cx="1029503" cy="830997"/>
            </a:xfrm>
            <a:prstGeom prst="rect">
              <a:avLst/>
            </a:prstGeom>
            <a:solidFill>
              <a:schemeClr val="bg1"/>
            </a:solidFill>
          </p:spPr>
          <p:txBody>
            <a:bodyPr wrap="square" rtlCol="0">
              <a:spAutoFit/>
            </a:bodyPr>
            <a:lstStyle/>
            <a:p>
              <a:pPr algn="ctr"/>
              <a:r>
                <a:rPr lang="en-US" sz="800" dirty="0" smtClean="0"/>
                <a:t>R$ 1.003,9 MM</a:t>
              </a:r>
            </a:p>
            <a:p>
              <a:pPr algn="ctr"/>
              <a:endParaRPr lang="pt-BR" sz="800" dirty="0"/>
            </a:p>
            <a:p>
              <a:pPr algn="ctr"/>
              <a:r>
                <a:rPr lang="pt-BR" sz="800" dirty="0"/>
                <a:t>R$ 26,0 MM</a:t>
              </a:r>
            </a:p>
            <a:p>
              <a:pPr algn="ctr"/>
              <a:endParaRPr lang="pt-BR" sz="800" dirty="0" smtClean="0"/>
            </a:p>
            <a:p>
              <a:pPr algn="ctr"/>
              <a:endParaRPr lang="pt-BR" sz="800" dirty="0"/>
            </a:p>
            <a:p>
              <a:pPr algn="ctr"/>
              <a:r>
                <a:rPr lang="pt-BR" sz="800" dirty="0"/>
                <a:t>R$ 73,1 </a:t>
              </a:r>
              <a:r>
                <a:rPr lang="pt-BR" sz="800" dirty="0" smtClean="0"/>
                <a:t>MM</a:t>
              </a:r>
              <a:endParaRPr lang="en-US" sz="800" dirty="0"/>
            </a:p>
          </p:txBody>
        </p:sp>
        <p:sp>
          <p:nvSpPr>
            <p:cNvPr id="186" name="CaixaDeTexto 185"/>
            <p:cNvSpPr txBox="1"/>
            <p:nvPr/>
          </p:nvSpPr>
          <p:spPr>
            <a:xfrm>
              <a:off x="7326622" y="3642203"/>
              <a:ext cx="1029503" cy="830997"/>
            </a:xfrm>
            <a:prstGeom prst="rect">
              <a:avLst/>
            </a:prstGeom>
            <a:solidFill>
              <a:schemeClr val="bg1"/>
            </a:solidFill>
          </p:spPr>
          <p:txBody>
            <a:bodyPr wrap="square" rtlCol="0">
              <a:spAutoFit/>
            </a:bodyPr>
            <a:lstStyle/>
            <a:p>
              <a:pPr algn="ctr"/>
              <a:r>
                <a:rPr lang="en-US" sz="800" dirty="0" smtClean="0"/>
                <a:t>February/21</a:t>
              </a:r>
            </a:p>
            <a:p>
              <a:pPr algn="ctr"/>
              <a:endParaRPr lang="pt-BR" sz="800" dirty="0"/>
            </a:p>
            <a:p>
              <a:pPr algn="ctr"/>
              <a:r>
                <a:rPr lang="en-US" sz="800" dirty="0"/>
                <a:t>February/21</a:t>
              </a:r>
            </a:p>
            <a:p>
              <a:pPr algn="ctr"/>
              <a:endParaRPr lang="pt-BR" sz="800" dirty="0" smtClean="0"/>
            </a:p>
            <a:p>
              <a:pPr algn="ctr"/>
              <a:endParaRPr lang="pt-BR" sz="800" dirty="0"/>
            </a:p>
            <a:p>
              <a:pPr algn="ctr"/>
              <a:r>
                <a:rPr lang="en-US" sz="800" dirty="0" smtClean="0"/>
                <a:t>March/21</a:t>
              </a:r>
              <a:endParaRPr lang="en-US" sz="800" dirty="0"/>
            </a:p>
          </p:txBody>
        </p:sp>
      </p:grpSp>
      <p:grpSp>
        <p:nvGrpSpPr>
          <p:cNvPr id="187" name="Grupo 186"/>
          <p:cNvGrpSpPr/>
          <p:nvPr/>
        </p:nvGrpSpPr>
        <p:grpSpPr>
          <a:xfrm>
            <a:off x="8543720" y="2946727"/>
            <a:ext cx="3488495" cy="3457825"/>
            <a:chOff x="8543720" y="2946727"/>
            <a:chExt cx="3488495" cy="3552927"/>
          </a:xfrm>
        </p:grpSpPr>
        <p:sp>
          <p:nvSpPr>
            <p:cNvPr id="188" name="Retângulo de cantos arredondados 187"/>
            <p:cNvSpPr/>
            <p:nvPr/>
          </p:nvSpPr>
          <p:spPr>
            <a:xfrm>
              <a:off x="8543720" y="3067636"/>
              <a:ext cx="3488495" cy="3432018"/>
            </a:xfrm>
            <a:prstGeom prst="roundRect">
              <a:avLst>
                <a:gd name="adj" fmla="val 2864"/>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F0"/>
                </a:solidFill>
              </a:endParaRPr>
            </a:p>
          </p:txBody>
        </p:sp>
        <p:sp>
          <p:nvSpPr>
            <p:cNvPr id="189" name="CaixaDeTexto 188"/>
            <p:cNvSpPr txBox="1"/>
            <p:nvPr/>
          </p:nvSpPr>
          <p:spPr>
            <a:xfrm>
              <a:off x="8752498" y="2946727"/>
              <a:ext cx="1132907" cy="268805"/>
            </a:xfrm>
            <a:prstGeom prst="rect">
              <a:avLst/>
            </a:prstGeom>
            <a:solidFill>
              <a:schemeClr val="bg1"/>
            </a:solidFill>
          </p:spPr>
          <p:txBody>
            <a:bodyPr wrap="square" rtlCol="0">
              <a:spAutoFit/>
            </a:bodyPr>
            <a:lstStyle/>
            <a:p>
              <a:r>
                <a:rPr lang="en-US" sz="1100" dirty="0" smtClean="0"/>
                <a:t>Main Deviations</a:t>
              </a:r>
              <a:endParaRPr lang="en-US" sz="1100" dirty="0"/>
            </a:p>
          </p:txBody>
        </p:sp>
        <p:sp>
          <p:nvSpPr>
            <p:cNvPr id="192" name="CaixaDeTexto 191"/>
            <p:cNvSpPr txBox="1"/>
            <p:nvPr/>
          </p:nvSpPr>
          <p:spPr>
            <a:xfrm>
              <a:off x="8666678" y="3495421"/>
              <a:ext cx="1199801" cy="261610"/>
            </a:xfrm>
            <a:prstGeom prst="rect">
              <a:avLst/>
            </a:prstGeom>
            <a:solidFill>
              <a:schemeClr val="bg1"/>
            </a:solidFill>
          </p:spPr>
          <p:txBody>
            <a:bodyPr wrap="square" rtlCol="0">
              <a:spAutoFit/>
            </a:bodyPr>
            <a:lstStyle/>
            <a:p>
              <a:pPr algn="ctr"/>
              <a:r>
                <a:rPr lang="en-US" sz="1100" b="1" dirty="0" smtClean="0"/>
                <a:t>Contract</a:t>
              </a:r>
              <a:endParaRPr lang="en-US" sz="1100" b="1" dirty="0"/>
            </a:p>
          </p:txBody>
        </p:sp>
        <p:sp>
          <p:nvSpPr>
            <p:cNvPr id="193" name="CaixaDeTexto 192"/>
            <p:cNvSpPr txBox="1"/>
            <p:nvPr/>
          </p:nvSpPr>
          <p:spPr>
            <a:xfrm>
              <a:off x="9893893" y="3497835"/>
              <a:ext cx="1029503" cy="261610"/>
            </a:xfrm>
            <a:prstGeom prst="rect">
              <a:avLst/>
            </a:prstGeom>
            <a:solidFill>
              <a:schemeClr val="bg1"/>
            </a:solidFill>
          </p:spPr>
          <p:txBody>
            <a:bodyPr wrap="square" rtlCol="0">
              <a:spAutoFit/>
            </a:bodyPr>
            <a:lstStyle/>
            <a:p>
              <a:pPr algn="ctr"/>
              <a:r>
                <a:rPr lang="en-US" sz="1100" b="1" dirty="0" smtClean="0"/>
                <a:t>Value</a:t>
              </a:r>
              <a:endParaRPr lang="en-US" sz="1100" b="1" dirty="0"/>
            </a:p>
          </p:txBody>
        </p:sp>
        <p:sp>
          <p:nvSpPr>
            <p:cNvPr id="194" name="CaixaDeTexto 193"/>
            <p:cNvSpPr txBox="1"/>
            <p:nvPr/>
          </p:nvSpPr>
          <p:spPr>
            <a:xfrm>
              <a:off x="10923396" y="3494915"/>
              <a:ext cx="1029503" cy="261610"/>
            </a:xfrm>
            <a:prstGeom prst="rect">
              <a:avLst/>
            </a:prstGeom>
            <a:solidFill>
              <a:schemeClr val="bg1"/>
            </a:solidFill>
          </p:spPr>
          <p:txBody>
            <a:bodyPr wrap="square" rtlCol="0">
              <a:spAutoFit/>
            </a:bodyPr>
            <a:lstStyle/>
            <a:p>
              <a:pPr algn="ctr"/>
              <a:r>
                <a:rPr lang="en-US" sz="1100" b="1" dirty="0" smtClean="0"/>
                <a:t>%</a:t>
              </a:r>
              <a:endParaRPr lang="en-US" sz="1100" b="1" dirty="0"/>
            </a:p>
          </p:txBody>
        </p:sp>
        <p:sp>
          <p:nvSpPr>
            <p:cNvPr id="198" name="CaixaDeTexto 197"/>
            <p:cNvSpPr txBox="1"/>
            <p:nvPr/>
          </p:nvSpPr>
          <p:spPr>
            <a:xfrm>
              <a:off x="8651550" y="3202950"/>
              <a:ext cx="3266045" cy="261610"/>
            </a:xfrm>
            <a:prstGeom prst="rect">
              <a:avLst/>
            </a:prstGeom>
            <a:solidFill>
              <a:schemeClr val="bg1"/>
            </a:solidFill>
          </p:spPr>
          <p:txBody>
            <a:bodyPr wrap="square" rtlCol="0">
              <a:spAutoFit/>
            </a:bodyPr>
            <a:lstStyle/>
            <a:p>
              <a:pPr algn="ctr"/>
              <a:r>
                <a:rPr lang="en-US" sz="1100" b="1" dirty="0" smtClean="0"/>
                <a:t>Main Projected Deviations**</a:t>
              </a:r>
              <a:endParaRPr lang="en-US" sz="1100" b="1" dirty="0"/>
            </a:p>
          </p:txBody>
        </p:sp>
      </p:grpSp>
      <p:sp>
        <p:nvSpPr>
          <p:cNvPr id="70" name="CaixaDeTexto 69"/>
          <p:cNvSpPr txBox="1"/>
          <p:nvPr/>
        </p:nvSpPr>
        <p:spPr>
          <a:xfrm>
            <a:off x="8476923" y="6417321"/>
            <a:ext cx="2853465" cy="461665"/>
          </a:xfrm>
          <a:prstGeom prst="rect">
            <a:avLst/>
          </a:prstGeom>
          <a:noFill/>
        </p:spPr>
        <p:txBody>
          <a:bodyPr wrap="square" rtlCol="0" anchor="ctr">
            <a:spAutoFit/>
          </a:bodyPr>
          <a:lstStyle/>
          <a:p>
            <a:r>
              <a:rPr lang="en-US" sz="800" dirty="0" smtClean="0"/>
              <a:t>* Items included in the Systems Budget, but managed by Rolling Stock Team</a:t>
            </a:r>
          </a:p>
          <a:p>
            <a:r>
              <a:rPr lang="pt-BR" sz="800" dirty="0" smtClean="0"/>
              <a:t>** </a:t>
            </a:r>
            <a:r>
              <a:rPr lang="en-US" sz="800" dirty="0"/>
              <a:t>Comparing to Target</a:t>
            </a:r>
            <a:endParaRPr lang="en-US" sz="800" dirty="0" smtClean="0"/>
          </a:p>
        </p:txBody>
      </p:sp>
      <p:sp>
        <p:nvSpPr>
          <p:cNvPr id="67" name="Retângulo de cantos arredondados 66"/>
          <p:cNvSpPr/>
          <p:nvPr/>
        </p:nvSpPr>
        <p:spPr>
          <a:xfrm>
            <a:off x="4907241" y="3067636"/>
            <a:ext cx="3514327" cy="2016000"/>
          </a:xfrm>
          <a:prstGeom prst="roundRect">
            <a:avLst>
              <a:gd name="adj" fmla="val 2222"/>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CaixaDeTexto 67"/>
          <p:cNvSpPr txBox="1"/>
          <p:nvPr/>
        </p:nvSpPr>
        <p:spPr>
          <a:xfrm>
            <a:off x="5116019" y="2946727"/>
            <a:ext cx="2446832" cy="261610"/>
          </a:xfrm>
          <a:prstGeom prst="rect">
            <a:avLst/>
          </a:prstGeom>
          <a:solidFill>
            <a:schemeClr val="bg1"/>
          </a:solidFill>
        </p:spPr>
        <p:txBody>
          <a:bodyPr wrap="square" rtlCol="0">
            <a:spAutoFit/>
          </a:bodyPr>
          <a:lstStyle/>
          <a:p>
            <a:r>
              <a:rPr lang="en-US" sz="1100" dirty="0" smtClean="0"/>
              <a:t>Main Hiring Contracts – Next 3 months</a:t>
            </a:r>
            <a:endParaRPr lang="en-US" sz="1100" dirty="0"/>
          </a:p>
        </p:txBody>
      </p:sp>
      <p:sp>
        <p:nvSpPr>
          <p:cNvPr id="69" name="Chave esquerda 68"/>
          <p:cNvSpPr/>
          <p:nvPr/>
        </p:nvSpPr>
        <p:spPr>
          <a:xfrm>
            <a:off x="4833016" y="3067636"/>
            <a:ext cx="151337" cy="2016000"/>
          </a:xfrm>
          <a:prstGeom prst="leftBrace">
            <a:avLst>
              <a:gd name="adj1" fmla="val 42430"/>
              <a:gd name="adj2" fmla="val 49902"/>
            </a:avLst>
          </a:prstGeom>
          <a:solidFill>
            <a:schemeClr val="bg1"/>
          </a:solidFill>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2" name="Chave esquerda 71"/>
          <p:cNvSpPr/>
          <p:nvPr/>
        </p:nvSpPr>
        <p:spPr>
          <a:xfrm>
            <a:off x="8421569" y="3067636"/>
            <a:ext cx="234768" cy="3336916"/>
          </a:xfrm>
          <a:prstGeom prst="leftBrace">
            <a:avLst>
              <a:gd name="adj1" fmla="val 42430"/>
              <a:gd name="adj2" fmla="val 63357"/>
            </a:avLst>
          </a:prstGeom>
          <a:solidFill>
            <a:schemeClr val="bg1"/>
          </a:solidFill>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5" name="CaixaDeTexto 84"/>
          <p:cNvSpPr txBox="1"/>
          <p:nvPr/>
        </p:nvSpPr>
        <p:spPr>
          <a:xfrm>
            <a:off x="248399" y="834179"/>
            <a:ext cx="3273014" cy="261610"/>
          </a:xfrm>
          <a:prstGeom prst="rect">
            <a:avLst/>
          </a:prstGeom>
          <a:solidFill>
            <a:schemeClr val="bg1"/>
          </a:solidFill>
        </p:spPr>
        <p:txBody>
          <a:bodyPr wrap="square" rtlCol="0">
            <a:spAutoFit/>
          </a:bodyPr>
          <a:lstStyle/>
          <a:p>
            <a:r>
              <a:rPr lang="en-US" sz="1100" dirty="0" smtClean="0"/>
              <a:t>FINANCIAL ANALYSIS – Data Base December/2020</a:t>
            </a:r>
            <a:endParaRPr lang="en-US" sz="1100" dirty="0"/>
          </a:p>
        </p:txBody>
      </p:sp>
      <p:pic>
        <p:nvPicPr>
          <p:cNvPr id="62" name="Imagem 61"/>
          <p:cNvPicPr>
            <a:picLocks/>
          </p:cNvPicPr>
          <p:nvPr/>
        </p:nvPicPr>
        <p:blipFill>
          <a:blip r:embed="rId7"/>
          <a:stretch>
            <a:fillRect/>
          </a:stretch>
        </p:blipFill>
        <p:spPr>
          <a:xfrm>
            <a:off x="-140400" y="1249200"/>
            <a:ext cx="2887200" cy="5212800"/>
          </a:xfrm>
          <a:prstGeom prst="rect">
            <a:avLst/>
          </a:prstGeom>
        </p:spPr>
      </p:pic>
      <p:pic>
        <p:nvPicPr>
          <p:cNvPr id="63" name="Imagem 62"/>
          <p:cNvPicPr>
            <a:picLocks/>
          </p:cNvPicPr>
          <p:nvPr/>
        </p:nvPicPr>
        <p:blipFill>
          <a:blip r:embed="rId8"/>
          <a:stretch>
            <a:fillRect/>
          </a:stretch>
        </p:blipFill>
        <p:spPr>
          <a:xfrm>
            <a:off x="2725200" y="1173600"/>
            <a:ext cx="1904400" cy="2088000"/>
          </a:xfrm>
          <a:prstGeom prst="rect">
            <a:avLst/>
          </a:prstGeom>
        </p:spPr>
      </p:pic>
      <p:pic>
        <p:nvPicPr>
          <p:cNvPr id="65" name="Imagem 64"/>
          <p:cNvPicPr>
            <a:picLocks/>
          </p:cNvPicPr>
          <p:nvPr/>
        </p:nvPicPr>
        <p:blipFill>
          <a:blip r:embed="rId9"/>
          <a:stretch>
            <a:fillRect/>
          </a:stretch>
        </p:blipFill>
        <p:spPr>
          <a:xfrm>
            <a:off x="2725200" y="3286800"/>
            <a:ext cx="1904400" cy="2088000"/>
          </a:xfrm>
          <a:prstGeom prst="rect">
            <a:avLst/>
          </a:prstGeom>
        </p:spPr>
      </p:pic>
      <p:pic>
        <p:nvPicPr>
          <p:cNvPr id="66" name="Imagem 65"/>
          <p:cNvPicPr>
            <a:picLocks/>
          </p:cNvPicPr>
          <p:nvPr/>
        </p:nvPicPr>
        <p:blipFill>
          <a:blip r:embed="rId10"/>
          <a:stretch>
            <a:fillRect/>
          </a:stretch>
        </p:blipFill>
        <p:spPr>
          <a:xfrm>
            <a:off x="2725200" y="5400000"/>
            <a:ext cx="1904400" cy="1360800"/>
          </a:xfrm>
          <a:prstGeom prst="rect">
            <a:avLst/>
          </a:prstGeom>
        </p:spPr>
      </p:pic>
      <p:pic>
        <p:nvPicPr>
          <p:cNvPr id="2" name="Imagem 1"/>
          <p:cNvPicPr>
            <a:picLocks/>
          </p:cNvPicPr>
          <p:nvPr/>
        </p:nvPicPr>
        <p:blipFill>
          <a:blip r:embed="rId11"/>
          <a:stretch>
            <a:fillRect/>
          </a:stretch>
        </p:blipFill>
        <p:spPr>
          <a:xfrm>
            <a:off x="4881600" y="5288400"/>
            <a:ext cx="1875600" cy="1494000"/>
          </a:xfrm>
          <a:prstGeom prst="rect">
            <a:avLst/>
          </a:prstGeom>
        </p:spPr>
      </p:pic>
      <p:cxnSp>
        <p:nvCxnSpPr>
          <p:cNvPr id="71" name="Conector reto 70"/>
          <p:cNvCxnSpPr/>
          <p:nvPr/>
        </p:nvCxnSpPr>
        <p:spPr>
          <a:xfrm flipH="1">
            <a:off x="4769825" y="5182216"/>
            <a:ext cx="365174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5" name="CaixaDeTexto 74"/>
          <p:cNvSpPr txBox="1"/>
          <p:nvPr/>
        </p:nvSpPr>
        <p:spPr>
          <a:xfrm>
            <a:off x="4997643" y="1145029"/>
            <a:ext cx="2208995" cy="261610"/>
          </a:xfrm>
          <a:prstGeom prst="rect">
            <a:avLst/>
          </a:prstGeom>
          <a:solidFill>
            <a:schemeClr val="bg1"/>
          </a:solidFill>
        </p:spPr>
        <p:txBody>
          <a:bodyPr wrap="square" rtlCol="0">
            <a:spAutoFit/>
          </a:bodyPr>
          <a:lstStyle/>
          <a:p>
            <a:pPr algn="ctr"/>
            <a:r>
              <a:rPr lang="en-US" sz="1100" b="1" dirty="0"/>
              <a:t>January/2021</a:t>
            </a:r>
          </a:p>
        </p:txBody>
      </p:sp>
      <p:sp>
        <p:nvSpPr>
          <p:cNvPr id="76" name="CaixaDeTexto 75"/>
          <p:cNvSpPr txBox="1"/>
          <p:nvPr/>
        </p:nvSpPr>
        <p:spPr>
          <a:xfrm>
            <a:off x="7495200" y="1145029"/>
            <a:ext cx="2035826" cy="261610"/>
          </a:xfrm>
          <a:prstGeom prst="rect">
            <a:avLst/>
          </a:prstGeom>
          <a:solidFill>
            <a:schemeClr val="bg1"/>
          </a:solidFill>
        </p:spPr>
        <p:txBody>
          <a:bodyPr wrap="square" rtlCol="0">
            <a:spAutoFit/>
          </a:bodyPr>
          <a:lstStyle/>
          <a:p>
            <a:pPr algn="ctr"/>
            <a:r>
              <a:rPr lang="en-US" sz="1100" b="1" dirty="0"/>
              <a:t>February/2021</a:t>
            </a:r>
          </a:p>
        </p:txBody>
      </p:sp>
      <p:sp>
        <p:nvSpPr>
          <p:cNvPr id="84" name="CaixaDeTexto 83"/>
          <p:cNvSpPr txBox="1"/>
          <p:nvPr/>
        </p:nvSpPr>
        <p:spPr>
          <a:xfrm>
            <a:off x="9814976" y="1145029"/>
            <a:ext cx="2102619" cy="261610"/>
          </a:xfrm>
          <a:prstGeom prst="rect">
            <a:avLst/>
          </a:prstGeom>
          <a:solidFill>
            <a:schemeClr val="bg1"/>
          </a:solidFill>
        </p:spPr>
        <p:txBody>
          <a:bodyPr wrap="square" rtlCol="0">
            <a:spAutoFit/>
          </a:bodyPr>
          <a:lstStyle/>
          <a:p>
            <a:pPr algn="ctr"/>
            <a:r>
              <a:rPr lang="en-US" sz="1100" b="1" dirty="0" smtClean="0"/>
              <a:t>March/2021</a:t>
            </a:r>
            <a:endParaRPr lang="en-US" sz="1100" b="1" dirty="0"/>
          </a:p>
        </p:txBody>
      </p:sp>
      <p:sp>
        <p:nvSpPr>
          <p:cNvPr id="91" name="CaixaDeTexto 90"/>
          <p:cNvSpPr txBox="1"/>
          <p:nvPr/>
        </p:nvSpPr>
        <p:spPr>
          <a:xfrm>
            <a:off x="8666679" y="3844158"/>
            <a:ext cx="1199801" cy="1200329"/>
          </a:xfrm>
          <a:prstGeom prst="rect">
            <a:avLst/>
          </a:prstGeom>
          <a:solidFill>
            <a:schemeClr val="bg1"/>
          </a:solidFill>
        </p:spPr>
        <p:txBody>
          <a:bodyPr wrap="square" rtlCol="0">
            <a:spAutoFit/>
          </a:bodyPr>
          <a:lstStyle/>
          <a:p>
            <a:pPr marL="228600" indent="-228600">
              <a:buFont typeface="+mj-lt"/>
              <a:buAutoNum type="arabicPeriod"/>
            </a:pPr>
            <a:r>
              <a:rPr lang="en-US" sz="900" dirty="0" smtClean="0"/>
              <a:t>Train</a:t>
            </a:r>
          </a:p>
          <a:p>
            <a:pPr marL="228600" indent="-228600">
              <a:buFont typeface="+mj-lt"/>
              <a:buAutoNum type="arabicPeriod"/>
            </a:pPr>
            <a:endParaRPr lang="en-US" sz="900" dirty="0" smtClean="0">
              <a:solidFill>
                <a:srgbClr val="FF0000"/>
              </a:solidFill>
            </a:endParaRPr>
          </a:p>
          <a:p>
            <a:pPr marL="228600" indent="-228600">
              <a:buFont typeface="+mj-lt"/>
              <a:buAutoNum type="arabicPeriod"/>
            </a:pPr>
            <a:r>
              <a:rPr lang="en-US" sz="900" dirty="0" smtClean="0">
                <a:solidFill>
                  <a:srgbClr val="FF0000"/>
                </a:solidFill>
              </a:rPr>
              <a:t>Maintenance Vehicle*</a:t>
            </a:r>
          </a:p>
          <a:p>
            <a:pPr marL="228600" indent="-228600">
              <a:buFont typeface="+mj-lt"/>
              <a:buAutoNum type="arabicPeriod"/>
            </a:pPr>
            <a:endParaRPr lang="en-US" sz="900" dirty="0" smtClean="0">
              <a:solidFill>
                <a:srgbClr val="FF0000"/>
              </a:solidFill>
            </a:endParaRPr>
          </a:p>
          <a:p>
            <a:pPr marL="228600" indent="-228600">
              <a:buFont typeface="+mj-lt"/>
              <a:buAutoNum type="arabicPeriod"/>
            </a:pPr>
            <a:r>
              <a:rPr lang="en-US" sz="900" dirty="0" smtClean="0">
                <a:solidFill>
                  <a:srgbClr val="0070C0"/>
                </a:solidFill>
              </a:rPr>
              <a:t>Depot*</a:t>
            </a:r>
          </a:p>
          <a:p>
            <a:pPr marL="228600" indent="-228600">
              <a:buFont typeface="+mj-lt"/>
              <a:buAutoNum type="arabicPeriod"/>
            </a:pPr>
            <a:endParaRPr lang="en-US" sz="900" dirty="0" smtClean="0">
              <a:solidFill>
                <a:srgbClr val="0070C0"/>
              </a:solidFill>
            </a:endParaRPr>
          </a:p>
          <a:p>
            <a:pPr marL="228600" indent="-228600">
              <a:buFont typeface="+mj-lt"/>
              <a:buAutoNum type="arabicPeriod"/>
            </a:pPr>
            <a:r>
              <a:rPr lang="en-US" sz="900" dirty="0" smtClean="0">
                <a:solidFill>
                  <a:srgbClr val="0070C0"/>
                </a:solidFill>
              </a:rPr>
              <a:t>Track Switch*</a:t>
            </a:r>
          </a:p>
        </p:txBody>
      </p:sp>
      <p:sp>
        <p:nvSpPr>
          <p:cNvPr id="92" name="CaixaDeTexto 91"/>
          <p:cNvSpPr txBox="1"/>
          <p:nvPr/>
        </p:nvSpPr>
        <p:spPr>
          <a:xfrm>
            <a:off x="9866480" y="3845943"/>
            <a:ext cx="1029503" cy="1200329"/>
          </a:xfrm>
          <a:prstGeom prst="rect">
            <a:avLst/>
          </a:prstGeom>
          <a:solidFill>
            <a:schemeClr val="bg1"/>
          </a:solidFill>
        </p:spPr>
        <p:txBody>
          <a:bodyPr wrap="square" rtlCol="0">
            <a:spAutoFit/>
          </a:bodyPr>
          <a:lstStyle/>
          <a:p>
            <a:pPr algn="ctr"/>
            <a:r>
              <a:rPr lang="pt-BR" sz="900" dirty="0" smtClean="0"/>
              <a:t>-</a:t>
            </a:r>
          </a:p>
          <a:p>
            <a:pPr algn="ctr"/>
            <a:endParaRPr lang="pt-BR" sz="900" dirty="0" smtClean="0">
              <a:solidFill>
                <a:srgbClr val="FF0000"/>
              </a:solidFill>
            </a:endParaRPr>
          </a:p>
          <a:p>
            <a:pPr algn="ctr"/>
            <a:r>
              <a:rPr lang="pt-BR" sz="900" dirty="0" smtClean="0">
                <a:solidFill>
                  <a:srgbClr val="FF0000"/>
                </a:solidFill>
              </a:rPr>
              <a:t>- R$ 1,46 MM</a:t>
            </a:r>
            <a:endParaRPr lang="en-US" sz="900" dirty="0" smtClean="0">
              <a:solidFill>
                <a:srgbClr val="FF0000"/>
              </a:solidFill>
            </a:endParaRPr>
          </a:p>
          <a:p>
            <a:pPr algn="ctr"/>
            <a:endParaRPr lang="pt-BR" sz="900" dirty="0" smtClean="0">
              <a:solidFill>
                <a:srgbClr val="0070C0"/>
              </a:solidFill>
            </a:endParaRPr>
          </a:p>
          <a:p>
            <a:pPr algn="ctr"/>
            <a:endParaRPr lang="en-US" sz="900" dirty="0">
              <a:solidFill>
                <a:srgbClr val="0070C0"/>
              </a:solidFill>
            </a:endParaRPr>
          </a:p>
          <a:p>
            <a:pPr algn="ctr"/>
            <a:r>
              <a:rPr lang="pt-BR" sz="900" dirty="0" smtClean="0">
                <a:solidFill>
                  <a:srgbClr val="0070C0"/>
                </a:solidFill>
              </a:rPr>
              <a:t>R$ 30,50 MM</a:t>
            </a:r>
            <a:endParaRPr lang="en-US" sz="900" dirty="0" smtClean="0">
              <a:solidFill>
                <a:srgbClr val="0070C0"/>
              </a:solidFill>
            </a:endParaRPr>
          </a:p>
          <a:p>
            <a:pPr algn="ctr"/>
            <a:endParaRPr lang="pt-BR" sz="900" dirty="0">
              <a:solidFill>
                <a:srgbClr val="0070C0"/>
              </a:solidFill>
            </a:endParaRPr>
          </a:p>
          <a:p>
            <a:pPr algn="ctr"/>
            <a:r>
              <a:rPr lang="pt-BR" sz="900" dirty="0" smtClean="0">
                <a:solidFill>
                  <a:srgbClr val="0070C0"/>
                </a:solidFill>
              </a:rPr>
              <a:t>R$ 8,80 MM</a:t>
            </a:r>
            <a:endParaRPr lang="en-US" sz="900" dirty="0">
              <a:solidFill>
                <a:srgbClr val="0070C0"/>
              </a:solidFill>
            </a:endParaRPr>
          </a:p>
        </p:txBody>
      </p:sp>
      <p:sp>
        <p:nvSpPr>
          <p:cNvPr id="93" name="CaixaDeTexto 92"/>
          <p:cNvSpPr txBox="1"/>
          <p:nvPr/>
        </p:nvSpPr>
        <p:spPr>
          <a:xfrm>
            <a:off x="10917316" y="3842631"/>
            <a:ext cx="1029503" cy="1200329"/>
          </a:xfrm>
          <a:prstGeom prst="rect">
            <a:avLst/>
          </a:prstGeom>
          <a:solidFill>
            <a:schemeClr val="bg1"/>
          </a:solidFill>
        </p:spPr>
        <p:txBody>
          <a:bodyPr wrap="square" rtlCol="0">
            <a:spAutoFit/>
          </a:bodyPr>
          <a:lstStyle/>
          <a:p>
            <a:pPr algn="ctr"/>
            <a:r>
              <a:rPr lang="pt-BR" sz="900" dirty="0" smtClean="0"/>
              <a:t>-</a:t>
            </a:r>
          </a:p>
          <a:p>
            <a:pPr algn="ctr"/>
            <a:endParaRPr lang="pt-BR" sz="900" dirty="0">
              <a:solidFill>
                <a:srgbClr val="FF0000"/>
              </a:solidFill>
            </a:endParaRPr>
          </a:p>
          <a:p>
            <a:pPr algn="ctr"/>
            <a:r>
              <a:rPr lang="pt-BR" sz="900" dirty="0" smtClean="0">
                <a:solidFill>
                  <a:srgbClr val="FF0000"/>
                </a:solidFill>
              </a:rPr>
              <a:t>-16,36%</a:t>
            </a:r>
            <a:endParaRPr lang="en-US" sz="900" dirty="0" smtClean="0">
              <a:solidFill>
                <a:srgbClr val="FF0000"/>
              </a:solidFill>
            </a:endParaRPr>
          </a:p>
          <a:p>
            <a:pPr algn="ctr"/>
            <a:endParaRPr lang="pt-BR" sz="900" dirty="0" smtClean="0">
              <a:solidFill>
                <a:srgbClr val="FF0000"/>
              </a:solidFill>
            </a:endParaRPr>
          </a:p>
          <a:p>
            <a:pPr algn="ctr"/>
            <a:endParaRPr lang="pt-BR" sz="900" dirty="0" smtClean="0">
              <a:solidFill>
                <a:srgbClr val="0070C0"/>
              </a:solidFill>
            </a:endParaRPr>
          </a:p>
          <a:p>
            <a:pPr algn="ctr"/>
            <a:r>
              <a:rPr lang="pt-BR" sz="900" dirty="0" smtClean="0">
                <a:solidFill>
                  <a:srgbClr val="0070C0"/>
                </a:solidFill>
              </a:rPr>
              <a:t>67,50%</a:t>
            </a:r>
          </a:p>
          <a:p>
            <a:pPr algn="ctr"/>
            <a:endParaRPr lang="pt-BR" sz="900" dirty="0">
              <a:solidFill>
                <a:srgbClr val="0070C0"/>
              </a:solidFill>
            </a:endParaRPr>
          </a:p>
          <a:p>
            <a:pPr algn="ctr"/>
            <a:r>
              <a:rPr lang="pt-BR" sz="900" dirty="0" smtClean="0">
                <a:solidFill>
                  <a:srgbClr val="0070C0"/>
                </a:solidFill>
              </a:rPr>
              <a:t>8,10%</a:t>
            </a:r>
            <a:endParaRPr lang="en-US" sz="900" dirty="0" smtClean="0">
              <a:solidFill>
                <a:srgbClr val="0070C0"/>
              </a:solidFill>
            </a:endParaRPr>
          </a:p>
        </p:txBody>
      </p:sp>
      <p:sp>
        <p:nvSpPr>
          <p:cNvPr id="94" name="CaixaDeTexto 93"/>
          <p:cNvSpPr txBox="1"/>
          <p:nvPr/>
        </p:nvSpPr>
        <p:spPr>
          <a:xfrm>
            <a:off x="6847870" y="5288400"/>
            <a:ext cx="1629053" cy="1415772"/>
          </a:xfrm>
          <a:prstGeom prst="rect">
            <a:avLst/>
          </a:prstGeom>
          <a:noFill/>
          <a:ln w="6350">
            <a:solidFill>
              <a:schemeClr val="bg1">
                <a:lumMod val="85000"/>
              </a:schemeClr>
            </a:solidFill>
          </a:ln>
        </p:spPr>
        <p:txBody>
          <a:bodyPr wrap="square" rtlCol="0" anchor="ctr">
            <a:spAutoFit/>
          </a:bodyPr>
          <a:lstStyle/>
          <a:p>
            <a:pPr algn="just"/>
            <a:r>
              <a:rPr lang="en-US" sz="900" dirty="0" smtClean="0"/>
              <a:t>Variation between projections with the current currency quotation and projections with the Budget dollar quotation R$ 4,07.</a:t>
            </a:r>
          </a:p>
          <a:p>
            <a:pPr algn="just"/>
            <a:endParaRPr lang="en-US" sz="900" dirty="0" smtClean="0"/>
          </a:p>
          <a:p>
            <a:pPr algn="just"/>
            <a:r>
              <a:rPr lang="en-US" sz="800" b="1" dirty="0" smtClean="0"/>
              <a:t>Current Currency Quotations:</a:t>
            </a:r>
          </a:p>
          <a:p>
            <a:pPr algn="just"/>
            <a:r>
              <a:rPr lang="en-US" sz="800" dirty="0" smtClean="0"/>
              <a:t>Dollar quotation R$ 5,35</a:t>
            </a:r>
          </a:p>
          <a:p>
            <a:pPr algn="just"/>
            <a:r>
              <a:rPr lang="en-US" sz="800" dirty="0" smtClean="0"/>
              <a:t>Euro quotation R$ 6,48</a:t>
            </a:r>
          </a:p>
          <a:p>
            <a:pPr algn="just"/>
            <a:r>
              <a:rPr lang="en-US" sz="800" dirty="0" smtClean="0"/>
              <a:t>Pound quotation R$ 7,29</a:t>
            </a:r>
            <a:endParaRPr lang="en-US" sz="800" dirty="0"/>
          </a:p>
        </p:txBody>
      </p:sp>
    </p:spTree>
    <p:extLst>
      <p:ext uri="{BB962C8B-B14F-4D97-AF65-F5344CB8AC3E}">
        <p14:creationId xmlns:p14="http://schemas.microsoft.com/office/powerpoint/2010/main" val="11144091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15">
            <a:hlinkClick r:id="rId3" action="ppaction://hlinksldjump"/>
          </p:cNvPr>
          <p:cNvSpPr txBox="1"/>
          <p:nvPr/>
        </p:nvSpPr>
        <p:spPr>
          <a:xfrm>
            <a:off x="1659603" y="69242"/>
            <a:ext cx="1980000" cy="584775"/>
          </a:xfrm>
          <a:prstGeom prst="rect">
            <a:avLst/>
          </a:prstGeom>
          <a:noFill/>
        </p:spPr>
        <p:txBody>
          <a:bodyPr wrap="square" rtlCol="0">
            <a:spAutoFit/>
          </a:bodyPr>
          <a:lstStyle/>
          <a:p>
            <a:pPr algn="ctr"/>
            <a:r>
              <a:rPr lang="pt-BR" altLang="zh-CN" sz="3200" dirty="0" smtClean="0">
                <a:solidFill>
                  <a:srgbClr val="C00000"/>
                </a:solidFill>
                <a:latin typeface="Century Gothic" panose="020B0502020202020204" pitchFamily="34" charset="0"/>
              </a:rPr>
              <a:t>PROJECT</a:t>
            </a:r>
          </a:p>
        </p:txBody>
      </p:sp>
      <p:sp>
        <p:nvSpPr>
          <p:cNvPr id="31" name="文本框 15">
            <a:hlinkClick r:id="rId4" action="ppaction://hlinksldjump"/>
          </p:cNvPr>
          <p:cNvSpPr txBox="1"/>
          <p:nvPr/>
        </p:nvSpPr>
        <p:spPr>
          <a:xfrm>
            <a:off x="4274978" y="69242"/>
            <a:ext cx="1188000" cy="584775"/>
          </a:xfrm>
          <a:prstGeom prst="rect">
            <a:avLst/>
          </a:prstGeom>
          <a:noFill/>
        </p:spPr>
        <p:txBody>
          <a:bodyPr wrap="square" rtlCol="0">
            <a:spAutoFit/>
          </a:bodyPr>
          <a:lstStyle/>
          <a:p>
            <a:pPr algn="ctr"/>
            <a:r>
              <a:rPr lang="pt-BR" altLang="zh-CN" sz="3200" dirty="0" smtClean="0">
                <a:solidFill>
                  <a:schemeClr val="accent2">
                    <a:lumMod val="40000"/>
                    <a:lumOff val="60000"/>
                  </a:schemeClr>
                </a:solidFill>
                <a:latin typeface="Century Gothic" panose="020B0502020202020204" pitchFamily="34" charset="0"/>
              </a:rPr>
              <a:t>CIVIL</a:t>
            </a:r>
          </a:p>
        </p:txBody>
      </p:sp>
      <p:sp>
        <p:nvSpPr>
          <p:cNvPr id="32" name="文本框 15">
            <a:hlinkClick r:id="rId5" action="ppaction://hlinksldjump"/>
          </p:cNvPr>
          <p:cNvSpPr txBox="1"/>
          <p:nvPr/>
        </p:nvSpPr>
        <p:spPr>
          <a:xfrm>
            <a:off x="6098353" y="69242"/>
            <a:ext cx="1800000" cy="584775"/>
          </a:xfrm>
          <a:prstGeom prst="rect">
            <a:avLst/>
          </a:prstGeom>
          <a:noFill/>
        </p:spPr>
        <p:txBody>
          <a:bodyPr wrap="square" rtlCol="0">
            <a:spAutoFit/>
          </a:bodyPr>
          <a:lstStyle/>
          <a:p>
            <a:pPr algn="ctr"/>
            <a:r>
              <a:rPr lang="pt-BR" altLang="zh-CN" sz="3200" dirty="0" smtClean="0">
                <a:solidFill>
                  <a:schemeClr val="accent2">
                    <a:lumMod val="40000"/>
                    <a:lumOff val="60000"/>
                  </a:schemeClr>
                </a:solidFill>
                <a:latin typeface="Century Gothic" panose="020B0502020202020204" pitchFamily="34" charset="0"/>
              </a:rPr>
              <a:t>SYSTEMS</a:t>
            </a:r>
          </a:p>
        </p:txBody>
      </p:sp>
      <p:sp>
        <p:nvSpPr>
          <p:cNvPr id="33" name="文本框 15">
            <a:hlinkClick r:id="rId6" action="ppaction://hlinksldjump"/>
          </p:cNvPr>
          <p:cNvSpPr txBox="1"/>
          <p:nvPr/>
        </p:nvSpPr>
        <p:spPr>
          <a:xfrm>
            <a:off x="8533727" y="69242"/>
            <a:ext cx="3348000" cy="584775"/>
          </a:xfrm>
          <a:prstGeom prst="rect">
            <a:avLst/>
          </a:prstGeom>
          <a:noFill/>
        </p:spPr>
        <p:txBody>
          <a:bodyPr wrap="square" rtlCol="0">
            <a:spAutoFit/>
          </a:bodyPr>
          <a:lstStyle/>
          <a:p>
            <a:pPr algn="ctr"/>
            <a:r>
              <a:rPr lang="pt-BR" altLang="zh-CN" sz="3200" dirty="0" smtClean="0">
                <a:solidFill>
                  <a:schemeClr val="accent2">
                    <a:lumMod val="40000"/>
                    <a:lumOff val="60000"/>
                  </a:schemeClr>
                </a:solidFill>
                <a:latin typeface="Century Gothic" panose="020B0502020202020204" pitchFamily="34" charset="0"/>
              </a:rPr>
              <a:t>ROLLING STOCK</a:t>
            </a:r>
          </a:p>
        </p:txBody>
      </p:sp>
      <p:cxnSp>
        <p:nvCxnSpPr>
          <p:cNvPr id="34" name="Straight Connector 33"/>
          <p:cNvCxnSpPr/>
          <p:nvPr/>
        </p:nvCxnSpPr>
        <p:spPr>
          <a:xfrm>
            <a:off x="3922174" y="32222"/>
            <a:ext cx="0" cy="64800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5805979" y="32222"/>
            <a:ext cx="0" cy="64800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8260503" y="32222"/>
            <a:ext cx="0" cy="64800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438590" y="32222"/>
            <a:ext cx="0" cy="64800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27" name="Retângulo de cantos arredondados 26"/>
          <p:cNvSpPr/>
          <p:nvPr/>
        </p:nvSpPr>
        <p:spPr>
          <a:xfrm>
            <a:off x="-141668" y="811368"/>
            <a:ext cx="12453871" cy="2886130"/>
          </a:xfrm>
          <a:prstGeom prst="roundRect">
            <a:avLst>
              <a:gd name="adj" fmla="val 3853"/>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CaixaDeTexto 27"/>
          <p:cNvSpPr txBox="1"/>
          <p:nvPr/>
        </p:nvSpPr>
        <p:spPr>
          <a:xfrm>
            <a:off x="249005" y="701769"/>
            <a:ext cx="3240000" cy="769441"/>
          </a:xfrm>
          <a:prstGeom prst="rect">
            <a:avLst/>
          </a:prstGeom>
          <a:solidFill>
            <a:schemeClr val="bg1"/>
          </a:solidFill>
        </p:spPr>
        <p:txBody>
          <a:bodyPr wrap="square" rtlCol="0">
            <a:spAutoFit/>
          </a:bodyPr>
          <a:lstStyle/>
          <a:p>
            <a:r>
              <a:rPr lang="en-US" sz="1100" dirty="0" smtClean="0"/>
              <a:t>MONTHLY ACTION </a:t>
            </a:r>
            <a:r>
              <a:rPr lang="en-US" sz="1100" dirty="0"/>
              <a:t>PLAN – Data base December/2020</a:t>
            </a:r>
          </a:p>
          <a:p>
            <a:endParaRPr lang="en-US" sz="1100" dirty="0"/>
          </a:p>
        </p:txBody>
      </p:sp>
      <p:sp>
        <p:nvSpPr>
          <p:cNvPr id="25" name="Retângulo de cantos arredondados 24"/>
          <p:cNvSpPr/>
          <p:nvPr/>
        </p:nvSpPr>
        <p:spPr>
          <a:xfrm>
            <a:off x="-143815" y="3859498"/>
            <a:ext cx="12456018" cy="2968086"/>
          </a:xfrm>
          <a:prstGeom prst="roundRect">
            <a:avLst>
              <a:gd name="adj" fmla="val 3853"/>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CaixaDeTexto 38"/>
          <p:cNvSpPr txBox="1"/>
          <p:nvPr/>
        </p:nvSpPr>
        <p:spPr>
          <a:xfrm>
            <a:off x="246856" y="3751916"/>
            <a:ext cx="2406191" cy="261610"/>
          </a:xfrm>
          <a:prstGeom prst="rect">
            <a:avLst/>
          </a:prstGeom>
          <a:solidFill>
            <a:schemeClr val="bg1"/>
          </a:solidFill>
        </p:spPr>
        <p:txBody>
          <a:bodyPr wrap="square" rtlCol="0">
            <a:spAutoFit/>
          </a:bodyPr>
          <a:lstStyle/>
          <a:p>
            <a:r>
              <a:rPr lang="en-US" sz="1100" dirty="0"/>
              <a:t>STATUS OF ACTIONS BY DEPARTMENT</a:t>
            </a:r>
          </a:p>
        </p:txBody>
      </p:sp>
      <p:pic>
        <p:nvPicPr>
          <p:cNvPr id="3" name="Imagem 2"/>
          <p:cNvPicPr>
            <a:picLocks noChangeAspect="1"/>
          </p:cNvPicPr>
          <p:nvPr/>
        </p:nvPicPr>
        <p:blipFill>
          <a:blip r:embed="rId7"/>
          <a:stretch>
            <a:fillRect/>
          </a:stretch>
        </p:blipFill>
        <p:spPr>
          <a:xfrm>
            <a:off x="129600" y="1119600"/>
            <a:ext cx="5035871" cy="2437200"/>
          </a:xfrm>
          <a:prstGeom prst="rect">
            <a:avLst/>
          </a:prstGeom>
        </p:spPr>
      </p:pic>
      <p:pic>
        <p:nvPicPr>
          <p:cNvPr id="6" name="Imagem 5"/>
          <p:cNvPicPr>
            <a:picLocks noChangeAspect="1"/>
          </p:cNvPicPr>
          <p:nvPr/>
        </p:nvPicPr>
        <p:blipFill>
          <a:blip r:embed="rId8"/>
          <a:stretch>
            <a:fillRect/>
          </a:stretch>
        </p:blipFill>
        <p:spPr>
          <a:xfrm>
            <a:off x="5558400" y="1494000"/>
            <a:ext cx="2879189" cy="1965600"/>
          </a:xfrm>
          <a:prstGeom prst="rect">
            <a:avLst/>
          </a:prstGeom>
        </p:spPr>
      </p:pic>
      <p:pic>
        <p:nvPicPr>
          <p:cNvPr id="8" name="Imagem 7"/>
          <p:cNvPicPr>
            <a:picLocks noChangeAspect="1"/>
          </p:cNvPicPr>
          <p:nvPr/>
        </p:nvPicPr>
        <p:blipFill>
          <a:blip r:embed="rId9"/>
          <a:stretch>
            <a:fillRect/>
          </a:stretch>
        </p:blipFill>
        <p:spPr>
          <a:xfrm>
            <a:off x="8917200" y="1494000"/>
            <a:ext cx="2880000" cy="1963008"/>
          </a:xfrm>
          <a:prstGeom prst="rect">
            <a:avLst/>
          </a:prstGeom>
        </p:spPr>
      </p:pic>
      <p:pic>
        <p:nvPicPr>
          <p:cNvPr id="9" name="Imagem 8"/>
          <p:cNvPicPr>
            <a:picLocks noChangeAspect="1"/>
          </p:cNvPicPr>
          <p:nvPr/>
        </p:nvPicPr>
        <p:blipFill>
          <a:blip r:embed="rId10"/>
          <a:stretch>
            <a:fillRect/>
          </a:stretch>
        </p:blipFill>
        <p:spPr>
          <a:xfrm>
            <a:off x="1440000" y="3996000"/>
            <a:ext cx="9157517" cy="2833200"/>
          </a:xfrm>
          <a:prstGeom prst="rect">
            <a:avLst/>
          </a:prstGeom>
        </p:spPr>
      </p:pic>
    </p:spTree>
    <p:extLst>
      <p:ext uri="{BB962C8B-B14F-4D97-AF65-F5344CB8AC3E}">
        <p14:creationId xmlns:p14="http://schemas.microsoft.com/office/powerpoint/2010/main" val="25155493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Imagem 75"/>
          <p:cNvPicPr>
            <a:picLocks/>
          </p:cNvPicPr>
          <p:nvPr/>
        </p:nvPicPr>
        <p:blipFill>
          <a:blip r:embed="rId3"/>
          <a:stretch>
            <a:fillRect/>
          </a:stretch>
        </p:blipFill>
        <p:spPr>
          <a:xfrm>
            <a:off x="4658400" y="3693600"/>
            <a:ext cx="7506000" cy="3009600"/>
          </a:xfrm>
          <a:prstGeom prst="rect">
            <a:avLst/>
          </a:prstGeom>
        </p:spPr>
      </p:pic>
      <p:sp>
        <p:nvSpPr>
          <p:cNvPr id="30" name="文本框 15">
            <a:hlinkClick r:id="rId4" action="ppaction://hlinksldjump"/>
          </p:cNvPr>
          <p:cNvSpPr txBox="1"/>
          <p:nvPr/>
        </p:nvSpPr>
        <p:spPr>
          <a:xfrm>
            <a:off x="1659603" y="69242"/>
            <a:ext cx="1980000" cy="584775"/>
          </a:xfrm>
          <a:prstGeom prst="rect">
            <a:avLst/>
          </a:prstGeom>
          <a:noFill/>
        </p:spPr>
        <p:txBody>
          <a:bodyPr wrap="square" rtlCol="0">
            <a:spAutoFit/>
          </a:bodyPr>
          <a:lstStyle>
            <a:defPPr>
              <a:defRPr lang="pt-BR"/>
            </a:defPPr>
            <a:lvl1pPr algn="ctr">
              <a:defRPr sz="3200">
                <a:solidFill>
                  <a:schemeClr val="accent2">
                    <a:lumMod val="40000"/>
                    <a:lumOff val="60000"/>
                  </a:schemeClr>
                </a:solidFill>
                <a:latin typeface="Century Gothic" panose="020B0502020202020204" pitchFamily="34" charset="0"/>
              </a:defRPr>
            </a:lvl1pPr>
          </a:lstStyle>
          <a:p>
            <a:r>
              <a:rPr lang="pt-BR" altLang="zh-CN" dirty="0"/>
              <a:t>PROJECT</a:t>
            </a:r>
          </a:p>
        </p:txBody>
      </p:sp>
      <p:sp>
        <p:nvSpPr>
          <p:cNvPr id="31" name="文本框 15">
            <a:hlinkClick r:id="rId5" action="ppaction://hlinksldjump"/>
          </p:cNvPr>
          <p:cNvSpPr txBox="1"/>
          <p:nvPr/>
        </p:nvSpPr>
        <p:spPr>
          <a:xfrm>
            <a:off x="4274978" y="69242"/>
            <a:ext cx="1188000" cy="584775"/>
          </a:xfrm>
          <a:prstGeom prst="rect">
            <a:avLst/>
          </a:prstGeom>
          <a:noFill/>
        </p:spPr>
        <p:txBody>
          <a:bodyPr wrap="square" rtlCol="0">
            <a:spAutoFit/>
          </a:bodyPr>
          <a:lstStyle>
            <a:defPPr>
              <a:defRPr lang="pt-BR"/>
            </a:defPPr>
            <a:lvl1pPr algn="ctr">
              <a:defRPr sz="3200">
                <a:solidFill>
                  <a:schemeClr val="accent2">
                    <a:lumMod val="40000"/>
                    <a:lumOff val="60000"/>
                  </a:schemeClr>
                </a:solidFill>
                <a:latin typeface="Century Gothic" panose="020B0502020202020204" pitchFamily="34" charset="0"/>
              </a:defRPr>
            </a:lvl1pPr>
          </a:lstStyle>
          <a:p>
            <a:r>
              <a:rPr lang="pt-BR" altLang="zh-CN" dirty="0"/>
              <a:t>CIVIL</a:t>
            </a:r>
          </a:p>
        </p:txBody>
      </p:sp>
      <p:sp>
        <p:nvSpPr>
          <p:cNvPr id="32" name="文本框 15">
            <a:hlinkClick r:id="rId6" action="ppaction://hlinksldjump"/>
          </p:cNvPr>
          <p:cNvSpPr txBox="1"/>
          <p:nvPr/>
        </p:nvSpPr>
        <p:spPr>
          <a:xfrm>
            <a:off x="6098353" y="69242"/>
            <a:ext cx="1800000" cy="584775"/>
          </a:xfrm>
          <a:prstGeom prst="rect">
            <a:avLst/>
          </a:prstGeom>
          <a:noFill/>
        </p:spPr>
        <p:txBody>
          <a:bodyPr wrap="square" rtlCol="0">
            <a:spAutoFit/>
          </a:bodyPr>
          <a:lstStyle>
            <a:defPPr>
              <a:defRPr lang="pt-BR"/>
            </a:defPPr>
            <a:lvl1pPr algn="ctr">
              <a:defRPr sz="3200">
                <a:solidFill>
                  <a:schemeClr val="accent2">
                    <a:lumMod val="40000"/>
                    <a:lumOff val="60000"/>
                  </a:schemeClr>
                </a:solidFill>
                <a:latin typeface="Century Gothic" panose="020B0502020202020204" pitchFamily="34" charset="0"/>
              </a:defRPr>
            </a:lvl1pPr>
          </a:lstStyle>
          <a:p>
            <a:r>
              <a:rPr lang="pt-BR" altLang="zh-CN" dirty="0"/>
              <a:t>SYSTEMS</a:t>
            </a:r>
          </a:p>
        </p:txBody>
      </p:sp>
      <p:sp>
        <p:nvSpPr>
          <p:cNvPr id="33" name="文本框 15">
            <a:hlinkClick r:id="rId7" action="ppaction://hlinksldjump"/>
          </p:cNvPr>
          <p:cNvSpPr txBox="1"/>
          <p:nvPr/>
        </p:nvSpPr>
        <p:spPr>
          <a:xfrm>
            <a:off x="8533727" y="69242"/>
            <a:ext cx="3348000" cy="584775"/>
          </a:xfrm>
          <a:prstGeom prst="rect">
            <a:avLst/>
          </a:prstGeom>
          <a:noFill/>
        </p:spPr>
        <p:txBody>
          <a:bodyPr wrap="square" rtlCol="0">
            <a:spAutoFit/>
          </a:bodyPr>
          <a:lstStyle>
            <a:defPPr>
              <a:defRPr lang="pt-BR"/>
            </a:defPPr>
            <a:lvl1pPr algn="ctr">
              <a:defRPr sz="3200">
                <a:solidFill>
                  <a:srgbClr val="C00000"/>
                </a:solidFill>
                <a:latin typeface="Century Gothic" panose="020B0502020202020204" pitchFamily="34" charset="0"/>
              </a:defRPr>
            </a:lvl1pPr>
          </a:lstStyle>
          <a:p>
            <a:r>
              <a:rPr lang="pt-BR" altLang="zh-CN" dirty="0"/>
              <a:t>ROLLING STOCK</a:t>
            </a:r>
          </a:p>
        </p:txBody>
      </p:sp>
      <p:cxnSp>
        <p:nvCxnSpPr>
          <p:cNvPr id="34" name="Straight Connector 33"/>
          <p:cNvCxnSpPr/>
          <p:nvPr/>
        </p:nvCxnSpPr>
        <p:spPr>
          <a:xfrm>
            <a:off x="3922174" y="32222"/>
            <a:ext cx="0" cy="64800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5805979" y="32222"/>
            <a:ext cx="0" cy="64800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8260503" y="32222"/>
            <a:ext cx="0" cy="64800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438590" y="32222"/>
            <a:ext cx="0" cy="64800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nvGrpSpPr>
          <p:cNvPr id="27" name="Group 40"/>
          <p:cNvGrpSpPr/>
          <p:nvPr/>
        </p:nvGrpSpPr>
        <p:grpSpPr>
          <a:xfrm>
            <a:off x="4589186" y="3327029"/>
            <a:ext cx="7735895" cy="3511652"/>
            <a:chOff x="4273865" y="3255508"/>
            <a:chExt cx="7735895" cy="4451606"/>
          </a:xfrm>
        </p:grpSpPr>
        <p:sp>
          <p:nvSpPr>
            <p:cNvPr id="39" name="Retângulo de cantos arredondados 28"/>
            <p:cNvSpPr/>
            <p:nvPr/>
          </p:nvSpPr>
          <p:spPr>
            <a:xfrm>
              <a:off x="4273865" y="3417322"/>
              <a:ext cx="7735895" cy="4289792"/>
            </a:xfrm>
            <a:prstGeom prst="roundRect">
              <a:avLst>
                <a:gd name="adj" fmla="val 1558"/>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CaixaDeTexto 29"/>
            <p:cNvSpPr txBox="1"/>
            <p:nvPr/>
          </p:nvSpPr>
          <p:spPr>
            <a:xfrm>
              <a:off x="4672249" y="3255508"/>
              <a:ext cx="3678636" cy="331634"/>
            </a:xfrm>
            <a:prstGeom prst="rect">
              <a:avLst/>
            </a:prstGeom>
            <a:solidFill>
              <a:schemeClr val="bg1"/>
            </a:solidFill>
          </p:spPr>
          <p:txBody>
            <a:bodyPr wrap="square" rtlCol="0">
              <a:spAutoFit/>
            </a:bodyPr>
            <a:lstStyle/>
            <a:p>
              <a:r>
                <a:rPr lang="en-US" sz="1100" dirty="0" smtClean="0"/>
                <a:t>PHYSICAL-FINANCIAL PROGRESS – Data base December/2020</a:t>
              </a:r>
              <a:endParaRPr lang="en-US" sz="1100" dirty="0"/>
            </a:p>
          </p:txBody>
        </p:sp>
      </p:grpSp>
      <p:grpSp>
        <p:nvGrpSpPr>
          <p:cNvPr id="43" name="Group 40"/>
          <p:cNvGrpSpPr/>
          <p:nvPr/>
        </p:nvGrpSpPr>
        <p:grpSpPr>
          <a:xfrm>
            <a:off x="-132066" y="2586651"/>
            <a:ext cx="4639373" cy="2946514"/>
            <a:chOff x="4273865" y="3255508"/>
            <a:chExt cx="7735895" cy="4451606"/>
          </a:xfrm>
        </p:grpSpPr>
        <p:sp>
          <p:nvSpPr>
            <p:cNvPr id="49" name="Retângulo de cantos arredondados 28"/>
            <p:cNvSpPr/>
            <p:nvPr/>
          </p:nvSpPr>
          <p:spPr>
            <a:xfrm>
              <a:off x="4273865" y="3417322"/>
              <a:ext cx="7735895" cy="4289792"/>
            </a:xfrm>
            <a:prstGeom prst="roundRect">
              <a:avLst>
                <a:gd name="adj" fmla="val 1558"/>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CaixaDeTexto 29"/>
            <p:cNvSpPr txBox="1"/>
            <p:nvPr/>
          </p:nvSpPr>
          <p:spPr>
            <a:xfrm>
              <a:off x="4672249" y="3255508"/>
              <a:ext cx="2220597" cy="331634"/>
            </a:xfrm>
            <a:prstGeom prst="rect">
              <a:avLst/>
            </a:prstGeom>
            <a:solidFill>
              <a:schemeClr val="bg1"/>
            </a:solidFill>
          </p:spPr>
          <p:txBody>
            <a:bodyPr wrap="square" rtlCol="0">
              <a:spAutoFit/>
            </a:bodyPr>
            <a:lstStyle/>
            <a:p>
              <a:r>
                <a:rPr lang="en-US" sz="1100" dirty="0" smtClean="0"/>
                <a:t>ATTENTION POINTS</a:t>
              </a:r>
              <a:endParaRPr lang="en-US" sz="1100" dirty="0"/>
            </a:p>
          </p:txBody>
        </p:sp>
      </p:grpSp>
      <p:grpSp>
        <p:nvGrpSpPr>
          <p:cNvPr id="57" name="Group 40"/>
          <p:cNvGrpSpPr/>
          <p:nvPr/>
        </p:nvGrpSpPr>
        <p:grpSpPr>
          <a:xfrm>
            <a:off x="-132066" y="704985"/>
            <a:ext cx="4639373" cy="1909755"/>
            <a:chOff x="4273865" y="3213270"/>
            <a:chExt cx="7735895" cy="4493844"/>
          </a:xfrm>
        </p:grpSpPr>
        <p:sp>
          <p:nvSpPr>
            <p:cNvPr id="58" name="Retângulo de cantos arredondados 28"/>
            <p:cNvSpPr/>
            <p:nvPr/>
          </p:nvSpPr>
          <p:spPr>
            <a:xfrm>
              <a:off x="4273865" y="3417322"/>
              <a:ext cx="7735895" cy="4289792"/>
            </a:xfrm>
            <a:prstGeom prst="roundRect">
              <a:avLst>
                <a:gd name="adj" fmla="val 1558"/>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CaixaDeTexto 29"/>
            <p:cNvSpPr txBox="1"/>
            <p:nvPr/>
          </p:nvSpPr>
          <p:spPr>
            <a:xfrm>
              <a:off x="4672251" y="3213270"/>
              <a:ext cx="4929608" cy="441147"/>
            </a:xfrm>
            <a:prstGeom prst="rect">
              <a:avLst/>
            </a:prstGeom>
            <a:solidFill>
              <a:schemeClr val="bg1"/>
            </a:solidFill>
          </p:spPr>
          <p:txBody>
            <a:bodyPr wrap="square" rtlCol="0">
              <a:spAutoFit/>
            </a:bodyPr>
            <a:lstStyle/>
            <a:p>
              <a:r>
                <a:rPr lang="en-US" sz="1100" dirty="0" smtClean="0"/>
                <a:t>PHYSICAL PROGRESS FORECAST – Next 3 months</a:t>
              </a:r>
              <a:endParaRPr lang="en-US" sz="1100" dirty="0"/>
            </a:p>
          </p:txBody>
        </p:sp>
      </p:grpSp>
      <p:grpSp>
        <p:nvGrpSpPr>
          <p:cNvPr id="60" name="Group 40"/>
          <p:cNvGrpSpPr/>
          <p:nvPr/>
        </p:nvGrpSpPr>
        <p:grpSpPr>
          <a:xfrm>
            <a:off x="4589186" y="682682"/>
            <a:ext cx="7735895" cy="2664949"/>
            <a:chOff x="4273865" y="3213270"/>
            <a:chExt cx="7735895" cy="4493844"/>
          </a:xfrm>
        </p:grpSpPr>
        <p:sp>
          <p:nvSpPr>
            <p:cNvPr id="61" name="Retângulo de cantos arredondados 28"/>
            <p:cNvSpPr/>
            <p:nvPr/>
          </p:nvSpPr>
          <p:spPr>
            <a:xfrm>
              <a:off x="4273865" y="3417322"/>
              <a:ext cx="7735895" cy="4289792"/>
            </a:xfrm>
            <a:prstGeom prst="roundRect">
              <a:avLst>
                <a:gd name="adj" fmla="val 1558"/>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CaixaDeTexto 29"/>
            <p:cNvSpPr txBox="1"/>
            <p:nvPr/>
          </p:nvSpPr>
          <p:spPr>
            <a:xfrm>
              <a:off x="4672252" y="3213270"/>
              <a:ext cx="1239492" cy="441147"/>
            </a:xfrm>
            <a:prstGeom prst="rect">
              <a:avLst/>
            </a:prstGeom>
            <a:solidFill>
              <a:schemeClr val="bg1"/>
            </a:solidFill>
          </p:spPr>
          <p:txBody>
            <a:bodyPr wrap="square" rtlCol="0">
              <a:spAutoFit/>
            </a:bodyPr>
            <a:lstStyle/>
            <a:p>
              <a:r>
                <a:rPr lang="en-US" sz="1100" dirty="0" smtClean="0"/>
                <a:t>MAIN DEVIATIONS</a:t>
              </a:r>
              <a:endParaRPr lang="en-US" sz="1100" dirty="0"/>
            </a:p>
          </p:txBody>
        </p:sp>
      </p:grpSp>
      <p:sp>
        <p:nvSpPr>
          <p:cNvPr id="63" name="CaixaDeTexto 62"/>
          <p:cNvSpPr txBox="1"/>
          <p:nvPr/>
        </p:nvSpPr>
        <p:spPr>
          <a:xfrm>
            <a:off x="15413" y="2816707"/>
            <a:ext cx="4422122" cy="2400657"/>
          </a:xfrm>
          <a:prstGeom prst="rect">
            <a:avLst/>
          </a:prstGeom>
          <a:noFill/>
        </p:spPr>
        <p:txBody>
          <a:bodyPr wrap="square" rtlCol="0">
            <a:spAutoFit/>
          </a:bodyPr>
          <a:lstStyle/>
          <a:p>
            <a:pPr marL="228600" indent="-228600">
              <a:spcBef>
                <a:spcPts val="300"/>
              </a:spcBef>
              <a:buFont typeface="+mj-lt"/>
              <a:buAutoNum type="arabicPeriod"/>
            </a:pPr>
            <a:r>
              <a:rPr lang="en-US" sz="900" b="1" dirty="0" smtClean="0"/>
              <a:t>Train Contract Signature</a:t>
            </a:r>
            <a:endParaRPr lang="en-US" sz="1000" b="1" dirty="0" smtClean="0"/>
          </a:p>
          <a:p>
            <a:pPr lvl="1">
              <a:spcBef>
                <a:spcPts val="300"/>
              </a:spcBef>
            </a:pPr>
            <a:r>
              <a:rPr lang="en-US" sz="800" b="1" dirty="0" smtClean="0"/>
              <a:t>Deadline: </a:t>
            </a:r>
            <a:r>
              <a:rPr lang="en-US" sz="800" dirty="0" smtClean="0"/>
              <a:t>15/Mar/2021</a:t>
            </a:r>
          </a:p>
          <a:p>
            <a:pPr lvl="1">
              <a:spcBef>
                <a:spcPts val="300"/>
              </a:spcBef>
            </a:pPr>
            <a:r>
              <a:rPr lang="en-US" sz="800" b="1" dirty="0" smtClean="0"/>
              <a:t>Current Status:</a:t>
            </a:r>
            <a:r>
              <a:rPr lang="en-US" sz="800" dirty="0" smtClean="0"/>
              <a:t>  The Contract have already been aligned with BYD China. However, we are waiting  for the IDB report to finish the hiring process.</a:t>
            </a:r>
          </a:p>
          <a:p>
            <a:pPr lvl="1">
              <a:spcBef>
                <a:spcPts val="300"/>
              </a:spcBef>
            </a:pPr>
            <a:r>
              <a:rPr lang="en-US" sz="800" b="1" dirty="0" smtClean="0"/>
              <a:t>Impact:</a:t>
            </a:r>
            <a:r>
              <a:rPr lang="en-US" sz="800" dirty="0" smtClean="0"/>
              <a:t> Even the contract signature do not postpone the 1st train fabrication start, BYD China requested the Contract signed to send us the test documentation. After the deadline above, it will postpone the CTB planned test documentation approval.</a:t>
            </a:r>
          </a:p>
          <a:p>
            <a:pPr marL="228600" indent="-228600">
              <a:spcBef>
                <a:spcPts val="300"/>
              </a:spcBef>
              <a:buFont typeface="+mj-lt"/>
              <a:buAutoNum type="arabicPeriod"/>
            </a:pPr>
            <a:r>
              <a:rPr lang="en-US" sz="900" b="1" dirty="0" smtClean="0"/>
              <a:t>Track Switch Contract Signature</a:t>
            </a:r>
            <a:endParaRPr lang="en-US" sz="1000" b="1" dirty="0" smtClean="0"/>
          </a:p>
          <a:p>
            <a:pPr lvl="1">
              <a:spcBef>
                <a:spcPts val="300"/>
              </a:spcBef>
            </a:pPr>
            <a:r>
              <a:rPr lang="en-US" sz="800" b="1" dirty="0" smtClean="0"/>
              <a:t>Deadline 1: </a:t>
            </a:r>
            <a:r>
              <a:rPr lang="en-US" sz="800" dirty="0" smtClean="0"/>
              <a:t>15/Mar/2021 – Control System</a:t>
            </a:r>
          </a:p>
          <a:p>
            <a:pPr lvl="1">
              <a:spcBef>
                <a:spcPts val="300"/>
              </a:spcBef>
            </a:pPr>
            <a:r>
              <a:rPr lang="en-US" sz="800" b="1" dirty="0" smtClean="0"/>
              <a:t>Deadline 2: </a:t>
            </a:r>
            <a:r>
              <a:rPr lang="en-US" sz="800" dirty="0" smtClean="0"/>
              <a:t>05/Apr/2021 – Beam (21 days after deadline 1)</a:t>
            </a:r>
          </a:p>
          <a:p>
            <a:pPr lvl="1">
              <a:spcBef>
                <a:spcPts val="300"/>
              </a:spcBef>
            </a:pPr>
            <a:r>
              <a:rPr lang="en-US" sz="800" b="1" dirty="0" smtClean="0"/>
              <a:t>Current Status:</a:t>
            </a:r>
            <a:r>
              <a:rPr lang="en-US" sz="800" dirty="0" smtClean="0"/>
              <a:t>  The Contract have already been aligned with BYD China. We are up to send the contract to IDB analysis.</a:t>
            </a:r>
          </a:p>
          <a:p>
            <a:pPr lvl="1">
              <a:spcBef>
                <a:spcPts val="300"/>
              </a:spcBef>
            </a:pPr>
            <a:r>
              <a:rPr lang="en-US" sz="800" b="1" dirty="0" smtClean="0"/>
              <a:t>Impact: </a:t>
            </a:r>
            <a:r>
              <a:rPr lang="en-US" sz="800" dirty="0" smtClean="0"/>
              <a:t>If we miss the deadline 1, consequently the deadline 2 will be postponed. Therefore, it will postpone the fabrication start. It is important to single out that the concentration of simultaneous Track Switch fabrication and assembly is on the Operational Landmark 01 (7 simultaneous).</a:t>
            </a:r>
            <a:endParaRPr lang="en-US" sz="800" dirty="0"/>
          </a:p>
        </p:txBody>
      </p:sp>
      <p:grpSp>
        <p:nvGrpSpPr>
          <p:cNvPr id="68" name="Group 40"/>
          <p:cNvGrpSpPr/>
          <p:nvPr/>
        </p:nvGrpSpPr>
        <p:grpSpPr>
          <a:xfrm>
            <a:off x="-132066" y="5545297"/>
            <a:ext cx="4639373" cy="1293384"/>
            <a:chOff x="4273865" y="3213270"/>
            <a:chExt cx="7735895" cy="4493844"/>
          </a:xfrm>
        </p:grpSpPr>
        <p:sp>
          <p:nvSpPr>
            <p:cNvPr id="69" name="Retângulo de cantos arredondados 28"/>
            <p:cNvSpPr/>
            <p:nvPr/>
          </p:nvSpPr>
          <p:spPr>
            <a:xfrm>
              <a:off x="4273865" y="3417322"/>
              <a:ext cx="7735895" cy="4289792"/>
            </a:xfrm>
            <a:prstGeom prst="roundRect">
              <a:avLst>
                <a:gd name="adj" fmla="val 1558"/>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CaixaDeTexto 29"/>
            <p:cNvSpPr txBox="1"/>
            <p:nvPr/>
          </p:nvSpPr>
          <p:spPr>
            <a:xfrm>
              <a:off x="4672251" y="3213270"/>
              <a:ext cx="2795013" cy="908960"/>
            </a:xfrm>
            <a:prstGeom prst="rect">
              <a:avLst/>
            </a:prstGeom>
            <a:solidFill>
              <a:schemeClr val="bg1"/>
            </a:solidFill>
          </p:spPr>
          <p:txBody>
            <a:bodyPr wrap="square" rtlCol="0">
              <a:spAutoFit/>
            </a:bodyPr>
            <a:lstStyle/>
            <a:p>
              <a:r>
                <a:rPr lang="pt-BR" sz="1100" dirty="0" smtClean="0"/>
                <a:t>ACTION PLAN FOLLOW UP</a:t>
              </a:r>
              <a:endParaRPr lang="en-US" sz="1100" dirty="0"/>
            </a:p>
          </p:txBody>
        </p:sp>
      </p:grpSp>
      <p:pic>
        <p:nvPicPr>
          <p:cNvPr id="2" name="Imagem 1"/>
          <p:cNvPicPr>
            <a:picLocks/>
          </p:cNvPicPr>
          <p:nvPr/>
        </p:nvPicPr>
        <p:blipFill>
          <a:blip r:embed="rId8"/>
          <a:stretch>
            <a:fillRect/>
          </a:stretch>
        </p:blipFill>
        <p:spPr>
          <a:xfrm>
            <a:off x="446400" y="910800"/>
            <a:ext cx="3531600" cy="1638000"/>
          </a:xfrm>
          <a:prstGeom prst="rect">
            <a:avLst/>
          </a:prstGeom>
        </p:spPr>
      </p:pic>
      <p:pic>
        <p:nvPicPr>
          <p:cNvPr id="3" name="Imagem 2"/>
          <p:cNvPicPr>
            <a:picLocks/>
          </p:cNvPicPr>
          <p:nvPr/>
        </p:nvPicPr>
        <p:blipFill>
          <a:blip r:embed="rId9"/>
          <a:stretch>
            <a:fillRect/>
          </a:stretch>
        </p:blipFill>
        <p:spPr>
          <a:xfrm>
            <a:off x="4658400" y="1040400"/>
            <a:ext cx="7502400" cy="1940400"/>
          </a:xfrm>
          <a:prstGeom prst="rect">
            <a:avLst/>
          </a:prstGeom>
          <a:ln>
            <a:solidFill>
              <a:schemeClr val="bg1">
                <a:lumMod val="75000"/>
              </a:schemeClr>
            </a:solidFill>
          </a:ln>
        </p:spPr>
      </p:pic>
      <p:sp>
        <p:nvSpPr>
          <p:cNvPr id="77" name="Retângulo de cantos arredondados 76"/>
          <p:cNvSpPr/>
          <p:nvPr/>
        </p:nvSpPr>
        <p:spPr>
          <a:xfrm>
            <a:off x="5250395" y="3804709"/>
            <a:ext cx="1529346" cy="857908"/>
          </a:xfrm>
          <a:prstGeom prst="roundRect">
            <a:avLst>
              <a:gd name="adj" fmla="val 3853"/>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700" b="1" dirty="0" smtClean="0">
                <a:solidFill>
                  <a:schemeClr val="tx1"/>
                </a:solidFill>
              </a:rPr>
              <a:t>% Physical Progress (Dec/20):</a:t>
            </a:r>
          </a:p>
          <a:p>
            <a:r>
              <a:rPr lang="en-US" sz="700" dirty="0" smtClean="0">
                <a:solidFill>
                  <a:schemeClr val="tx1"/>
                </a:solidFill>
              </a:rPr>
              <a:t>Baseline: 0,41%</a:t>
            </a:r>
          </a:p>
          <a:p>
            <a:r>
              <a:rPr lang="en-US" sz="700" dirty="0" smtClean="0">
                <a:solidFill>
                  <a:schemeClr val="tx1"/>
                </a:solidFill>
              </a:rPr>
              <a:t>Real: 0,10%</a:t>
            </a:r>
          </a:p>
          <a:p>
            <a:endParaRPr lang="en-US" sz="700" dirty="0" smtClean="0">
              <a:solidFill>
                <a:schemeClr val="tx1"/>
              </a:solidFill>
            </a:endParaRPr>
          </a:p>
          <a:p>
            <a:r>
              <a:rPr lang="en-US" sz="700" b="1" dirty="0" smtClean="0">
                <a:solidFill>
                  <a:schemeClr val="tx1"/>
                </a:solidFill>
              </a:rPr>
              <a:t>% Physical Progress (Accumulated):</a:t>
            </a:r>
          </a:p>
          <a:p>
            <a:r>
              <a:rPr lang="en-US" sz="700" dirty="0" smtClean="0">
                <a:solidFill>
                  <a:schemeClr val="tx1"/>
                </a:solidFill>
              </a:rPr>
              <a:t>Baseline: 3,27%</a:t>
            </a:r>
          </a:p>
          <a:p>
            <a:r>
              <a:rPr lang="en-US" sz="700" dirty="0" smtClean="0">
                <a:solidFill>
                  <a:schemeClr val="tx1"/>
                </a:solidFill>
              </a:rPr>
              <a:t>Real: 2,55%</a:t>
            </a:r>
            <a:endParaRPr lang="en-US" sz="700" dirty="0">
              <a:solidFill>
                <a:schemeClr val="tx1"/>
              </a:solidFill>
            </a:endParaRPr>
          </a:p>
        </p:txBody>
      </p:sp>
      <p:sp>
        <p:nvSpPr>
          <p:cNvPr id="78" name="CaixaDeTexto 77"/>
          <p:cNvSpPr txBox="1"/>
          <p:nvPr/>
        </p:nvSpPr>
        <p:spPr>
          <a:xfrm>
            <a:off x="15413" y="5852010"/>
            <a:ext cx="4422122" cy="400110"/>
          </a:xfrm>
          <a:prstGeom prst="rect">
            <a:avLst/>
          </a:prstGeom>
          <a:noFill/>
        </p:spPr>
        <p:txBody>
          <a:bodyPr wrap="square" rtlCol="0">
            <a:spAutoFit/>
          </a:bodyPr>
          <a:lstStyle/>
          <a:p>
            <a:pPr marL="228600" indent="-228600">
              <a:spcBef>
                <a:spcPts val="300"/>
              </a:spcBef>
              <a:buFont typeface="Wingdings" panose="05000000000000000000" pitchFamily="2" charset="2"/>
              <a:buChar char="§"/>
            </a:pPr>
            <a:r>
              <a:rPr lang="en-US" sz="1000" b="1" dirty="0" smtClean="0"/>
              <a:t>Working on the Action Plans due to the new train stop date – Deadline: 12/Feb/2021</a:t>
            </a:r>
            <a:endParaRPr lang="en-US" sz="1050" b="1" dirty="0" smtClean="0"/>
          </a:p>
        </p:txBody>
      </p:sp>
      <p:pic>
        <p:nvPicPr>
          <p:cNvPr id="79" name="Picture 4" descr=" Ícone de marca de seleção isolado Sinal verde sim e vermelho não ilustração stock"/>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9382" t="21051" r="53266" b="20659"/>
          <a:stretch/>
        </p:blipFill>
        <p:spPr bwMode="auto">
          <a:xfrm>
            <a:off x="59399" y="5903349"/>
            <a:ext cx="145315" cy="14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97724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文本框 15">
            <a:hlinkClick r:id="rId3" action="ppaction://hlinksldjump"/>
          </p:cNvPr>
          <p:cNvSpPr txBox="1"/>
          <p:nvPr/>
        </p:nvSpPr>
        <p:spPr>
          <a:xfrm>
            <a:off x="1659603" y="69242"/>
            <a:ext cx="1980000" cy="584775"/>
          </a:xfrm>
          <a:prstGeom prst="rect">
            <a:avLst/>
          </a:prstGeom>
          <a:noFill/>
        </p:spPr>
        <p:txBody>
          <a:bodyPr wrap="square" rtlCol="0">
            <a:spAutoFit/>
          </a:bodyPr>
          <a:lstStyle/>
          <a:p>
            <a:pPr algn="ctr"/>
            <a:r>
              <a:rPr lang="pt-BR" altLang="zh-CN" sz="3200" dirty="0" smtClean="0">
                <a:solidFill>
                  <a:srgbClr val="C00000"/>
                </a:solidFill>
                <a:latin typeface="Century Gothic" panose="020B0502020202020204" pitchFamily="34" charset="0"/>
              </a:rPr>
              <a:t>PROJECT</a:t>
            </a:r>
          </a:p>
        </p:txBody>
      </p:sp>
      <p:sp>
        <p:nvSpPr>
          <p:cNvPr id="44" name="文本框 15">
            <a:hlinkClick r:id="rId4" action="ppaction://hlinksldjump"/>
          </p:cNvPr>
          <p:cNvSpPr txBox="1"/>
          <p:nvPr/>
        </p:nvSpPr>
        <p:spPr>
          <a:xfrm>
            <a:off x="4274978" y="69242"/>
            <a:ext cx="1188000" cy="584775"/>
          </a:xfrm>
          <a:prstGeom prst="rect">
            <a:avLst/>
          </a:prstGeom>
          <a:noFill/>
        </p:spPr>
        <p:txBody>
          <a:bodyPr wrap="square" rtlCol="0">
            <a:spAutoFit/>
          </a:bodyPr>
          <a:lstStyle/>
          <a:p>
            <a:pPr algn="ctr"/>
            <a:r>
              <a:rPr lang="pt-BR" altLang="zh-CN" sz="3200" dirty="0" smtClean="0">
                <a:solidFill>
                  <a:schemeClr val="accent2">
                    <a:lumMod val="40000"/>
                    <a:lumOff val="60000"/>
                  </a:schemeClr>
                </a:solidFill>
                <a:latin typeface="Century Gothic" panose="020B0502020202020204" pitchFamily="34" charset="0"/>
              </a:rPr>
              <a:t>CIVIL</a:t>
            </a:r>
          </a:p>
        </p:txBody>
      </p:sp>
      <p:sp>
        <p:nvSpPr>
          <p:cNvPr id="48" name="文本框 15">
            <a:hlinkClick r:id="rId5" action="ppaction://hlinksldjump"/>
          </p:cNvPr>
          <p:cNvSpPr txBox="1"/>
          <p:nvPr/>
        </p:nvSpPr>
        <p:spPr>
          <a:xfrm>
            <a:off x="6098353" y="69242"/>
            <a:ext cx="1800000" cy="584775"/>
          </a:xfrm>
          <a:prstGeom prst="rect">
            <a:avLst/>
          </a:prstGeom>
          <a:noFill/>
        </p:spPr>
        <p:txBody>
          <a:bodyPr wrap="square" rtlCol="0">
            <a:spAutoFit/>
          </a:bodyPr>
          <a:lstStyle/>
          <a:p>
            <a:pPr algn="ctr"/>
            <a:r>
              <a:rPr lang="pt-BR" altLang="zh-CN" sz="3200" dirty="0" smtClean="0">
                <a:solidFill>
                  <a:schemeClr val="accent2">
                    <a:lumMod val="40000"/>
                    <a:lumOff val="60000"/>
                  </a:schemeClr>
                </a:solidFill>
                <a:latin typeface="Century Gothic" panose="020B0502020202020204" pitchFamily="34" charset="0"/>
              </a:rPr>
              <a:t>SYSTEMS</a:t>
            </a:r>
          </a:p>
        </p:txBody>
      </p:sp>
      <p:sp>
        <p:nvSpPr>
          <p:cNvPr id="49" name="文本框 15">
            <a:hlinkClick r:id="rId6" action="ppaction://hlinksldjump"/>
          </p:cNvPr>
          <p:cNvSpPr txBox="1"/>
          <p:nvPr/>
        </p:nvSpPr>
        <p:spPr>
          <a:xfrm>
            <a:off x="8533727" y="69242"/>
            <a:ext cx="3348000" cy="584775"/>
          </a:xfrm>
          <a:prstGeom prst="rect">
            <a:avLst/>
          </a:prstGeom>
          <a:noFill/>
        </p:spPr>
        <p:txBody>
          <a:bodyPr wrap="square" rtlCol="0">
            <a:spAutoFit/>
          </a:bodyPr>
          <a:lstStyle/>
          <a:p>
            <a:pPr algn="ctr"/>
            <a:r>
              <a:rPr lang="pt-BR" altLang="zh-CN" sz="3200" dirty="0" smtClean="0">
                <a:solidFill>
                  <a:schemeClr val="accent2">
                    <a:lumMod val="40000"/>
                    <a:lumOff val="60000"/>
                  </a:schemeClr>
                </a:solidFill>
                <a:latin typeface="Century Gothic" panose="020B0502020202020204" pitchFamily="34" charset="0"/>
              </a:rPr>
              <a:t>ROLLING STOCK</a:t>
            </a:r>
          </a:p>
        </p:txBody>
      </p:sp>
      <p:cxnSp>
        <p:nvCxnSpPr>
          <p:cNvPr id="50" name="Straight Connector 49"/>
          <p:cNvCxnSpPr/>
          <p:nvPr/>
        </p:nvCxnSpPr>
        <p:spPr>
          <a:xfrm>
            <a:off x="3922174" y="32222"/>
            <a:ext cx="0" cy="64800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5805979" y="32222"/>
            <a:ext cx="0" cy="64800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8260503" y="32222"/>
            <a:ext cx="0" cy="64800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1438590" y="32222"/>
            <a:ext cx="0" cy="64800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239152" y="701848"/>
            <a:ext cx="4716000" cy="3097598"/>
            <a:chOff x="-239152" y="701848"/>
            <a:chExt cx="4716000" cy="3097598"/>
          </a:xfrm>
        </p:grpSpPr>
        <p:sp>
          <p:nvSpPr>
            <p:cNvPr id="58" name="Retângulo de cantos arredondados 26"/>
            <p:cNvSpPr/>
            <p:nvPr/>
          </p:nvSpPr>
          <p:spPr>
            <a:xfrm>
              <a:off x="-239152" y="811446"/>
              <a:ext cx="4716000" cy="2988000"/>
            </a:xfrm>
            <a:prstGeom prst="roundRect">
              <a:avLst>
                <a:gd name="adj" fmla="val 3853"/>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CaixaDeTexto 27"/>
            <p:cNvSpPr txBox="1"/>
            <p:nvPr/>
          </p:nvSpPr>
          <p:spPr>
            <a:xfrm>
              <a:off x="164175" y="701848"/>
              <a:ext cx="972000" cy="261610"/>
            </a:xfrm>
            <a:prstGeom prst="rect">
              <a:avLst/>
            </a:prstGeom>
            <a:solidFill>
              <a:schemeClr val="bg1"/>
            </a:solidFill>
          </p:spPr>
          <p:txBody>
            <a:bodyPr wrap="square" rtlCol="0">
              <a:spAutoFit/>
            </a:bodyPr>
            <a:lstStyle/>
            <a:p>
              <a:r>
                <a:rPr lang="en-US" sz="1100" dirty="0" smtClean="0"/>
                <a:t>3 MAIN RISKS</a:t>
              </a:r>
            </a:p>
          </p:txBody>
        </p:sp>
        <p:sp>
          <p:nvSpPr>
            <p:cNvPr id="5" name="TextBox 4"/>
            <p:cNvSpPr txBox="1"/>
            <p:nvPr/>
          </p:nvSpPr>
          <p:spPr>
            <a:xfrm>
              <a:off x="-112" y="3025415"/>
              <a:ext cx="4476960" cy="769441"/>
            </a:xfrm>
            <a:prstGeom prst="rect">
              <a:avLst/>
            </a:prstGeom>
            <a:noFill/>
          </p:spPr>
          <p:txBody>
            <a:bodyPr wrap="square" rtlCol="0">
              <a:spAutoFit/>
            </a:bodyPr>
            <a:lstStyle/>
            <a:p>
              <a:r>
                <a:rPr lang="en-US" sz="1100" dirty="0"/>
                <a:t>RK_CV_001 </a:t>
              </a:r>
              <a:r>
                <a:rPr lang="en-US" sz="1100" dirty="0" smtClean="0"/>
                <a:t>– </a:t>
              </a:r>
              <a:r>
                <a:rPr lang="en-US" sz="1100" u="sng" dirty="0" smtClean="0"/>
                <a:t>FAILURE TO ACHIEVE ECONOMIC REBALANCING DUE TO DELAY </a:t>
              </a:r>
              <a:r>
                <a:rPr lang="en-US" sz="1100" u="sng" dirty="0"/>
                <a:t>IN </a:t>
              </a:r>
              <a:r>
                <a:rPr lang="en-US" sz="1100" u="sng" dirty="0" smtClean="0"/>
                <a:t>LICENSES/AUTHORIZATIONS</a:t>
              </a:r>
              <a:endParaRPr lang="en-US" sz="1100" u="sng" dirty="0"/>
            </a:p>
            <a:p>
              <a:r>
                <a:rPr lang="en-US" sz="1100" dirty="0" smtClean="0"/>
                <a:t>RK_CV_007 </a:t>
              </a:r>
              <a:r>
                <a:rPr lang="en-US" sz="1100" dirty="0"/>
                <a:t>- </a:t>
              </a:r>
              <a:r>
                <a:rPr lang="en-US" sz="1100" u="sng" dirty="0"/>
                <a:t>DELAY IN </a:t>
              </a:r>
              <a:r>
                <a:rPr lang="en-US" sz="1100" u="sng" dirty="0" smtClean="0"/>
                <a:t>IPHAN’S LICENSE AND AUTHORIZATIONS</a:t>
              </a:r>
              <a:endParaRPr lang="en-US" sz="1100" u="sng" dirty="0"/>
            </a:p>
            <a:p>
              <a:r>
                <a:rPr lang="en-US" sz="1100" dirty="0" smtClean="0"/>
                <a:t>RK_FN_002 - </a:t>
              </a:r>
              <a:r>
                <a:rPr lang="en-US" sz="1100" u="sng" dirty="0" smtClean="0"/>
                <a:t>EXCHANGE </a:t>
              </a:r>
              <a:r>
                <a:rPr lang="en-US" sz="1100" u="sng" dirty="0"/>
                <a:t>RATE LOSS COMPARED TO THE BUDGET </a:t>
              </a:r>
              <a:r>
                <a:rPr lang="en-US" sz="1100" u="sng" dirty="0" smtClean="0"/>
                <a:t>RATE</a:t>
              </a:r>
            </a:p>
          </p:txBody>
        </p:sp>
      </p:grpSp>
      <p:grpSp>
        <p:nvGrpSpPr>
          <p:cNvPr id="9" name="Group 8"/>
          <p:cNvGrpSpPr/>
          <p:nvPr/>
        </p:nvGrpSpPr>
        <p:grpSpPr>
          <a:xfrm>
            <a:off x="4589186" y="4888139"/>
            <a:ext cx="7838927" cy="2238358"/>
            <a:chOff x="4589186" y="3381309"/>
            <a:chExt cx="7838927" cy="2238358"/>
          </a:xfrm>
        </p:grpSpPr>
        <p:sp>
          <p:nvSpPr>
            <p:cNvPr id="70" name="TextBox 69"/>
            <p:cNvSpPr txBox="1"/>
            <p:nvPr/>
          </p:nvSpPr>
          <p:spPr>
            <a:xfrm>
              <a:off x="4589186" y="3651534"/>
              <a:ext cx="7735895" cy="1631216"/>
            </a:xfrm>
            <a:prstGeom prst="rect">
              <a:avLst/>
            </a:prstGeom>
            <a:noFill/>
          </p:spPr>
          <p:txBody>
            <a:bodyPr wrap="square" rtlCol="0">
              <a:spAutoFit/>
            </a:bodyPr>
            <a:lstStyle/>
            <a:p>
              <a:pPr marL="285750" indent="-285750">
                <a:spcAft>
                  <a:spcPts val="600"/>
                </a:spcAft>
                <a:buFont typeface="Wingdings" panose="05000000000000000000" pitchFamily="2" charset="2"/>
                <a:buChar char="§"/>
              </a:pPr>
              <a:r>
                <a:rPr lang="en-US" sz="1600" dirty="0" smtClean="0"/>
                <a:t>Balance: possible loss of R$ 29,45 millions, an improvement of R$ 20 millions, or 41%.</a:t>
              </a:r>
            </a:p>
            <a:p>
              <a:pPr marL="285750" indent="-285750">
                <a:spcAft>
                  <a:spcPts val="600"/>
                </a:spcAft>
                <a:buFont typeface="Wingdings" panose="05000000000000000000" pitchFamily="2" charset="2"/>
                <a:buChar char="§"/>
              </a:pPr>
              <a:r>
                <a:rPr lang="en-US" sz="1600" dirty="0" smtClean="0"/>
                <a:t>Risk quantity: 9 new risk, increase of 29%.</a:t>
              </a:r>
            </a:p>
            <a:p>
              <a:pPr marL="285750" indent="-285750">
                <a:spcAft>
                  <a:spcPts val="600"/>
                </a:spcAft>
                <a:buFont typeface="Wingdings" panose="05000000000000000000" pitchFamily="2" charset="2"/>
                <a:buChar char="§"/>
              </a:pPr>
              <a:r>
                <a:rPr lang="en-US" sz="1600" dirty="0" smtClean="0"/>
                <a:t>Risk value: R$ 34 millions decrease representing 30%</a:t>
              </a:r>
            </a:p>
            <a:p>
              <a:pPr marL="285750" indent="-285750">
                <a:spcAft>
                  <a:spcPts val="600"/>
                </a:spcAft>
                <a:buFont typeface="Wingdings" panose="05000000000000000000" pitchFamily="2" charset="2"/>
                <a:buChar char="§"/>
              </a:pPr>
              <a:r>
                <a:rPr lang="en-US" sz="1600" dirty="0" smtClean="0"/>
                <a:t>Opportunity quantity: 4 new, increase of 31%</a:t>
              </a:r>
            </a:p>
            <a:p>
              <a:pPr marL="285750" indent="-285750">
                <a:spcAft>
                  <a:spcPts val="600"/>
                </a:spcAft>
                <a:buFont typeface="Wingdings" panose="05000000000000000000" pitchFamily="2" charset="2"/>
                <a:buChar char="§"/>
              </a:pPr>
              <a:r>
                <a:rPr lang="en-US" sz="1600" dirty="0" smtClean="0"/>
                <a:t>Opportunity value: R$ 5 millions decrease, representing 8,5%</a:t>
              </a:r>
            </a:p>
          </p:txBody>
        </p:sp>
        <p:sp>
          <p:nvSpPr>
            <p:cNvPr id="71" name="Retângulo de cantos arredondados 26"/>
            <p:cNvSpPr/>
            <p:nvPr/>
          </p:nvSpPr>
          <p:spPr>
            <a:xfrm>
              <a:off x="4589186" y="3490906"/>
              <a:ext cx="7838927" cy="2128761"/>
            </a:xfrm>
            <a:prstGeom prst="roundRect">
              <a:avLst>
                <a:gd name="adj" fmla="val 3853"/>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CaixaDeTexto 27"/>
            <p:cNvSpPr txBox="1"/>
            <p:nvPr/>
          </p:nvSpPr>
          <p:spPr>
            <a:xfrm>
              <a:off x="4992514" y="3381309"/>
              <a:ext cx="1260000" cy="261610"/>
            </a:xfrm>
            <a:prstGeom prst="rect">
              <a:avLst/>
            </a:prstGeom>
            <a:solidFill>
              <a:schemeClr val="bg1"/>
            </a:solidFill>
          </p:spPr>
          <p:txBody>
            <a:bodyPr wrap="square" rtlCol="0">
              <a:spAutoFit/>
            </a:bodyPr>
            <a:lstStyle/>
            <a:p>
              <a:r>
                <a:rPr lang="en-US" sz="1100" dirty="0" smtClean="0"/>
                <a:t>MAIN COMMENTS</a:t>
              </a:r>
            </a:p>
          </p:txBody>
        </p:sp>
      </p:grpSp>
      <p:grpSp>
        <p:nvGrpSpPr>
          <p:cNvPr id="3" name="Group 2"/>
          <p:cNvGrpSpPr/>
          <p:nvPr/>
        </p:nvGrpSpPr>
        <p:grpSpPr>
          <a:xfrm>
            <a:off x="-239152" y="3874510"/>
            <a:ext cx="4716000" cy="3251986"/>
            <a:chOff x="-239152" y="3784357"/>
            <a:chExt cx="4716000" cy="3251986"/>
          </a:xfrm>
        </p:grpSpPr>
        <p:sp>
          <p:nvSpPr>
            <p:cNvPr id="67" name="Retângulo de cantos arredondados 26"/>
            <p:cNvSpPr/>
            <p:nvPr/>
          </p:nvSpPr>
          <p:spPr>
            <a:xfrm>
              <a:off x="-239152" y="3893954"/>
              <a:ext cx="4716000" cy="3142389"/>
            </a:xfrm>
            <a:prstGeom prst="roundRect">
              <a:avLst>
                <a:gd name="adj" fmla="val 3853"/>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CaixaDeTexto 27"/>
            <p:cNvSpPr txBox="1"/>
            <p:nvPr/>
          </p:nvSpPr>
          <p:spPr>
            <a:xfrm>
              <a:off x="164175" y="3784357"/>
              <a:ext cx="1584000" cy="261610"/>
            </a:xfrm>
            <a:prstGeom prst="rect">
              <a:avLst/>
            </a:prstGeom>
            <a:solidFill>
              <a:schemeClr val="bg1"/>
            </a:solidFill>
          </p:spPr>
          <p:txBody>
            <a:bodyPr wrap="square" rtlCol="0">
              <a:spAutoFit/>
            </a:bodyPr>
            <a:lstStyle/>
            <a:p>
              <a:r>
                <a:rPr lang="en-US" sz="1100" dirty="0" smtClean="0"/>
                <a:t>3 MAIN OPPORTUNITIES</a:t>
              </a:r>
            </a:p>
          </p:txBody>
        </p:sp>
        <p:sp>
          <p:nvSpPr>
            <p:cNvPr id="69" name="TextBox 68"/>
            <p:cNvSpPr txBox="1"/>
            <p:nvPr/>
          </p:nvSpPr>
          <p:spPr>
            <a:xfrm>
              <a:off x="-114" y="6133682"/>
              <a:ext cx="4476962" cy="600164"/>
            </a:xfrm>
            <a:prstGeom prst="rect">
              <a:avLst/>
            </a:prstGeom>
            <a:noFill/>
          </p:spPr>
          <p:txBody>
            <a:bodyPr wrap="square" rtlCol="0">
              <a:spAutoFit/>
            </a:bodyPr>
            <a:lstStyle/>
            <a:p>
              <a:r>
                <a:rPr lang="en-US" sz="1100" dirty="0" smtClean="0"/>
                <a:t>OP_SL_001 – </a:t>
              </a:r>
              <a:r>
                <a:rPr lang="en-US" sz="1100" u="sng" dirty="0" smtClean="0"/>
                <a:t>EX-TARIFF FOR SIGNALING SYSTEM</a:t>
              </a:r>
            </a:p>
            <a:p>
              <a:r>
                <a:rPr lang="en-US" sz="1100" dirty="0" smtClean="0"/>
                <a:t>OP_FN_004 – </a:t>
              </a:r>
              <a:r>
                <a:rPr lang="en-US" sz="1100" u="sng" dirty="0" smtClean="0"/>
                <a:t>COST CONTROL PROCEDURE TO ACHIEVE THE TARGET</a:t>
              </a:r>
            </a:p>
            <a:p>
              <a:r>
                <a:rPr lang="en-US" sz="1100" dirty="0" smtClean="0"/>
                <a:t>OP_SL_004 </a:t>
              </a:r>
              <a:r>
                <a:rPr lang="en-US" sz="1100" dirty="0"/>
                <a:t>– </a:t>
              </a:r>
              <a:r>
                <a:rPr lang="en-US" sz="1100" u="sng" dirty="0" smtClean="0"/>
                <a:t>EX-TARIFF FOR 3º &amp; 4º RAIL</a:t>
              </a:r>
              <a:endParaRPr lang="en-US" sz="1100" u="sng" dirty="0"/>
            </a:p>
          </p:txBody>
        </p:sp>
      </p:grpSp>
      <p:grpSp>
        <p:nvGrpSpPr>
          <p:cNvPr id="7" name="Group 6"/>
          <p:cNvGrpSpPr/>
          <p:nvPr/>
        </p:nvGrpSpPr>
        <p:grpSpPr>
          <a:xfrm>
            <a:off x="4589186" y="697197"/>
            <a:ext cx="7838927" cy="4182326"/>
            <a:chOff x="4589186" y="697197"/>
            <a:chExt cx="7838927" cy="4182326"/>
          </a:xfrm>
        </p:grpSpPr>
        <p:sp>
          <p:nvSpPr>
            <p:cNvPr id="56" name="Retângulo de cantos arredondados 26"/>
            <p:cNvSpPr/>
            <p:nvPr/>
          </p:nvSpPr>
          <p:spPr>
            <a:xfrm>
              <a:off x="4589186" y="806794"/>
              <a:ext cx="7838927" cy="4072729"/>
            </a:xfrm>
            <a:prstGeom prst="roundRect">
              <a:avLst>
                <a:gd name="adj" fmla="val 2904"/>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CaixaDeTexto 27"/>
            <p:cNvSpPr txBox="1"/>
            <p:nvPr/>
          </p:nvSpPr>
          <p:spPr>
            <a:xfrm>
              <a:off x="5270484" y="893524"/>
              <a:ext cx="756000" cy="253916"/>
            </a:xfrm>
            <a:prstGeom prst="rect">
              <a:avLst/>
            </a:prstGeom>
            <a:noFill/>
            <a:ln>
              <a:noFill/>
            </a:ln>
          </p:spPr>
          <p:txBody>
            <a:bodyPr wrap="square" rtlCol="0">
              <a:spAutoFit/>
            </a:bodyPr>
            <a:lstStyle/>
            <a:p>
              <a:r>
                <a:rPr lang="en-US" sz="1050" dirty="0" smtClean="0">
                  <a:solidFill>
                    <a:schemeClr val="bg2">
                      <a:lumMod val="50000"/>
                    </a:schemeClr>
                  </a:solidFill>
                </a:rPr>
                <a:t>QUANTITY</a:t>
              </a:r>
              <a:endParaRPr lang="en-US" sz="1050" dirty="0">
                <a:solidFill>
                  <a:schemeClr val="bg2">
                    <a:lumMod val="50000"/>
                  </a:schemeClr>
                </a:solidFill>
              </a:endParaRPr>
            </a:p>
          </p:txBody>
        </p:sp>
        <p:sp>
          <p:nvSpPr>
            <p:cNvPr id="29" name="CaixaDeTexto 27"/>
            <p:cNvSpPr txBox="1"/>
            <p:nvPr/>
          </p:nvSpPr>
          <p:spPr>
            <a:xfrm>
              <a:off x="7149581" y="893106"/>
              <a:ext cx="576000" cy="253916"/>
            </a:xfrm>
            <a:prstGeom prst="rect">
              <a:avLst/>
            </a:prstGeom>
            <a:noFill/>
            <a:ln>
              <a:noFill/>
            </a:ln>
          </p:spPr>
          <p:txBody>
            <a:bodyPr wrap="square" rtlCol="0">
              <a:spAutoFit/>
            </a:bodyPr>
            <a:lstStyle/>
            <a:p>
              <a:r>
                <a:rPr lang="en-US" sz="1050" dirty="0" smtClean="0">
                  <a:solidFill>
                    <a:schemeClr val="bg2">
                      <a:lumMod val="50000"/>
                    </a:schemeClr>
                  </a:solidFill>
                </a:rPr>
                <a:t>VALUE</a:t>
              </a:r>
              <a:endParaRPr lang="en-US" sz="1050" dirty="0">
                <a:solidFill>
                  <a:schemeClr val="bg2">
                    <a:lumMod val="50000"/>
                  </a:schemeClr>
                </a:solidFill>
              </a:endParaRPr>
            </a:p>
          </p:txBody>
        </p:sp>
        <p:sp>
          <p:nvSpPr>
            <p:cNvPr id="30" name="CaixaDeTexto 27"/>
            <p:cNvSpPr txBox="1"/>
            <p:nvPr/>
          </p:nvSpPr>
          <p:spPr>
            <a:xfrm>
              <a:off x="8604388" y="893106"/>
              <a:ext cx="1260000" cy="253916"/>
            </a:xfrm>
            <a:prstGeom prst="rect">
              <a:avLst/>
            </a:prstGeom>
            <a:noFill/>
            <a:ln>
              <a:noFill/>
            </a:ln>
          </p:spPr>
          <p:txBody>
            <a:bodyPr wrap="square" rtlCol="0">
              <a:spAutoFit/>
            </a:bodyPr>
            <a:lstStyle/>
            <a:p>
              <a:r>
                <a:rPr lang="en-US" sz="1050" dirty="0" smtClean="0">
                  <a:solidFill>
                    <a:schemeClr val="bg2">
                      <a:lumMod val="50000"/>
                    </a:schemeClr>
                  </a:solidFill>
                </a:rPr>
                <a:t>RISK VALUE STATUS</a:t>
              </a:r>
              <a:endParaRPr lang="en-US" sz="1050" dirty="0">
                <a:solidFill>
                  <a:schemeClr val="bg2">
                    <a:lumMod val="50000"/>
                  </a:schemeClr>
                </a:solidFill>
              </a:endParaRPr>
            </a:p>
          </p:txBody>
        </p:sp>
        <p:sp>
          <p:nvSpPr>
            <p:cNvPr id="37" name="CaixaDeTexto 27"/>
            <p:cNvSpPr txBox="1"/>
            <p:nvPr/>
          </p:nvSpPr>
          <p:spPr>
            <a:xfrm>
              <a:off x="10210282" y="893106"/>
              <a:ext cx="1836000" cy="253916"/>
            </a:xfrm>
            <a:prstGeom prst="rect">
              <a:avLst/>
            </a:prstGeom>
            <a:noFill/>
            <a:ln>
              <a:noFill/>
            </a:ln>
          </p:spPr>
          <p:txBody>
            <a:bodyPr wrap="square" rtlCol="0">
              <a:spAutoFit/>
            </a:bodyPr>
            <a:lstStyle/>
            <a:p>
              <a:r>
                <a:rPr lang="en-US" sz="1050" dirty="0" smtClean="0">
                  <a:solidFill>
                    <a:schemeClr val="bg2">
                      <a:lumMod val="50000"/>
                    </a:schemeClr>
                  </a:solidFill>
                </a:rPr>
                <a:t>OPPORTUNITY VALUE STATUS</a:t>
              </a:r>
              <a:endParaRPr lang="en-US" sz="1050" dirty="0">
                <a:solidFill>
                  <a:schemeClr val="bg2">
                    <a:lumMod val="50000"/>
                  </a:schemeClr>
                </a:solidFill>
              </a:endParaRPr>
            </a:p>
          </p:txBody>
        </p:sp>
        <p:pic>
          <p:nvPicPr>
            <p:cNvPr id="45" name="Picture 44"/>
            <p:cNvPicPr>
              <a:picLocks noChangeAspect="1"/>
            </p:cNvPicPr>
            <p:nvPr/>
          </p:nvPicPr>
          <p:blipFill>
            <a:blip r:embed="rId7"/>
            <a:stretch>
              <a:fillRect/>
            </a:stretch>
          </p:blipFill>
          <p:spPr>
            <a:xfrm>
              <a:off x="4901685" y="1161386"/>
              <a:ext cx="1506522" cy="1980000"/>
            </a:xfrm>
            <a:prstGeom prst="rect">
              <a:avLst/>
            </a:prstGeom>
          </p:spPr>
        </p:pic>
        <p:pic>
          <p:nvPicPr>
            <p:cNvPr id="47" name="Picture 46"/>
            <p:cNvPicPr>
              <a:picLocks noChangeAspect="1"/>
            </p:cNvPicPr>
            <p:nvPr/>
          </p:nvPicPr>
          <p:blipFill>
            <a:blip r:embed="rId8"/>
            <a:stretch>
              <a:fillRect/>
            </a:stretch>
          </p:blipFill>
          <p:spPr>
            <a:xfrm>
              <a:off x="6683224" y="1161386"/>
              <a:ext cx="1508569" cy="1980000"/>
            </a:xfrm>
            <a:prstGeom prst="rect">
              <a:avLst/>
            </a:prstGeom>
          </p:spPr>
        </p:pic>
        <p:pic>
          <p:nvPicPr>
            <p:cNvPr id="54" name="Picture 53"/>
            <p:cNvPicPr>
              <a:picLocks noChangeAspect="1"/>
            </p:cNvPicPr>
            <p:nvPr/>
          </p:nvPicPr>
          <p:blipFill>
            <a:blip r:embed="rId9"/>
            <a:stretch>
              <a:fillRect/>
            </a:stretch>
          </p:blipFill>
          <p:spPr>
            <a:xfrm>
              <a:off x="8473514" y="1161386"/>
              <a:ext cx="1521747" cy="1980000"/>
            </a:xfrm>
            <a:prstGeom prst="rect">
              <a:avLst/>
            </a:prstGeom>
          </p:spPr>
        </p:pic>
        <p:pic>
          <p:nvPicPr>
            <p:cNvPr id="55" name="Picture 54"/>
            <p:cNvPicPr>
              <a:picLocks noChangeAspect="1"/>
            </p:cNvPicPr>
            <p:nvPr/>
          </p:nvPicPr>
          <p:blipFill>
            <a:blip r:embed="rId10"/>
            <a:stretch>
              <a:fillRect/>
            </a:stretch>
          </p:blipFill>
          <p:spPr>
            <a:xfrm>
              <a:off x="10264060" y="1161386"/>
              <a:ext cx="1721740" cy="1980000"/>
            </a:xfrm>
            <a:prstGeom prst="rect">
              <a:avLst/>
            </a:prstGeom>
          </p:spPr>
        </p:pic>
        <p:sp>
          <p:nvSpPr>
            <p:cNvPr id="57" name="CaixaDeTexto 27"/>
            <p:cNvSpPr txBox="1"/>
            <p:nvPr/>
          </p:nvSpPr>
          <p:spPr>
            <a:xfrm>
              <a:off x="4992514" y="697197"/>
              <a:ext cx="3096000" cy="261610"/>
            </a:xfrm>
            <a:prstGeom prst="rect">
              <a:avLst/>
            </a:prstGeom>
            <a:solidFill>
              <a:schemeClr val="bg1"/>
            </a:solidFill>
          </p:spPr>
          <p:txBody>
            <a:bodyPr wrap="square" rtlCol="0">
              <a:spAutoFit/>
            </a:bodyPr>
            <a:lstStyle/>
            <a:p>
              <a:r>
                <a:rPr lang="en-US" sz="1100" dirty="0" smtClean="0"/>
                <a:t>RISK &amp; OPPORTUNITY – Data base November/2020</a:t>
              </a:r>
            </a:p>
          </p:txBody>
        </p:sp>
      </p:grpSp>
      <p:pic>
        <p:nvPicPr>
          <p:cNvPr id="12" name="Picture 11"/>
          <p:cNvPicPr>
            <a:picLocks noChangeAspect="1"/>
          </p:cNvPicPr>
          <p:nvPr/>
        </p:nvPicPr>
        <p:blipFill>
          <a:blip r:embed="rId11"/>
          <a:stretch>
            <a:fillRect/>
          </a:stretch>
        </p:blipFill>
        <p:spPr>
          <a:xfrm>
            <a:off x="163806" y="986874"/>
            <a:ext cx="3254088" cy="1980000"/>
          </a:xfrm>
          <a:prstGeom prst="rect">
            <a:avLst/>
          </a:prstGeom>
        </p:spPr>
      </p:pic>
      <p:pic>
        <p:nvPicPr>
          <p:cNvPr id="13" name="Picture 12"/>
          <p:cNvPicPr>
            <a:picLocks noChangeAspect="1"/>
          </p:cNvPicPr>
          <p:nvPr/>
        </p:nvPicPr>
        <p:blipFill>
          <a:blip r:embed="rId12"/>
          <a:stretch>
            <a:fillRect/>
          </a:stretch>
        </p:blipFill>
        <p:spPr>
          <a:xfrm>
            <a:off x="163806" y="4150438"/>
            <a:ext cx="3186865" cy="2016000"/>
          </a:xfrm>
          <a:prstGeom prst="rect">
            <a:avLst/>
          </a:prstGeom>
        </p:spPr>
      </p:pic>
      <p:pic>
        <p:nvPicPr>
          <p:cNvPr id="14" name="Picture 13"/>
          <p:cNvPicPr>
            <a:picLocks noChangeAspect="1"/>
          </p:cNvPicPr>
          <p:nvPr/>
        </p:nvPicPr>
        <p:blipFill>
          <a:blip r:embed="rId13"/>
          <a:stretch>
            <a:fillRect/>
          </a:stretch>
        </p:blipFill>
        <p:spPr>
          <a:xfrm>
            <a:off x="5011892" y="3318108"/>
            <a:ext cx="1332000" cy="1332000"/>
          </a:xfrm>
          <a:prstGeom prst="rect">
            <a:avLst/>
          </a:prstGeom>
        </p:spPr>
      </p:pic>
      <p:pic>
        <p:nvPicPr>
          <p:cNvPr id="15" name="Picture 14"/>
          <p:cNvPicPr>
            <a:picLocks noChangeAspect="1"/>
          </p:cNvPicPr>
          <p:nvPr/>
        </p:nvPicPr>
        <p:blipFill>
          <a:blip r:embed="rId14"/>
          <a:stretch>
            <a:fillRect/>
          </a:stretch>
        </p:blipFill>
        <p:spPr>
          <a:xfrm>
            <a:off x="8983229" y="3318108"/>
            <a:ext cx="1324599" cy="1332000"/>
          </a:xfrm>
          <a:prstGeom prst="rect">
            <a:avLst/>
          </a:prstGeom>
        </p:spPr>
      </p:pic>
      <p:pic>
        <p:nvPicPr>
          <p:cNvPr id="16" name="Picture 15"/>
          <p:cNvPicPr>
            <a:picLocks noChangeAspect="1"/>
          </p:cNvPicPr>
          <p:nvPr/>
        </p:nvPicPr>
        <p:blipFill>
          <a:blip r:embed="rId15"/>
          <a:stretch>
            <a:fillRect/>
          </a:stretch>
        </p:blipFill>
        <p:spPr>
          <a:xfrm>
            <a:off x="4909701" y="4573047"/>
            <a:ext cx="407999" cy="288000"/>
          </a:xfrm>
          <a:prstGeom prst="rect">
            <a:avLst/>
          </a:prstGeom>
        </p:spPr>
      </p:pic>
      <p:sp>
        <p:nvSpPr>
          <p:cNvPr id="60" name="CaixaDeTexto 27"/>
          <p:cNvSpPr txBox="1"/>
          <p:nvPr/>
        </p:nvSpPr>
        <p:spPr>
          <a:xfrm>
            <a:off x="4600997" y="3266844"/>
            <a:ext cx="648000" cy="415498"/>
          </a:xfrm>
          <a:prstGeom prst="rect">
            <a:avLst/>
          </a:prstGeom>
          <a:noFill/>
        </p:spPr>
        <p:txBody>
          <a:bodyPr wrap="square" rtlCol="0">
            <a:spAutoFit/>
          </a:bodyPr>
          <a:lstStyle/>
          <a:p>
            <a:r>
              <a:rPr lang="en-US" sz="1050" dirty="0" smtClean="0">
                <a:solidFill>
                  <a:schemeClr val="bg2">
                    <a:lumMod val="50000"/>
                  </a:schemeClr>
                </a:solidFill>
              </a:rPr>
              <a:t>RISK</a:t>
            </a:r>
          </a:p>
          <a:p>
            <a:r>
              <a:rPr lang="pt-BR" sz="1050" dirty="0" smtClean="0">
                <a:solidFill>
                  <a:schemeClr val="bg2">
                    <a:lumMod val="50000"/>
                  </a:schemeClr>
                </a:solidFill>
              </a:rPr>
              <a:t>STATUS</a:t>
            </a:r>
            <a:endParaRPr lang="en-US" sz="1050" dirty="0" smtClean="0">
              <a:solidFill>
                <a:schemeClr val="bg2">
                  <a:lumMod val="50000"/>
                </a:schemeClr>
              </a:solidFill>
            </a:endParaRPr>
          </a:p>
        </p:txBody>
      </p:sp>
      <p:pic>
        <p:nvPicPr>
          <p:cNvPr id="19" name="Picture 18"/>
          <p:cNvPicPr>
            <a:picLocks noChangeAspect="1"/>
          </p:cNvPicPr>
          <p:nvPr/>
        </p:nvPicPr>
        <p:blipFill>
          <a:blip r:embed="rId16"/>
          <a:stretch>
            <a:fillRect/>
          </a:stretch>
        </p:blipFill>
        <p:spPr>
          <a:xfrm>
            <a:off x="6905912" y="3318108"/>
            <a:ext cx="1340223" cy="1332000"/>
          </a:xfrm>
          <a:prstGeom prst="rect">
            <a:avLst/>
          </a:prstGeom>
        </p:spPr>
      </p:pic>
      <p:pic>
        <p:nvPicPr>
          <p:cNvPr id="20" name="Picture 19"/>
          <p:cNvPicPr>
            <a:picLocks noChangeAspect="1"/>
          </p:cNvPicPr>
          <p:nvPr/>
        </p:nvPicPr>
        <p:blipFill>
          <a:blip r:embed="rId17"/>
          <a:stretch>
            <a:fillRect/>
          </a:stretch>
        </p:blipFill>
        <p:spPr>
          <a:xfrm>
            <a:off x="10853628" y="3318108"/>
            <a:ext cx="1323829" cy="1332000"/>
          </a:xfrm>
          <a:prstGeom prst="rect">
            <a:avLst/>
          </a:prstGeom>
        </p:spPr>
      </p:pic>
      <p:grpSp>
        <p:nvGrpSpPr>
          <p:cNvPr id="24" name="Group 23"/>
          <p:cNvGrpSpPr/>
          <p:nvPr/>
        </p:nvGrpSpPr>
        <p:grpSpPr>
          <a:xfrm>
            <a:off x="6145510" y="4570667"/>
            <a:ext cx="1099658" cy="288000"/>
            <a:chOff x="5772020" y="3257023"/>
            <a:chExt cx="1099658" cy="288000"/>
          </a:xfrm>
        </p:grpSpPr>
        <p:pic>
          <p:nvPicPr>
            <p:cNvPr id="22" name="Picture 21"/>
            <p:cNvPicPr>
              <a:picLocks noChangeAspect="1"/>
            </p:cNvPicPr>
            <p:nvPr/>
          </p:nvPicPr>
          <p:blipFill>
            <a:blip r:embed="rId18"/>
            <a:stretch>
              <a:fillRect/>
            </a:stretch>
          </p:blipFill>
          <p:spPr>
            <a:xfrm>
              <a:off x="5772020" y="3257023"/>
              <a:ext cx="559542" cy="288000"/>
            </a:xfrm>
            <a:prstGeom prst="rect">
              <a:avLst/>
            </a:prstGeom>
          </p:spPr>
        </p:pic>
        <p:pic>
          <p:nvPicPr>
            <p:cNvPr id="23" name="Picture 22"/>
            <p:cNvPicPr>
              <a:picLocks noChangeAspect="1"/>
            </p:cNvPicPr>
            <p:nvPr/>
          </p:nvPicPr>
          <p:blipFill>
            <a:blip r:embed="rId19"/>
            <a:stretch>
              <a:fillRect/>
            </a:stretch>
          </p:blipFill>
          <p:spPr>
            <a:xfrm>
              <a:off x="6327679" y="3257023"/>
              <a:ext cx="543999" cy="288000"/>
            </a:xfrm>
            <a:prstGeom prst="rect">
              <a:avLst/>
            </a:prstGeom>
          </p:spPr>
        </p:pic>
      </p:grpSp>
      <p:pic>
        <p:nvPicPr>
          <p:cNvPr id="62" name="Picture 61"/>
          <p:cNvPicPr>
            <a:picLocks noChangeAspect="1"/>
          </p:cNvPicPr>
          <p:nvPr/>
        </p:nvPicPr>
        <p:blipFill>
          <a:blip r:embed="rId15"/>
          <a:stretch>
            <a:fillRect/>
          </a:stretch>
        </p:blipFill>
        <p:spPr>
          <a:xfrm>
            <a:off x="8862737" y="4573280"/>
            <a:ext cx="407999" cy="288000"/>
          </a:xfrm>
          <a:prstGeom prst="rect">
            <a:avLst/>
          </a:prstGeom>
        </p:spPr>
      </p:pic>
      <p:grpSp>
        <p:nvGrpSpPr>
          <p:cNvPr id="63" name="Group 62"/>
          <p:cNvGrpSpPr/>
          <p:nvPr/>
        </p:nvGrpSpPr>
        <p:grpSpPr>
          <a:xfrm>
            <a:off x="10124304" y="4570900"/>
            <a:ext cx="1099658" cy="288000"/>
            <a:chOff x="5772020" y="3257023"/>
            <a:chExt cx="1099658" cy="288000"/>
          </a:xfrm>
        </p:grpSpPr>
        <p:pic>
          <p:nvPicPr>
            <p:cNvPr id="64" name="Picture 63"/>
            <p:cNvPicPr>
              <a:picLocks noChangeAspect="1"/>
            </p:cNvPicPr>
            <p:nvPr/>
          </p:nvPicPr>
          <p:blipFill>
            <a:blip r:embed="rId18"/>
            <a:stretch>
              <a:fillRect/>
            </a:stretch>
          </p:blipFill>
          <p:spPr>
            <a:xfrm>
              <a:off x="5772020" y="3257023"/>
              <a:ext cx="559542" cy="288000"/>
            </a:xfrm>
            <a:prstGeom prst="rect">
              <a:avLst/>
            </a:prstGeom>
          </p:spPr>
        </p:pic>
        <p:pic>
          <p:nvPicPr>
            <p:cNvPr id="65" name="Picture 64"/>
            <p:cNvPicPr>
              <a:picLocks noChangeAspect="1"/>
            </p:cNvPicPr>
            <p:nvPr/>
          </p:nvPicPr>
          <p:blipFill>
            <a:blip r:embed="rId19"/>
            <a:stretch>
              <a:fillRect/>
            </a:stretch>
          </p:blipFill>
          <p:spPr>
            <a:xfrm>
              <a:off x="6327679" y="3257023"/>
              <a:ext cx="543999" cy="288000"/>
            </a:xfrm>
            <a:prstGeom prst="rect">
              <a:avLst/>
            </a:prstGeom>
          </p:spPr>
        </p:pic>
      </p:grpSp>
      <p:sp>
        <p:nvSpPr>
          <p:cNvPr id="61" name="CaixaDeTexto 27"/>
          <p:cNvSpPr txBox="1"/>
          <p:nvPr/>
        </p:nvSpPr>
        <p:spPr>
          <a:xfrm>
            <a:off x="8353864" y="3266844"/>
            <a:ext cx="1008000" cy="430887"/>
          </a:xfrm>
          <a:prstGeom prst="rect">
            <a:avLst/>
          </a:prstGeom>
          <a:noFill/>
        </p:spPr>
        <p:txBody>
          <a:bodyPr wrap="square" rtlCol="0">
            <a:spAutoFit/>
          </a:bodyPr>
          <a:lstStyle/>
          <a:p>
            <a:r>
              <a:rPr lang="en-US" sz="1050" dirty="0" smtClean="0">
                <a:solidFill>
                  <a:schemeClr val="bg2">
                    <a:lumMod val="50000"/>
                  </a:schemeClr>
                </a:solidFill>
              </a:rPr>
              <a:t>OPPORTUNITY</a:t>
            </a:r>
          </a:p>
          <a:p>
            <a:r>
              <a:rPr lang="pt-BR" sz="1050" dirty="0" smtClean="0">
                <a:solidFill>
                  <a:schemeClr val="bg2">
                    <a:lumMod val="50000"/>
                  </a:schemeClr>
                </a:solidFill>
              </a:rPr>
              <a:t>STATUS</a:t>
            </a:r>
            <a:endParaRPr lang="en-US" sz="1050" dirty="0" smtClean="0">
              <a:solidFill>
                <a:schemeClr val="bg2">
                  <a:lumMod val="50000"/>
                </a:schemeClr>
              </a:solidFill>
            </a:endParaRPr>
          </a:p>
        </p:txBody>
      </p:sp>
      <p:cxnSp>
        <p:nvCxnSpPr>
          <p:cNvPr id="26" name="Straight Connector 25"/>
          <p:cNvCxnSpPr/>
          <p:nvPr/>
        </p:nvCxnSpPr>
        <p:spPr>
          <a:xfrm>
            <a:off x="8353864" y="3205781"/>
            <a:ext cx="0" cy="158400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713668" y="3205781"/>
            <a:ext cx="7390548"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24403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tângulo de cantos arredondados 28"/>
          <p:cNvSpPr/>
          <p:nvPr/>
        </p:nvSpPr>
        <p:spPr>
          <a:xfrm>
            <a:off x="-141668" y="953038"/>
            <a:ext cx="4919730" cy="5872766"/>
          </a:xfrm>
          <a:prstGeom prst="roundRect">
            <a:avLst>
              <a:gd name="adj" fmla="val 1558"/>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CaixaDeTexto 29"/>
          <p:cNvSpPr txBox="1"/>
          <p:nvPr/>
        </p:nvSpPr>
        <p:spPr>
          <a:xfrm>
            <a:off x="248399" y="834179"/>
            <a:ext cx="3273014" cy="261610"/>
          </a:xfrm>
          <a:prstGeom prst="rect">
            <a:avLst/>
          </a:prstGeom>
          <a:solidFill>
            <a:schemeClr val="bg1"/>
          </a:solidFill>
        </p:spPr>
        <p:txBody>
          <a:bodyPr wrap="square" rtlCol="0">
            <a:spAutoFit/>
          </a:bodyPr>
          <a:lstStyle/>
          <a:p>
            <a:r>
              <a:rPr lang="en-US" sz="1100" dirty="0" smtClean="0"/>
              <a:t>FINANCIAL ANALYSIS – Data Base December/2020</a:t>
            </a:r>
            <a:endParaRPr lang="en-US" sz="1100" dirty="0"/>
          </a:p>
        </p:txBody>
      </p:sp>
      <p:sp>
        <p:nvSpPr>
          <p:cNvPr id="64" name="文本框 15">
            <a:hlinkClick r:id="rId3" action="ppaction://hlinksldjump"/>
          </p:cNvPr>
          <p:cNvSpPr txBox="1"/>
          <p:nvPr/>
        </p:nvSpPr>
        <p:spPr>
          <a:xfrm>
            <a:off x="1659603" y="69242"/>
            <a:ext cx="1980000" cy="584775"/>
          </a:xfrm>
          <a:prstGeom prst="rect">
            <a:avLst/>
          </a:prstGeom>
          <a:noFill/>
        </p:spPr>
        <p:txBody>
          <a:bodyPr wrap="square" rtlCol="0">
            <a:spAutoFit/>
          </a:bodyPr>
          <a:lstStyle/>
          <a:p>
            <a:pPr algn="ctr"/>
            <a:r>
              <a:rPr lang="pt-BR" altLang="zh-CN" sz="3200" dirty="0" smtClean="0">
                <a:solidFill>
                  <a:srgbClr val="C00000"/>
                </a:solidFill>
                <a:latin typeface="Century Gothic" panose="020B0502020202020204" pitchFamily="34" charset="0"/>
              </a:rPr>
              <a:t>PROJECT</a:t>
            </a:r>
          </a:p>
        </p:txBody>
      </p:sp>
      <p:sp>
        <p:nvSpPr>
          <p:cNvPr id="77" name="文本框 15">
            <a:hlinkClick r:id="rId4" action="ppaction://hlinksldjump"/>
          </p:cNvPr>
          <p:cNvSpPr txBox="1"/>
          <p:nvPr/>
        </p:nvSpPr>
        <p:spPr>
          <a:xfrm>
            <a:off x="4274978" y="69242"/>
            <a:ext cx="1188000" cy="584775"/>
          </a:xfrm>
          <a:prstGeom prst="rect">
            <a:avLst/>
          </a:prstGeom>
          <a:noFill/>
        </p:spPr>
        <p:txBody>
          <a:bodyPr wrap="square" rtlCol="0">
            <a:spAutoFit/>
          </a:bodyPr>
          <a:lstStyle/>
          <a:p>
            <a:pPr algn="ctr"/>
            <a:r>
              <a:rPr lang="pt-BR" altLang="zh-CN" sz="3200" dirty="0" smtClean="0">
                <a:solidFill>
                  <a:schemeClr val="accent2">
                    <a:lumMod val="40000"/>
                    <a:lumOff val="60000"/>
                  </a:schemeClr>
                </a:solidFill>
                <a:latin typeface="Century Gothic" panose="020B0502020202020204" pitchFamily="34" charset="0"/>
              </a:rPr>
              <a:t>CIVIL</a:t>
            </a:r>
          </a:p>
        </p:txBody>
      </p:sp>
      <p:sp>
        <p:nvSpPr>
          <p:cNvPr id="78" name="文本框 15">
            <a:hlinkClick r:id="rId5" action="ppaction://hlinksldjump"/>
          </p:cNvPr>
          <p:cNvSpPr txBox="1"/>
          <p:nvPr/>
        </p:nvSpPr>
        <p:spPr>
          <a:xfrm>
            <a:off x="6098353" y="69242"/>
            <a:ext cx="1800000" cy="584775"/>
          </a:xfrm>
          <a:prstGeom prst="rect">
            <a:avLst/>
          </a:prstGeom>
          <a:noFill/>
        </p:spPr>
        <p:txBody>
          <a:bodyPr wrap="square" rtlCol="0">
            <a:spAutoFit/>
          </a:bodyPr>
          <a:lstStyle/>
          <a:p>
            <a:pPr algn="ctr"/>
            <a:r>
              <a:rPr lang="pt-BR" altLang="zh-CN" sz="3200" dirty="0" smtClean="0">
                <a:solidFill>
                  <a:schemeClr val="accent2">
                    <a:lumMod val="40000"/>
                    <a:lumOff val="60000"/>
                  </a:schemeClr>
                </a:solidFill>
                <a:latin typeface="Century Gothic" panose="020B0502020202020204" pitchFamily="34" charset="0"/>
              </a:rPr>
              <a:t>SYSTEMS</a:t>
            </a:r>
          </a:p>
        </p:txBody>
      </p:sp>
      <p:sp>
        <p:nvSpPr>
          <p:cNvPr id="79" name="文本框 15">
            <a:hlinkClick r:id="rId6" action="ppaction://hlinksldjump"/>
          </p:cNvPr>
          <p:cNvSpPr txBox="1"/>
          <p:nvPr/>
        </p:nvSpPr>
        <p:spPr>
          <a:xfrm>
            <a:off x="8533727" y="69242"/>
            <a:ext cx="3348000" cy="584775"/>
          </a:xfrm>
          <a:prstGeom prst="rect">
            <a:avLst/>
          </a:prstGeom>
          <a:noFill/>
        </p:spPr>
        <p:txBody>
          <a:bodyPr wrap="square" rtlCol="0">
            <a:spAutoFit/>
          </a:bodyPr>
          <a:lstStyle/>
          <a:p>
            <a:pPr algn="ctr"/>
            <a:r>
              <a:rPr lang="pt-BR" altLang="zh-CN" sz="3200" dirty="0" smtClean="0">
                <a:solidFill>
                  <a:schemeClr val="accent2">
                    <a:lumMod val="40000"/>
                    <a:lumOff val="60000"/>
                  </a:schemeClr>
                </a:solidFill>
                <a:latin typeface="Century Gothic" panose="020B0502020202020204" pitchFamily="34" charset="0"/>
              </a:rPr>
              <a:t>ROLLING STOCK</a:t>
            </a:r>
          </a:p>
        </p:txBody>
      </p:sp>
      <p:cxnSp>
        <p:nvCxnSpPr>
          <p:cNvPr id="80" name="Straight Connector 79"/>
          <p:cNvCxnSpPr/>
          <p:nvPr/>
        </p:nvCxnSpPr>
        <p:spPr>
          <a:xfrm>
            <a:off x="3922174" y="32222"/>
            <a:ext cx="0" cy="64800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5805979" y="32222"/>
            <a:ext cx="0" cy="64800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8260503" y="32222"/>
            <a:ext cx="0" cy="64800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438590" y="32222"/>
            <a:ext cx="0" cy="64800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nvGrpSpPr>
          <p:cNvPr id="4" name="Grupo 3"/>
          <p:cNvGrpSpPr/>
          <p:nvPr/>
        </p:nvGrpSpPr>
        <p:grpSpPr>
          <a:xfrm>
            <a:off x="4846906" y="831374"/>
            <a:ext cx="7196819" cy="2090220"/>
            <a:chOff x="4846906" y="831374"/>
            <a:chExt cx="7196819" cy="2090220"/>
          </a:xfrm>
        </p:grpSpPr>
        <p:sp>
          <p:nvSpPr>
            <p:cNvPr id="46" name="Retângulo de cantos arredondados 45"/>
            <p:cNvSpPr/>
            <p:nvPr/>
          </p:nvSpPr>
          <p:spPr>
            <a:xfrm>
              <a:off x="4918750" y="952284"/>
              <a:ext cx="7124975" cy="1969310"/>
            </a:xfrm>
            <a:prstGeom prst="roundRect">
              <a:avLst>
                <a:gd name="adj" fmla="val 4218"/>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CaixaDeTexto 46"/>
            <p:cNvSpPr txBox="1"/>
            <p:nvPr/>
          </p:nvSpPr>
          <p:spPr>
            <a:xfrm>
              <a:off x="5127527" y="831374"/>
              <a:ext cx="2079111" cy="261610"/>
            </a:xfrm>
            <a:prstGeom prst="rect">
              <a:avLst/>
            </a:prstGeom>
            <a:solidFill>
              <a:schemeClr val="bg1"/>
            </a:solidFill>
          </p:spPr>
          <p:txBody>
            <a:bodyPr wrap="square" rtlCol="0">
              <a:spAutoFit/>
            </a:bodyPr>
            <a:lstStyle/>
            <a:p>
              <a:r>
                <a:rPr lang="en-US" sz="1100" dirty="0" smtClean="0"/>
                <a:t>Main Payments – Next 3 months</a:t>
              </a:r>
              <a:endParaRPr lang="en-US" sz="1100" dirty="0"/>
            </a:p>
          </p:txBody>
        </p:sp>
        <p:sp>
          <p:nvSpPr>
            <p:cNvPr id="48" name="CaixaDeTexto 47"/>
            <p:cNvSpPr txBox="1"/>
            <p:nvPr/>
          </p:nvSpPr>
          <p:spPr>
            <a:xfrm>
              <a:off x="4997643" y="1145029"/>
              <a:ext cx="2208995" cy="261610"/>
            </a:xfrm>
            <a:prstGeom prst="rect">
              <a:avLst/>
            </a:prstGeom>
            <a:solidFill>
              <a:schemeClr val="bg1"/>
            </a:solidFill>
          </p:spPr>
          <p:txBody>
            <a:bodyPr wrap="square" rtlCol="0">
              <a:spAutoFit/>
            </a:bodyPr>
            <a:lstStyle/>
            <a:p>
              <a:pPr algn="ctr"/>
              <a:r>
                <a:rPr lang="en-US" sz="1100" b="1" dirty="0"/>
                <a:t>January/2021</a:t>
              </a:r>
            </a:p>
          </p:txBody>
        </p:sp>
        <p:sp>
          <p:nvSpPr>
            <p:cNvPr id="86" name="CaixaDeTexto 85"/>
            <p:cNvSpPr txBox="1"/>
            <p:nvPr/>
          </p:nvSpPr>
          <p:spPr>
            <a:xfrm>
              <a:off x="7495200" y="1145029"/>
              <a:ext cx="2035826" cy="261610"/>
            </a:xfrm>
            <a:prstGeom prst="rect">
              <a:avLst/>
            </a:prstGeom>
            <a:solidFill>
              <a:schemeClr val="bg1"/>
            </a:solidFill>
          </p:spPr>
          <p:txBody>
            <a:bodyPr wrap="square" rtlCol="0">
              <a:spAutoFit/>
            </a:bodyPr>
            <a:lstStyle/>
            <a:p>
              <a:pPr algn="ctr"/>
              <a:r>
                <a:rPr lang="en-US" sz="1100" b="1" dirty="0"/>
                <a:t>February/2021</a:t>
              </a:r>
            </a:p>
          </p:txBody>
        </p:sp>
        <p:sp>
          <p:nvSpPr>
            <p:cNvPr id="87" name="CaixaDeTexto 86"/>
            <p:cNvSpPr txBox="1"/>
            <p:nvPr/>
          </p:nvSpPr>
          <p:spPr>
            <a:xfrm>
              <a:off x="9814976" y="1145029"/>
              <a:ext cx="2102619" cy="261610"/>
            </a:xfrm>
            <a:prstGeom prst="rect">
              <a:avLst/>
            </a:prstGeom>
            <a:solidFill>
              <a:schemeClr val="bg1"/>
            </a:solidFill>
          </p:spPr>
          <p:txBody>
            <a:bodyPr wrap="square" rtlCol="0">
              <a:spAutoFit/>
            </a:bodyPr>
            <a:lstStyle/>
            <a:p>
              <a:pPr algn="ctr"/>
              <a:r>
                <a:rPr lang="en-US" sz="1100" b="1" dirty="0" smtClean="0"/>
                <a:t>March/2021</a:t>
              </a:r>
              <a:endParaRPr lang="en-US" sz="1100" b="1" dirty="0"/>
            </a:p>
          </p:txBody>
        </p:sp>
        <p:sp>
          <p:nvSpPr>
            <p:cNvPr id="88" name="CaixaDeTexto 87"/>
            <p:cNvSpPr txBox="1"/>
            <p:nvPr/>
          </p:nvSpPr>
          <p:spPr>
            <a:xfrm>
              <a:off x="4937231" y="1393483"/>
              <a:ext cx="2360501" cy="1200329"/>
            </a:xfrm>
            <a:prstGeom prst="rect">
              <a:avLst/>
            </a:prstGeom>
            <a:solidFill>
              <a:schemeClr val="bg1"/>
            </a:solidFill>
          </p:spPr>
          <p:txBody>
            <a:bodyPr wrap="square" rtlCol="0">
              <a:spAutoFit/>
            </a:bodyPr>
            <a:lstStyle/>
            <a:p>
              <a:pPr marL="228600" indent="-228600">
                <a:buFont typeface="+mj-lt"/>
                <a:buAutoNum type="arabicPeriod"/>
              </a:pPr>
              <a:r>
                <a:rPr lang="en-US" sz="900" dirty="0"/>
                <a:t>(Expropriation) </a:t>
              </a:r>
              <a:r>
                <a:rPr lang="en-US" sz="900" dirty="0" smtClean="0"/>
                <a:t>IDEIAS </a:t>
              </a:r>
              <a:r>
                <a:rPr lang="en-US" sz="900" dirty="0"/>
                <a:t>studies adequation – R$ </a:t>
              </a:r>
              <a:r>
                <a:rPr lang="en-US" sz="900" dirty="0" smtClean="0"/>
                <a:t>108 </a:t>
              </a:r>
              <a:r>
                <a:rPr lang="en-US" sz="900" dirty="0"/>
                <a:t>K</a:t>
              </a:r>
            </a:p>
            <a:p>
              <a:pPr marL="228600" indent="-228600">
                <a:buFont typeface="+mj-lt"/>
                <a:buAutoNum type="arabicPeriod"/>
              </a:pPr>
              <a:endParaRPr lang="en-US" sz="900" dirty="0"/>
            </a:p>
            <a:p>
              <a:pPr marL="228600" indent="-228600">
                <a:buFont typeface="+mj-lt"/>
                <a:buAutoNum type="arabicPeriod"/>
              </a:pPr>
              <a:r>
                <a:rPr lang="en-US" sz="900" dirty="0"/>
                <a:t>(Studies and Designs) BMA / Rajendra – R$ </a:t>
              </a:r>
              <a:r>
                <a:rPr lang="en-US" sz="900" dirty="0" smtClean="0"/>
                <a:t>106 K</a:t>
              </a:r>
            </a:p>
            <a:p>
              <a:pPr marL="228600" indent="-228600">
                <a:buFont typeface="+mj-lt"/>
                <a:buAutoNum type="arabicPeriod"/>
              </a:pPr>
              <a:endParaRPr lang="en-US" sz="900" dirty="0"/>
            </a:p>
            <a:p>
              <a:pPr marL="228600" indent="-228600">
                <a:buFont typeface="+mj-lt"/>
                <a:buAutoNum type="arabicPeriod"/>
              </a:pPr>
              <a:r>
                <a:rPr lang="en-US" sz="900" dirty="0" smtClean="0"/>
                <a:t>(</a:t>
              </a:r>
              <a:r>
                <a:rPr lang="en-US" sz="900" dirty="0"/>
                <a:t>License) </a:t>
              </a:r>
              <a:r>
                <a:rPr lang="en-US" sz="900" dirty="0" smtClean="0"/>
                <a:t>RAIPA/PAIPA </a:t>
              </a:r>
              <a:r>
                <a:rPr lang="en-US" sz="900" dirty="0"/>
                <a:t>/ Traffic Impact Study  – R$ </a:t>
              </a:r>
              <a:r>
                <a:rPr lang="en-US" sz="900" dirty="0" smtClean="0"/>
                <a:t>82 K</a:t>
              </a:r>
              <a:endParaRPr lang="en-US" sz="900" dirty="0"/>
            </a:p>
          </p:txBody>
        </p:sp>
        <p:sp>
          <p:nvSpPr>
            <p:cNvPr id="24" name="Chave esquerda 23"/>
            <p:cNvSpPr/>
            <p:nvPr/>
          </p:nvSpPr>
          <p:spPr>
            <a:xfrm>
              <a:off x="4846906" y="952284"/>
              <a:ext cx="151337" cy="1969310"/>
            </a:xfrm>
            <a:prstGeom prst="leftBrace">
              <a:avLst>
                <a:gd name="adj1" fmla="val 42430"/>
                <a:gd name="adj2" fmla="val 49902"/>
              </a:avLst>
            </a:prstGeom>
            <a:solidFill>
              <a:schemeClr val="bg1"/>
            </a:solidFill>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9" name="CaixaDeTexto 88"/>
            <p:cNvSpPr txBox="1"/>
            <p:nvPr/>
          </p:nvSpPr>
          <p:spPr>
            <a:xfrm>
              <a:off x="7320738" y="1411913"/>
              <a:ext cx="2350976" cy="1200329"/>
            </a:xfrm>
            <a:prstGeom prst="rect">
              <a:avLst/>
            </a:prstGeom>
            <a:solidFill>
              <a:schemeClr val="bg1"/>
            </a:solidFill>
          </p:spPr>
          <p:txBody>
            <a:bodyPr wrap="square" rtlCol="0">
              <a:spAutoFit/>
            </a:bodyPr>
            <a:lstStyle/>
            <a:p>
              <a:pPr marL="228600" indent="-228600">
                <a:buFont typeface="+mj-lt"/>
                <a:buAutoNum type="arabicPeriod"/>
              </a:pPr>
              <a:r>
                <a:rPr lang="en-US" sz="900" dirty="0" smtClean="0"/>
                <a:t>(Curve Beaming Tooling) Delivery of 5 sets from NINIVE – R$ 17,0 MM</a:t>
              </a:r>
            </a:p>
            <a:p>
              <a:pPr marL="228600" indent="-228600">
                <a:buFont typeface="+mj-lt"/>
                <a:buAutoNum type="arabicPeriod"/>
              </a:pPr>
              <a:endParaRPr lang="en-US" sz="900" dirty="0" smtClean="0">
                <a:solidFill>
                  <a:schemeClr val="accent1"/>
                </a:solidFill>
              </a:endParaRPr>
            </a:p>
            <a:p>
              <a:pPr marL="228600" indent="-228600">
                <a:buFont typeface="+mj-lt"/>
                <a:buAutoNum type="arabicPeriod"/>
              </a:pPr>
              <a:r>
                <a:rPr lang="en-US" sz="900" dirty="0" smtClean="0"/>
                <a:t>(EPC Company) Powerchina Preliminary Works – R$ 4,0 MM</a:t>
              </a:r>
            </a:p>
            <a:p>
              <a:pPr marL="228600" indent="-228600">
                <a:buFont typeface="+mj-lt"/>
                <a:buAutoNum type="arabicPeriod"/>
              </a:pPr>
              <a:endParaRPr lang="en-US" sz="900" dirty="0" smtClean="0"/>
            </a:p>
            <a:p>
              <a:pPr marL="228600" indent="-228600">
                <a:buFont typeface="+mj-lt"/>
                <a:buAutoNum type="arabicPeriod"/>
              </a:pPr>
              <a:r>
                <a:rPr lang="en-US" sz="900" dirty="0" smtClean="0"/>
                <a:t>(Expropriation) IDEIAS studies adequation – R$ 267 K</a:t>
              </a:r>
              <a:endParaRPr lang="en-US" sz="900" dirty="0"/>
            </a:p>
          </p:txBody>
        </p:sp>
        <p:sp>
          <p:nvSpPr>
            <p:cNvPr id="90" name="CaixaDeTexto 89"/>
            <p:cNvSpPr txBox="1"/>
            <p:nvPr/>
          </p:nvSpPr>
          <p:spPr>
            <a:xfrm>
              <a:off x="9682231" y="1411913"/>
              <a:ext cx="2350976" cy="1338828"/>
            </a:xfrm>
            <a:prstGeom prst="rect">
              <a:avLst/>
            </a:prstGeom>
            <a:solidFill>
              <a:schemeClr val="bg1"/>
            </a:solidFill>
          </p:spPr>
          <p:txBody>
            <a:bodyPr wrap="square" rtlCol="0">
              <a:spAutoFit/>
            </a:bodyPr>
            <a:lstStyle/>
            <a:p>
              <a:pPr marL="228600" indent="-228600">
                <a:buFont typeface="+mj-lt"/>
                <a:buAutoNum type="arabicPeriod"/>
              </a:pPr>
              <a:r>
                <a:rPr lang="en-US" sz="900" dirty="0" smtClean="0"/>
                <a:t>(Curve Beaming Tooling) Delivery of 3 sets from NINIVE / 3 sets Assembly / Spare Parts  – R$ 11,0 MM</a:t>
              </a:r>
            </a:p>
            <a:p>
              <a:pPr marL="228600" indent="-228600">
                <a:buFont typeface="+mj-lt"/>
                <a:buAutoNum type="arabicPeriod"/>
              </a:pPr>
              <a:endParaRPr lang="en-US" sz="900" dirty="0" smtClean="0">
                <a:solidFill>
                  <a:schemeClr val="accent1"/>
                </a:solidFill>
              </a:endParaRPr>
            </a:p>
            <a:p>
              <a:pPr marL="228600" indent="-228600">
                <a:buFont typeface="+mj-lt"/>
                <a:buAutoNum type="arabicPeriod"/>
              </a:pPr>
              <a:r>
                <a:rPr lang="en-US" sz="900" dirty="0" smtClean="0"/>
                <a:t>(Catwalk) Contract Downpayment – R$ 8,2 MM</a:t>
              </a:r>
            </a:p>
            <a:p>
              <a:pPr marL="228600" indent="-228600">
                <a:buFont typeface="+mj-lt"/>
                <a:buAutoNum type="arabicPeriod"/>
              </a:pPr>
              <a:endParaRPr lang="en-US" sz="900" dirty="0" smtClean="0">
                <a:solidFill>
                  <a:schemeClr val="accent1"/>
                </a:solidFill>
              </a:endParaRPr>
            </a:p>
            <a:p>
              <a:pPr marL="228600" indent="-228600">
                <a:buFont typeface="+mj-lt"/>
                <a:buAutoNum type="arabicPeriod"/>
              </a:pPr>
              <a:r>
                <a:rPr lang="en-US" sz="900" dirty="0" smtClean="0"/>
                <a:t>(EPC Company) Powerchina Preliminary Works – R$ 5,9 MM</a:t>
              </a:r>
            </a:p>
          </p:txBody>
        </p:sp>
        <p:cxnSp>
          <p:nvCxnSpPr>
            <p:cNvPr id="91" name="Straight Connector 67"/>
            <p:cNvCxnSpPr/>
            <p:nvPr/>
          </p:nvCxnSpPr>
          <p:spPr>
            <a:xfrm flipV="1">
              <a:off x="7297732" y="1236500"/>
              <a:ext cx="0" cy="132916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67"/>
            <p:cNvCxnSpPr/>
            <p:nvPr/>
          </p:nvCxnSpPr>
          <p:spPr>
            <a:xfrm flipV="1">
              <a:off x="9671714" y="1236500"/>
              <a:ext cx="0" cy="132916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 name="Grupo 4"/>
          <p:cNvGrpSpPr/>
          <p:nvPr/>
        </p:nvGrpSpPr>
        <p:grpSpPr>
          <a:xfrm>
            <a:off x="4833016" y="2946728"/>
            <a:ext cx="3588552" cy="2144975"/>
            <a:chOff x="4833016" y="2946727"/>
            <a:chExt cx="3588552" cy="2753803"/>
          </a:xfrm>
        </p:grpSpPr>
        <p:sp>
          <p:nvSpPr>
            <p:cNvPr id="104" name="Retângulo de cantos arredondados 103"/>
            <p:cNvSpPr/>
            <p:nvPr/>
          </p:nvSpPr>
          <p:spPr>
            <a:xfrm>
              <a:off x="4907241" y="3112292"/>
              <a:ext cx="3514327" cy="2588238"/>
            </a:xfrm>
            <a:prstGeom prst="roundRect">
              <a:avLst>
                <a:gd name="adj" fmla="val 2222"/>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CaixaDeTexto 104"/>
            <p:cNvSpPr txBox="1"/>
            <p:nvPr/>
          </p:nvSpPr>
          <p:spPr>
            <a:xfrm>
              <a:off x="5116019" y="2946727"/>
              <a:ext cx="2446832" cy="335865"/>
            </a:xfrm>
            <a:prstGeom prst="rect">
              <a:avLst/>
            </a:prstGeom>
            <a:solidFill>
              <a:schemeClr val="bg1"/>
            </a:solidFill>
          </p:spPr>
          <p:txBody>
            <a:bodyPr wrap="square" rtlCol="0">
              <a:spAutoFit/>
            </a:bodyPr>
            <a:lstStyle/>
            <a:p>
              <a:r>
                <a:rPr lang="en-US" sz="1100" dirty="0" smtClean="0"/>
                <a:t>Main Hiring Contracts – Next 3 months</a:t>
              </a:r>
              <a:endParaRPr lang="en-US" sz="1100" dirty="0"/>
            </a:p>
          </p:txBody>
        </p:sp>
        <p:sp>
          <p:nvSpPr>
            <p:cNvPr id="106" name="Chave esquerda 105"/>
            <p:cNvSpPr/>
            <p:nvPr/>
          </p:nvSpPr>
          <p:spPr>
            <a:xfrm>
              <a:off x="4833016" y="3112292"/>
              <a:ext cx="151337" cy="2588238"/>
            </a:xfrm>
            <a:prstGeom prst="leftBrace">
              <a:avLst>
                <a:gd name="adj1" fmla="val 42430"/>
                <a:gd name="adj2" fmla="val 49902"/>
              </a:avLst>
            </a:prstGeom>
            <a:solidFill>
              <a:schemeClr val="bg1"/>
            </a:solidFill>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14" name="CaixaDeTexto 113"/>
            <p:cNvSpPr txBox="1"/>
            <p:nvPr/>
          </p:nvSpPr>
          <p:spPr>
            <a:xfrm>
              <a:off x="5075985" y="3280413"/>
              <a:ext cx="1199801" cy="261610"/>
            </a:xfrm>
            <a:prstGeom prst="rect">
              <a:avLst/>
            </a:prstGeom>
            <a:solidFill>
              <a:schemeClr val="bg1"/>
            </a:solidFill>
          </p:spPr>
          <p:txBody>
            <a:bodyPr wrap="square" rtlCol="0">
              <a:spAutoFit/>
            </a:bodyPr>
            <a:lstStyle/>
            <a:p>
              <a:pPr algn="ctr"/>
              <a:r>
                <a:rPr lang="en-US" sz="1100" b="1" dirty="0" smtClean="0"/>
                <a:t>Contract</a:t>
              </a:r>
              <a:endParaRPr lang="en-US" sz="1100" b="1" dirty="0"/>
            </a:p>
          </p:txBody>
        </p:sp>
        <p:sp>
          <p:nvSpPr>
            <p:cNvPr id="115" name="CaixaDeTexto 114"/>
            <p:cNvSpPr txBox="1"/>
            <p:nvPr/>
          </p:nvSpPr>
          <p:spPr>
            <a:xfrm>
              <a:off x="6303200" y="3282827"/>
              <a:ext cx="1029503" cy="261610"/>
            </a:xfrm>
            <a:prstGeom prst="rect">
              <a:avLst/>
            </a:prstGeom>
            <a:solidFill>
              <a:schemeClr val="bg1"/>
            </a:solidFill>
          </p:spPr>
          <p:txBody>
            <a:bodyPr wrap="square" rtlCol="0">
              <a:spAutoFit/>
            </a:bodyPr>
            <a:lstStyle/>
            <a:p>
              <a:pPr algn="ctr"/>
              <a:r>
                <a:rPr lang="en-US" sz="1100" b="1" dirty="0" smtClean="0"/>
                <a:t>Value</a:t>
              </a:r>
              <a:endParaRPr lang="en-US" sz="1100" b="1" dirty="0"/>
            </a:p>
          </p:txBody>
        </p:sp>
        <p:sp>
          <p:nvSpPr>
            <p:cNvPr id="116" name="CaixaDeTexto 115"/>
            <p:cNvSpPr txBox="1"/>
            <p:nvPr/>
          </p:nvSpPr>
          <p:spPr>
            <a:xfrm>
              <a:off x="7332703" y="3279907"/>
              <a:ext cx="1029503" cy="261610"/>
            </a:xfrm>
            <a:prstGeom prst="rect">
              <a:avLst/>
            </a:prstGeom>
            <a:solidFill>
              <a:schemeClr val="bg1"/>
            </a:solidFill>
          </p:spPr>
          <p:txBody>
            <a:bodyPr wrap="square" rtlCol="0">
              <a:spAutoFit/>
            </a:bodyPr>
            <a:lstStyle/>
            <a:p>
              <a:pPr algn="ctr"/>
              <a:r>
                <a:rPr lang="en-US" sz="1100" b="1" dirty="0" smtClean="0"/>
                <a:t>Month</a:t>
              </a:r>
              <a:endParaRPr lang="en-US" sz="1100" b="1" dirty="0"/>
            </a:p>
          </p:txBody>
        </p:sp>
        <p:sp>
          <p:nvSpPr>
            <p:cNvPr id="117" name="CaixaDeTexto 116"/>
            <p:cNvSpPr txBox="1"/>
            <p:nvPr/>
          </p:nvSpPr>
          <p:spPr>
            <a:xfrm>
              <a:off x="5075985" y="3594841"/>
              <a:ext cx="1199801" cy="2074459"/>
            </a:xfrm>
            <a:prstGeom prst="rect">
              <a:avLst/>
            </a:prstGeom>
            <a:solidFill>
              <a:schemeClr val="bg1"/>
            </a:solidFill>
          </p:spPr>
          <p:txBody>
            <a:bodyPr wrap="square" rtlCol="0">
              <a:spAutoFit/>
            </a:bodyPr>
            <a:lstStyle/>
            <a:p>
              <a:pPr marL="228600" indent="-228600">
                <a:buFont typeface="+mj-lt"/>
                <a:buAutoNum type="arabicPeriod"/>
              </a:pPr>
              <a:r>
                <a:rPr lang="en-US" sz="900" dirty="0" smtClean="0"/>
                <a:t>Train</a:t>
              </a:r>
            </a:p>
            <a:p>
              <a:pPr marL="228600" indent="-228600">
                <a:buFont typeface="+mj-lt"/>
                <a:buAutoNum type="arabicPeriod"/>
              </a:pPr>
              <a:endParaRPr lang="en-US" sz="900" dirty="0"/>
            </a:p>
            <a:p>
              <a:pPr marL="228600" indent="-228600">
                <a:buFont typeface="+mj-lt"/>
                <a:buAutoNum type="arabicPeriod"/>
              </a:pPr>
              <a:r>
                <a:rPr lang="en-US" sz="900" dirty="0" smtClean="0"/>
                <a:t>Systems Div 21</a:t>
              </a:r>
            </a:p>
            <a:p>
              <a:pPr marL="228600" indent="-228600">
                <a:buFont typeface="+mj-lt"/>
                <a:buAutoNum type="arabicPeriod"/>
              </a:pPr>
              <a:endParaRPr lang="en-US" sz="900" dirty="0"/>
            </a:p>
            <a:p>
              <a:pPr marL="228600" indent="-228600">
                <a:buFont typeface="+mj-lt"/>
                <a:buAutoNum type="arabicPeriod"/>
              </a:pPr>
              <a:r>
                <a:rPr lang="en-US" sz="900" dirty="0"/>
                <a:t>Systems Div </a:t>
              </a:r>
              <a:r>
                <a:rPr lang="en-US" sz="900" dirty="0" smtClean="0"/>
                <a:t>23</a:t>
              </a:r>
            </a:p>
            <a:p>
              <a:pPr marL="228600" indent="-228600">
                <a:buFont typeface="+mj-lt"/>
                <a:buAutoNum type="arabicPeriod"/>
              </a:pPr>
              <a:endParaRPr lang="en-US" sz="900" dirty="0"/>
            </a:p>
            <a:p>
              <a:pPr marL="228600" indent="-228600">
                <a:buFont typeface="+mj-lt"/>
                <a:buAutoNum type="arabicPeriod"/>
              </a:pPr>
              <a:r>
                <a:rPr lang="en-US" sz="900" dirty="0" smtClean="0"/>
                <a:t>Track Switch (Control System)</a:t>
              </a:r>
            </a:p>
            <a:p>
              <a:pPr marL="228600" indent="-228600">
                <a:buFont typeface="+mj-lt"/>
                <a:buAutoNum type="arabicPeriod"/>
              </a:pPr>
              <a:endParaRPr lang="en-US" sz="900" dirty="0"/>
            </a:p>
            <a:p>
              <a:pPr marL="228600" indent="-228600">
                <a:buFont typeface="+mj-lt"/>
                <a:buAutoNum type="arabicPeriod"/>
              </a:pPr>
              <a:r>
                <a:rPr lang="en-US" sz="900" dirty="0" smtClean="0"/>
                <a:t>Track Switch (Beam)</a:t>
              </a:r>
            </a:p>
          </p:txBody>
        </p:sp>
        <p:sp>
          <p:nvSpPr>
            <p:cNvPr id="118" name="CaixaDeTexto 117"/>
            <p:cNvSpPr txBox="1"/>
            <p:nvPr/>
          </p:nvSpPr>
          <p:spPr>
            <a:xfrm>
              <a:off x="6275786" y="3605322"/>
              <a:ext cx="1029503" cy="1896652"/>
            </a:xfrm>
            <a:prstGeom prst="rect">
              <a:avLst/>
            </a:prstGeom>
            <a:solidFill>
              <a:schemeClr val="bg1"/>
            </a:solidFill>
          </p:spPr>
          <p:txBody>
            <a:bodyPr wrap="square" rtlCol="0">
              <a:spAutoFit/>
            </a:bodyPr>
            <a:lstStyle/>
            <a:p>
              <a:pPr algn="ctr"/>
              <a:r>
                <a:rPr lang="en-US" sz="900" dirty="0" smtClean="0"/>
                <a:t>R$ 1.003,9 MM</a:t>
              </a:r>
            </a:p>
            <a:p>
              <a:pPr algn="ctr"/>
              <a:endParaRPr lang="en-US" sz="900" dirty="0"/>
            </a:p>
            <a:p>
              <a:pPr algn="ctr"/>
              <a:r>
                <a:rPr lang="en-US" sz="900" dirty="0" smtClean="0"/>
                <a:t>R$ 221,4 MM</a:t>
              </a:r>
            </a:p>
            <a:p>
              <a:pPr algn="ctr"/>
              <a:endParaRPr lang="en-US" sz="900" dirty="0" smtClean="0"/>
            </a:p>
            <a:p>
              <a:pPr algn="ctr"/>
              <a:r>
                <a:rPr lang="en-US" sz="900" dirty="0" smtClean="0"/>
                <a:t>R$ 308,7 MM</a:t>
              </a:r>
              <a:endParaRPr lang="en-US" sz="900" dirty="0"/>
            </a:p>
            <a:p>
              <a:pPr algn="ctr"/>
              <a:endParaRPr lang="en-US" sz="900" dirty="0" smtClean="0"/>
            </a:p>
            <a:p>
              <a:pPr algn="ctr"/>
              <a:r>
                <a:rPr lang="en-US" sz="900" dirty="0" smtClean="0"/>
                <a:t>R$ 26,0 MM</a:t>
              </a:r>
            </a:p>
            <a:p>
              <a:pPr algn="ctr"/>
              <a:endParaRPr lang="pt-BR" sz="900" dirty="0" smtClean="0"/>
            </a:p>
            <a:p>
              <a:pPr algn="ctr"/>
              <a:endParaRPr lang="pt-BR" sz="900" dirty="0"/>
            </a:p>
            <a:p>
              <a:pPr algn="ctr"/>
              <a:r>
                <a:rPr lang="pt-BR" sz="900" dirty="0" smtClean="0"/>
                <a:t>R$ 73,1 MM</a:t>
              </a:r>
              <a:endParaRPr lang="en-US" sz="900" dirty="0"/>
            </a:p>
          </p:txBody>
        </p:sp>
        <p:sp>
          <p:nvSpPr>
            <p:cNvPr id="119" name="CaixaDeTexto 118"/>
            <p:cNvSpPr txBox="1"/>
            <p:nvPr/>
          </p:nvSpPr>
          <p:spPr>
            <a:xfrm>
              <a:off x="7326622" y="3602010"/>
              <a:ext cx="1029503" cy="1896652"/>
            </a:xfrm>
            <a:prstGeom prst="rect">
              <a:avLst/>
            </a:prstGeom>
            <a:solidFill>
              <a:schemeClr val="bg1"/>
            </a:solidFill>
          </p:spPr>
          <p:txBody>
            <a:bodyPr wrap="square" rtlCol="0">
              <a:spAutoFit/>
            </a:bodyPr>
            <a:lstStyle/>
            <a:p>
              <a:pPr algn="ctr"/>
              <a:r>
                <a:rPr lang="en-US" sz="900" dirty="0" smtClean="0"/>
                <a:t>February/21</a:t>
              </a:r>
              <a:endParaRPr lang="en-US" sz="900" dirty="0"/>
            </a:p>
            <a:p>
              <a:pPr algn="ctr"/>
              <a:endParaRPr lang="en-US" sz="900" dirty="0"/>
            </a:p>
            <a:p>
              <a:pPr algn="ctr"/>
              <a:r>
                <a:rPr lang="en-US" sz="900" dirty="0"/>
                <a:t>February/21</a:t>
              </a:r>
              <a:endParaRPr lang="en-US" sz="900" dirty="0" smtClean="0"/>
            </a:p>
            <a:p>
              <a:pPr algn="ctr"/>
              <a:endParaRPr lang="en-US" sz="900" dirty="0"/>
            </a:p>
            <a:p>
              <a:pPr algn="ctr"/>
              <a:r>
                <a:rPr lang="en-US" sz="900" dirty="0"/>
                <a:t>February/21</a:t>
              </a:r>
              <a:endParaRPr lang="en-US" sz="900" dirty="0" smtClean="0"/>
            </a:p>
            <a:p>
              <a:pPr algn="ctr"/>
              <a:endParaRPr lang="en-US" sz="900" dirty="0"/>
            </a:p>
            <a:p>
              <a:pPr algn="ctr"/>
              <a:r>
                <a:rPr lang="en-US" sz="900" dirty="0"/>
                <a:t>February/21</a:t>
              </a:r>
              <a:endParaRPr lang="en-US" sz="900" dirty="0" smtClean="0"/>
            </a:p>
            <a:p>
              <a:pPr algn="ctr"/>
              <a:endParaRPr lang="pt-BR" sz="900" dirty="0" smtClean="0"/>
            </a:p>
            <a:p>
              <a:pPr algn="ctr"/>
              <a:endParaRPr lang="en-US" sz="900" dirty="0"/>
            </a:p>
            <a:p>
              <a:pPr algn="ctr"/>
              <a:r>
                <a:rPr lang="en-US" sz="900" dirty="0" smtClean="0"/>
                <a:t>March/21</a:t>
              </a:r>
              <a:endParaRPr lang="en-US" sz="900" dirty="0"/>
            </a:p>
          </p:txBody>
        </p:sp>
      </p:grpSp>
      <p:grpSp>
        <p:nvGrpSpPr>
          <p:cNvPr id="6" name="Grupo 5"/>
          <p:cNvGrpSpPr/>
          <p:nvPr/>
        </p:nvGrpSpPr>
        <p:grpSpPr>
          <a:xfrm>
            <a:off x="4769825" y="2946727"/>
            <a:ext cx="7262391" cy="3760626"/>
            <a:chOff x="4769824" y="2946727"/>
            <a:chExt cx="7262391" cy="3760626"/>
          </a:xfrm>
        </p:grpSpPr>
        <p:sp>
          <p:nvSpPr>
            <p:cNvPr id="111" name="Retângulo de cantos arredondados 110"/>
            <p:cNvSpPr/>
            <p:nvPr/>
          </p:nvSpPr>
          <p:spPr>
            <a:xfrm>
              <a:off x="8543720" y="3067636"/>
              <a:ext cx="3488495" cy="3394364"/>
            </a:xfrm>
            <a:prstGeom prst="roundRect">
              <a:avLst>
                <a:gd name="adj" fmla="val 2864"/>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CaixaDeTexto 111"/>
            <p:cNvSpPr txBox="1"/>
            <p:nvPr/>
          </p:nvSpPr>
          <p:spPr>
            <a:xfrm>
              <a:off x="8752498" y="2946727"/>
              <a:ext cx="1132907" cy="261610"/>
            </a:xfrm>
            <a:prstGeom prst="rect">
              <a:avLst/>
            </a:prstGeom>
            <a:solidFill>
              <a:schemeClr val="bg1"/>
            </a:solidFill>
          </p:spPr>
          <p:txBody>
            <a:bodyPr wrap="square" rtlCol="0">
              <a:spAutoFit/>
            </a:bodyPr>
            <a:lstStyle/>
            <a:p>
              <a:r>
                <a:rPr lang="en-US" sz="1100" dirty="0" smtClean="0"/>
                <a:t>Main Deviations</a:t>
              </a:r>
              <a:endParaRPr lang="en-US" sz="1100" dirty="0"/>
            </a:p>
          </p:txBody>
        </p:sp>
        <p:sp>
          <p:nvSpPr>
            <p:cNvPr id="113" name="Chave esquerda 112"/>
            <p:cNvSpPr/>
            <p:nvPr/>
          </p:nvSpPr>
          <p:spPr>
            <a:xfrm>
              <a:off x="8421569" y="3067636"/>
              <a:ext cx="234768" cy="3394364"/>
            </a:xfrm>
            <a:prstGeom prst="leftBrace">
              <a:avLst>
                <a:gd name="adj1" fmla="val 42430"/>
                <a:gd name="adj2" fmla="val 62335"/>
              </a:avLst>
            </a:prstGeom>
            <a:solidFill>
              <a:schemeClr val="bg1"/>
            </a:solidFill>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32" name="Conector reto 31"/>
            <p:cNvCxnSpPr/>
            <p:nvPr/>
          </p:nvCxnSpPr>
          <p:spPr>
            <a:xfrm flipH="1">
              <a:off x="4769824" y="5182216"/>
              <a:ext cx="365174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0" name="CaixaDeTexto 119"/>
            <p:cNvSpPr txBox="1"/>
            <p:nvPr/>
          </p:nvSpPr>
          <p:spPr>
            <a:xfrm>
              <a:off x="8666678" y="3495421"/>
              <a:ext cx="1199801" cy="261610"/>
            </a:xfrm>
            <a:prstGeom prst="rect">
              <a:avLst/>
            </a:prstGeom>
            <a:solidFill>
              <a:schemeClr val="bg1"/>
            </a:solidFill>
          </p:spPr>
          <p:txBody>
            <a:bodyPr wrap="square" rtlCol="0">
              <a:spAutoFit/>
            </a:bodyPr>
            <a:lstStyle/>
            <a:p>
              <a:pPr algn="ctr"/>
              <a:r>
                <a:rPr lang="en-US" sz="1100" b="1" dirty="0" smtClean="0"/>
                <a:t>Contract</a:t>
              </a:r>
              <a:endParaRPr lang="en-US" sz="1100" b="1" dirty="0"/>
            </a:p>
          </p:txBody>
        </p:sp>
        <p:sp>
          <p:nvSpPr>
            <p:cNvPr id="121" name="CaixaDeTexto 120"/>
            <p:cNvSpPr txBox="1"/>
            <p:nvPr/>
          </p:nvSpPr>
          <p:spPr>
            <a:xfrm>
              <a:off x="9893893" y="3497835"/>
              <a:ext cx="1029503" cy="261610"/>
            </a:xfrm>
            <a:prstGeom prst="rect">
              <a:avLst/>
            </a:prstGeom>
            <a:solidFill>
              <a:schemeClr val="bg1"/>
            </a:solidFill>
          </p:spPr>
          <p:txBody>
            <a:bodyPr wrap="square" rtlCol="0">
              <a:spAutoFit/>
            </a:bodyPr>
            <a:lstStyle/>
            <a:p>
              <a:pPr algn="ctr"/>
              <a:r>
                <a:rPr lang="en-US" sz="1100" b="1" dirty="0" smtClean="0"/>
                <a:t>Value</a:t>
              </a:r>
              <a:endParaRPr lang="en-US" sz="1100" b="1" dirty="0"/>
            </a:p>
          </p:txBody>
        </p:sp>
        <p:sp>
          <p:nvSpPr>
            <p:cNvPr id="122" name="CaixaDeTexto 121"/>
            <p:cNvSpPr txBox="1"/>
            <p:nvPr/>
          </p:nvSpPr>
          <p:spPr>
            <a:xfrm>
              <a:off x="10923396" y="3494915"/>
              <a:ext cx="1029503" cy="261610"/>
            </a:xfrm>
            <a:prstGeom prst="rect">
              <a:avLst/>
            </a:prstGeom>
            <a:solidFill>
              <a:schemeClr val="bg1"/>
            </a:solidFill>
          </p:spPr>
          <p:txBody>
            <a:bodyPr wrap="square" rtlCol="0">
              <a:spAutoFit/>
            </a:bodyPr>
            <a:lstStyle/>
            <a:p>
              <a:pPr algn="ctr"/>
              <a:r>
                <a:rPr lang="en-US" sz="1100" b="1" dirty="0" smtClean="0"/>
                <a:t>%</a:t>
              </a:r>
              <a:endParaRPr lang="en-US" sz="1100" b="1" dirty="0"/>
            </a:p>
          </p:txBody>
        </p:sp>
        <p:sp>
          <p:nvSpPr>
            <p:cNvPr id="123" name="CaixaDeTexto 122"/>
            <p:cNvSpPr txBox="1"/>
            <p:nvPr/>
          </p:nvSpPr>
          <p:spPr>
            <a:xfrm>
              <a:off x="8666678" y="3844158"/>
              <a:ext cx="1199801" cy="2446824"/>
            </a:xfrm>
            <a:prstGeom prst="rect">
              <a:avLst/>
            </a:prstGeom>
            <a:solidFill>
              <a:schemeClr val="bg1"/>
            </a:solidFill>
          </p:spPr>
          <p:txBody>
            <a:bodyPr wrap="square" rtlCol="0">
              <a:spAutoFit/>
            </a:bodyPr>
            <a:lstStyle/>
            <a:p>
              <a:pPr marL="228600" indent="-228600">
                <a:buFont typeface="+mj-lt"/>
                <a:buAutoNum type="arabicPeriod"/>
              </a:pPr>
              <a:r>
                <a:rPr lang="en-US" sz="900" dirty="0" smtClean="0">
                  <a:solidFill>
                    <a:srgbClr val="FF0000"/>
                  </a:solidFill>
                </a:rPr>
                <a:t>EPC Company</a:t>
              </a:r>
            </a:p>
            <a:p>
              <a:pPr marL="228600" indent="-228600">
                <a:buFont typeface="+mj-lt"/>
                <a:buAutoNum type="arabicPeriod"/>
              </a:pPr>
              <a:endParaRPr lang="en-US" sz="900" dirty="0" smtClean="0">
                <a:solidFill>
                  <a:srgbClr val="FF0000"/>
                </a:solidFill>
              </a:endParaRPr>
            </a:p>
            <a:p>
              <a:pPr marL="228600" indent="-228600">
                <a:buFont typeface="+mj-lt"/>
                <a:buAutoNum type="arabicPeriod"/>
              </a:pPr>
              <a:r>
                <a:rPr lang="en-US" sz="900" dirty="0" smtClean="0">
                  <a:solidFill>
                    <a:srgbClr val="FF0000"/>
                  </a:solidFill>
                </a:rPr>
                <a:t>Catwalk</a:t>
              </a:r>
            </a:p>
            <a:p>
              <a:pPr marL="228600" indent="-228600">
                <a:buFont typeface="+mj-lt"/>
                <a:buAutoNum type="arabicPeriod"/>
              </a:pPr>
              <a:endParaRPr lang="en-US" sz="900" dirty="0" smtClean="0">
                <a:solidFill>
                  <a:srgbClr val="FF0000"/>
                </a:solidFill>
              </a:endParaRPr>
            </a:p>
            <a:p>
              <a:pPr marL="228600" indent="-228600">
                <a:buFont typeface="+mj-lt"/>
                <a:buAutoNum type="arabicPeriod"/>
              </a:pPr>
              <a:r>
                <a:rPr lang="en-US" sz="900" dirty="0" smtClean="0">
                  <a:solidFill>
                    <a:srgbClr val="FF0000"/>
                  </a:solidFill>
                </a:rPr>
                <a:t>Expropriation</a:t>
              </a:r>
            </a:p>
            <a:p>
              <a:pPr marL="228600" indent="-228600">
                <a:buFont typeface="+mj-lt"/>
                <a:buAutoNum type="arabicPeriod"/>
              </a:pPr>
              <a:endParaRPr lang="en-US" sz="900" dirty="0" smtClean="0">
                <a:solidFill>
                  <a:srgbClr val="FF0000"/>
                </a:solidFill>
              </a:endParaRPr>
            </a:p>
            <a:p>
              <a:pPr marL="228600" indent="-228600">
                <a:buFont typeface="+mj-lt"/>
                <a:buAutoNum type="arabicPeriod"/>
              </a:pPr>
              <a:r>
                <a:rPr lang="en-US" sz="900" dirty="0" smtClean="0">
                  <a:solidFill>
                    <a:srgbClr val="FF0000"/>
                  </a:solidFill>
                </a:rPr>
                <a:t>Power Supply</a:t>
              </a:r>
            </a:p>
            <a:p>
              <a:pPr marL="228600" indent="-228600">
                <a:buFont typeface="+mj-lt"/>
                <a:buAutoNum type="arabicPeriod"/>
              </a:pPr>
              <a:endParaRPr lang="en-US" sz="900" dirty="0" smtClean="0">
                <a:solidFill>
                  <a:srgbClr val="FF0000"/>
                </a:solidFill>
              </a:endParaRPr>
            </a:p>
            <a:p>
              <a:pPr marL="228600" indent="-228600">
                <a:buFont typeface="+mj-lt"/>
                <a:buAutoNum type="arabicPeriod"/>
              </a:pPr>
              <a:r>
                <a:rPr lang="en-US" sz="900" dirty="0" smtClean="0">
                  <a:solidFill>
                    <a:srgbClr val="FF0000"/>
                  </a:solidFill>
                </a:rPr>
                <a:t>Integration</a:t>
              </a:r>
            </a:p>
            <a:p>
              <a:pPr marL="228600" indent="-228600">
                <a:buFont typeface="+mj-lt"/>
                <a:buAutoNum type="arabicPeriod"/>
              </a:pPr>
              <a:endParaRPr lang="en-US" sz="900" dirty="0" smtClean="0">
                <a:solidFill>
                  <a:srgbClr val="FF0000"/>
                </a:solidFill>
              </a:endParaRPr>
            </a:p>
            <a:p>
              <a:pPr marL="228600" indent="-228600">
                <a:buFont typeface="+mj-lt"/>
                <a:buAutoNum type="arabicPeriod"/>
              </a:pPr>
              <a:r>
                <a:rPr lang="en-US" sz="900" dirty="0" smtClean="0">
                  <a:solidFill>
                    <a:srgbClr val="0070C0"/>
                  </a:solidFill>
                </a:rPr>
                <a:t>Signaling</a:t>
              </a:r>
              <a:endParaRPr lang="en-US" sz="900" dirty="0" smtClean="0">
                <a:solidFill>
                  <a:srgbClr val="0070C0"/>
                </a:solidFill>
              </a:endParaRPr>
            </a:p>
            <a:p>
              <a:pPr marL="228600" indent="-228600">
                <a:buFont typeface="+mj-lt"/>
                <a:buAutoNum type="arabicPeriod"/>
              </a:pPr>
              <a:endParaRPr lang="en-US" sz="900" dirty="0" smtClean="0">
                <a:solidFill>
                  <a:srgbClr val="0070C0"/>
                </a:solidFill>
              </a:endParaRPr>
            </a:p>
            <a:p>
              <a:pPr marL="228600" indent="-228600">
                <a:buFont typeface="+mj-lt"/>
                <a:buAutoNum type="arabicPeriod"/>
              </a:pPr>
              <a:r>
                <a:rPr lang="en-US" sz="900" dirty="0" smtClean="0">
                  <a:solidFill>
                    <a:srgbClr val="0070C0"/>
                  </a:solidFill>
                </a:rPr>
                <a:t>Depot</a:t>
              </a:r>
            </a:p>
            <a:p>
              <a:pPr marL="228600" indent="-228600">
                <a:buFont typeface="+mj-lt"/>
                <a:buAutoNum type="arabicPeriod"/>
              </a:pPr>
              <a:endParaRPr lang="en-US" sz="900" dirty="0" smtClean="0">
                <a:solidFill>
                  <a:srgbClr val="0070C0"/>
                </a:solidFill>
              </a:endParaRPr>
            </a:p>
            <a:p>
              <a:pPr marL="228600" indent="-228600">
                <a:buFont typeface="+mj-lt"/>
                <a:buAutoNum type="arabicPeriod"/>
              </a:pPr>
              <a:r>
                <a:rPr lang="en-US" sz="900" dirty="0" smtClean="0">
                  <a:solidFill>
                    <a:srgbClr val="0070C0"/>
                  </a:solidFill>
                </a:rPr>
                <a:t>PSD</a:t>
              </a:r>
            </a:p>
            <a:p>
              <a:pPr marL="228600" indent="-228600">
                <a:buFont typeface="+mj-lt"/>
                <a:buAutoNum type="arabicPeriod"/>
              </a:pPr>
              <a:endParaRPr lang="en-US" sz="900" dirty="0" smtClean="0">
                <a:solidFill>
                  <a:srgbClr val="0070C0"/>
                </a:solidFill>
              </a:endParaRPr>
            </a:p>
            <a:p>
              <a:pPr marL="228600" indent="-228600">
                <a:buFont typeface="+mj-lt"/>
                <a:buAutoNum type="arabicPeriod"/>
              </a:pPr>
              <a:r>
                <a:rPr lang="en-US" sz="900" dirty="0" smtClean="0">
                  <a:solidFill>
                    <a:srgbClr val="0070C0"/>
                  </a:solidFill>
                </a:rPr>
                <a:t>AFC</a:t>
              </a:r>
            </a:p>
          </p:txBody>
        </p:sp>
        <p:sp>
          <p:nvSpPr>
            <p:cNvPr id="124" name="CaixaDeTexto 123"/>
            <p:cNvSpPr txBox="1"/>
            <p:nvPr/>
          </p:nvSpPr>
          <p:spPr>
            <a:xfrm>
              <a:off x="9866479" y="3845943"/>
              <a:ext cx="1029503" cy="2446824"/>
            </a:xfrm>
            <a:prstGeom prst="rect">
              <a:avLst/>
            </a:prstGeom>
            <a:solidFill>
              <a:schemeClr val="bg1"/>
            </a:solidFill>
          </p:spPr>
          <p:txBody>
            <a:bodyPr wrap="square" rtlCol="0">
              <a:spAutoFit/>
            </a:bodyPr>
            <a:lstStyle/>
            <a:p>
              <a:pPr algn="ctr"/>
              <a:r>
                <a:rPr lang="pt-BR" sz="900" dirty="0" smtClean="0">
                  <a:solidFill>
                    <a:srgbClr val="FF0000"/>
                  </a:solidFill>
                </a:rPr>
                <a:t>- R$ 285,18 MM</a:t>
              </a:r>
              <a:endParaRPr lang="en-US" sz="900" dirty="0" smtClean="0">
                <a:solidFill>
                  <a:srgbClr val="FF0000"/>
                </a:solidFill>
              </a:endParaRPr>
            </a:p>
            <a:p>
              <a:pPr algn="ctr"/>
              <a:endParaRPr lang="en-US" sz="900" dirty="0">
                <a:solidFill>
                  <a:srgbClr val="FF0000"/>
                </a:solidFill>
              </a:endParaRPr>
            </a:p>
            <a:p>
              <a:pPr algn="ctr"/>
              <a:r>
                <a:rPr lang="pt-BR" sz="900" dirty="0" smtClean="0">
                  <a:solidFill>
                    <a:srgbClr val="FF0000"/>
                  </a:solidFill>
                </a:rPr>
                <a:t>-R$ 30,33 MM</a:t>
              </a:r>
              <a:endParaRPr lang="en-US" sz="900" dirty="0" smtClean="0">
                <a:solidFill>
                  <a:srgbClr val="FF0000"/>
                </a:solidFill>
              </a:endParaRPr>
            </a:p>
            <a:p>
              <a:pPr algn="ctr"/>
              <a:endParaRPr lang="en-US" sz="900" dirty="0">
                <a:solidFill>
                  <a:srgbClr val="FF0000"/>
                </a:solidFill>
              </a:endParaRPr>
            </a:p>
            <a:p>
              <a:pPr algn="ctr"/>
              <a:r>
                <a:rPr lang="en-US" sz="900" dirty="0" smtClean="0">
                  <a:solidFill>
                    <a:srgbClr val="FF0000"/>
                  </a:solidFill>
                </a:rPr>
                <a:t>- R$ 25,98 MM</a:t>
              </a:r>
            </a:p>
            <a:p>
              <a:pPr algn="ctr"/>
              <a:endParaRPr lang="en-US" sz="900" dirty="0" smtClean="0">
                <a:solidFill>
                  <a:srgbClr val="FF0000"/>
                </a:solidFill>
              </a:endParaRPr>
            </a:p>
            <a:p>
              <a:pPr algn="ctr"/>
              <a:r>
                <a:rPr lang="pt-BR" sz="900" dirty="0" smtClean="0">
                  <a:solidFill>
                    <a:srgbClr val="FF0000"/>
                  </a:solidFill>
                </a:rPr>
                <a:t>-R$ 21,70 MM</a:t>
              </a:r>
              <a:endParaRPr lang="en-US" sz="900" dirty="0" smtClean="0">
                <a:solidFill>
                  <a:srgbClr val="FF0000"/>
                </a:solidFill>
              </a:endParaRPr>
            </a:p>
            <a:p>
              <a:pPr algn="ctr"/>
              <a:endParaRPr lang="en-US" sz="900" dirty="0">
                <a:solidFill>
                  <a:srgbClr val="FF0000"/>
                </a:solidFill>
              </a:endParaRPr>
            </a:p>
            <a:p>
              <a:pPr algn="ctr"/>
              <a:r>
                <a:rPr lang="en-US" sz="900" dirty="0" smtClean="0">
                  <a:solidFill>
                    <a:srgbClr val="FF0000"/>
                  </a:solidFill>
                </a:rPr>
                <a:t>- R$ 18,00 MM</a:t>
              </a:r>
            </a:p>
            <a:p>
              <a:pPr algn="ctr"/>
              <a:endParaRPr lang="en-US" sz="900" dirty="0" smtClean="0">
                <a:solidFill>
                  <a:srgbClr val="FF0000"/>
                </a:solidFill>
              </a:endParaRPr>
            </a:p>
            <a:p>
              <a:pPr algn="ctr"/>
              <a:r>
                <a:rPr lang="pt-BR" sz="900" dirty="0" smtClean="0">
                  <a:solidFill>
                    <a:srgbClr val="0070C0"/>
                  </a:solidFill>
                </a:rPr>
                <a:t>R$ 43,90 MM</a:t>
              </a:r>
              <a:endParaRPr lang="en-US" sz="900" dirty="0" smtClean="0">
                <a:solidFill>
                  <a:srgbClr val="0070C0"/>
                </a:solidFill>
              </a:endParaRPr>
            </a:p>
            <a:p>
              <a:pPr algn="ctr"/>
              <a:endParaRPr lang="en-US" sz="900" dirty="0">
                <a:solidFill>
                  <a:srgbClr val="0070C0"/>
                </a:solidFill>
              </a:endParaRPr>
            </a:p>
            <a:p>
              <a:pPr algn="ctr"/>
              <a:r>
                <a:rPr lang="pt-BR" sz="900" dirty="0" smtClean="0">
                  <a:solidFill>
                    <a:srgbClr val="0070C0"/>
                  </a:solidFill>
                </a:rPr>
                <a:t>R$ 30,50 MM</a:t>
              </a:r>
              <a:endParaRPr lang="en-US" sz="900" dirty="0" smtClean="0">
                <a:solidFill>
                  <a:srgbClr val="0070C0"/>
                </a:solidFill>
              </a:endParaRPr>
            </a:p>
            <a:p>
              <a:pPr algn="ctr"/>
              <a:endParaRPr lang="en-US" sz="900" dirty="0">
                <a:solidFill>
                  <a:srgbClr val="0070C0"/>
                </a:solidFill>
              </a:endParaRPr>
            </a:p>
            <a:p>
              <a:pPr algn="ctr"/>
              <a:r>
                <a:rPr lang="pt-BR" sz="900" dirty="0" smtClean="0">
                  <a:solidFill>
                    <a:srgbClr val="0070C0"/>
                  </a:solidFill>
                </a:rPr>
                <a:t>R$ 12,34 MM</a:t>
              </a:r>
              <a:endParaRPr lang="en-US" sz="900" dirty="0" smtClean="0">
                <a:solidFill>
                  <a:srgbClr val="0070C0"/>
                </a:solidFill>
              </a:endParaRPr>
            </a:p>
            <a:p>
              <a:pPr algn="ctr"/>
              <a:endParaRPr lang="en-US" sz="900" dirty="0">
                <a:solidFill>
                  <a:srgbClr val="0070C0"/>
                </a:solidFill>
              </a:endParaRPr>
            </a:p>
            <a:p>
              <a:pPr algn="ctr"/>
              <a:r>
                <a:rPr lang="en-US" sz="900" dirty="0" smtClean="0">
                  <a:solidFill>
                    <a:srgbClr val="0070C0"/>
                  </a:solidFill>
                </a:rPr>
                <a:t>R</a:t>
              </a:r>
              <a:r>
                <a:rPr lang="en-US" sz="900" dirty="0">
                  <a:solidFill>
                    <a:srgbClr val="0070C0"/>
                  </a:solidFill>
                </a:rPr>
                <a:t>$ </a:t>
              </a:r>
              <a:r>
                <a:rPr lang="en-US" sz="900" dirty="0" smtClean="0">
                  <a:solidFill>
                    <a:srgbClr val="0070C0"/>
                  </a:solidFill>
                </a:rPr>
                <a:t>8,87 MM</a:t>
              </a:r>
              <a:endParaRPr lang="en-US" sz="900" dirty="0">
                <a:solidFill>
                  <a:srgbClr val="0070C0"/>
                </a:solidFill>
              </a:endParaRPr>
            </a:p>
          </p:txBody>
        </p:sp>
        <p:sp>
          <p:nvSpPr>
            <p:cNvPr id="125" name="CaixaDeTexto 124"/>
            <p:cNvSpPr txBox="1"/>
            <p:nvPr/>
          </p:nvSpPr>
          <p:spPr>
            <a:xfrm>
              <a:off x="10917315" y="3842631"/>
              <a:ext cx="1029503" cy="2446824"/>
            </a:xfrm>
            <a:prstGeom prst="rect">
              <a:avLst/>
            </a:prstGeom>
            <a:solidFill>
              <a:schemeClr val="bg1"/>
            </a:solidFill>
          </p:spPr>
          <p:txBody>
            <a:bodyPr wrap="square" rtlCol="0">
              <a:spAutoFit/>
            </a:bodyPr>
            <a:lstStyle/>
            <a:p>
              <a:pPr algn="ctr"/>
              <a:r>
                <a:rPr lang="pt-BR" sz="900" dirty="0" smtClean="0">
                  <a:solidFill>
                    <a:srgbClr val="FF0000"/>
                  </a:solidFill>
                </a:rPr>
                <a:t>-24,91%</a:t>
              </a:r>
              <a:endParaRPr lang="en-US" sz="900" dirty="0" smtClean="0">
                <a:solidFill>
                  <a:srgbClr val="FF0000"/>
                </a:solidFill>
              </a:endParaRPr>
            </a:p>
            <a:p>
              <a:pPr algn="ctr"/>
              <a:endParaRPr lang="en-US" sz="900" dirty="0">
                <a:solidFill>
                  <a:srgbClr val="FF0000"/>
                </a:solidFill>
              </a:endParaRPr>
            </a:p>
            <a:p>
              <a:pPr algn="ctr"/>
              <a:r>
                <a:rPr lang="pt-BR" sz="900" dirty="0" smtClean="0">
                  <a:solidFill>
                    <a:srgbClr val="FF0000"/>
                  </a:solidFill>
                </a:rPr>
                <a:t>-53,13%</a:t>
              </a:r>
              <a:endParaRPr lang="en-US" sz="900" dirty="0" smtClean="0">
                <a:solidFill>
                  <a:srgbClr val="FF0000"/>
                </a:solidFill>
              </a:endParaRPr>
            </a:p>
            <a:p>
              <a:pPr algn="ctr"/>
              <a:endParaRPr lang="en-US" sz="900" dirty="0">
                <a:solidFill>
                  <a:srgbClr val="FF0000"/>
                </a:solidFill>
              </a:endParaRPr>
            </a:p>
            <a:p>
              <a:pPr algn="ctr"/>
              <a:r>
                <a:rPr lang="en-US" sz="900" dirty="0" smtClean="0">
                  <a:solidFill>
                    <a:srgbClr val="FF0000"/>
                  </a:solidFill>
                </a:rPr>
                <a:t>-77,35%</a:t>
              </a:r>
            </a:p>
            <a:p>
              <a:pPr algn="ctr"/>
              <a:endParaRPr lang="en-US" sz="900" dirty="0" smtClean="0">
                <a:solidFill>
                  <a:srgbClr val="FF0000"/>
                </a:solidFill>
              </a:endParaRPr>
            </a:p>
            <a:p>
              <a:pPr algn="ctr"/>
              <a:r>
                <a:rPr lang="pt-BR" sz="900" dirty="0" smtClean="0">
                  <a:solidFill>
                    <a:srgbClr val="FF0000"/>
                  </a:solidFill>
                </a:rPr>
                <a:t>-16,56%</a:t>
              </a:r>
              <a:endParaRPr lang="en-US" sz="900" dirty="0" smtClean="0">
                <a:solidFill>
                  <a:srgbClr val="FF0000"/>
                </a:solidFill>
              </a:endParaRPr>
            </a:p>
            <a:p>
              <a:pPr algn="ctr"/>
              <a:endParaRPr lang="en-US" sz="900" dirty="0">
                <a:solidFill>
                  <a:srgbClr val="FF0000"/>
                </a:solidFill>
              </a:endParaRPr>
            </a:p>
            <a:p>
              <a:pPr algn="ctr"/>
              <a:r>
                <a:rPr lang="en-US" sz="900" dirty="0" smtClean="0">
                  <a:solidFill>
                    <a:srgbClr val="FF0000"/>
                  </a:solidFill>
                </a:rPr>
                <a:t>-</a:t>
              </a:r>
            </a:p>
            <a:p>
              <a:pPr algn="ctr"/>
              <a:endParaRPr lang="en-US" sz="900" dirty="0">
                <a:solidFill>
                  <a:srgbClr val="FF0000"/>
                </a:solidFill>
              </a:endParaRPr>
            </a:p>
            <a:p>
              <a:pPr algn="ctr"/>
              <a:r>
                <a:rPr lang="pt-BR" sz="900" dirty="0" smtClean="0">
                  <a:solidFill>
                    <a:srgbClr val="0070C0"/>
                  </a:solidFill>
                </a:rPr>
                <a:t>19,65%</a:t>
              </a:r>
            </a:p>
            <a:p>
              <a:pPr algn="ctr"/>
              <a:endParaRPr lang="pt-BR" sz="900" dirty="0">
                <a:solidFill>
                  <a:srgbClr val="0070C0"/>
                </a:solidFill>
              </a:endParaRPr>
            </a:p>
            <a:p>
              <a:pPr algn="ctr"/>
              <a:r>
                <a:rPr lang="pt-BR" sz="900" dirty="0" smtClean="0">
                  <a:solidFill>
                    <a:srgbClr val="0070C0"/>
                  </a:solidFill>
                </a:rPr>
                <a:t>67,50%</a:t>
              </a:r>
            </a:p>
            <a:p>
              <a:pPr algn="ctr"/>
              <a:endParaRPr lang="pt-BR" sz="900" dirty="0">
                <a:solidFill>
                  <a:srgbClr val="0070C0"/>
                </a:solidFill>
              </a:endParaRPr>
            </a:p>
            <a:p>
              <a:pPr algn="ctr"/>
              <a:r>
                <a:rPr lang="pt-BR" sz="900" dirty="0" smtClean="0">
                  <a:solidFill>
                    <a:srgbClr val="0070C0"/>
                  </a:solidFill>
                </a:rPr>
                <a:t>20,79%</a:t>
              </a:r>
            </a:p>
            <a:p>
              <a:pPr algn="ctr"/>
              <a:endParaRPr lang="pt-BR" sz="900" dirty="0">
                <a:solidFill>
                  <a:srgbClr val="0070C0"/>
                </a:solidFill>
              </a:endParaRPr>
            </a:p>
            <a:p>
              <a:pPr algn="ctr"/>
              <a:r>
                <a:rPr lang="pt-BR" sz="900" dirty="0" smtClean="0">
                  <a:solidFill>
                    <a:srgbClr val="0070C0"/>
                  </a:solidFill>
                </a:rPr>
                <a:t>31,15%</a:t>
              </a:r>
              <a:endParaRPr lang="en-US" sz="900" dirty="0" smtClean="0">
                <a:solidFill>
                  <a:srgbClr val="0070C0"/>
                </a:solidFill>
              </a:endParaRPr>
            </a:p>
          </p:txBody>
        </p:sp>
        <p:sp>
          <p:nvSpPr>
            <p:cNvPr id="126" name="CaixaDeTexto 125"/>
            <p:cNvSpPr txBox="1"/>
            <p:nvPr/>
          </p:nvSpPr>
          <p:spPr>
            <a:xfrm>
              <a:off x="8651550" y="3202950"/>
              <a:ext cx="3266045" cy="261610"/>
            </a:xfrm>
            <a:prstGeom prst="rect">
              <a:avLst/>
            </a:prstGeom>
            <a:solidFill>
              <a:schemeClr val="bg1"/>
            </a:solidFill>
          </p:spPr>
          <p:txBody>
            <a:bodyPr wrap="square" rtlCol="0">
              <a:spAutoFit/>
            </a:bodyPr>
            <a:lstStyle/>
            <a:p>
              <a:pPr algn="ctr"/>
              <a:r>
                <a:rPr lang="en-US" sz="1100" b="1" dirty="0" smtClean="0"/>
                <a:t>Main Projected Deviations*</a:t>
              </a:r>
              <a:endParaRPr lang="en-US" sz="1100" b="1" dirty="0"/>
            </a:p>
          </p:txBody>
        </p:sp>
        <p:sp>
          <p:nvSpPr>
            <p:cNvPr id="57" name="CaixaDeTexto 56"/>
            <p:cNvSpPr txBox="1"/>
            <p:nvPr/>
          </p:nvSpPr>
          <p:spPr>
            <a:xfrm>
              <a:off x="10129131" y="6491909"/>
              <a:ext cx="1276942" cy="215444"/>
            </a:xfrm>
            <a:prstGeom prst="rect">
              <a:avLst/>
            </a:prstGeom>
            <a:noFill/>
          </p:spPr>
          <p:txBody>
            <a:bodyPr wrap="square" rtlCol="0" anchor="ctr">
              <a:spAutoFit/>
            </a:bodyPr>
            <a:lstStyle/>
            <a:p>
              <a:r>
                <a:rPr lang="en-US" sz="800" dirty="0" smtClean="0"/>
                <a:t>* Comparing to Target</a:t>
              </a:r>
            </a:p>
          </p:txBody>
        </p:sp>
      </p:grpSp>
      <p:sp>
        <p:nvSpPr>
          <p:cNvPr id="69" name="CaixaDeTexto 68"/>
          <p:cNvSpPr txBox="1"/>
          <p:nvPr/>
        </p:nvSpPr>
        <p:spPr>
          <a:xfrm>
            <a:off x="6847870" y="5288400"/>
            <a:ext cx="1629053" cy="1415772"/>
          </a:xfrm>
          <a:prstGeom prst="rect">
            <a:avLst/>
          </a:prstGeom>
          <a:noFill/>
          <a:ln w="6350">
            <a:solidFill>
              <a:schemeClr val="bg1">
                <a:lumMod val="85000"/>
              </a:schemeClr>
            </a:solidFill>
          </a:ln>
        </p:spPr>
        <p:txBody>
          <a:bodyPr wrap="square" rtlCol="0" anchor="ctr">
            <a:spAutoFit/>
          </a:bodyPr>
          <a:lstStyle/>
          <a:p>
            <a:pPr algn="just"/>
            <a:r>
              <a:rPr lang="en-US" sz="900" dirty="0" smtClean="0"/>
              <a:t>Variation between projections with the current currency quotation and projections with the Budget dollar quotation R$ 4,07.</a:t>
            </a:r>
          </a:p>
          <a:p>
            <a:pPr algn="just"/>
            <a:endParaRPr lang="en-US" sz="900" dirty="0" smtClean="0"/>
          </a:p>
          <a:p>
            <a:pPr algn="just"/>
            <a:r>
              <a:rPr lang="en-US" sz="800" b="1" dirty="0" smtClean="0"/>
              <a:t>Current Currency Quotations:</a:t>
            </a:r>
          </a:p>
          <a:p>
            <a:pPr algn="just"/>
            <a:r>
              <a:rPr lang="en-US" sz="800" dirty="0" smtClean="0"/>
              <a:t>Dollar quotation R$ 5,35</a:t>
            </a:r>
          </a:p>
          <a:p>
            <a:pPr algn="just"/>
            <a:r>
              <a:rPr lang="en-US" sz="800" dirty="0" smtClean="0"/>
              <a:t>Euro quotation R$ 6,48</a:t>
            </a:r>
          </a:p>
          <a:p>
            <a:pPr algn="just"/>
            <a:r>
              <a:rPr lang="en-US" sz="800" dirty="0" smtClean="0"/>
              <a:t>Pound quotation R$ 7,29</a:t>
            </a:r>
            <a:endParaRPr lang="en-US" sz="800" dirty="0"/>
          </a:p>
        </p:txBody>
      </p:sp>
      <p:pic>
        <p:nvPicPr>
          <p:cNvPr id="54" name="Imagem 53"/>
          <p:cNvPicPr>
            <a:picLocks/>
          </p:cNvPicPr>
          <p:nvPr/>
        </p:nvPicPr>
        <p:blipFill>
          <a:blip r:embed="rId7"/>
          <a:stretch>
            <a:fillRect/>
          </a:stretch>
        </p:blipFill>
        <p:spPr>
          <a:xfrm>
            <a:off x="-140400" y="1249200"/>
            <a:ext cx="2887200" cy="5212800"/>
          </a:xfrm>
          <a:prstGeom prst="rect">
            <a:avLst/>
          </a:prstGeom>
        </p:spPr>
      </p:pic>
      <p:pic>
        <p:nvPicPr>
          <p:cNvPr id="55" name="Imagem 54"/>
          <p:cNvPicPr>
            <a:picLocks/>
          </p:cNvPicPr>
          <p:nvPr/>
        </p:nvPicPr>
        <p:blipFill>
          <a:blip r:embed="rId8"/>
          <a:stretch>
            <a:fillRect/>
          </a:stretch>
        </p:blipFill>
        <p:spPr>
          <a:xfrm>
            <a:off x="2725200" y="1173600"/>
            <a:ext cx="1904400" cy="2088000"/>
          </a:xfrm>
          <a:prstGeom prst="rect">
            <a:avLst/>
          </a:prstGeom>
        </p:spPr>
      </p:pic>
      <p:pic>
        <p:nvPicPr>
          <p:cNvPr id="65" name="Imagem 64"/>
          <p:cNvPicPr>
            <a:picLocks/>
          </p:cNvPicPr>
          <p:nvPr/>
        </p:nvPicPr>
        <p:blipFill>
          <a:blip r:embed="rId9"/>
          <a:stretch>
            <a:fillRect/>
          </a:stretch>
        </p:blipFill>
        <p:spPr>
          <a:xfrm>
            <a:off x="2725200" y="3286800"/>
            <a:ext cx="1904400" cy="2088000"/>
          </a:xfrm>
          <a:prstGeom prst="rect">
            <a:avLst/>
          </a:prstGeom>
        </p:spPr>
      </p:pic>
      <p:pic>
        <p:nvPicPr>
          <p:cNvPr id="66" name="Imagem 65"/>
          <p:cNvPicPr>
            <a:picLocks/>
          </p:cNvPicPr>
          <p:nvPr/>
        </p:nvPicPr>
        <p:blipFill>
          <a:blip r:embed="rId10"/>
          <a:stretch>
            <a:fillRect/>
          </a:stretch>
        </p:blipFill>
        <p:spPr>
          <a:xfrm>
            <a:off x="2725200" y="5400000"/>
            <a:ext cx="1904400" cy="1360800"/>
          </a:xfrm>
          <a:prstGeom prst="rect">
            <a:avLst/>
          </a:prstGeom>
        </p:spPr>
      </p:pic>
      <p:pic>
        <p:nvPicPr>
          <p:cNvPr id="2" name="Imagem 1"/>
          <p:cNvPicPr>
            <a:picLocks/>
          </p:cNvPicPr>
          <p:nvPr/>
        </p:nvPicPr>
        <p:blipFill>
          <a:blip r:embed="rId11"/>
          <a:stretch>
            <a:fillRect/>
          </a:stretch>
        </p:blipFill>
        <p:spPr>
          <a:xfrm>
            <a:off x="4881600" y="5288400"/>
            <a:ext cx="1875600" cy="1494000"/>
          </a:xfrm>
          <a:prstGeom prst="rect">
            <a:avLst/>
          </a:prstGeom>
        </p:spPr>
      </p:pic>
    </p:spTree>
    <p:extLst>
      <p:ext uri="{BB962C8B-B14F-4D97-AF65-F5344CB8AC3E}">
        <p14:creationId xmlns:p14="http://schemas.microsoft.com/office/powerpoint/2010/main" val="7921144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 name="Imagem 77"/>
          <p:cNvPicPr>
            <a:picLocks noChangeAspect="1"/>
          </p:cNvPicPr>
          <p:nvPr/>
        </p:nvPicPr>
        <p:blipFill>
          <a:blip r:embed="rId3"/>
          <a:stretch>
            <a:fillRect/>
          </a:stretch>
        </p:blipFill>
        <p:spPr>
          <a:xfrm>
            <a:off x="4658400" y="3693600"/>
            <a:ext cx="7504762" cy="3009524"/>
          </a:xfrm>
          <a:prstGeom prst="rect">
            <a:avLst/>
          </a:prstGeom>
        </p:spPr>
      </p:pic>
      <p:sp>
        <p:nvSpPr>
          <p:cNvPr id="30" name="文本框 15">
            <a:hlinkClick r:id="rId4" action="ppaction://hlinksldjump"/>
          </p:cNvPr>
          <p:cNvSpPr txBox="1"/>
          <p:nvPr/>
        </p:nvSpPr>
        <p:spPr>
          <a:xfrm>
            <a:off x="1659603" y="69242"/>
            <a:ext cx="1980000" cy="584775"/>
          </a:xfrm>
          <a:prstGeom prst="rect">
            <a:avLst/>
          </a:prstGeom>
          <a:noFill/>
        </p:spPr>
        <p:txBody>
          <a:bodyPr wrap="square" rtlCol="0">
            <a:spAutoFit/>
          </a:bodyPr>
          <a:lstStyle/>
          <a:p>
            <a:pPr algn="ctr"/>
            <a:r>
              <a:rPr lang="pt-BR" altLang="zh-CN" sz="3200" dirty="0" smtClean="0">
                <a:solidFill>
                  <a:srgbClr val="C00000"/>
                </a:solidFill>
                <a:latin typeface="Century Gothic" panose="020B0502020202020204" pitchFamily="34" charset="0"/>
              </a:rPr>
              <a:t>PROJECT</a:t>
            </a:r>
          </a:p>
        </p:txBody>
      </p:sp>
      <p:sp>
        <p:nvSpPr>
          <p:cNvPr id="31" name="文本框 15">
            <a:hlinkClick r:id="rId5" action="ppaction://hlinksldjump"/>
          </p:cNvPr>
          <p:cNvSpPr txBox="1"/>
          <p:nvPr/>
        </p:nvSpPr>
        <p:spPr>
          <a:xfrm>
            <a:off x="4274978" y="69242"/>
            <a:ext cx="1188000" cy="584775"/>
          </a:xfrm>
          <a:prstGeom prst="rect">
            <a:avLst/>
          </a:prstGeom>
          <a:noFill/>
        </p:spPr>
        <p:txBody>
          <a:bodyPr wrap="square" rtlCol="0">
            <a:spAutoFit/>
          </a:bodyPr>
          <a:lstStyle/>
          <a:p>
            <a:pPr algn="ctr"/>
            <a:r>
              <a:rPr lang="pt-BR" altLang="zh-CN" sz="3200" dirty="0" smtClean="0">
                <a:solidFill>
                  <a:schemeClr val="accent2">
                    <a:lumMod val="40000"/>
                    <a:lumOff val="60000"/>
                  </a:schemeClr>
                </a:solidFill>
                <a:latin typeface="Century Gothic" panose="020B0502020202020204" pitchFamily="34" charset="0"/>
              </a:rPr>
              <a:t>CIVIL</a:t>
            </a:r>
          </a:p>
        </p:txBody>
      </p:sp>
      <p:sp>
        <p:nvSpPr>
          <p:cNvPr id="32" name="文本框 15">
            <a:hlinkClick r:id="rId6" action="ppaction://hlinksldjump"/>
          </p:cNvPr>
          <p:cNvSpPr txBox="1"/>
          <p:nvPr/>
        </p:nvSpPr>
        <p:spPr>
          <a:xfrm>
            <a:off x="6098353" y="69242"/>
            <a:ext cx="1800000" cy="584775"/>
          </a:xfrm>
          <a:prstGeom prst="rect">
            <a:avLst/>
          </a:prstGeom>
          <a:noFill/>
        </p:spPr>
        <p:txBody>
          <a:bodyPr wrap="square" rtlCol="0">
            <a:spAutoFit/>
          </a:bodyPr>
          <a:lstStyle/>
          <a:p>
            <a:pPr algn="ctr"/>
            <a:r>
              <a:rPr lang="pt-BR" altLang="zh-CN" sz="3200" dirty="0" smtClean="0">
                <a:solidFill>
                  <a:schemeClr val="accent2">
                    <a:lumMod val="40000"/>
                    <a:lumOff val="60000"/>
                  </a:schemeClr>
                </a:solidFill>
                <a:latin typeface="Century Gothic" panose="020B0502020202020204" pitchFamily="34" charset="0"/>
              </a:rPr>
              <a:t>SYSTEMS</a:t>
            </a:r>
          </a:p>
        </p:txBody>
      </p:sp>
      <p:sp>
        <p:nvSpPr>
          <p:cNvPr id="33" name="文本框 15">
            <a:hlinkClick r:id="rId7" action="ppaction://hlinksldjump"/>
          </p:cNvPr>
          <p:cNvSpPr txBox="1"/>
          <p:nvPr/>
        </p:nvSpPr>
        <p:spPr>
          <a:xfrm>
            <a:off x="8533727" y="69242"/>
            <a:ext cx="3348000" cy="584775"/>
          </a:xfrm>
          <a:prstGeom prst="rect">
            <a:avLst/>
          </a:prstGeom>
          <a:noFill/>
        </p:spPr>
        <p:txBody>
          <a:bodyPr wrap="square" rtlCol="0">
            <a:spAutoFit/>
          </a:bodyPr>
          <a:lstStyle/>
          <a:p>
            <a:pPr algn="ctr"/>
            <a:r>
              <a:rPr lang="pt-BR" altLang="zh-CN" sz="3200" dirty="0" smtClean="0">
                <a:solidFill>
                  <a:schemeClr val="accent2">
                    <a:lumMod val="40000"/>
                    <a:lumOff val="60000"/>
                  </a:schemeClr>
                </a:solidFill>
                <a:latin typeface="Century Gothic" panose="020B0502020202020204" pitchFamily="34" charset="0"/>
              </a:rPr>
              <a:t>ROLLING STOCK</a:t>
            </a:r>
          </a:p>
        </p:txBody>
      </p:sp>
      <p:cxnSp>
        <p:nvCxnSpPr>
          <p:cNvPr id="34" name="Straight Connector 33"/>
          <p:cNvCxnSpPr/>
          <p:nvPr/>
        </p:nvCxnSpPr>
        <p:spPr>
          <a:xfrm>
            <a:off x="3922174" y="32222"/>
            <a:ext cx="0" cy="64800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5805979" y="32222"/>
            <a:ext cx="0" cy="64800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8260503" y="32222"/>
            <a:ext cx="0" cy="64800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50" name="Retângulo de cantos arredondados 49"/>
          <p:cNvSpPr/>
          <p:nvPr/>
        </p:nvSpPr>
        <p:spPr>
          <a:xfrm>
            <a:off x="5250395" y="3804709"/>
            <a:ext cx="1529346" cy="857908"/>
          </a:xfrm>
          <a:prstGeom prst="roundRect">
            <a:avLst>
              <a:gd name="adj" fmla="val 3853"/>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700" b="1" dirty="0" smtClean="0">
                <a:solidFill>
                  <a:schemeClr val="tx1"/>
                </a:solidFill>
              </a:rPr>
              <a:t>% Physical Progress (Dec/20):</a:t>
            </a:r>
          </a:p>
          <a:p>
            <a:r>
              <a:rPr lang="en-US" sz="700" dirty="0" smtClean="0">
                <a:solidFill>
                  <a:schemeClr val="tx1"/>
                </a:solidFill>
              </a:rPr>
              <a:t>Baseline: 1,04%</a:t>
            </a:r>
          </a:p>
          <a:p>
            <a:r>
              <a:rPr lang="en-US" sz="700" dirty="0" smtClean="0">
                <a:solidFill>
                  <a:schemeClr val="tx1"/>
                </a:solidFill>
              </a:rPr>
              <a:t>Real: 0,17%</a:t>
            </a:r>
          </a:p>
          <a:p>
            <a:endParaRPr lang="en-US" sz="700" dirty="0" smtClean="0">
              <a:solidFill>
                <a:schemeClr val="tx1"/>
              </a:solidFill>
            </a:endParaRPr>
          </a:p>
          <a:p>
            <a:r>
              <a:rPr lang="en-US" sz="700" b="1" dirty="0" smtClean="0">
                <a:solidFill>
                  <a:schemeClr val="tx1"/>
                </a:solidFill>
              </a:rPr>
              <a:t>% Physical Progress (Accumulated):</a:t>
            </a:r>
          </a:p>
          <a:p>
            <a:r>
              <a:rPr lang="en-US" sz="700" dirty="0" smtClean="0">
                <a:solidFill>
                  <a:schemeClr val="tx1"/>
                </a:solidFill>
              </a:rPr>
              <a:t>Baseline: 3,27%</a:t>
            </a:r>
          </a:p>
          <a:p>
            <a:r>
              <a:rPr lang="en-US" sz="700" dirty="0" smtClean="0">
                <a:solidFill>
                  <a:schemeClr val="tx1"/>
                </a:solidFill>
              </a:rPr>
              <a:t>Real: 2,07%</a:t>
            </a:r>
            <a:endParaRPr lang="en-US" sz="700" dirty="0">
              <a:solidFill>
                <a:schemeClr val="tx1"/>
              </a:solidFill>
            </a:endParaRPr>
          </a:p>
        </p:txBody>
      </p:sp>
      <p:grpSp>
        <p:nvGrpSpPr>
          <p:cNvPr id="51" name="Group 40"/>
          <p:cNvGrpSpPr/>
          <p:nvPr/>
        </p:nvGrpSpPr>
        <p:grpSpPr>
          <a:xfrm>
            <a:off x="4589186" y="3327029"/>
            <a:ext cx="7735895" cy="3511652"/>
            <a:chOff x="4273865" y="3255508"/>
            <a:chExt cx="7735895" cy="4451606"/>
          </a:xfrm>
        </p:grpSpPr>
        <p:sp>
          <p:nvSpPr>
            <p:cNvPr id="52" name="Retângulo de cantos arredondados 28"/>
            <p:cNvSpPr/>
            <p:nvPr/>
          </p:nvSpPr>
          <p:spPr>
            <a:xfrm>
              <a:off x="4273865" y="3417322"/>
              <a:ext cx="7735895" cy="4289792"/>
            </a:xfrm>
            <a:prstGeom prst="roundRect">
              <a:avLst>
                <a:gd name="adj" fmla="val 1558"/>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CaixaDeTexto 29"/>
            <p:cNvSpPr txBox="1"/>
            <p:nvPr/>
          </p:nvSpPr>
          <p:spPr>
            <a:xfrm>
              <a:off x="4672249" y="3255508"/>
              <a:ext cx="3678636" cy="331634"/>
            </a:xfrm>
            <a:prstGeom prst="rect">
              <a:avLst/>
            </a:prstGeom>
            <a:solidFill>
              <a:schemeClr val="bg1"/>
            </a:solidFill>
          </p:spPr>
          <p:txBody>
            <a:bodyPr wrap="square" rtlCol="0">
              <a:spAutoFit/>
            </a:bodyPr>
            <a:lstStyle/>
            <a:p>
              <a:r>
                <a:rPr lang="en-US" sz="1100" dirty="0" smtClean="0"/>
                <a:t>PHYSICAL-FINANCIAL PROGRESS – Data base December/2020</a:t>
              </a:r>
              <a:endParaRPr lang="en-US" sz="1100" dirty="0"/>
            </a:p>
          </p:txBody>
        </p:sp>
      </p:grpSp>
      <p:pic>
        <p:nvPicPr>
          <p:cNvPr id="13" name="Imagem 12"/>
          <p:cNvPicPr>
            <a:picLocks noChangeAspect="1"/>
          </p:cNvPicPr>
          <p:nvPr/>
        </p:nvPicPr>
        <p:blipFill>
          <a:blip r:embed="rId8"/>
          <a:stretch>
            <a:fillRect/>
          </a:stretch>
        </p:blipFill>
        <p:spPr>
          <a:xfrm>
            <a:off x="4657439" y="1040394"/>
            <a:ext cx="7504763" cy="1940610"/>
          </a:xfrm>
          <a:prstGeom prst="rect">
            <a:avLst/>
          </a:prstGeom>
          <a:ln>
            <a:solidFill>
              <a:schemeClr val="bg1">
                <a:lumMod val="85000"/>
              </a:schemeClr>
            </a:solidFill>
          </a:ln>
        </p:spPr>
      </p:pic>
      <p:grpSp>
        <p:nvGrpSpPr>
          <p:cNvPr id="66" name="Group 40"/>
          <p:cNvGrpSpPr/>
          <p:nvPr/>
        </p:nvGrpSpPr>
        <p:grpSpPr>
          <a:xfrm>
            <a:off x="-132066" y="2586651"/>
            <a:ext cx="4639373" cy="2946514"/>
            <a:chOff x="4273865" y="3255508"/>
            <a:chExt cx="7735895" cy="4451606"/>
          </a:xfrm>
        </p:grpSpPr>
        <p:sp>
          <p:nvSpPr>
            <p:cNvPr id="67" name="Retângulo de cantos arredondados 28"/>
            <p:cNvSpPr/>
            <p:nvPr/>
          </p:nvSpPr>
          <p:spPr>
            <a:xfrm>
              <a:off x="4273865" y="3417322"/>
              <a:ext cx="7735895" cy="4289792"/>
            </a:xfrm>
            <a:prstGeom prst="roundRect">
              <a:avLst>
                <a:gd name="adj" fmla="val 1558"/>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CaixaDeTexto 29"/>
            <p:cNvSpPr txBox="1"/>
            <p:nvPr/>
          </p:nvSpPr>
          <p:spPr>
            <a:xfrm>
              <a:off x="4672249" y="3255508"/>
              <a:ext cx="2220597" cy="331634"/>
            </a:xfrm>
            <a:prstGeom prst="rect">
              <a:avLst/>
            </a:prstGeom>
            <a:solidFill>
              <a:schemeClr val="bg1"/>
            </a:solidFill>
          </p:spPr>
          <p:txBody>
            <a:bodyPr wrap="square" rtlCol="0">
              <a:spAutoFit/>
            </a:bodyPr>
            <a:lstStyle/>
            <a:p>
              <a:r>
                <a:rPr lang="en-US" sz="1100" dirty="0" smtClean="0"/>
                <a:t>ATTENTION POINTS</a:t>
              </a:r>
              <a:endParaRPr lang="en-US" sz="1100" dirty="0"/>
            </a:p>
          </p:txBody>
        </p:sp>
      </p:grpSp>
      <p:grpSp>
        <p:nvGrpSpPr>
          <p:cNvPr id="57" name="Group 40"/>
          <p:cNvGrpSpPr/>
          <p:nvPr/>
        </p:nvGrpSpPr>
        <p:grpSpPr>
          <a:xfrm>
            <a:off x="-132066" y="704985"/>
            <a:ext cx="4639373" cy="1909755"/>
            <a:chOff x="4273865" y="3213270"/>
            <a:chExt cx="7735895" cy="4493844"/>
          </a:xfrm>
        </p:grpSpPr>
        <p:sp>
          <p:nvSpPr>
            <p:cNvPr id="58" name="Retângulo de cantos arredondados 28"/>
            <p:cNvSpPr/>
            <p:nvPr/>
          </p:nvSpPr>
          <p:spPr>
            <a:xfrm>
              <a:off x="4273865" y="3417322"/>
              <a:ext cx="7735895" cy="4289792"/>
            </a:xfrm>
            <a:prstGeom prst="roundRect">
              <a:avLst>
                <a:gd name="adj" fmla="val 1558"/>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CaixaDeTexto 29"/>
            <p:cNvSpPr txBox="1"/>
            <p:nvPr/>
          </p:nvSpPr>
          <p:spPr>
            <a:xfrm>
              <a:off x="4672251" y="3213270"/>
              <a:ext cx="4929608" cy="441147"/>
            </a:xfrm>
            <a:prstGeom prst="rect">
              <a:avLst/>
            </a:prstGeom>
            <a:solidFill>
              <a:schemeClr val="bg1"/>
            </a:solidFill>
          </p:spPr>
          <p:txBody>
            <a:bodyPr wrap="square" rtlCol="0">
              <a:spAutoFit/>
            </a:bodyPr>
            <a:lstStyle/>
            <a:p>
              <a:r>
                <a:rPr lang="en-US" sz="1100" dirty="0" smtClean="0"/>
                <a:t>PHYSICAL PROGRESS FORECAST – Next 3 months</a:t>
              </a:r>
              <a:endParaRPr lang="en-US" sz="1100" dirty="0"/>
            </a:p>
          </p:txBody>
        </p:sp>
      </p:grpSp>
      <p:cxnSp>
        <p:nvCxnSpPr>
          <p:cNvPr id="37" name="Straight Connector 36"/>
          <p:cNvCxnSpPr/>
          <p:nvPr/>
        </p:nvCxnSpPr>
        <p:spPr>
          <a:xfrm>
            <a:off x="1438590" y="32222"/>
            <a:ext cx="0" cy="64800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nvGrpSpPr>
          <p:cNvPr id="69" name="Group 40"/>
          <p:cNvGrpSpPr/>
          <p:nvPr/>
        </p:nvGrpSpPr>
        <p:grpSpPr>
          <a:xfrm>
            <a:off x="4589186" y="682682"/>
            <a:ext cx="7735895" cy="2664949"/>
            <a:chOff x="4273865" y="3213270"/>
            <a:chExt cx="7735895" cy="4493844"/>
          </a:xfrm>
        </p:grpSpPr>
        <p:sp>
          <p:nvSpPr>
            <p:cNvPr id="70" name="Retângulo de cantos arredondados 28"/>
            <p:cNvSpPr/>
            <p:nvPr/>
          </p:nvSpPr>
          <p:spPr>
            <a:xfrm>
              <a:off x="4273865" y="3417322"/>
              <a:ext cx="7735895" cy="4289792"/>
            </a:xfrm>
            <a:prstGeom prst="roundRect">
              <a:avLst>
                <a:gd name="adj" fmla="val 1558"/>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CaixaDeTexto 29"/>
            <p:cNvSpPr txBox="1"/>
            <p:nvPr/>
          </p:nvSpPr>
          <p:spPr>
            <a:xfrm>
              <a:off x="4672252" y="3213270"/>
              <a:ext cx="1239492" cy="441147"/>
            </a:xfrm>
            <a:prstGeom prst="rect">
              <a:avLst/>
            </a:prstGeom>
            <a:solidFill>
              <a:schemeClr val="bg1"/>
            </a:solidFill>
          </p:spPr>
          <p:txBody>
            <a:bodyPr wrap="square" rtlCol="0">
              <a:spAutoFit/>
            </a:bodyPr>
            <a:lstStyle/>
            <a:p>
              <a:r>
                <a:rPr lang="en-US" sz="1100" dirty="0" smtClean="0"/>
                <a:t>MAIN DEVIATIONS</a:t>
              </a:r>
              <a:endParaRPr lang="en-US" sz="1100" dirty="0"/>
            </a:p>
          </p:txBody>
        </p:sp>
      </p:grpSp>
      <p:sp>
        <p:nvSpPr>
          <p:cNvPr id="73" name="CaixaDeTexto 72"/>
          <p:cNvSpPr txBox="1"/>
          <p:nvPr/>
        </p:nvSpPr>
        <p:spPr>
          <a:xfrm>
            <a:off x="15413" y="2816707"/>
            <a:ext cx="4422122" cy="2693045"/>
          </a:xfrm>
          <a:prstGeom prst="rect">
            <a:avLst/>
          </a:prstGeom>
          <a:noFill/>
        </p:spPr>
        <p:txBody>
          <a:bodyPr wrap="square" rtlCol="0">
            <a:spAutoFit/>
          </a:bodyPr>
          <a:lstStyle/>
          <a:p>
            <a:pPr marL="228600" indent="-228600">
              <a:spcBef>
                <a:spcPts val="300"/>
              </a:spcBef>
              <a:buFont typeface="+mj-lt"/>
              <a:buAutoNum type="arabicPeriod"/>
            </a:pPr>
            <a:r>
              <a:rPr lang="en-US" sz="900" b="1" dirty="0" smtClean="0"/>
              <a:t>IDB Financing Contract</a:t>
            </a:r>
            <a:endParaRPr lang="en-US" sz="1000" b="1" dirty="0" smtClean="0"/>
          </a:p>
          <a:p>
            <a:pPr lvl="1">
              <a:spcBef>
                <a:spcPts val="300"/>
              </a:spcBef>
            </a:pPr>
            <a:r>
              <a:rPr lang="en-US" sz="800" b="1" dirty="0" smtClean="0"/>
              <a:t>Deadline:</a:t>
            </a:r>
            <a:r>
              <a:rPr lang="en-US" sz="800" dirty="0" smtClean="0"/>
              <a:t> 15/Feb/2021*</a:t>
            </a:r>
          </a:p>
          <a:p>
            <a:pPr lvl="1">
              <a:spcBef>
                <a:spcPts val="300"/>
              </a:spcBef>
            </a:pPr>
            <a:r>
              <a:rPr lang="en-US" sz="800" b="1" dirty="0" smtClean="0"/>
              <a:t>Current Status:</a:t>
            </a:r>
            <a:r>
              <a:rPr lang="en-US" sz="800" dirty="0" smtClean="0"/>
              <a:t> Waiting for the IDB committee report</a:t>
            </a:r>
          </a:p>
          <a:p>
            <a:pPr lvl="1">
              <a:spcBef>
                <a:spcPts val="300"/>
              </a:spcBef>
            </a:pPr>
            <a:r>
              <a:rPr lang="en-US" sz="800" b="1" dirty="0" smtClean="0"/>
              <a:t>Impact:</a:t>
            </a:r>
            <a:r>
              <a:rPr lang="en-US" sz="800" dirty="0" smtClean="0"/>
              <a:t> If we couldn’t solve it, it will postpone the start of expropriation, the rolling stock and systems hiring. As a consequence, it will impact the operational landmarks 01, 02 and 03.</a:t>
            </a:r>
          </a:p>
          <a:p>
            <a:pPr lvl="1" algn="r">
              <a:spcBef>
                <a:spcPts val="300"/>
              </a:spcBef>
            </a:pPr>
            <a:r>
              <a:rPr lang="en-US" sz="800" dirty="0" smtClean="0"/>
              <a:t>*Estimated date</a:t>
            </a:r>
          </a:p>
          <a:p>
            <a:pPr marL="228600" indent="-228600">
              <a:spcBef>
                <a:spcPts val="300"/>
              </a:spcBef>
              <a:buFont typeface="+mj-lt"/>
              <a:buAutoNum type="arabicPeriod"/>
            </a:pPr>
            <a:r>
              <a:rPr lang="en-US" sz="900" b="1" dirty="0" smtClean="0"/>
              <a:t>Train Stop</a:t>
            </a:r>
            <a:endParaRPr lang="en-US" sz="1000" b="1" dirty="0" smtClean="0"/>
          </a:p>
          <a:p>
            <a:pPr lvl="1">
              <a:spcBef>
                <a:spcPts val="300"/>
              </a:spcBef>
            </a:pPr>
            <a:r>
              <a:rPr lang="en-US" sz="800" b="1" dirty="0" smtClean="0"/>
              <a:t>Deadline: </a:t>
            </a:r>
            <a:r>
              <a:rPr lang="en-US" sz="800" dirty="0" smtClean="0"/>
              <a:t>15/Feb/2021</a:t>
            </a:r>
          </a:p>
          <a:p>
            <a:pPr lvl="1">
              <a:spcBef>
                <a:spcPts val="300"/>
              </a:spcBef>
            </a:pPr>
            <a:r>
              <a:rPr lang="en-US" sz="800" b="1" dirty="0" smtClean="0"/>
              <a:t>Current Status:</a:t>
            </a:r>
            <a:r>
              <a:rPr lang="en-US" sz="800" dirty="0" smtClean="0"/>
              <a:t> Official Letter from the Government received on 15/Jan/2021. Process is ongoing.</a:t>
            </a:r>
          </a:p>
          <a:p>
            <a:pPr lvl="1">
              <a:spcBef>
                <a:spcPts val="300"/>
              </a:spcBef>
            </a:pPr>
            <a:r>
              <a:rPr lang="en-US" sz="800" b="1" dirty="0" smtClean="0"/>
              <a:t>Impact: </a:t>
            </a:r>
            <a:r>
              <a:rPr lang="en-US" sz="800" dirty="0" smtClean="0"/>
              <a:t>After the deadline above, it will postpone the operational landmarks 01, 02 and 03.</a:t>
            </a:r>
          </a:p>
          <a:p>
            <a:pPr marL="228600" indent="-228600">
              <a:spcBef>
                <a:spcPts val="300"/>
              </a:spcBef>
              <a:buFont typeface="+mj-lt"/>
              <a:buAutoNum type="arabicPeriod"/>
            </a:pPr>
            <a:r>
              <a:rPr lang="en-US" sz="900" b="1" dirty="0" smtClean="0"/>
              <a:t>Power Supply and AFC Contract Signature</a:t>
            </a:r>
            <a:endParaRPr lang="en-US" sz="1000" b="1" dirty="0" smtClean="0"/>
          </a:p>
          <a:p>
            <a:pPr lvl="1">
              <a:spcBef>
                <a:spcPts val="300"/>
              </a:spcBef>
            </a:pPr>
            <a:r>
              <a:rPr lang="en-US" sz="800" b="1" dirty="0" smtClean="0"/>
              <a:t>Deadline: </a:t>
            </a:r>
            <a:r>
              <a:rPr lang="en-US" sz="800" dirty="0" smtClean="0"/>
              <a:t>12/Feb/2021</a:t>
            </a:r>
          </a:p>
          <a:p>
            <a:pPr lvl="1">
              <a:spcBef>
                <a:spcPts val="300"/>
              </a:spcBef>
            </a:pPr>
            <a:r>
              <a:rPr lang="en-US" sz="800" b="1" dirty="0" smtClean="0"/>
              <a:t>Current Status:</a:t>
            </a:r>
            <a:r>
              <a:rPr lang="en-US" sz="800" dirty="0" smtClean="0"/>
              <a:t> Discussing open points with BYD China. However, it´s important to single out that the Chinese New Year´s holidays will be between February 1</a:t>
            </a:r>
            <a:r>
              <a:rPr lang="en-US" sz="800" baseline="30000" dirty="0" smtClean="0"/>
              <a:t>st</a:t>
            </a:r>
            <a:r>
              <a:rPr lang="en-US" sz="800" dirty="0" smtClean="0"/>
              <a:t> and 12</a:t>
            </a:r>
            <a:r>
              <a:rPr lang="en-US" sz="800" baseline="30000" dirty="0" smtClean="0"/>
              <a:t>th</a:t>
            </a:r>
            <a:r>
              <a:rPr lang="en-US" sz="800" dirty="0" smtClean="0"/>
              <a:t>.</a:t>
            </a:r>
          </a:p>
          <a:p>
            <a:pPr lvl="1">
              <a:spcBef>
                <a:spcPts val="300"/>
              </a:spcBef>
            </a:pPr>
            <a:r>
              <a:rPr lang="en-US" sz="800" b="1" dirty="0" smtClean="0"/>
              <a:t>Impact:</a:t>
            </a:r>
            <a:r>
              <a:rPr lang="en-US" sz="800" dirty="0" smtClean="0"/>
              <a:t> After the deadline above, it will postpone the operational landmarks 01, 02 and 03.</a:t>
            </a:r>
          </a:p>
        </p:txBody>
      </p:sp>
      <p:grpSp>
        <p:nvGrpSpPr>
          <p:cNvPr id="38" name="Group 40"/>
          <p:cNvGrpSpPr/>
          <p:nvPr/>
        </p:nvGrpSpPr>
        <p:grpSpPr>
          <a:xfrm>
            <a:off x="-132066" y="5545297"/>
            <a:ext cx="4639373" cy="1293384"/>
            <a:chOff x="4273865" y="3213270"/>
            <a:chExt cx="7735895" cy="4493844"/>
          </a:xfrm>
        </p:grpSpPr>
        <p:sp>
          <p:nvSpPr>
            <p:cNvPr id="39" name="Retângulo de cantos arredondados 28"/>
            <p:cNvSpPr/>
            <p:nvPr/>
          </p:nvSpPr>
          <p:spPr>
            <a:xfrm>
              <a:off x="4273865" y="3417322"/>
              <a:ext cx="7735895" cy="4289792"/>
            </a:xfrm>
            <a:prstGeom prst="roundRect">
              <a:avLst>
                <a:gd name="adj" fmla="val 1558"/>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CaixaDeTexto 29"/>
            <p:cNvSpPr txBox="1"/>
            <p:nvPr/>
          </p:nvSpPr>
          <p:spPr>
            <a:xfrm>
              <a:off x="4672251" y="3213270"/>
              <a:ext cx="2795013" cy="908960"/>
            </a:xfrm>
            <a:prstGeom prst="rect">
              <a:avLst/>
            </a:prstGeom>
            <a:solidFill>
              <a:schemeClr val="bg1"/>
            </a:solidFill>
          </p:spPr>
          <p:txBody>
            <a:bodyPr wrap="square" rtlCol="0">
              <a:spAutoFit/>
            </a:bodyPr>
            <a:lstStyle/>
            <a:p>
              <a:r>
                <a:rPr lang="pt-BR" sz="1100" dirty="0" smtClean="0"/>
                <a:t>ACTION PLAN FOLLOW UP</a:t>
              </a:r>
              <a:endParaRPr lang="en-US" sz="1100" dirty="0"/>
            </a:p>
          </p:txBody>
        </p:sp>
      </p:grpSp>
      <p:sp>
        <p:nvSpPr>
          <p:cNvPr id="41" name="CaixaDeTexto 40"/>
          <p:cNvSpPr txBox="1"/>
          <p:nvPr/>
        </p:nvSpPr>
        <p:spPr>
          <a:xfrm>
            <a:off x="15413" y="5852010"/>
            <a:ext cx="4422122" cy="823302"/>
          </a:xfrm>
          <a:prstGeom prst="rect">
            <a:avLst/>
          </a:prstGeom>
          <a:noFill/>
        </p:spPr>
        <p:txBody>
          <a:bodyPr wrap="square" rtlCol="0">
            <a:spAutoFit/>
          </a:bodyPr>
          <a:lstStyle/>
          <a:p>
            <a:pPr marL="228600" indent="-228600">
              <a:spcBef>
                <a:spcPts val="300"/>
              </a:spcBef>
              <a:buFont typeface="Wingdings" panose="05000000000000000000" pitchFamily="2" charset="2"/>
              <a:buChar char="§"/>
            </a:pPr>
            <a:r>
              <a:rPr lang="pt-BR" sz="1000" b="1" dirty="0" smtClean="0"/>
              <a:t>CIVIL</a:t>
            </a:r>
            <a:endParaRPr lang="pt-BR" sz="1050" b="1" dirty="0" smtClean="0"/>
          </a:p>
          <a:p>
            <a:pPr marL="228600" indent="-228600">
              <a:spcBef>
                <a:spcPts val="300"/>
              </a:spcBef>
              <a:buFont typeface="Wingdings" panose="05000000000000000000" pitchFamily="2" charset="2"/>
              <a:buChar char="§"/>
            </a:pPr>
            <a:r>
              <a:rPr lang="pt-BR" sz="1000" b="1" dirty="0" smtClean="0"/>
              <a:t>ROLLING STOCK</a:t>
            </a:r>
          </a:p>
          <a:p>
            <a:pPr marL="228600" indent="-228600">
              <a:spcBef>
                <a:spcPts val="300"/>
              </a:spcBef>
              <a:buFont typeface="Wingdings" panose="05000000000000000000" pitchFamily="2" charset="2"/>
              <a:buChar char="§"/>
            </a:pPr>
            <a:r>
              <a:rPr lang="pt-BR" sz="1000" b="1" dirty="0" smtClean="0"/>
              <a:t>TRACK SWITCH / DEPOT</a:t>
            </a:r>
          </a:p>
          <a:p>
            <a:pPr marL="228600" indent="-228600">
              <a:spcBef>
                <a:spcPts val="300"/>
              </a:spcBef>
              <a:buFont typeface="Wingdings" panose="05000000000000000000" pitchFamily="2" charset="2"/>
              <a:buChar char="§"/>
            </a:pPr>
            <a:r>
              <a:rPr lang="pt-BR" sz="1000" b="1" dirty="0"/>
              <a:t>SYSTEMS</a:t>
            </a:r>
          </a:p>
        </p:txBody>
      </p:sp>
      <p:pic>
        <p:nvPicPr>
          <p:cNvPr id="44" name="Picture 4" descr=" Ícone de marca de seleção isolado Sinal verde sim e vermelho não ilustração stock"/>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9382" t="21051" r="53266" b="20659"/>
          <a:stretch/>
        </p:blipFill>
        <p:spPr bwMode="auto">
          <a:xfrm>
            <a:off x="59399" y="6286361"/>
            <a:ext cx="145315" cy="144000"/>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 Ícone de marca de seleção isolado Sinal verde sim e vermelho não ilustração stock"/>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53757" t="21197" r="9736" b="21313"/>
          <a:stretch/>
        </p:blipFill>
        <p:spPr bwMode="auto">
          <a:xfrm>
            <a:off x="59399" y="5908841"/>
            <a:ext cx="144000" cy="14400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m 6"/>
          <p:cNvPicPr>
            <a:picLocks noChangeAspect="1"/>
          </p:cNvPicPr>
          <p:nvPr/>
        </p:nvPicPr>
        <p:blipFill>
          <a:blip r:embed="rId11"/>
          <a:stretch>
            <a:fillRect/>
          </a:stretch>
        </p:blipFill>
        <p:spPr>
          <a:xfrm>
            <a:off x="445793" y="911881"/>
            <a:ext cx="3532878" cy="1639339"/>
          </a:xfrm>
          <a:prstGeom prst="rect">
            <a:avLst/>
          </a:prstGeom>
        </p:spPr>
      </p:pic>
      <p:pic>
        <p:nvPicPr>
          <p:cNvPr id="47" name="Picture 4" descr=" Ícone de marca de seleção isolado Sinal verde sim e vermelho não ilustração stock"/>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9382" t="21051" r="53266" b="20659"/>
          <a:stretch/>
        </p:blipFill>
        <p:spPr bwMode="auto">
          <a:xfrm>
            <a:off x="58084" y="6097258"/>
            <a:ext cx="145315" cy="144000"/>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 descr=" Ícone de marca de seleção isolado Sinal verde sim e vermelho não ilustração stock"/>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9382" t="21051" r="53266" b="20659"/>
          <a:stretch/>
        </p:blipFill>
        <p:spPr bwMode="auto">
          <a:xfrm>
            <a:off x="58084" y="6476337"/>
            <a:ext cx="145315" cy="14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83529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m 9"/>
          <p:cNvPicPr>
            <a:picLocks/>
          </p:cNvPicPr>
          <p:nvPr/>
        </p:nvPicPr>
        <p:blipFill>
          <a:blip r:embed="rId3"/>
          <a:stretch>
            <a:fillRect/>
          </a:stretch>
        </p:blipFill>
        <p:spPr>
          <a:xfrm>
            <a:off x="4658400" y="3693600"/>
            <a:ext cx="7506000" cy="3009524"/>
          </a:xfrm>
          <a:prstGeom prst="rect">
            <a:avLst/>
          </a:prstGeom>
        </p:spPr>
      </p:pic>
      <p:sp>
        <p:nvSpPr>
          <p:cNvPr id="29" name="Retângulo de cantos arredondados 28"/>
          <p:cNvSpPr/>
          <p:nvPr/>
        </p:nvSpPr>
        <p:spPr>
          <a:xfrm>
            <a:off x="-141668" y="2749766"/>
            <a:ext cx="4262907" cy="4088915"/>
          </a:xfrm>
          <a:prstGeom prst="roundRect">
            <a:avLst>
              <a:gd name="adj" fmla="val 1558"/>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tângulo de cantos arredondados 28"/>
          <p:cNvSpPr/>
          <p:nvPr/>
        </p:nvSpPr>
        <p:spPr>
          <a:xfrm>
            <a:off x="4589186" y="3454676"/>
            <a:ext cx="7735895" cy="3384005"/>
          </a:xfrm>
          <a:prstGeom prst="roundRect">
            <a:avLst>
              <a:gd name="adj" fmla="val 1558"/>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1" name="Group 60"/>
          <p:cNvGrpSpPr/>
          <p:nvPr/>
        </p:nvGrpSpPr>
        <p:grpSpPr>
          <a:xfrm>
            <a:off x="4639439" y="3498556"/>
            <a:ext cx="216000" cy="216000"/>
            <a:chOff x="4645878" y="851948"/>
            <a:chExt cx="216000" cy="216000"/>
          </a:xfrm>
        </p:grpSpPr>
        <p:sp>
          <p:nvSpPr>
            <p:cNvPr id="62" name="Oval 61"/>
            <p:cNvSpPr/>
            <p:nvPr/>
          </p:nvSpPr>
          <p:spPr>
            <a:xfrm>
              <a:off x="4645878" y="851948"/>
              <a:ext cx="216000" cy="216000"/>
            </a:xfrm>
            <a:prstGeom prst="ellipse">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Plus 62">
              <a:hlinkClick r:id="rId4" action="ppaction://hlinksldjump"/>
            </p:cNvPr>
            <p:cNvSpPr/>
            <p:nvPr/>
          </p:nvSpPr>
          <p:spPr>
            <a:xfrm>
              <a:off x="4663878" y="869948"/>
              <a:ext cx="180000" cy="180000"/>
            </a:xfrm>
            <a:prstGeom prst="mathPlus">
              <a:avLst>
                <a:gd name="adj1" fmla="val 15570"/>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文本框 15">
            <a:hlinkClick r:id="rId5" action="ppaction://hlinksldjump"/>
          </p:cNvPr>
          <p:cNvSpPr txBox="1"/>
          <p:nvPr/>
        </p:nvSpPr>
        <p:spPr>
          <a:xfrm>
            <a:off x="1659603" y="69242"/>
            <a:ext cx="1980000" cy="584775"/>
          </a:xfrm>
          <a:prstGeom prst="rect">
            <a:avLst/>
          </a:prstGeom>
          <a:noFill/>
        </p:spPr>
        <p:txBody>
          <a:bodyPr wrap="square" rtlCol="0">
            <a:spAutoFit/>
          </a:bodyPr>
          <a:lstStyle>
            <a:defPPr>
              <a:defRPr lang="pt-BR"/>
            </a:defPPr>
            <a:lvl1pPr algn="ctr">
              <a:defRPr sz="3200">
                <a:solidFill>
                  <a:schemeClr val="accent2">
                    <a:lumMod val="40000"/>
                    <a:lumOff val="60000"/>
                  </a:schemeClr>
                </a:solidFill>
                <a:latin typeface="Century Gothic" panose="020B0502020202020204" pitchFamily="34" charset="0"/>
              </a:defRPr>
            </a:lvl1pPr>
          </a:lstStyle>
          <a:p>
            <a:r>
              <a:rPr lang="pt-BR" altLang="zh-CN" dirty="0"/>
              <a:t>PROJECT</a:t>
            </a:r>
          </a:p>
        </p:txBody>
      </p:sp>
      <p:sp>
        <p:nvSpPr>
          <p:cNvPr id="65" name="文本框 15"/>
          <p:cNvSpPr txBox="1"/>
          <p:nvPr/>
        </p:nvSpPr>
        <p:spPr>
          <a:xfrm>
            <a:off x="4274978" y="69242"/>
            <a:ext cx="1188000" cy="584775"/>
          </a:xfrm>
          <a:prstGeom prst="rect">
            <a:avLst/>
          </a:prstGeom>
          <a:noFill/>
        </p:spPr>
        <p:txBody>
          <a:bodyPr wrap="square" rtlCol="0">
            <a:spAutoFit/>
          </a:bodyPr>
          <a:lstStyle>
            <a:defPPr>
              <a:defRPr lang="pt-BR"/>
            </a:defPPr>
            <a:lvl1pPr algn="ctr">
              <a:defRPr sz="3200">
                <a:solidFill>
                  <a:srgbClr val="C00000"/>
                </a:solidFill>
                <a:latin typeface="Century Gothic" panose="020B0502020202020204" pitchFamily="34" charset="0"/>
              </a:defRPr>
            </a:lvl1pPr>
          </a:lstStyle>
          <a:p>
            <a:r>
              <a:rPr lang="pt-BR" altLang="zh-CN" dirty="0"/>
              <a:t>CIVIL</a:t>
            </a:r>
          </a:p>
        </p:txBody>
      </p:sp>
      <p:sp>
        <p:nvSpPr>
          <p:cNvPr id="66" name="文本框 15">
            <a:hlinkClick r:id="rId6" action="ppaction://hlinksldjump"/>
          </p:cNvPr>
          <p:cNvSpPr txBox="1"/>
          <p:nvPr/>
        </p:nvSpPr>
        <p:spPr>
          <a:xfrm>
            <a:off x="6098353" y="69242"/>
            <a:ext cx="1800000" cy="584775"/>
          </a:xfrm>
          <a:prstGeom prst="rect">
            <a:avLst/>
          </a:prstGeom>
          <a:noFill/>
        </p:spPr>
        <p:txBody>
          <a:bodyPr wrap="square" rtlCol="0">
            <a:spAutoFit/>
          </a:bodyPr>
          <a:lstStyle/>
          <a:p>
            <a:pPr algn="ctr"/>
            <a:r>
              <a:rPr lang="pt-BR" altLang="zh-CN" sz="3200" dirty="0" smtClean="0">
                <a:solidFill>
                  <a:schemeClr val="accent2">
                    <a:lumMod val="40000"/>
                    <a:lumOff val="60000"/>
                  </a:schemeClr>
                </a:solidFill>
                <a:latin typeface="Century Gothic" panose="020B0502020202020204" pitchFamily="34" charset="0"/>
              </a:rPr>
              <a:t>SYSTEMS</a:t>
            </a:r>
          </a:p>
        </p:txBody>
      </p:sp>
      <p:sp>
        <p:nvSpPr>
          <p:cNvPr id="67" name="文本框 15">
            <a:hlinkClick r:id="rId7" action="ppaction://hlinksldjump"/>
          </p:cNvPr>
          <p:cNvSpPr txBox="1"/>
          <p:nvPr/>
        </p:nvSpPr>
        <p:spPr>
          <a:xfrm>
            <a:off x="8533727" y="69242"/>
            <a:ext cx="3348000" cy="584775"/>
          </a:xfrm>
          <a:prstGeom prst="rect">
            <a:avLst/>
          </a:prstGeom>
          <a:noFill/>
        </p:spPr>
        <p:txBody>
          <a:bodyPr wrap="square" rtlCol="0">
            <a:spAutoFit/>
          </a:bodyPr>
          <a:lstStyle/>
          <a:p>
            <a:pPr algn="ctr"/>
            <a:r>
              <a:rPr lang="pt-BR" altLang="zh-CN" sz="3200" dirty="0" smtClean="0">
                <a:solidFill>
                  <a:schemeClr val="accent2">
                    <a:lumMod val="40000"/>
                    <a:lumOff val="60000"/>
                  </a:schemeClr>
                </a:solidFill>
                <a:latin typeface="Century Gothic" panose="020B0502020202020204" pitchFamily="34" charset="0"/>
              </a:rPr>
              <a:t>ROLLING STOCK</a:t>
            </a:r>
          </a:p>
        </p:txBody>
      </p:sp>
      <p:cxnSp>
        <p:nvCxnSpPr>
          <p:cNvPr id="68" name="Straight Connector 67"/>
          <p:cNvCxnSpPr/>
          <p:nvPr/>
        </p:nvCxnSpPr>
        <p:spPr>
          <a:xfrm>
            <a:off x="3922174" y="32222"/>
            <a:ext cx="0" cy="64800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5805979" y="32222"/>
            <a:ext cx="0" cy="64800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8260503" y="32222"/>
            <a:ext cx="0" cy="64800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1438590" y="32222"/>
            <a:ext cx="0" cy="64800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4589186" y="697197"/>
            <a:ext cx="7735895" cy="2557598"/>
            <a:chOff x="4589186" y="697197"/>
            <a:chExt cx="7735895" cy="2557598"/>
          </a:xfrm>
        </p:grpSpPr>
        <p:grpSp>
          <p:nvGrpSpPr>
            <p:cNvPr id="54" name="Group 53"/>
            <p:cNvGrpSpPr/>
            <p:nvPr/>
          </p:nvGrpSpPr>
          <p:grpSpPr>
            <a:xfrm>
              <a:off x="4639439" y="849801"/>
              <a:ext cx="216000" cy="216000"/>
              <a:chOff x="4645878" y="851948"/>
              <a:chExt cx="216000" cy="216000"/>
            </a:xfrm>
          </p:grpSpPr>
          <p:sp>
            <p:nvSpPr>
              <p:cNvPr id="38" name="Oval 37"/>
              <p:cNvSpPr/>
              <p:nvPr/>
            </p:nvSpPr>
            <p:spPr>
              <a:xfrm>
                <a:off x="4645878" y="851948"/>
                <a:ext cx="216000" cy="216000"/>
              </a:xfrm>
              <a:prstGeom prst="ellipse">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Plus 51">
                <a:hlinkClick r:id="rId8" action="ppaction://hlinksldjump"/>
              </p:cNvPr>
              <p:cNvSpPr/>
              <p:nvPr/>
            </p:nvSpPr>
            <p:spPr>
              <a:xfrm>
                <a:off x="4663878" y="869948"/>
                <a:ext cx="180000" cy="180000"/>
              </a:xfrm>
              <a:prstGeom prst="mathPlus">
                <a:avLst>
                  <a:gd name="adj1" fmla="val 15570"/>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 name="Group 19"/>
            <p:cNvGrpSpPr/>
            <p:nvPr/>
          </p:nvGrpSpPr>
          <p:grpSpPr>
            <a:xfrm>
              <a:off x="4589186" y="697197"/>
              <a:ext cx="7735895" cy="2557598"/>
              <a:chOff x="4589186" y="697197"/>
              <a:chExt cx="7735895" cy="2557598"/>
            </a:xfrm>
          </p:grpSpPr>
          <p:pic>
            <p:nvPicPr>
              <p:cNvPr id="14" name="Picture 13"/>
              <p:cNvPicPr>
                <a:picLocks noChangeAspect="1"/>
              </p:cNvPicPr>
              <p:nvPr/>
            </p:nvPicPr>
            <p:blipFill>
              <a:blip r:embed="rId9"/>
              <a:stretch>
                <a:fillRect/>
              </a:stretch>
            </p:blipFill>
            <p:spPr>
              <a:xfrm>
                <a:off x="10315476" y="1179770"/>
                <a:ext cx="1713129" cy="1980000"/>
              </a:xfrm>
              <a:prstGeom prst="rect">
                <a:avLst/>
              </a:prstGeom>
            </p:spPr>
          </p:pic>
          <p:pic>
            <p:nvPicPr>
              <p:cNvPr id="9" name="Picture 8"/>
              <p:cNvPicPr>
                <a:picLocks noChangeAspect="1"/>
              </p:cNvPicPr>
              <p:nvPr/>
            </p:nvPicPr>
            <p:blipFill>
              <a:blip r:embed="rId10"/>
              <a:stretch>
                <a:fillRect/>
              </a:stretch>
            </p:blipFill>
            <p:spPr>
              <a:xfrm>
                <a:off x="6648929" y="1179770"/>
                <a:ext cx="1513100" cy="1980000"/>
              </a:xfrm>
              <a:prstGeom prst="rect">
                <a:avLst/>
              </a:prstGeom>
            </p:spPr>
          </p:pic>
          <p:pic>
            <p:nvPicPr>
              <p:cNvPr id="5" name="Picture 4"/>
              <p:cNvPicPr>
                <a:picLocks noChangeAspect="1"/>
              </p:cNvPicPr>
              <p:nvPr/>
            </p:nvPicPr>
            <p:blipFill>
              <a:blip r:embed="rId11"/>
              <a:stretch>
                <a:fillRect/>
              </a:stretch>
            </p:blipFill>
            <p:spPr>
              <a:xfrm>
                <a:off x="4822473" y="1182412"/>
                <a:ext cx="1504453" cy="1980000"/>
              </a:xfrm>
              <a:prstGeom prst="rect">
                <a:avLst/>
              </a:prstGeom>
            </p:spPr>
          </p:pic>
          <p:grpSp>
            <p:nvGrpSpPr>
              <p:cNvPr id="22" name="Group 21"/>
              <p:cNvGrpSpPr/>
              <p:nvPr/>
            </p:nvGrpSpPr>
            <p:grpSpPr>
              <a:xfrm>
                <a:off x="4589186" y="697197"/>
                <a:ext cx="7735895" cy="2557598"/>
                <a:chOff x="4063176" y="3178859"/>
                <a:chExt cx="7735895" cy="2557598"/>
              </a:xfrm>
            </p:grpSpPr>
            <p:sp>
              <p:nvSpPr>
                <p:cNvPr id="31" name="Retângulo de cantos arredondados 26"/>
                <p:cNvSpPr/>
                <p:nvPr/>
              </p:nvSpPr>
              <p:spPr>
                <a:xfrm>
                  <a:off x="4063176" y="3288457"/>
                  <a:ext cx="7735895" cy="2448000"/>
                </a:xfrm>
                <a:prstGeom prst="roundRect">
                  <a:avLst>
                    <a:gd name="adj" fmla="val 3853"/>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CaixaDeTexto 27"/>
                <p:cNvSpPr txBox="1"/>
                <p:nvPr/>
              </p:nvSpPr>
              <p:spPr>
                <a:xfrm>
                  <a:off x="4466503" y="3178859"/>
                  <a:ext cx="3132000" cy="261610"/>
                </a:xfrm>
                <a:prstGeom prst="rect">
                  <a:avLst/>
                </a:prstGeom>
                <a:solidFill>
                  <a:schemeClr val="bg1"/>
                </a:solidFill>
              </p:spPr>
              <p:txBody>
                <a:bodyPr wrap="square" rtlCol="0">
                  <a:spAutoFit/>
                </a:bodyPr>
                <a:lstStyle/>
                <a:p>
                  <a:r>
                    <a:rPr lang="en-US" sz="1100" dirty="0" smtClean="0"/>
                    <a:t>RISK &amp; </a:t>
                  </a:r>
                  <a:r>
                    <a:rPr lang="en-US" sz="1100" dirty="0"/>
                    <a:t>OPPORTUNITY  – Data base November/2020</a:t>
                  </a:r>
                </a:p>
              </p:txBody>
            </p:sp>
          </p:grpSp>
          <p:sp>
            <p:nvSpPr>
              <p:cNvPr id="34" name="CaixaDeTexto 27"/>
              <p:cNvSpPr txBox="1"/>
              <p:nvPr/>
            </p:nvSpPr>
            <p:spPr>
              <a:xfrm>
                <a:off x="7455448" y="918864"/>
                <a:ext cx="576000" cy="253916"/>
              </a:xfrm>
              <a:prstGeom prst="rect">
                <a:avLst/>
              </a:prstGeom>
              <a:noFill/>
              <a:ln>
                <a:noFill/>
              </a:ln>
            </p:spPr>
            <p:txBody>
              <a:bodyPr wrap="square" rtlCol="0">
                <a:spAutoFit/>
              </a:bodyPr>
              <a:lstStyle/>
              <a:p>
                <a:r>
                  <a:rPr lang="en-US" sz="1050" dirty="0" smtClean="0">
                    <a:solidFill>
                      <a:schemeClr val="bg2">
                        <a:lumMod val="50000"/>
                      </a:schemeClr>
                    </a:solidFill>
                  </a:rPr>
                  <a:t>VALUE</a:t>
                </a:r>
                <a:endParaRPr lang="en-US" sz="1050" dirty="0">
                  <a:solidFill>
                    <a:schemeClr val="bg2">
                      <a:lumMod val="50000"/>
                    </a:schemeClr>
                  </a:solidFill>
                </a:endParaRPr>
              </a:p>
            </p:txBody>
          </p:sp>
          <p:sp>
            <p:nvSpPr>
              <p:cNvPr id="35" name="CaixaDeTexto 27"/>
              <p:cNvSpPr txBox="1"/>
              <p:nvPr/>
            </p:nvSpPr>
            <p:spPr>
              <a:xfrm>
                <a:off x="8788417" y="918864"/>
                <a:ext cx="1618432" cy="253916"/>
              </a:xfrm>
              <a:prstGeom prst="rect">
                <a:avLst/>
              </a:prstGeom>
              <a:noFill/>
              <a:ln>
                <a:noFill/>
              </a:ln>
            </p:spPr>
            <p:txBody>
              <a:bodyPr wrap="square" rtlCol="0">
                <a:spAutoFit/>
              </a:bodyPr>
              <a:lstStyle/>
              <a:p>
                <a:r>
                  <a:rPr lang="en-US" sz="1050" dirty="0" smtClean="0">
                    <a:solidFill>
                      <a:schemeClr val="bg2">
                        <a:lumMod val="50000"/>
                      </a:schemeClr>
                    </a:solidFill>
                  </a:rPr>
                  <a:t>RISK VALUE STATUS</a:t>
                </a:r>
                <a:endParaRPr lang="en-US" sz="1050" dirty="0">
                  <a:solidFill>
                    <a:schemeClr val="bg2">
                      <a:lumMod val="50000"/>
                    </a:schemeClr>
                  </a:solidFill>
                </a:endParaRPr>
              </a:p>
            </p:txBody>
          </p:sp>
          <p:sp>
            <p:nvSpPr>
              <p:cNvPr id="36" name="CaixaDeTexto 27"/>
              <p:cNvSpPr txBox="1"/>
              <p:nvPr/>
            </p:nvSpPr>
            <p:spPr>
              <a:xfrm>
                <a:off x="10201089" y="918864"/>
                <a:ext cx="1895492" cy="253916"/>
              </a:xfrm>
              <a:prstGeom prst="rect">
                <a:avLst/>
              </a:prstGeom>
              <a:noFill/>
              <a:ln>
                <a:noFill/>
              </a:ln>
            </p:spPr>
            <p:txBody>
              <a:bodyPr wrap="square" rtlCol="0">
                <a:spAutoFit/>
              </a:bodyPr>
              <a:lstStyle/>
              <a:p>
                <a:r>
                  <a:rPr lang="en-US" sz="1050" dirty="0" smtClean="0">
                    <a:solidFill>
                      <a:schemeClr val="bg2">
                        <a:lumMod val="50000"/>
                      </a:schemeClr>
                    </a:solidFill>
                  </a:rPr>
                  <a:t>OPPORTUNITY VALUE STATUS</a:t>
                </a:r>
                <a:endParaRPr lang="en-US" sz="1050" dirty="0">
                  <a:solidFill>
                    <a:schemeClr val="bg2">
                      <a:lumMod val="50000"/>
                    </a:schemeClr>
                  </a:solidFill>
                </a:endParaRPr>
              </a:p>
            </p:txBody>
          </p:sp>
          <p:sp>
            <p:nvSpPr>
              <p:cNvPr id="72" name="CaixaDeTexto 27"/>
              <p:cNvSpPr txBox="1"/>
              <p:nvPr/>
            </p:nvSpPr>
            <p:spPr>
              <a:xfrm>
                <a:off x="5270484" y="919282"/>
                <a:ext cx="756000" cy="253916"/>
              </a:xfrm>
              <a:prstGeom prst="rect">
                <a:avLst/>
              </a:prstGeom>
              <a:noFill/>
              <a:ln>
                <a:noFill/>
              </a:ln>
            </p:spPr>
            <p:txBody>
              <a:bodyPr wrap="square" rtlCol="0">
                <a:spAutoFit/>
              </a:bodyPr>
              <a:lstStyle/>
              <a:p>
                <a:r>
                  <a:rPr lang="en-US" sz="1050" dirty="0" smtClean="0">
                    <a:solidFill>
                      <a:schemeClr val="bg2">
                        <a:lumMod val="50000"/>
                      </a:schemeClr>
                    </a:solidFill>
                  </a:rPr>
                  <a:t>QUANTITY</a:t>
                </a:r>
                <a:endParaRPr lang="en-US" sz="1050" dirty="0">
                  <a:solidFill>
                    <a:schemeClr val="bg2">
                      <a:lumMod val="50000"/>
                    </a:schemeClr>
                  </a:solidFill>
                </a:endParaRPr>
              </a:p>
            </p:txBody>
          </p:sp>
          <p:pic>
            <p:nvPicPr>
              <p:cNvPr id="12" name="Picture 11"/>
              <p:cNvPicPr>
                <a:picLocks noChangeAspect="1"/>
              </p:cNvPicPr>
              <p:nvPr/>
            </p:nvPicPr>
            <p:blipFill>
              <a:blip r:embed="rId12"/>
              <a:stretch>
                <a:fillRect/>
              </a:stretch>
            </p:blipFill>
            <p:spPr>
              <a:xfrm>
                <a:off x="8530535" y="1187542"/>
                <a:ext cx="1504453" cy="1980000"/>
              </a:xfrm>
              <a:prstGeom prst="rect">
                <a:avLst/>
              </a:prstGeom>
            </p:spPr>
          </p:pic>
        </p:grpSp>
      </p:grpSp>
      <p:sp>
        <p:nvSpPr>
          <p:cNvPr id="74" name="CaixaDeTexto 73"/>
          <p:cNvSpPr txBox="1"/>
          <p:nvPr/>
        </p:nvSpPr>
        <p:spPr>
          <a:xfrm>
            <a:off x="282698" y="2640167"/>
            <a:ext cx="3120355" cy="261610"/>
          </a:xfrm>
          <a:prstGeom prst="rect">
            <a:avLst/>
          </a:prstGeom>
          <a:solidFill>
            <a:schemeClr val="bg1"/>
          </a:solidFill>
        </p:spPr>
        <p:txBody>
          <a:bodyPr wrap="square" rtlCol="0">
            <a:spAutoFit/>
          </a:bodyPr>
          <a:lstStyle/>
          <a:p>
            <a:r>
              <a:rPr lang="en-US" sz="1100" dirty="0" smtClean="0"/>
              <a:t>FINANCIAL ANALYSIS – Data base </a:t>
            </a:r>
            <a:r>
              <a:rPr lang="en-US" sz="1100" dirty="0"/>
              <a:t>December/2020</a:t>
            </a:r>
          </a:p>
        </p:txBody>
      </p:sp>
      <p:pic>
        <p:nvPicPr>
          <p:cNvPr id="3" name="Imagem 2"/>
          <p:cNvPicPr>
            <a:picLocks/>
          </p:cNvPicPr>
          <p:nvPr/>
        </p:nvPicPr>
        <p:blipFill>
          <a:blip r:embed="rId13"/>
          <a:stretch>
            <a:fillRect/>
          </a:stretch>
        </p:blipFill>
        <p:spPr>
          <a:xfrm>
            <a:off x="248400" y="2876400"/>
            <a:ext cx="2224800" cy="3884400"/>
          </a:xfrm>
          <a:prstGeom prst="rect">
            <a:avLst/>
          </a:prstGeom>
        </p:spPr>
      </p:pic>
      <p:pic>
        <p:nvPicPr>
          <p:cNvPr id="6" name="Imagem 5"/>
          <p:cNvPicPr>
            <a:picLocks/>
          </p:cNvPicPr>
          <p:nvPr/>
        </p:nvPicPr>
        <p:blipFill>
          <a:blip r:embed="rId14"/>
          <a:stretch>
            <a:fillRect/>
          </a:stretch>
        </p:blipFill>
        <p:spPr>
          <a:xfrm>
            <a:off x="2577600" y="2872800"/>
            <a:ext cx="1317600" cy="1404000"/>
          </a:xfrm>
          <a:prstGeom prst="rect">
            <a:avLst/>
          </a:prstGeom>
        </p:spPr>
      </p:pic>
      <p:grpSp>
        <p:nvGrpSpPr>
          <p:cNvPr id="58" name="Group 57"/>
          <p:cNvGrpSpPr/>
          <p:nvPr/>
        </p:nvGrpSpPr>
        <p:grpSpPr>
          <a:xfrm>
            <a:off x="3871001" y="2792364"/>
            <a:ext cx="216000" cy="216000"/>
            <a:chOff x="4645878" y="851948"/>
            <a:chExt cx="216000" cy="216000"/>
          </a:xfrm>
        </p:grpSpPr>
        <p:sp>
          <p:nvSpPr>
            <p:cNvPr id="59" name="Oval 58"/>
            <p:cNvSpPr/>
            <p:nvPr/>
          </p:nvSpPr>
          <p:spPr>
            <a:xfrm>
              <a:off x="4645878" y="851948"/>
              <a:ext cx="216000" cy="216000"/>
            </a:xfrm>
            <a:prstGeom prst="ellipse">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Plus 59">
              <a:hlinkClick r:id="rId15" action="ppaction://hlinksldjump"/>
            </p:cNvPr>
            <p:cNvSpPr/>
            <p:nvPr/>
          </p:nvSpPr>
          <p:spPr>
            <a:xfrm>
              <a:off x="4663878" y="869948"/>
              <a:ext cx="180000" cy="180000"/>
            </a:xfrm>
            <a:prstGeom prst="mathPlus">
              <a:avLst>
                <a:gd name="adj1" fmla="val 15570"/>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Imagem 6"/>
          <p:cNvPicPr>
            <a:picLocks/>
          </p:cNvPicPr>
          <p:nvPr/>
        </p:nvPicPr>
        <p:blipFill>
          <a:blip r:embed="rId16"/>
          <a:stretch>
            <a:fillRect/>
          </a:stretch>
        </p:blipFill>
        <p:spPr>
          <a:xfrm>
            <a:off x="2577600" y="4287600"/>
            <a:ext cx="1317600" cy="1404000"/>
          </a:xfrm>
          <a:prstGeom prst="rect">
            <a:avLst/>
          </a:prstGeom>
        </p:spPr>
      </p:pic>
      <p:pic>
        <p:nvPicPr>
          <p:cNvPr id="8" name="Imagem 7"/>
          <p:cNvPicPr>
            <a:picLocks/>
          </p:cNvPicPr>
          <p:nvPr/>
        </p:nvPicPr>
        <p:blipFill>
          <a:blip r:embed="rId17"/>
          <a:stretch>
            <a:fillRect/>
          </a:stretch>
        </p:blipFill>
        <p:spPr>
          <a:xfrm>
            <a:off x="2577600" y="5702400"/>
            <a:ext cx="1317600" cy="939600"/>
          </a:xfrm>
          <a:prstGeom prst="rect">
            <a:avLst/>
          </a:prstGeom>
        </p:spPr>
      </p:pic>
      <p:sp>
        <p:nvSpPr>
          <p:cNvPr id="75" name="Retângulo de cantos arredondados 74"/>
          <p:cNvSpPr/>
          <p:nvPr/>
        </p:nvSpPr>
        <p:spPr>
          <a:xfrm>
            <a:off x="5250395" y="3804709"/>
            <a:ext cx="1529346" cy="857908"/>
          </a:xfrm>
          <a:prstGeom prst="roundRect">
            <a:avLst>
              <a:gd name="adj" fmla="val 3853"/>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700" b="1" dirty="0" smtClean="0">
                <a:solidFill>
                  <a:schemeClr val="tx1"/>
                </a:solidFill>
              </a:rPr>
              <a:t>% Physical Progress (Dec/20):</a:t>
            </a:r>
          </a:p>
          <a:p>
            <a:r>
              <a:rPr lang="en-US" sz="700" dirty="0" smtClean="0">
                <a:solidFill>
                  <a:schemeClr val="tx1"/>
                </a:solidFill>
              </a:rPr>
              <a:t>Baseline: 1,47%</a:t>
            </a:r>
          </a:p>
          <a:p>
            <a:r>
              <a:rPr lang="en-US" sz="700" dirty="0" smtClean="0">
                <a:solidFill>
                  <a:schemeClr val="tx1"/>
                </a:solidFill>
              </a:rPr>
              <a:t>Real: 0,28%</a:t>
            </a:r>
          </a:p>
          <a:p>
            <a:endParaRPr lang="en-US" sz="700" dirty="0" smtClean="0">
              <a:solidFill>
                <a:schemeClr val="tx1"/>
              </a:solidFill>
            </a:endParaRPr>
          </a:p>
          <a:p>
            <a:r>
              <a:rPr lang="en-US" sz="700" b="1" dirty="0" smtClean="0">
                <a:solidFill>
                  <a:schemeClr val="tx1"/>
                </a:solidFill>
              </a:rPr>
              <a:t>% Physical Progress (Accumulated):</a:t>
            </a:r>
          </a:p>
          <a:p>
            <a:r>
              <a:rPr lang="en-US" sz="700" dirty="0" smtClean="0">
                <a:solidFill>
                  <a:schemeClr val="tx1"/>
                </a:solidFill>
              </a:rPr>
              <a:t>Baseline: 3,97%</a:t>
            </a:r>
          </a:p>
          <a:p>
            <a:r>
              <a:rPr lang="en-US" sz="700" dirty="0" smtClean="0">
                <a:solidFill>
                  <a:schemeClr val="tx1"/>
                </a:solidFill>
              </a:rPr>
              <a:t>Real: 2,37%</a:t>
            </a:r>
            <a:endParaRPr lang="en-US" sz="700" dirty="0">
              <a:solidFill>
                <a:schemeClr val="tx1"/>
              </a:solidFill>
            </a:endParaRPr>
          </a:p>
        </p:txBody>
      </p:sp>
      <p:sp>
        <p:nvSpPr>
          <p:cNvPr id="76" name="CaixaDeTexto 29"/>
          <p:cNvSpPr txBox="1"/>
          <p:nvPr/>
        </p:nvSpPr>
        <p:spPr>
          <a:xfrm>
            <a:off x="4987570" y="3327029"/>
            <a:ext cx="3678635" cy="261610"/>
          </a:xfrm>
          <a:prstGeom prst="rect">
            <a:avLst/>
          </a:prstGeom>
          <a:solidFill>
            <a:schemeClr val="bg1"/>
          </a:solidFill>
        </p:spPr>
        <p:txBody>
          <a:bodyPr wrap="square" rtlCol="0">
            <a:spAutoFit/>
          </a:bodyPr>
          <a:lstStyle/>
          <a:p>
            <a:r>
              <a:rPr lang="en-US" sz="1100" dirty="0" smtClean="0"/>
              <a:t>PHYSICAL-FINANCIAL PROGRESS – Data base December/2020</a:t>
            </a:r>
            <a:endParaRPr lang="en-US" sz="1100" dirty="0"/>
          </a:p>
        </p:txBody>
      </p:sp>
      <p:grpSp>
        <p:nvGrpSpPr>
          <p:cNvPr id="13" name="Grupo 12"/>
          <p:cNvGrpSpPr/>
          <p:nvPr/>
        </p:nvGrpSpPr>
        <p:grpSpPr>
          <a:xfrm>
            <a:off x="-141668" y="701769"/>
            <a:ext cx="4262907" cy="1925520"/>
            <a:chOff x="-141668" y="701769"/>
            <a:chExt cx="4262907" cy="1925520"/>
          </a:xfrm>
        </p:grpSpPr>
        <p:pic>
          <p:nvPicPr>
            <p:cNvPr id="11" name="Imagem 10"/>
            <p:cNvPicPr>
              <a:picLocks noChangeAspect="1"/>
            </p:cNvPicPr>
            <p:nvPr/>
          </p:nvPicPr>
          <p:blipFill>
            <a:blip r:embed="rId18"/>
            <a:stretch>
              <a:fillRect/>
            </a:stretch>
          </p:blipFill>
          <p:spPr>
            <a:xfrm>
              <a:off x="234000" y="878400"/>
              <a:ext cx="3618000" cy="1747371"/>
            </a:xfrm>
            <a:prstGeom prst="rect">
              <a:avLst/>
            </a:prstGeom>
          </p:spPr>
        </p:pic>
        <p:grpSp>
          <p:nvGrpSpPr>
            <p:cNvPr id="4" name="Grupo 3"/>
            <p:cNvGrpSpPr/>
            <p:nvPr/>
          </p:nvGrpSpPr>
          <p:grpSpPr>
            <a:xfrm>
              <a:off x="-141668" y="701769"/>
              <a:ext cx="4262907" cy="1925520"/>
              <a:chOff x="-141668" y="701769"/>
              <a:chExt cx="4262907" cy="1925520"/>
            </a:xfrm>
          </p:grpSpPr>
          <p:sp>
            <p:nvSpPr>
              <p:cNvPr id="27" name="Retângulo de cantos arredondados 26"/>
              <p:cNvSpPr/>
              <p:nvPr/>
            </p:nvSpPr>
            <p:spPr>
              <a:xfrm>
                <a:off x="-141668" y="811368"/>
                <a:ext cx="4262907" cy="1815921"/>
              </a:xfrm>
              <a:prstGeom prst="roundRect">
                <a:avLst>
                  <a:gd name="adj" fmla="val 3853"/>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CaixaDeTexto 27"/>
              <p:cNvSpPr txBox="1"/>
              <p:nvPr/>
            </p:nvSpPr>
            <p:spPr>
              <a:xfrm>
                <a:off x="249005" y="701769"/>
                <a:ext cx="3240000" cy="261610"/>
              </a:xfrm>
              <a:prstGeom prst="rect">
                <a:avLst/>
              </a:prstGeom>
              <a:solidFill>
                <a:schemeClr val="bg1"/>
              </a:solidFill>
            </p:spPr>
            <p:txBody>
              <a:bodyPr wrap="square" rtlCol="0">
                <a:spAutoFit/>
              </a:bodyPr>
              <a:lstStyle/>
              <a:p>
                <a:r>
                  <a:rPr lang="en-US" sz="1100" dirty="0" smtClean="0"/>
                  <a:t>MONTHLY ACTION </a:t>
                </a:r>
                <a:r>
                  <a:rPr lang="en-US" sz="1100" dirty="0"/>
                  <a:t>PLAN – Data base </a:t>
                </a:r>
                <a:r>
                  <a:rPr lang="en-US" sz="1100" dirty="0" smtClean="0"/>
                  <a:t>December/2020</a:t>
                </a:r>
                <a:endParaRPr lang="en-US" sz="1100" dirty="0"/>
              </a:p>
            </p:txBody>
          </p:sp>
          <p:grpSp>
            <p:nvGrpSpPr>
              <p:cNvPr id="55" name="Group 54"/>
              <p:cNvGrpSpPr/>
              <p:nvPr/>
            </p:nvGrpSpPr>
            <p:grpSpPr>
              <a:xfrm>
                <a:off x="3871001" y="849801"/>
                <a:ext cx="216000" cy="216000"/>
                <a:chOff x="4645878" y="851948"/>
                <a:chExt cx="216000" cy="216000"/>
              </a:xfrm>
            </p:grpSpPr>
            <p:sp>
              <p:nvSpPr>
                <p:cNvPr id="56" name="Oval 55"/>
                <p:cNvSpPr/>
                <p:nvPr/>
              </p:nvSpPr>
              <p:spPr>
                <a:xfrm>
                  <a:off x="4645878" y="851948"/>
                  <a:ext cx="216000" cy="216000"/>
                </a:xfrm>
                <a:prstGeom prst="ellipse">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Plus 56">
                  <a:hlinkClick r:id="rId19" action="ppaction://hlinksldjump"/>
                </p:cNvPr>
                <p:cNvSpPr/>
                <p:nvPr/>
              </p:nvSpPr>
              <p:spPr>
                <a:xfrm>
                  <a:off x="4663878" y="869948"/>
                  <a:ext cx="180000" cy="180000"/>
                </a:xfrm>
                <a:prstGeom prst="mathPlus">
                  <a:avLst>
                    <a:gd name="adj1" fmla="val 15570"/>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spTree>
    <p:extLst>
      <p:ext uri="{BB962C8B-B14F-4D97-AF65-F5344CB8AC3E}">
        <p14:creationId xmlns:p14="http://schemas.microsoft.com/office/powerpoint/2010/main" val="15996414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o 2"/>
          <p:cNvGrpSpPr/>
          <p:nvPr/>
        </p:nvGrpSpPr>
        <p:grpSpPr>
          <a:xfrm>
            <a:off x="-141668" y="701769"/>
            <a:ext cx="12453871" cy="3111623"/>
            <a:chOff x="-141668" y="701769"/>
            <a:chExt cx="12453871" cy="3111623"/>
          </a:xfrm>
        </p:grpSpPr>
        <p:sp>
          <p:nvSpPr>
            <p:cNvPr id="27" name="Retângulo de cantos arredondados 26"/>
            <p:cNvSpPr/>
            <p:nvPr/>
          </p:nvSpPr>
          <p:spPr>
            <a:xfrm>
              <a:off x="-141668" y="811367"/>
              <a:ext cx="12453871" cy="3002025"/>
            </a:xfrm>
            <a:prstGeom prst="roundRect">
              <a:avLst>
                <a:gd name="adj" fmla="val 3853"/>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CaixaDeTexto 27"/>
            <p:cNvSpPr txBox="1"/>
            <p:nvPr/>
          </p:nvSpPr>
          <p:spPr>
            <a:xfrm>
              <a:off x="249005" y="701769"/>
              <a:ext cx="3240000" cy="261610"/>
            </a:xfrm>
            <a:prstGeom prst="rect">
              <a:avLst/>
            </a:prstGeom>
            <a:solidFill>
              <a:schemeClr val="bg1"/>
            </a:solidFill>
          </p:spPr>
          <p:txBody>
            <a:bodyPr wrap="square" rtlCol="0">
              <a:spAutoFit/>
            </a:bodyPr>
            <a:lstStyle/>
            <a:p>
              <a:r>
                <a:rPr lang="en-US" sz="1100" dirty="0" smtClean="0"/>
                <a:t>MONTHLY ACTION </a:t>
              </a:r>
              <a:r>
                <a:rPr lang="en-US" sz="1100" dirty="0"/>
                <a:t>PLAN – Data base </a:t>
              </a:r>
              <a:r>
                <a:rPr lang="en-US" sz="1100" dirty="0" smtClean="0"/>
                <a:t>December/2020</a:t>
              </a:r>
            </a:p>
          </p:txBody>
        </p:sp>
      </p:grpSp>
      <p:sp>
        <p:nvSpPr>
          <p:cNvPr id="22" name="文本框 15">
            <a:hlinkClick r:id="rId3" action="ppaction://hlinksldjump"/>
          </p:cNvPr>
          <p:cNvSpPr txBox="1"/>
          <p:nvPr/>
        </p:nvSpPr>
        <p:spPr>
          <a:xfrm>
            <a:off x="1659603" y="69242"/>
            <a:ext cx="1980000" cy="584775"/>
          </a:xfrm>
          <a:prstGeom prst="rect">
            <a:avLst/>
          </a:prstGeom>
          <a:noFill/>
        </p:spPr>
        <p:txBody>
          <a:bodyPr wrap="square" rtlCol="0">
            <a:spAutoFit/>
          </a:bodyPr>
          <a:lstStyle>
            <a:defPPr>
              <a:defRPr lang="pt-BR"/>
            </a:defPPr>
            <a:lvl1pPr algn="ctr">
              <a:defRPr sz="3200">
                <a:solidFill>
                  <a:schemeClr val="accent2">
                    <a:lumMod val="40000"/>
                    <a:lumOff val="60000"/>
                  </a:schemeClr>
                </a:solidFill>
                <a:latin typeface="Century Gothic" panose="020B0502020202020204" pitchFamily="34" charset="0"/>
              </a:defRPr>
            </a:lvl1pPr>
          </a:lstStyle>
          <a:p>
            <a:r>
              <a:rPr lang="pt-BR" altLang="zh-CN" dirty="0"/>
              <a:t>PROJECT</a:t>
            </a:r>
          </a:p>
        </p:txBody>
      </p:sp>
      <p:sp>
        <p:nvSpPr>
          <p:cNvPr id="23" name="文本框 15">
            <a:hlinkClick r:id="rId4" action="ppaction://hlinksldjump"/>
          </p:cNvPr>
          <p:cNvSpPr txBox="1"/>
          <p:nvPr/>
        </p:nvSpPr>
        <p:spPr>
          <a:xfrm>
            <a:off x="4274978" y="69242"/>
            <a:ext cx="1188000" cy="584775"/>
          </a:xfrm>
          <a:prstGeom prst="rect">
            <a:avLst/>
          </a:prstGeom>
          <a:noFill/>
        </p:spPr>
        <p:txBody>
          <a:bodyPr wrap="square" rtlCol="0">
            <a:spAutoFit/>
          </a:bodyPr>
          <a:lstStyle>
            <a:defPPr>
              <a:defRPr lang="pt-BR"/>
            </a:defPPr>
            <a:lvl1pPr algn="ctr">
              <a:defRPr sz="3200">
                <a:solidFill>
                  <a:srgbClr val="C00000"/>
                </a:solidFill>
                <a:latin typeface="Century Gothic" panose="020B0502020202020204" pitchFamily="34" charset="0"/>
              </a:defRPr>
            </a:lvl1pPr>
          </a:lstStyle>
          <a:p>
            <a:r>
              <a:rPr lang="pt-BR" altLang="zh-CN" dirty="0"/>
              <a:t>CIVIL</a:t>
            </a:r>
          </a:p>
        </p:txBody>
      </p:sp>
      <p:sp>
        <p:nvSpPr>
          <p:cNvPr id="30" name="文本框 15">
            <a:hlinkClick r:id="rId5" action="ppaction://hlinksldjump"/>
          </p:cNvPr>
          <p:cNvSpPr txBox="1"/>
          <p:nvPr/>
        </p:nvSpPr>
        <p:spPr>
          <a:xfrm>
            <a:off x="6098353" y="69242"/>
            <a:ext cx="1800000" cy="584775"/>
          </a:xfrm>
          <a:prstGeom prst="rect">
            <a:avLst/>
          </a:prstGeom>
          <a:noFill/>
        </p:spPr>
        <p:txBody>
          <a:bodyPr wrap="square" rtlCol="0">
            <a:spAutoFit/>
          </a:bodyPr>
          <a:lstStyle/>
          <a:p>
            <a:pPr algn="ctr"/>
            <a:r>
              <a:rPr lang="pt-BR" altLang="zh-CN" sz="3200" dirty="0" smtClean="0">
                <a:solidFill>
                  <a:schemeClr val="accent2">
                    <a:lumMod val="40000"/>
                    <a:lumOff val="60000"/>
                  </a:schemeClr>
                </a:solidFill>
                <a:latin typeface="Century Gothic" panose="020B0502020202020204" pitchFamily="34" charset="0"/>
              </a:rPr>
              <a:t>SYSTEMS</a:t>
            </a:r>
          </a:p>
        </p:txBody>
      </p:sp>
      <p:sp>
        <p:nvSpPr>
          <p:cNvPr id="31" name="文本框 15">
            <a:hlinkClick r:id="rId6" action="ppaction://hlinksldjump"/>
          </p:cNvPr>
          <p:cNvSpPr txBox="1"/>
          <p:nvPr/>
        </p:nvSpPr>
        <p:spPr>
          <a:xfrm>
            <a:off x="8533727" y="69242"/>
            <a:ext cx="3348000" cy="584775"/>
          </a:xfrm>
          <a:prstGeom prst="rect">
            <a:avLst/>
          </a:prstGeom>
          <a:noFill/>
        </p:spPr>
        <p:txBody>
          <a:bodyPr wrap="square" rtlCol="0">
            <a:spAutoFit/>
          </a:bodyPr>
          <a:lstStyle/>
          <a:p>
            <a:pPr algn="ctr"/>
            <a:r>
              <a:rPr lang="pt-BR" altLang="zh-CN" sz="3200" dirty="0" smtClean="0">
                <a:solidFill>
                  <a:schemeClr val="accent2">
                    <a:lumMod val="40000"/>
                    <a:lumOff val="60000"/>
                  </a:schemeClr>
                </a:solidFill>
                <a:latin typeface="Century Gothic" panose="020B0502020202020204" pitchFamily="34" charset="0"/>
              </a:rPr>
              <a:t>ROLLING STOCK</a:t>
            </a:r>
          </a:p>
        </p:txBody>
      </p:sp>
      <p:cxnSp>
        <p:nvCxnSpPr>
          <p:cNvPr id="32" name="Straight Connector 31"/>
          <p:cNvCxnSpPr/>
          <p:nvPr/>
        </p:nvCxnSpPr>
        <p:spPr>
          <a:xfrm>
            <a:off x="3922174" y="32222"/>
            <a:ext cx="0" cy="64800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805979" y="32222"/>
            <a:ext cx="0" cy="64800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260503" y="32222"/>
            <a:ext cx="0" cy="64800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438590" y="32222"/>
            <a:ext cx="0" cy="64800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8" name="Tabela 7"/>
          <p:cNvGraphicFramePr>
            <a:graphicFrameLocks noGrp="1"/>
          </p:cNvGraphicFramePr>
          <p:nvPr>
            <p:extLst>
              <p:ext uri="{D42A27DB-BD31-4B8C-83A1-F6EECF244321}">
                <p14:modId xmlns:p14="http://schemas.microsoft.com/office/powerpoint/2010/main" val="2001147039"/>
              </p:ext>
            </p:extLst>
          </p:nvPr>
        </p:nvGraphicFramePr>
        <p:xfrm>
          <a:off x="2228045" y="4754961"/>
          <a:ext cx="7817476" cy="1682937"/>
        </p:xfrm>
        <a:graphic>
          <a:graphicData uri="http://schemas.openxmlformats.org/drawingml/2006/table">
            <a:tbl>
              <a:tblPr/>
              <a:tblGrid>
                <a:gridCol w="4695182"/>
                <a:gridCol w="816775"/>
                <a:gridCol w="816775"/>
                <a:gridCol w="757906"/>
                <a:gridCol w="730838"/>
              </a:tblGrid>
              <a:tr h="421647">
                <a:tc>
                  <a:txBody>
                    <a:bodyPr/>
                    <a:lstStyle/>
                    <a:p>
                      <a:pPr algn="ctr" fontAlgn="ctr"/>
                      <a:r>
                        <a:rPr lang="en-US" sz="1800" b="0" i="0" u="none" strike="noStrike" noProof="0" dirty="0" smtClean="0">
                          <a:solidFill>
                            <a:srgbClr val="FFFFFF"/>
                          </a:solidFill>
                          <a:effectLst/>
                          <a:latin typeface="Calibri" panose="020F0502020204030204" pitchFamily="34" charset="0"/>
                        </a:rPr>
                        <a:t>Action</a:t>
                      </a:r>
                      <a:endParaRPr lang="en-US" sz="1800" b="0" i="0" u="none" strike="noStrike" noProof="0" dirty="0">
                        <a:solidFill>
                          <a:srgbClr val="FFFFFF"/>
                        </a:solidFill>
                        <a:effectLst/>
                        <a:latin typeface="Calibri" panose="020F0502020204030204" pitchFamily="34" charset="0"/>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w="6350" cap="flat" cmpd="sng" algn="ctr">
                      <a:solidFill>
                        <a:srgbClr val="A6A6A6"/>
                      </a:solidFill>
                      <a:prstDash val="solid"/>
                      <a:round/>
                      <a:headEnd type="none" w="med" len="med"/>
                      <a:tailEnd type="none" w="med" len="med"/>
                    </a:lnB>
                    <a:solidFill>
                      <a:srgbClr val="CC0000"/>
                    </a:solidFill>
                  </a:tcPr>
                </a:tc>
                <a:tc>
                  <a:txBody>
                    <a:bodyPr/>
                    <a:lstStyle/>
                    <a:p>
                      <a:pPr algn="ctr" fontAlgn="ctr"/>
                      <a:r>
                        <a:rPr lang="en-US" sz="1200" b="0" i="0" u="none" strike="noStrike" noProof="0" dirty="0" smtClean="0">
                          <a:solidFill>
                            <a:srgbClr val="FFFFFF"/>
                          </a:solidFill>
                          <a:effectLst/>
                          <a:latin typeface="Calibri" panose="020F0502020204030204" pitchFamily="34" charset="0"/>
                        </a:rPr>
                        <a:t>Department</a:t>
                      </a:r>
                      <a:endParaRPr lang="en-US" sz="1200" b="0" i="0" u="none" strike="noStrike" noProof="0" dirty="0">
                        <a:solidFill>
                          <a:srgbClr val="FFFFFF"/>
                        </a:solidFill>
                        <a:effectLst/>
                        <a:latin typeface="Calibri" panose="020F0502020204030204" pitchFamily="34" charset="0"/>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w="6350" cap="flat" cmpd="sng" algn="ctr">
                      <a:solidFill>
                        <a:srgbClr val="A6A6A6"/>
                      </a:solidFill>
                      <a:prstDash val="solid"/>
                      <a:round/>
                      <a:headEnd type="none" w="med" len="med"/>
                      <a:tailEnd type="none" w="med" len="med"/>
                    </a:lnB>
                    <a:solidFill>
                      <a:srgbClr val="CC0000"/>
                    </a:solidFill>
                  </a:tcPr>
                </a:tc>
                <a:tc>
                  <a:txBody>
                    <a:bodyPr/>
                    <a:lstStyle/>
                    <a:p>
                      <a:pPr algn="ctr" fontAlgn="ctr"/>
                      <a:r>
                        <a:rPr lang="en-US" sz="1200" b="0" i="0" u="none" strike="noStrike" noProof="0" dirty="0" smtClean="0">
                          <a:solidFill>
                            <a:srgbClr val="FFFFFF"/>
                          </a:solidFill>
                          <a:effectLst/>
                          <a:latin typeface="Calibri" panose="020F0502020204030204" pitchFamily="34" charset="0"/>
                        </a:rPr>
                        <a:t>Finish</a:t>
                      </a:r>
                      <a:endParaRPr lang="en-US" sz="1200" b="0" i="0" u="none" strike="noStrike" noProof="0" dirty="0">
                        <a:solidFill>
                          <a:srgbClr val="FFFFFF"/>
                        </a:solidFill>
                        <a:effectLst/>
                        <a:latin typeface="Calibri" panose="020F0502020204030204" pitchFamily="34" charset="0"/>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w="6350" cap="flat" cmpd="sng" algn="ctr">
                      <a:solidFill>
                        <a:srgbClr val="A6A6A6"/>
                      </a:solidFill>
                      <a:prstDash val="solid"/>
                      <a:round/>
                      <a:headEnd type="none" w="med" len="med"/>
                      <a:tailEnd type="none" w="med" len="med"/>
                    </a:lnB>
                    <a:solidFill>
                      <a:srgbClr val="CC0000"/>
                    </a:solidFill>
                  </a:tcPr>
                </a:tc>
                <a:tc>
                  <a:txBody>
                    <a:bodyPr/>
                    <a:lstStyle/>
                    <a:p>
                      <a:pPr algn="ctr" fontAlgn="ctr"/>
                      <a:r>
                        <a:rPr lang="en-US" sz="1200" b="0" i="0" u="none" strike="noStrike" noProof="0" dirty="0" smtClean="0">
                          <a:solidFill>
                            <a:srgbClr val="FFFFFF"/>
                          </a:solidFill>
                          <a:effectLst/>
                          <a:latin typeface="Calibri" panose="020F0502020204030204" pitchFamily="34" charset="0"/>
                        </a:rPr>
                        <a:t>Postponed Date</a:t>
                      </a:r>
                      <a:endParaRPr lang="en-US" sz="1200" b="0" i="0" u="none" strike="noStrike" noProof="0" dirty="0">
                        <a:solidFill>
                          <a:srgbClr val="FFFFFF"/>
                        </a:solidFill>
                        <a:effectLst/>
                        <a:latin typeface="Calibri" panose="020F0502020204030204" pitchFamily="34" charset="0"/>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w="6350" cap="flat" cmpd="sng" algn="ctr">
                      <a:solidFill>
                        <a:srgbClr val="A6A6A6"/>
                      </a:solidFill>
                      <a:prstDash val="solid"/>
                      <a:round/>
                      <a:headEnd type="none" w="med" len="med"/>
                      <a:tailEnd type="none" w="med" len="med"/>
                    </a:lnB>
                    <a:solidFill>
                      <a:srgbClr val="CC0000"/>
                    </a:solidFill>
                  </a:tcPr>
                </a:tc>
                <a:tc>
                  <a:txBody>
                    <a:bodyPr/>
                    <a:lstStyle/>
                    <a:p>
                      <a:pPr algn="ctr" fontAlgn="ctr"/>
                      <a:r>
                        <a:rPr lang="en-US" sz="1200" b="0" i="0" u="none" strike="noStrike" noProof="0" dirty="0" smtClean="0">
                          <a:solidFill>
                            <a:srgbClr val="FFFFFF"/>
                          </a:solidFill>
                          <a:effectLst/>
                          <a:latin typeface="Calibri" panose="020F0502020204030204" pitchFamily="34" charset="0"/>
                        </a:rPr>
                        <a:t>Status</a:t>
                      </a:r>
                      <a:endParaRPr lang="en-US" sz="1200" b="0" i="0" u="none" strike="noStrike" noProof="0" dirty="0">
                        <a:solidFill>
                          <a:srgbClr val="FFFFFF"/>
                        </a:solidFill>
                        <a:effectLst/>
                        <a:latin typeface="Calibri" panose="020F0502020204030204" pitchFamily="34" charset="0"/>
                      </a:endParaRPr>
                    </a:p>
                  </a:txBody>
                  <a:tcPr marL="0" marR="0" marT="0" marB="0" anchor="ctr">
                    <a:lnL w="6350" cap="flat" cmpd="sng" algn="ctr">
                      <a:solidFill>
                        <a:srgbClr val="A6A6A6"/>
                      </a:solidFill>
                      <a:prstDash val="solid"/>
                      <a:round/>
                      <a:headEnd type="none" w="med" len="med"/>
                      <a:tailEnd type="none" w="med" len="med"/>
                    </a:lnL>
                    <a:lnR>
                      <a:noFill/>
                    </a:lnR>
                    <a:lnT>
                      <a:noFill/>
                    </a:lnT>
                    <a:lnB w="6350" cap="flat" cmpd="sng" algn="ctr">
                      <a:solidFill>
                        <a:srgbClr val="A6A6A6"/>
                      </a:solidFill>
                      <a:prstDash val="solid"/>
                      <a:round/>
                      <a:headEnd type="none" w="med" len="med"/>
                      <a:tailEnd type="none" w="med" len="med"/>
                    </a:lnB>
                    <a:solidFill>
                      <a:srgbClr val="CC0000"/>
                    </a:solidFill>
                  </a:tcPr>
                </a:tc>
              </a:tr>
              <a:tr h="210824">
                <a:tc>
                  <a:txBody>
                    <a:bodyPr/>
                    <a:lstStyle/>
                    <a:p>
                      <a:pPr algn="l" fontAlgn="ctr"/>
                      <a:r>
                        <a:rPr lang="en-US" sz="1200" b="0" i="0" u="none" strike="noStrike" noProof="0" dirty="0" smtClean="0">
                          <a:solidFill>
                            <a:srgbClr val="000000"/>
                          </a:solidFill>
                          <a:effectLst/>
                          <a:latin typeface="Calibri" panose="020F0502020204030204" pitchFamily="34" charset="0"/>
                        </a:rPr>
                        <a:t>Check real estate registration of Calçada's land in notary's office</a:t>
                      </a:r>
                      <a:endParaRPr lang="en-US" sz="1200" b="0" i="0" u="none" strike="noStrike" noProof="0" dirty="0">
                        <a:solidFill>
                          <a:srgbClr val="000000"/>
                        </a:solidFill>
                        <a:effectLst/>
                        <a:latin typeface="Calibri" panose="020F0502020204030204" pitchFamily="34" charset="0"/>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n-US" sz="1200" b="0" i="0" u="none" strike="noStrike" noProof="0" dirty="0" smtClean="0">
                          <a:solidFill>
                            <a:srgbClr val="000000"/>
                          </a:solidFill>
                          <a:effectLst/>
                          <a:latin typeface="Calibri" panose="020F0502020204030204" pitchFamily="34" charset="0"/>
                        </a:rPr>
                        <a:t>Civil</a:t>
                      </a:r>
                      <a:endParaRPr lang="en-US" sz="1200" b="0" i="0" u="none" strike="noStrike" noProof="0" dirty="0">
                        <a:solidFill>
                          <a:srgbClr val="000000"/>
                        </a:solidFill>
                        <a:effectLst/>
                        <a:latin typeface="Calibri" panose="020F0502020204030204" pitchFamily="34" charset="0"/>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n-US" sz="1200" b="0" i="0" u="none" strike="noStrike" noProof="0" dirty="0" smtClean="0">
                          <a:solidFill>
                            <a:srgbClr val="000000"/>
                          </a:solidFill>
                          <a:effectLst/>
                          <a:latin typeface="Calibri" panose="020F0502020204030204" pitchFamily="34" charset="0"/>
                        </a:rPr>
                        <a:t>11-dez-20</a:t>
                      </a:r>
                      <a:endParaRPr lang="en-US" sz="1200" b="0" i="0" u="none" strike="noStrike" noProof="0" dirty="0">
                        <a:solidFill>
                          <a:srgbClr val="000000"/>
                        </a:solidFill>
                        <a:effectLst/>
                        <a:latin typeface="Calibri" panose="020F0502020204030204" pitchFamily="34" charset="0"/>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noProof="0" dirty="0" smtClean="0">
                          <a:solidFill>
                            <a:srgbClr val="000000"/>
                          </a:solidFill>
                          <a:effectLst/>
                          <a:latin typeface="Calibri" panose="020F0502020204030204" pitchFamily="34" charset="0"/>
                        </a:rPr>
                        <a:t> 15-jan-21</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n-US" sz="1200" b="0" i="0" u="none" strike="noStrike" noProof="0" dirty="0" smtClean="0">
                          <a:solidFill>
                            <a:srgbClr val="000000"/>
                          </a:solidFill>
                          <a:effectLst/>
                          <a:latin typeface="Calibri" panose="020F0502020204030204" pitchFamily="34" charset="0"/>
                        </a:rPr>
                        <a:t>Delayed</a:t>
                      </a:r>
                      <a:endParaRPr lang="en-US" sz="1200" b="0" i="0" u="none" strike="noStrike" noProof="0" dirty="0">
                        <a:solidFill>
                          <a:srgbClr val="000000"/>
                        </a:solidFill>
                        <a:effectLst/>
                        <a:latin typeface="Calibri" panose="020F0502020204030204" pitchFamily="34" charset="0"/>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0504D"/>
                    </a:solidFill>
                  </a:tcPr>
                </a:tc>
              </a:tr>
              <a:tr h="210824">
                <a:tc>
                  <a:txBody>
                    <a:bodyPr/>
                    <a:lstStyle/>
                    <a:p>
                      <a:pPr algn="l" fontAlgn="ctr"/>
                      <a:r>
                        <a:rPr lang="en-US" sz="1200" b="0" i="0" u="none" strike="noStrike" noProof="0" dirty="0" smtClean="0">
                          <a:solidFill>
                            <a:srgbClr val="000000"/>
                          </a:solidFill>
                          <a:effectLst/>
                          <a:latin typeface="Calibri" panose="020F0502020204030204" pitchFamily="34" charset="0"/>
                        </a:rPr>
                        <a:t>Develop worksheet to control physical progress of the construction</a:t>
                      </a:r>
                      <a:endParaRPr lang="en-US" sz="1200" b="0" i="0" u="none" strike="noStrike" noProof="0" dirty="0">
                        <a:solidFill>
                          <a:srgbClr val="000000"/>
                        </a:solidFill>
                        <a:effectLst/>
                        <a:latin typeface="Calibri" panose="020F0502020204030204" pitchFamily="34" charset="0"/>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n-US" sz="1200" b="0" i="0" u="none" strike="noStrike" noProof="0" dirty="0" smtClean="0">
                          <a:solidFill>
                            <a:srgbClr val="000000"/>
                          </a:solidFill>
                          <a:effectLst/>
                          <a:latin typeface="Calibri" panose="020F0502020204030204" pitchFamily="34" charset="0"/>
                        </a:rPr>
                        <a:t>Civil</a:t>
                      </a:r>
                      <a:endParaRPr lang="en-US" sz="1200" b="0" i="0" u="none" strike="noStrike" noProof="0" dirty="0">
                        <a:solidFill>
                          <a:srgbClr val="000000"/>
                        </a:solidFill>
                        <a:effectLst/>
                        <a:latin typeface="Calibri" panose="020F0502020204030204" pitchFamily="34" charset="0"/>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n-US" sz="1200" b="0" i="0" u="none" strike="noStrike" noProof="0" dirty="0" smtClean="0">
                          <a:solidFill>
                            <a:srgbClr val="000000"/>
                          </a:solidFill>
                          <a:effectLst/>
                          <a:latin typeface="Calibri" panose="020F0502020204030204" pitchFamily="34" charset="0"/>
                        </a:rPr>
                        <a:t>18-dez-20</a:t>
                      </a:r>
                      <a:endParaRPr lang="en-US" sz="1200" b="0" i="0" u="none" strike="noStrike" noProof="0" dirty="0">
                        <a:solidFill>
                          <a:srgbClr val="000000"/>
                        </a:solidFill>
                        <a:effectLst/>
                        <a:latin typeface="Calibri" panose="020F0502020204030204" pitchFamily="34" charset="0"/>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noProof="0" dirty="0" smtClean="0">
                          <a:solidFill>
                            <a:srgbClr val="000000"/>
                          </a:solidFill>
                          <a:effectLst/>
                          <a:latin typeface="Calibri" panose="020F0502020204030204" pitchFamily="34" charset="0"/>
                        </a:rPr>
                        <a:t>29-jan-21</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n-US" sz="1200" b="0" i="0" u="none" strike="noStrike" noProof="0" dirty="0" smtClean="0">
                          <a:solidFill>
                            <a:srgbClr val="000000"/>
                          </a:solidFill>
                          <a:effectLst/>
                          <a:latin typeface="Calibri" panose="020F0502020204030204" pitchFamily="34" charset="0"/>
                        </a:rPr>
                        <a:t>Delayed</a:t>
                      </a:r>
                      <a:endParaRPr lang="en-US" sz="1200" b="0" i="0" u="none" strike="noStrike" noProof="0" dirty="0">
                        <a:solidFill>
                          <a:srgbClr val="000000"/>
                        </a:solidFill>
                        <a:effectLst/>
                        <a:latin typeface="Calibri" panose="020F0502020204030204" pitchFamily="34" charset="0"/>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0504D"/>
                    </a:solidFill>
                  </a:tcPr>
                </a:tc>
              </a:tr>
              <a:tr h="419821">
                <a:tc>
                  <a:txBody>
                    <a:bodyPr/>
                    <a:lstStyle/>
                    <a:p>
                      <a:pPr algn="l" fontAlgn="ctr"/>
                      <a:r>
                        <a:rPr lang="en-US" sz="1200" b="0" i="0" u="none" strike="noStrike" noProof="0" dirty="0" smtClean="0">
                          <a:solidFill>
                            <a:srgbClr val="000000"/>
                          </a:solidFill>
                          <a:effectLst/>
                          <a:latin typeface="Calibri" panose="020F0502020204030204" pitchFamily="34" charset="0"/>
                        </a:rPr>
                        <a:t>Do field surveys to analyze the possible affect of the definitive fence along the alignment</a:t>
                      </a:r>
                      <a:endParaRPr lang="en-US" sz="1200" b="0" i="0" u="none" strike="noStrike" noProof="0" dirty="0">
                        <a:solidFill>
                          <a:srgbClr val="000000"/>
                        </a:solidFill>
                        <a:effectLst/>
                        <a:latin typeface="Calibri" panose="020F0502020204030204" pitchFamily="34" charset="0"/>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n-US" sz="1200" b="0" i="0" u="none" strike="noStrike" noProof="0" dirty="0" smtClean="0">
                          <a:solidFill>
                            <a:srgbClr val="000000"/>
                          </a:solidFill>
                          <a:effectLst/>
                          <a:latin typeface="Calibri" panose="020F0502020204030204" pitchFamily="34" charset="0"/>
                        </a:rPr>
                        <a:t>Civil</a:t>
                      </a:r>
                      <a:endParaRPr lang="en-US" sz="1200" b="0" i="0" u="none" strike="noStrike" noProof="0" dirty="0">
                        <a:solidFill>
                          <a:srgbClr val="000000"/>
                        </a:solidFill>
                        <a:effectLst/>
                        <a:latin typeface="Calibri" panose="020F0502020204030204" pitchFamily="34" charset="0"/>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n-US" sz="1200" b="0" i="0" u="none" strike="noStrike" noProof="0" dirty="0" smtClean="0">
                          <a:solidFill>
                            <a:srgbClr val="000000"/>
                          </a:solidFill>
                          <a:effectLst/>
                          <a:latin typeface="Calibri" panose="020F0502020204030204" pitchFamily="34" charset="0"/>
                        </a:rPr>
                        <a:t>18-dez-20</a:t>
                      </a:r>
                      <a:endParaRPr lang="en-US" sz="1200" b="0" i="0" u="none" strike="noStrike" noProof="0" dirty="0">
                        <a:solidFill>
                          <a:srgbClr val="000000"/>
                        </a:solidFill>
                        <a:effectLst/>
                        <a:latin typeface="Calibri" panose="020F0502020204030204" pitchFamily="34" charset="0"/>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endParaRPr lang="en-US" sz="1200" b="0" i="0" u="none" strike="noStrike" noProof="0" dirty="0">
                        <a:solidFill>
                          <a:srgbClr val="000000"/>
                        </a:solidFill>
                        <a:effectLst/>
                        <a:latin typeface="Calibri" panose="020F0502020204030204" pitchFamily="34" charset="0"/>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noProof="0" dirty="0" smtClean="0">
                          <a:solidFill>
                            <a:srgbClr val="000000"/>
                          </a:solidFill>
                          <a:effectLst/>
                          <a:latin typeface="Calibri" panose="020F0502020204030204" pitchFamily="34" charset="0"/>
                        </a:rPr>
                        <a:t>Delayed</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0504D"/>
                    </a:solidFill>
                  </a:tcPr>
                </a:tc>
              </a:tr>
              <a:tr h="419821">
                <a:tc>
                  <a:txBody>
                    <a:bodyPr/>
                    <a:lstStyle/>
                    <a:p>
                      <a:pPr algn="l" fontAlgn="ctr"/>
                      <a:r>
                        <a:rPr lang="en-US" sz="1200" b="0" i="0" u="none" strike="noStrike" noProof="0" dirty="0" smtClean="0">
                          <a:solidFill>
                            <a:srgbClr val="000000"/>
                          </a:solidFill>
                          <a:effectLst/>
                          <a:latin typeface="Calibri" panose="020F0502020204030204" pitchFamily="34" charset="0"/>
                        </a:rPr>
                        <a:t>Close the deal with Gerdau</a:t>
                      </a:r>
                      <a:endParaRPr lang="en-US" sz="1200" b="0" i="0" u="none" strike="noStrike" noProof="0" dirty="0">
                        <a:solidFill>
                          <a:srgbClr val="000000"/>
                        </a:solidFill>
                        <a:effectLst/>
                        <a:latin typeface="Calibri" panose="020F0502020204030204" pitchFamily="34" charset="0"/>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n-US" sz="1200" b="0" i="0" u="none" strike="noStrike" noProof="0" dirty="0" smtClean="0">
                          <a:solidFill>
                            <a:srgbClr val="000000"/>
                          </a:solidFill>
                          <a:effectLst/>
                          <a:latin typeface="Calibri" panose="020F0502020204030204" pitchFamily="34" charset="0"/>
                        </a:rPr>
                        <a:t>Civil</a:t>
                      </a:r>
                      <a:endParaRPr lang="en-US" sz="1200" b="0" i="0" u="none" strike="noStrike" noProof="0" dirty="0">
                        <a:solidFill>
                          <a:srgbClr val="000000"/>
                        </a:solidFill>
                        <a:effectLst/>
                        <a:latin typeface="Calibri" panose="020F0502020204030204" pitchFamily="34" charset="0"/>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noProof="0" dirty="0" smtClean="0">
                          <a:solidFill>
                            <a:srgbClr val="000000"/>
                          </a:solidFill>
                          <a:effectLst/>
                          <a:latin typeface="Calibri" panose="020F0502020204030204" pitchFamily="34" charset="0"/>
                        </a:rPr>
                        <a:t>11-dez-20</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noProof="0" dirty="0" smtClean="0">
                          <a:solidFill>
                            <a:srgbClr val="000000"/>
                          </a:solidFill>
                          <a:effectLst/>
                          <a:latin typeface="Calibri" panose="020F0502020204030204" pitchFamily="34" charset="0"/>
                        </a:rPr>
                        <a:t>15-jan-21</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noProof="0" dirty="0" smtClean="0">
                          <a:solidFill>
                            <a:srgbClr val="000000"/>
                          </a:solidFill>
                          <a:effectLst/>
                          <a:latin typeface="Calibri" panose="020F0502020204030204" pitchFamily="34" charset="0"/>
                        </a:rPr>
                        <a:t>Delayed</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0504D"/>
                    </a:solidFill>
                  </a:tcPr>
                </a:tc>
              </a:tr>
            </a:tbl>
          </a:graphicData>
        </a:graphic>
      </p:graphicFrame>
      <p:grpSp>
        <p:nvGrpSpPr>
          <p:cNvPr id="36" name="Grupo 35"/>
          <p:cNvGrpSpPr/>
          <p:nvPr/>
        </p:nvGrpSpPr>
        <p:grpSpPr>
          <a:xfrm>
            <a:off x="-143816" y="3922990"/>
            <a:ext cx="12453871" cy="2845830"/>
            <a:chOff x="-141668" y="705415"/>
            <a:chExt cx="12453871" cy="3107977"/>
          </a:xfrm>
        </p:grpSpPr>
        <p:sp>
          <p:nvSpPr>
            <p:cNvPr id="37" name="Retângulo de cantos arredondados 36"/>
            <p:cNvSpPr/>
            <p:nvPr/>
          </p:nvSpPr>
          <p:spPr>
            <a:xfrm>
              <a:off x="-141668" y="811367"/>
              <a:ext cx="12453871" cy="3002025"/>
            </a:xfrm>
            <a:prstGeom prst="roundRect">
              <a:avLst>
                <a:gd name="adj" fmla="val 3853"/>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CaixaDeTexto 37"/>
            <p:cNvSpPr txBox="1"/>
            <p:nvPr/>
          </p:nvSpPr>
          <p:spPr>
            <a:xfrm>
              <a:off x="249005" y="705415"/>
              <a:ext cx="1981188" cy="261610"/>
            </a:xfrm>
            <a:prstGeom prst="rect">
              <a:avLst/>
            </a:prstGeom>
            <a:solidFill>
              <a:schemeClr val="bg1"/>
            </a:solidFill>
          </p:spPr>
          <p:txBody>
            <a:bodyPr wrap="square" rtlCol="0">
              <a:spAutoFit/>
            </a:bodyPr>
            <a:lstStyle/>
            <a:p>
              <a:r>
                <a:rPr lang="en-US" sz="1100" dirty="0" smtClean="0"/>
                <a:t>ACTIONS DELAYED / ON-HOLD</a:t>
              </a:r>
              <a:endParaRPr lang="en-US" sz="1100" dirty="0"/>
            </a:p>
          </p:txBody>
        </p:sp>
      </p:grpSp>
      <p:pic>
        <p:nvPicPr>
          <p:cNvPr id="2" name="Imagem 1"/>
          <p:cNvPicPr>
            <a:picLocks noChangeAspect="1"/>
          </p:cNvPicPr>
          <p:nvPr/>
        </p:nvPicPr>
        <p:blipFill>
          <a:blip r:embed="rId7"/>
          <a:stretch>
            <a:fillRect/>
          </a:stretch>
        </p:blipFill>
        <p:spPr>
          <a:xfrm>
            <a:off x="129600" y="1260000"/>
            <a:ext cx="5038864" cy="2433600"/>
          </a:xfrm>
          <a:prstGeom prst="rect">
            <a:avLst/>
          </a:prstGeom>
        </p:spPr>
      </p:pic>
      <p:pic>
        <p:nvPicPr>
          <p:cNvPr id="4" name="Imagem 3"/>
          <p:cNvPicPr>
            <a:picLocks noChangeAspect="1"/>
          </p:cNvPicPr>
          <p:nvPr/>
        </p:nvPicPr>
        <p:blipFill>
          <a:blip r:embed="rId8"/>
          <a:stretch>
            <a:fillRect/>
          </a:stretch>
        </p:blipFill>
        <p:spPr>
          <a:xfrm>
            <a:off x="5558400" y="1483200"/>
            <a:ext cx="2879189" cy="1965600"/>
          </a:xfrm>
          <a:prstGeom prst="rect">
            <a:avLst/>
          </a:prstGeom>
        </p:spPr>
      </p:pic>
      <p:pic>
        <p:nvPicPr>
          <p:cNvPr id="5" name="Imagem 4"/>
          <p:cNvPicPr>
            <a:picLocks noChangeAspect="1"/>
          </p:cNvPicPr>
          <p:nvPr/>
        </p:nvPicPr>
        <p:blipFill>
          <a:blip r:embed="rId9"/>
          <a:stretch>
            <a:fillRect/>
          </a:stretch>
        </p:blipFill>
        <p:spPr>
          <a:xfrm>
            <a:off x="8917200" y="1494000"/>
            <a:ext cx="2878252" cy="1944000"/>
          </a:xfrm>
          <a:prstGeom prst="rect">
            <a:avLst/>
          </a:prstGeom>
        </p:spPr>
      </p:pic>
    </p:spTree>
    <p:extLst>
      <p:ext uri="{BB962C8B-B14F-4D97-AF65-F5344CB8AC3E}">
        <p14:creationId xmlns:p14="http://schemas.microsoft.com/office/powerpoint/2010/main" val="37624645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15">
            <a:hlinkClick r:id="rId3" action="ppaction://hlinksldjump"/>
          </p:cNvPr>
          <p:cNvSpPr txBox="1"/>
          <p:nvPr/>
        </p:nvSpPr>
        <p:spPr>
          <a:xfrm>
            <a:off x="1659603" y="69242"/>
            <a:ext cx="1980000" cy="584775"/>
          </a:xfrm>
          <a:prstGeom prst="rect">
            <a:avLst/>
          </a:prstGeom>
          <a:noFill/>
        </p:spPr>
        <p:txBody>
          <a:bodyPr wrap="square" rtlCol="0">
            <a:spAutoFit/>
          </a:bodyPr>
          <a:lstStyle>
            <a:defPPr>
              <a:defRPr lang="pt-BR"/>
            </a:defPPr>
            <a:lvl1pPr algn="ctr">
              <a:defRPr sz="3200">
                <a:solidFill>
                  <a:schemeClr val="accent2">
                    <a:lumMod val="40000"/>
                    <a:lumOff val="60000"/>
                  </a:schemeClr>
                </a:solidFill>
                <a:latin typeface="Century Gothic" panose="020B0502020202020204" pitchFamily="34" charset="0"/>
              </a:defRPr>
            </a:lvl1pPr>
          </a:lstStyle>
          <a:p>
            <a:r>
              <a:rPr lang="pt-BR" altLang="zh-CN" dirty="0"/>
              <a:t>PROJECT</a:t>
            </a:r>
          </a:p>
        </p:txBody>
      </p:sp>
      <p:sp>
        <p:nvSpPr>
          <p:cNvPr id="38" name="文本框 15">
            <a:hlinkClick r:id="rId4" action="ppaction://hlinksldjump"/>
          </p:cNvPr>
          <p:cNvSpPr txBox="1"/>
          <p:nvPr/>
        </p:nvSpPr>
        <p:spPr>
          <a:xfrm>
            <a:off x="4274978" y="69242"/>
            <a:ext cx="1188000" cy="584775"/>
          </a:xfrm>
          <a:prstGeom prst="rect">
            <a:avLst/>
          </a:prstGeom>
          <a:noFill/>
        </p:spPr>
        <p:txBody>
          <a:bodyPr wrap="square" rtlCol="0">
            <a:spAutoFit/>
          </a:bodyPr>
          <a:lstStyle>
            <a:defPPr>
              <a:defRPr lang="pt-BR"/>
            </a:defPPr>
            <a:lvl1pPr algn="ctr">
              <a:defRPr sz="3200">
                <a:solidFill>
                  <a:srgbClr val="C00000"/>
                </a:solidFill>
                <a:latin typeface="Century Gothic" panose="020B0502020202020204" pitchFamily="34" charset="0"/>
              </a:defRPr>
            </a:lvl1pPr>
          </a:lstStyle>
          <a:p>
            <a:r>
              <a:rPr lang="pt-BR" altLang="zh-CN" dirty="0"/>
              <a:t>CIVIL</a:t>
            </a:r>
          </a:p>
        </p:txBody>
      </p:sp>
      <p:sp>
        <p:nvSpPr>
          <p:cNvPr id="39" name="文本框 15">
            <a:hlinkClick r:id="rId5" action="ppaction://hlinksldjump"/>
          </p:cNvPr>
          <p:cNvSpPr txBox="1"/>
          <p:nvPr/>
        </p:nvSpPr>
        <p:spPr>
          <a:xfrm>
            <a:off x="6098353" y="69242"/>
            <a:ext cx="1800000" cy="584775"/>
          </a:xfrm>
          <a:prstGeom prst="rect">
            <a:avLst/>
          </a:prstGeom>
          <a:noFill/>
        </p:spPr>
        <p:txBody>
          <a:bodyPr wrap="square" rtlCol="0">
            <a:spAutoFit/>
          </a:bodyPr>
          <a:lstStyle/>
          <a:p>
            <a:pPr algn="ctr"/>
            <a:r>
              <a:rPr lang="pt-BR" altLang="zh-CN" sz="3200" dirty="0" smtClean="0">
                <a:solidFill>
                  <a:schemeClr val="accent2">
                    <a:lumMod val="40000"/>
                    <a:lumOff val="60000"/>
                  </a:schemeClr>
                </a:solidFill>
                <a:latin typeface="Century Gothic" panose="020B0502020202020204" pitchFamily="34" charset="0"/>
              </a:rPr>
              <a:t>SYSTEMS</a:t>
            </a:r>
          </a:p>
        </p:txBody>
      </p:sp>
      <p:sp>
        <p:nvSpPr>
          <p:cNvPr id="43" name="文本框 15">
            <a:hlinkClick r:id="rId6" action="ppaction://hlinksldjump"/>
          </p:cNvPr>
          <p:cNvSpPr txBox="1"/>
          <p:nvPr/>
        </p:nvSpPr>
        <p:spPr>
          <a:xfrm>
            <a:off x="8533727" y="69242"/>
            <a:ext cx="3348000" cy="584775"/>
          </a:xfrm>
          <a:prstGeom prst="rect">
            <a:avLst/>
          </a:prstGeom>
          <a:noFill/>
        </p:spPr>
        <p:txBody>
          <a:bodyPr wrap="square" rtlCol="0">
            <a:spAutoFit/>
          </a:bodyPr>
          <a:lstStyle/>
          <a:p>
            <a:pPr algn="ctr"/>
            <a:r>
              <a:rPr lang="pt-BR" altLang="zh-CN" sz="3200" dirty="0" smtClean="0">
                <a:solidFill>
                  <a:schemeClr val="accent2">
                    <a:lumMod val="40000"/>
                    <a:lumOff val="60000"/>
                  </a:schemeClr>
                </a:solidFill>
                <a:latin typeface="Century Gothic" panose="020B0502020202020204" pitchFamily="34" charset="0"/>
              </a:rPr>
              <a:t>ROLLING STOCK</a:t>
            </a:r>
          </a:p>
        </p:txBody>
      </p:sp>
      <p:cxnSp>
        <p:nvCxnSpPr>
          <p:cNvPr id="44" name="Straight Connector 43"/>
          <p:cNvCxnSpPr/>
          <p:nvPr/>
        </p:nvCxnSpPr>
        <p:spPr>
          <a:xfrm>
            <a:off x="3922174" y="32222"/>
            <a:ext cx="0" cy="64800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5805979" y="32222"/>
            <a:ext cx="0" cy="64800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8260503" y="32222"/>
            <a:ext cx="0" cy="64800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1438590" y="32222"/>
            <a:ext cx="0" cy="64800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nvGrpSpPr>
          <p:cNvPr id="5" name="Group 4"/>
          <p:cNvGrpSpPr/>
          <p:nvPr/>
        </p:nvGrpSpPr>
        <p:grpSpPr>
          <a:xfrm>
            <a:off x="-239152" y="701848"/>
            <a:ext cx="4630830" cy="3023099"/>
            <a:chOff x="-239152" y="701848"/>
            <a:chExt cx="4630830" cy="3023099"/>
          </a:xfrm>
        </p:grpSpPr>
        <p:pic>
          <p:nvPicPr>
            <p:cNvPr id="4" name="Picture 3"/>
            <p:cNvPicPr>
              <a:picLocks noChangeAspect="1"/>
            </p:cNvPicPr>
            <p:nvPr/>
          </p:nvPicPr>
          <p:blipFill>
            <a:blip r:embed="rId7"/>
            <a:stretch>
              <a:fillRect/>
            </a:stretch>
          </p:blipFill>
          <p:spPr>
            <a:xfrm>
              <a:off x="184076" y="934946"/>
              <a:ext cx="3231430" cy="1980000"/>
            </a:xfrm>
            <a:prstGeom prst="rect">
              <a:avLst/>
            </a:prstGeom>
          </p:spPr>
        </p:pic>
        <p:grpSp>
          <p:nvGrpSpPr>
            <p:cNvPr id="53" name="Group 52"/>
            <p:cNvGrpSpPr/>
            <p:nvPr/>
          </p:nvGrpSpPr>
          <p:grpSpPr>
            <a:xfrm>
              <a:off x="-239152" y="701848"/>
              <a:ext cx="4630830" cy="3023099"/>
              <a:chOff x="-239152" y="701848"/>
              <a:chExt cx="4630830" cy="3023099"/>
            </a:xfrm>
          </p:grpSpPr>
          <p:sp>
            <p:nvSpPr>
              <p:cNvPr id="55" name="Retângulo de cantos arredondados 26"/>
              <p:cNvSpPr/>
              <p:nvPr/>
            </p:nvSpPr>
            <p:spPr>
              <a:xfrm>
                <a:off x="-239152" y="811446"/>
                <a:ext cx="4630830" cy="2913501"/>
              </a:xfrm>
              <a:prstGeom prst="roundRect">
                <a:avLst>
                  <a:gd name="adj" fmla="val 3853"/>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CaixaDeTexto 27"/>
              <p:cNvSpPr txBox="1"/>
              <p:nvPr/>
            </p:nvSpPr>
            <p:spPr>
              <a:xfrm>
                <a:off x="164175" y="701848"/>
                <a:ext cx="972000" cy="261610"/>
              </a:xfrm>
              <a:prstGeom prst="rect">
                <a:avLst/>
              </a:prstGeom>
              <a:solidFill>
                <a:schemeClr val="bg1"/>
              </a:solidFill>
            </p:spPr>
            <p:txBody>
              <a:bodyPr wrap="square" rtlCol="0">
                <a:spAutoFit/>
              </a:bodyPr>
              <a:lstStyle/>
              <a:p>
                <a:r>
                  <a:rPr lang="en-US" sz="1100" dirty="0" smtClean="0"/>
                  <a:t>3 MAIN RISKS</a:t>
                </a:r>
              </a:p>
            </p:txBody>
          </p:sp>
          <p:sp>
            <p:nvSpPr>
              <p:cNvPr id="57" name="TextBox 56"/>
              <p:cNvSpPr txBox="1"/>
              <p:nvPr/>
            </p:nvSpPr>
            <p:spPr>
              <a:xfrm>
                <a:off x="141557" y="2870867"/>
                <a:ext cx="4250121" cy="854080"/>
              </a:xfrm>
              <a:prstGeom prst="rect">
                <a:avLst/>
              </a:prstGeom>
              <a:noFill/>
            </p:spPr>
            <p:txBody>
              <a:bodyPr wrap="square" rtlCol="0">
                <a:spAutoFit/>
              </a:bodyPr>
              <a:lstStyle/>
              <a:p>
                <a:pPr>
                  <a:lnSpc>
                    <a:spcPct val="150000"/>
                  </a:lnSpc>
                </a:pPr>
                <a:r>
                  <a:rPr lang="en-US" sz="1100" dirty="0" smtClean="0"/>
                  <a:t>RK_CV_001 - </a:t>
                </a:r>
                <a:r>
                  <a:rPr lang="en-US" sz="1100" u="sng" dirty="0" smtClean="0"/>
                  <a:t>DELAY </a:t>
                </a:r>
                <a:r>
                  <a:rPr lang="en-US" sz="1100" u="sng" dirty="0"/>
                  <a:t>IN LICENSES AND AUTHORIZATIONS</a:t>
                </a:r>
              </a:p>
              <a:p>
                <a:pPr>
                  <a:lnSpc>
                    <a:spcPct val="150000"/>
                  </a:lnSpc>
                </a:pPr>
                <a:r>
                  <a:rPr lang="en-US" sz="1100" dirty="0" smtClean="0"/>
                  <a:t>RK_CV_007 - </a:t>
                </a:r>
                <a:r>
                  <a:rPr lang="en-US" sz="1100" u="sng" dirty="0" smtClean="0"/>
                  <a:t>DELAY </a:t>
                </a:r>
                <a:r>
                  <a:rPr lang="en-US" sz="1100" u="sng" dirty="0"/>
                  <a:t>IN LICENSES AND AUTHORIZATIONS FROM </a:t>
                </a:r>
                <a:r>
                  <a:rPr lang="en-US" sz="1100" u="sng" dirty="0" smtClean="0"/>
                  <a:t>IPHAN</a:t>
                </a:r>
              </a:p>
              <a:p>
                <a:pPr>
                  <a:lnSpc>
                    <a:spcPct val="150000"/>
                  </a:lnSpc>
                </a:pPr>
                <a:r>
                  <a:rPr lang="en-US" sz="1100" dirty="0" smtClean="0"/>
                  <a:t>RK_CV_003 - </a:t>
                </a:r>
                <a:r>
                  <a:rPr lang="en-US" sz="1100" u="sng" dirty="0" smtClean="0"/>
                  <a:t>EXPROPRIATION </a:t>
                </a:r>
                <a:r>
                  <a:rPr lang="en-US" sz="1100" u="sng" dirty="0"/>
                  <a:t>EXTRA </a:t>
                </a:r>
                <a:r>
                  <a:rPr lang="en-US" sz="1100" u="sng" dirty="0" smtClean="0"/>
                  <a:t>VALUE, DUE </a:t>
                </a:r>
                <a:r>
                  <a:rPr lang="en-US" sz="1100" u="sng" dirty="0"/>
                  <a:t>TO </a:t>
                </a:r>
                <a:r>
                  <a:rPr lang="en-US" sz="1100" u="sng" dirty="0" smtClean="0"/>
                  <a:t>PS5 FROM IFC</a:t>
                </a:r>
                <a:endParaRPr lang="en-US" sz="1100" u="sng" dirty="0"/>
              </a:p>
            </p:txBody>
          </p:sp>
        </p:grpSp>
      </p:grpSp>
      <p:grpSp>
        <p:nvGrpSpPr>
          <p:cNvPr id="58" name="Group 57"/>
          <p:cNvGrpSpPr/>
          <p:nvPr/>
        </p:nvGrpSpPr>
        <p:grpSpPr>
          <a:xfrm>
            <a:off x="4589186" y="3381309"/>
            <a:ext cx="7735895" cy="3387510"/>
            <a:chOff x="4589186" y="3381309"/>
            <a:chExt cx="7735895" cy="3387510"/>
          </a:xfrm>
        </p:grpSpPr>
        <p:sp>
          <p:nvSpPr>
            <p:cNvPr id="59" name="TextBox 58"/>
            <p:cNvSpPr txBox="1"/>
            <p:nvPr/>
          </p:nvSpPr>
          <p:spPr>
            <a:xfrm>
              <a:off x="4589186" y="3715929"/>
              <a:ext cx="7735895" cy="1954381"/>
            </a:xfrm>
            <a:prstGeom prst="rect">
              <a:avLst/>
            </a:prstGeom>
            <a:noFill/>
          </p:spPr>
          <p:txBody>
            <a:bodyPr wrap="square" rtlCol="0">
              <a:spAutoFit/>
            </a:bodyPr>
            <a:lstStyle/>
            <a:p>
              <a:pPr marL="285750" indent="-285750">
                <a:spcAft>
                  <a:spcPts val="600"/>
                </a:spcAft>
                <a:buFont typeface="Wingdings" panose="05000000000000000000" pitchFamily="2" charset="2"/>
                <a:buChar char="§"/>
              </a:pPr>
              <a:r>
                <a:rPr lang="en-US" sz="1600" dirty="0" smtClean="0"/>
                <a:t>Risk quantity: the same of September.</a:t>
              </a:r>
            </a:p>
            <a:p>
              <a:pPr marL="285750" indent="-285750">
                <a:spcAft>
                  <a:spcPts val="600"/>
                </a:spcAft>
                <a:buFont typeface="Wingdings" panose="05000000000000000000" pitchFamily="2" charset="2"/>
                <a:buChar char="§"/>
              </a:pPr>
              <a:r>
                <a:rPr lang="en-US" sz="1600" dirty="0" smtClean="0"/>
                <a:t>Risk value: decrease of 27% </a:t>
              </a:r>
            </a:p>
            <a:p>
              <a:pPr marL="285750" indent="-285750">
                <a:spcAft>
                  <a:spcPts val="600"/>
                </a:spcAft>
                <a:buFont typeface="Wingdings" panose="05000000000000000000" pitchFamily="2" charset="2"/>
                <a:buChar char="§"/>
              </a:pPr>
              <a:r>
                <a:rPr lang="en-US" sz="1600" dirty="0" smtClean="0"/>
                <a:t>Opportunity value: 59% decrease</a:t>
              </a:r>
            </a:p>
            <a:p>
              <a:pPr marL="285750" indent="-285750">
                <a:spcAft>
                  <a:spcPts val="600"/>
                </a:spcAft>
                <a:buFont typeface="Wingdings" panose="05000000000000000000" pitchFamily="2" charset="2"/>
                <a:buChar char="§"/>
              </a:pPr>
              <a:r>
                <a:rPr lang="en-US" sz="1600" dirty="0" smtClean="0"/>
                <a:t>Opportunity quantity: 1 new, possibility of earn a discount reducing the Catwalk scope</a:t>
              </a:r>
            </a:p>
            <a:p>
              <a:pPr>
                <a:spcAft>
                  <a:spcPts val="600"/>
                </a:spcAft>
              </a:pPr>
              <a:endParaRPr lang="en-US" sz="1600" dirty="0" smtClean="0"/>
            </a:p>
            <a:p>
              <a:r>
                <a:rPr lang="en-US" sz="1600" dirty="0" smtClean="0"/>
                <a:t> </a:t>
              </a:r>
              <a:endParaRPr lang="en-US" sz="1600" dirty="0"/>
            </a:p>
          </p:txBody>
        </p:sp>
        <p:sp>
          <p:nvSpPr>
            <p:cNvPr id="60" name="Retângulo de cantos arredondados 26"/>
            <p:cNvSpPr/>
            <p:nvPr/>
          </p:nvSpPr>
          <p:spPr>
            <a:xfrm>
              <a:off x="4589186" y="3490907"/>
              <a:ext cx="7735895" cy="3277912"/>
            </a:xfrm>
            <a:prstGeom prst="roundRect">
              <a:avLst>
                <a:gd name="adj" fmla="val 3853"/>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CaixaDeTexto 27"/>
            <p:cNvSpPr txBox="1"/>
            <p:nvPr/>
          </p:nvSpPr>
          <p:spPr>
            <a:xfrm>
              <a:off x="4992514" y="3381309"/>
              <a:ext cx="1260000" cy="261610"/>
            </a:xfrm>
            <a:prstGeom prst="rect">
              <a:avLst/>
            </a:prstGeom>
            <a:solidFill>
              <a:schemeClr val="bg1"/>
            </a:solidFill>
          </p:spPr>
          <p:txBody>
            <a:bodyPr wrap="square" rtlCol="0">
              <a:spAutoFit/>
            </a:bodyPr>
            <a:lstStyle/>
            <a:p>
              <a:r>
                <a:rPr lang="en-US" sz="1100" dirty="0" smtClean="0"/>
                <a:t>MAIN COMMENTS</a:t>
              </a:r>
            </a:p>
          </p:txBody>
        </p:sp>
      </p:grpSp>
      <p:grpSp>
        <p:nvGrpSpPr>
          <p:cNvPr id="2" name="Group 1"/>
          <p:cNvGrpSpPr/>
          <p:nvPr/>
        </p:nvGrpSpPr>
        <p:grpSpPr>
          <a:xfrm>
            <a:off x="4589186" y="697197"/>
            <a:ext cx="7735895" cy="2557598"/>
            <a:chOff x="4589186" y="697197"/>
            <a:chExt cx="7735895" cy="2557598"/>
          </a:xfrm>
        </p:grpSpPr>
        <p:grpSp>
          <p:nvGrpSpPr>
            <p:cNvPr id="24" name="Group 23"/>
            <p:cNvGrpSpPr/>
            <p:nvPr/>
          </p:nvGrpSpPr>
          <p:grpSpPr>
            <a:xfrm>
              <a:off x="4589186" y="697197"/>
              <a:ext cx="7735895" cy="2557598"/>
              <a:chOff x="4653581" y="452496"/>
              <a:chExt cx="7735895" cy="2557598"/>
            </a:xfrm>
          </p:grpSpPr>
          <p:grpSp>
            <p:nvGrpSpPr>
              <p:cNvPr id="22" name="Group 21"/>
              <p:cNvGrpSpPr/>
              <p:nvPr/>
            </p:nvGrpSpPr>
            <p:grpSpPr>
              <a:xfrm>
                <a:off x="4653581" y="452496"/>
                <a:ext cx="7735895" cy="2557598"/>
                <a:chOff x="4063176" y="3178859"/>
                <a:chExt cx="7735895" cy="2557598"/>
              </a:xfrm>
            </p:grpSpPr>
            <p:sp>
              <p:nvSpPr>
                <p:cNvPr id="31" name="Retângulo de cantos arredondados 26"/>
                <p:cNvSpPr/>
                <p:nvPr/>
              </p:nvSpPr>
              <p:spPr>
                <a:xfrm>
                  <a:off x="4063176" y="3288457"/>
                  <a:ext cx="7735895" cy="2448000"/>
                </a:xfrm>
                <a:prstGeom prst="roundRect">
                  <a:avLst>
                    <a:gd name="adj" fmla="val 3853"/>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CaixaDeTexto 27"/>
                <p:cNvSpPr txBox="1"/>
                <p:nvPr/>
              </p:nvSpPr>
              <p:spPr>
                <a:xfrm>
                  <a:off x="4466503" y="3178859"/>
                  <a:ext cx="3096000" cy="261610"/>
                </a:xfrm>
                <a:prstGeom prst="rect">
                  <a:avLst/>
                </a:prstGeom>
                <a:solidFill>
                  <a:schemeClr val="bg1"/>
                </a:solidFill>
              </p:spPr>
              <p:txBody>
                <a:bodyPr wrap="square" rtlCol="0">
                  <a:spAutoFit/>
                </a:bodyPr>
                <a:lstStyle/>
                <a:p>
                  <a:r>
                    <a:rPr lang="en-US" sz="1100" dirty="0" smtClean="0"/>
                    <a:t>RISK &amp; </a:t>
                  </a:r>
                  <a:r>
                    <a:rPr lang="en-US" sz="1100" dirty="0"/>
                    <a:t>OPPORTUNITY – Data base November/2020</a:t>
                  </a:r>
                </a:p>
              </p:txBody>
            </p:sp>
          </p:grpSp>
          <p:sp>
            <p:nvSpPr>
              <p:cNvPr id="33" name="CaixaDeTexto 27"/>
              <p:cNvSpPr txBox="1"/>
              <p:nvPr/>
            </p:nvSpPr>
            <p:spPr>
              <a:xfrm>
                <a:off x="5480925" y="674581"/>
                <a:ext cx="828000" cy="253916"/>
              </a:xfrm>
              <a:prstGeom prst="rect">
                <a:avLst/>
              </a:prstGeom>
              <a:noFill/>
              <a:ln>
                <a:noFill/>
              </a:ln>
            </p:spPr>
            <p:txBody>
              <a:bodyPr wrap="square" rtlCol="0">
                <a:spAutoFit/>
              </a:bodyPr>
              <a:lstStyle/>
              <a:p>
                <a:r>
                  <a:rPr lang="en-US" sz="1050" dirty="0" smtClean="0">
                    <a:solidFill>
                      <a:schemeClr val="bg2">
                        <a:lumMod val="50000"/>
                      </a:schemeClr>
                    </a:solidFill>
                  </a:rPr>
                  <a:t>QUANTITY</a:t>
                </a:r>
                <a:endParaRPr lang="en-US" sz="1050" dirty="0">
                  <a:solidFill>
                    <a:schemeClr val="bg2">
                      <a:lumMod val="50000"/>
                    </a:schemeClr>
                  </a:solidFill>
                </a:endParaRPr>
              </a:p>
            </p:txBody>
          </p:sp>
          <p:sp>
            <p:nvSpPr>
              <p:cNvPr id="34" name="CaixaDeTexto 27"/>
              <p:cNvSpPr txBox="1"/>
              <p:nvPr/>
            </p:nvSpPr>
            <p:spPr>
              <a:xfrm>
                <a:off x="7519843" y="674163"/>
                <a:ext cx="576000" cy="253916"/>
              </a:xfrm>
              <a:prstGeom prst="rect">
                <a:avLst/>
              </a:prstGeom>
              <a:noFill/>
              <a:ln>
                <a:noFill/>
              </a:ln>
            </p:spPr>
            <p:txBody>
              <a:bodyPr wrap="square" rtlCol="0">
                <a:spAutoFit/>
              </a:bodyPr>
              <a:lstStyle/>
              <a:p>
                <a:r>
                  <a:rPr lang="en-US" sz="1050" dirty="0" smtClean="0">
                    <a:solidFill>
                      <a:schemeClr val="bg2">
                        <a:lumMod val="50000"/>
                      </a:schemeClr>
                    </a:solidFill>
                  </a:rPr>
                  <a:t>VALUE</a:t>
                </a:r>
                <a:endParaRPr lang="en-US" sz="1050" dirty="0">
                  <a:solidFill>
                    <a:schemeClr val="bg2">
                      <a:lumMod val="50000"/>
                    </a:schemeClr>
                  </a:solidFill>
                </a:endParaRPr>
              </a:p>
            </p:txBody>
          </p:sp>
          <p:sp>
            <p:nvSpPr>
              <p:cNvPr id="35" name="CaixaDeTexto 27"/>
              <p:cNvSpPr txBox="1"/>
              <p:nvPr/>
            </p:nvSpPr>
            <p:spPr>
              <a:xfrm>
                <a:off x="8852812" y="674163"/>
                <a:ext cx="1618432" cy="253916"/>
              </a:xfrm>
              <a:prstGeom prst="rect">
                <a:avLst/>
              </a:prstGeom>
              <a:noFill/>
              <a:ln>
                <a:noFill/>
              </a:ln>
            </p:spPr>
            <p:txBody>
              <a:bodyPr wrap="square" rtlCol="0">
                <a:spAutoFit/>
              </a:bodyPr>
              <a:lstStyle/>
              <a:p>
                <a:r>
                  <a:rPr lang="en-US" sz="1050" dirty="0" smtClean="0">
                    <a:solidFill>
                      <a:schemeClr val="bg2">
                        <a:lumMod val="50000"/>
                      </a:schemeClr>
                    </a:solidFill>
                  </a:rPr>
                  <a:t>RISK VALUE STATUS</a:t>
                </a:r>
                <a:endParaRPr lang="en-US" sz="1050" dirty="0">
                  <a:solidFill>
                    <a:schemeClr val="bg2">
                      <a:lumMod val="50000"/>
                    </a:schemeClr>
                  </a:solidFill>
                </a:endParaRPr>
              </a:p>
            </p:txBody>
          </p:sp>
          <p:sp>
            <p:nvSpPr>
              <p:cNvPr id="36" name="CaixaDeTexto 27"/>
              <p:cNvSpPr txBox="1"/>
              <p:nvPr/>
            </p:nvSpPr>
            <p:spPr>
              <a:xfrm>
                <a:off x="10265484" y="674163"/>
                <a:ext cx="1895492" cy="253916"/>
              </a:xfrm>
              <a:prstGeom prst="rect">
                <a:avLst/>
              </a:prstGeom>
              <a:noFill/>
              <a:ln>
                <a:noFill/>
              </a:ln>
            </p:spPr>
            <p:txBody>
              <a:bodyPr wrap="square" rtlCol="0">
                <a:spAutoFit/>
              </a:bodyPr>
              <a:lstStyle/>
              <a:p>
                <a:r>
                  <a:rPr lang="en-US" sz="1050" dirty="0" smtClean="0">
                    <a:solidFill>
                      <a:schemeClr val="bg2">
                        <a:lumMod val="50000"/>
                      </a:schemeClr>
                    </a:solidFill>
                  </a:rPr>
                  <a:t>OPPORTUNITY VALUE STATUS</a:t>
                </a:r>
                <a:endParaRPr lang="en-US" sz="1050" dirty="0">
                  <a:solidFill>
                    <a:schemeClr val="bg2">
                      <a:lumMod val="50000"/>
                    </a:schemeClr>
                  </a:solidFill>
                </a:endParaRPr>
              </a:p>
            </p:txBody>
          </p:sp>
        </p:grpSp>
        <p:pic>
          <p:nvPicPr>
            <p:cNvPr id="67" name="Picture 66"/>
            <p:cNvPicPr>
              <a:picLocks noChangeAspect="1"/>
            </p:cNvPicPr>
            <p:nvPr/>
          </p:nvPicPr>
          <p:blipFill>
            <a:blip r:embed="rId8"/>
            <a:stretch>
              <a:fillRect/>
            </a:stretch>
          </p:blipFill>
          <p:spPr>
            <a:xfrm>
              <a:off x="10315476" y="1179770"/>
              <a:ext cx="1713129" cy="1980000"/>
            </a:xfrm>
            <a:prstGeom prst="rect">
              <a:avLst/>
            </a:prstGeom>
          </p:spPr>
        </p:pic>
        <p:pic>
          <p:nvPicPr>
            <p:cNvPr id="68" name="Picture 67"/>
            <p:cNvPicPr>
              <a:picLocks noChangeAspect="1"/>
            </p:cNvPicPr>
            <p:nvPr/>
          </p:nvPicPr>
          <p:blipFill>
            <a:blip r:embed="rId9"/>
            <a:stretch>
              <a:fillRect/>
            </a:stretch>
          </p:blipFill>
          <p:spPr>
            <a:xfrm>
              <a:off x="6648929" y="1179770"/>
              <a:ext cx="1513100" cy="1980000"/>
            </a:xfrm>
            <a:prstGeom prst="rect">
              <a:avLst/>
            </a:prstGeom>
          </p:spPr>
        </p:pic>
        <p:pic>
          <p:nvPicPr>
            <p:cNvPr id="69" name="Picture 68"/>
            <p:cNvPicPr>
              <a:picLocks noChangeAspect="1"/>
            </p:cNvPicPr>
            <p:nvPr/>
          </p:nvPicPr>
          <p:blipFill>
            <a:blip r:embed="rId10"/>
            <a:stretch>
              <a:fillRect/>
            </a:stretch>
          </p:blipFill>
          <p:spPr>
            <a:xfrm>
              <a:off x="4822473" y="1182412"/>
              <a:ext cx="1504453" cy="1980000"/>
            </a:xfrm>
            <a:prstGeom prst="rect">
              <a:avLst/>
            </a:prstGeom>
          </p:spPr>
        </p:pic>
        <p:pic>
          <p:nvPicPr>
            <p:cNvPr id="70" name="Picture 69"/>
            <p:cNvPicPr>
              <a:picLocks noChangeAspect="1"/>
            </p:cNvPicPr>
            <p:nvPr/>
          </p:nvPicPr>
          <p:blipFill>
            <a:blip r:embed="rId11"/>
            <a:stretch>
              <a:fillRect/>
            </a:stretch>
          </p:blipFill>
          <p:spPr>
            <a:xfrm>
              <a:off x="8530535" y="1187542"/>
              <a:ext cx="1504453" cy="1980000"/>
            </a:xfrm>
            <a:prstGeom prst="rect">
              <a:avLst/>
            </a:prstGeom>
          </p:spPr>
        </p:pic>
      </p:grpSp>
      <p:grpSp>
        <p:nvGrpSpPr>
          <p:cNvPr id="7" name="Group 6"/>
          <p:cNvGrpSpPr/>
          <p:nvPr/>
        </p:nvGrpSpPr>
        <p:grpSpPr>
          <a:xfrm>
            <a:off x="-239152" y="3745720"/>
            <a:ext cx="4700708" cy="3023099"/>
            <a:chOff x="-239152" y="3745720"/>
            <a:chExt cx="4700708" cy="3023099"/>
          </a:xfrm>
        </p:grpSpPr>
        <p:grpSp>
          <p:nvGrpSpPr>
            <p:cNvPr id="62" name="Group 61"/>
            <p:cNvGrpSpPr/>
            <p:nvPr/>
          </p:nvGrpSpPr>
          <p:grpSpPr>
            <a:xfrm>
              <a:off x="-239152" y="3745720"/>
              <a:ext cx="4700708" cy="3023099"/>
              <a:chOff x="-239152" y="3745720"/>
              <a:chExt cx="4700708" cy="3023099"/>
            </a:xfrm>
          </p:grpSpPr>
          <p:sp>
            <p:nvSpPr>
              <p:cNvPr id="63" name="Retângulo de cantos arredondados 26"/>
              <p:cNvSpPr/>
              <p:nvPr/>
            </p:nvSpPr>
            <p:spPr>
              <a:xfrm>
                <a:off x="-239152" y="3855318"/>
                <a:ext cx="4630830" cy="2913501"/>
              </a:xfrm>
              <a:prstGeom prst="roundRect">
                <a:avLst>
                  <a:gd name="adj" fmla="val 3853"/>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CaixaDeTexto 27"/>
              <p:cNvSpPr txBox="1"/>
              <p:nvPr/>
            </p:nvSpPr>
            <p:spPr>
              <a:xfrm>
                <a:off x="164175" y="3745720"/>
                <a:ext cx="1584000" cy="261610"/>
              </a:xfrm>
              <a:prstGeom prst="rect">
                <a:avLst/>
              </a:prstGeom>
              <a:solidFill>
                <a:schemeClr val="bg1"/>
              </a:solidFill>
            </p:spPr>
            <p:txBody>
              <a:bodyPr wrap="square" rtlCol="0">
                <a:spAutoFit/>
              </a:bodyPr>
              <a:lstStyle/>
              <a:p>
                <a:r>
                  <a:rPr lang="en-US" sz="1100" dirty="0" smtClean="0"/>
                  <a:t>3 MAIN OPPORTUNITIES</a:t>
                </a:r>
              </a:p>
            </p:txBody>
          </p:sp>
          <p:sp>
            <p:nvSpPr>
              <p:cNvPr id="65" name="TextBox 64"/>
              <p:cNvSpPr txBox="1"/>
              <p:nvPr/>
            </p:nvSpPr>
            <p:spPr>
              <a:xfrm>
                <a:off x="141556" y="5914739"/>
                <a:ext cx="4320000" cy="600164"/>
              </a:xfrm>
              <a:prstGeom prst="rect">
                <a:avLst/>
              </a:prstGeom>
              <a:noFill/>
            </p:spPr>
            <p:txBody>
              <a:bodyPr wrap="square" rtlCol="0">
                <a:spAutoFit/>
              </a:bodyPr>
              <a:lstStyle/>
              <a:p>
                <a:pPr>
                  <a:lnSpc>
                    <a:spcPct val="150000"/>
                  </a:lnSpc>
                </a:pPr>
                <a:r>
                  <a:rPr lang="en-US" sz="1100" dirty="0" smtClean="0"/>
                  <a:t>OP_CV_002 – </a:t>
                </a:r>
                <a:r>
                  <a:rPr lang="en-US" sz="1100" u="sng" dirty="0" smtClean="0"/>
                  <a:t>EARN A DISCOUNT ON CATWALK CONTRACT BY REDUCING THE SCOPE</a:t>
                </a:r>
              </a:p>
            </p:txBody>
          </p:sp>
        </p:grpSp>
        <p:pic>
          <p:nvPicPr>
            <p:cNvPr id="6" name="Picture 5"/>
            <p:cNvPicPr>
              <a:picLocks noChangeAspect="1"/>
            </p:cNvPicPr>
            <p:nvPr/>
          </p:nvPicPr>
          <p:blipFill>
            <a:blip r:embed="rId12"/>
            <a:stretch>
              <a:fillRect/>
            </a:stretch>
          </p:blipFill>
          <p:spPr>
            <a:xfrm>
              <a:off x="605645" y="4007330"/>
              <a:ext cx="2307129" cy="1980000"/>
            </a:xfrm>
            <a:prstGeom prst="rect">
              <a:avLst/>
            </a:prstGeom>
          </p:spPr>
        </p:pic>
      </p:grpSp>
    </p:spTree>
    <p:extLst>
      <p:ext uri="{BB962C8B-B14F-4D97-AF65-F5344CB8AC3E}">
        <p14:creationId xmlns:p14="http://schemas.microsoft.com/office/powerpoint/2010/main" val="25884952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tângulo de cantos arredondados 28"/>
          <p:cNvSpPr/>
          <p:nvPr/>
        </p:nvSpPr>
        <p:spPr>
          <a:xfrm>
            <a:off x="-141668" y="953038"/>
            <a:ext cx="4919730" cy="5872766"/>
          </a:xfrm>
          <a:prstGeom prst="roundRect">
            <a:avLst>
              <a:gd name="adj" fmla="val 1558"/>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文本框 15">
            <a:hlinkClick r:id="rId3" action="ppaction://hlinksldjump"/>
          </p:cNvPr>
          <p:cNvSpPr txBox="1"/>
          <p:nvPr/>
        </p:nvSpPr>
        <p:spPr>
          <a:xfrm>
            <a:off x="1659603" y="69242"/>
            <a:ext cx="1980000" cy="584775"/>
          </a:xfrm>
          <a:prstGeom prst="rect">
            <a:avLst/>
          </a:prstGeom>
          <a:noFill/>
        </p:spPr>
        <p:txBody>
          <a:bodyPr wrap="square" rtlCol="0">
            <a:spAutoFit/>
          </a:bodyPr>
          <a:lstStyle>
            <a:defPPr>
              <a:defRPr lang="pt-BR"/>
            </a:defPPr>
            <a:lvl1pPr algn="ctr">
              <a:defRPr sz="3200">
                <a:solidFill>
                  <a:schemeClr val="accent2">
                    <a:lumMod val="40000"/>
                    <a:lumOff val="60000"/>
                  </a:schemeClr>
                </a:solidFill>
                <a:latin typeface="Century Gothic" panose="020B0502020202020204" pitchFamily="34" charset="0"/>
              </a:defRPr>
            </a:lvl1pPr>
          </a:lstStyle>
          <a:p>
            <a:r>
              <a:rPr lang="pt-BR" altLang="zh-CN" dirty="0"/>
              <a:t>PROJECT</a:t>
            </a:r>
          </a:p>
        </p:txBody>
      </p:sp>
      <p:sp>
        <p:nvSpPr>
          <p:cNvPr id="46" name="文本框 15">
            <a:hlinkClick r:id="rId4" action="ppaction://hlinksldjump"/>
          </p:cNvPr>
          <p:cNvSpPr txBox="1"/>
          <p:nvPr/>
        </p:nvSpPr>
        <p:spPr>
          <a:xfrm>
            <a:off x="4274978" y="69242"/>
            <a:ext cx="1188000" cy="584775"/>
          </a:xfrm>
          <a:prstGeom prst="rect">
            <a:avLst/>
          </a:prstGeom>
          <a:noFill/>
        </p:spPr>
        <p:txBody>
          <a:bodyPr wrap="square" rtlCol="0">
            <a:spAutoFit/>
          </a:bodyPr>
          <a:lstStyle>
            <a:defPPr>
              <a:defRPr lang="pt-BR"/>
            </a:defPPr>
            <a:lvl1pPr algn="ctr">
              <a:defRPr sz="3200">
                <a:solidFill>
                  <a:srgbClr val="C00000"/>
                </a:solidFill>
                <a:latin typeface="Century Gothic" panose="020B0502020202020204" pitchFamily="34" charset="0"/>
              </a:defRPr>
            </a:lvl1pPr>
          </a:lstStyle>
          <a:p>
            <a:r>
              <a:rPr lang="pt-BR" altLang="zh-CN" dirty="0"/>
              <a:t>CIVIL</a:t>
            </a:r>
          </a:p>
        </p:txBody>
      </p:sp>
      <p:sp>
        <p:nvSpPr>
          <p:cNvPr id="47" name="文本框 15">
            <a:hlinkClick r:id="rId5" action="ppaction://hlinksldjump"/>
          </p:cNvPr>
          <p:cNvSpPr txBox="1"/>
          <p:nvPr/>
        </p:nvSpPr>
        <p:spPr>
          <a:xfrm>
            <a:off x="6098353" y="69242"/>
            <a:ext cx="1800000" cy="584775"/>
          </a:xfrm>
          <a:prstGeom prst="rect">
            <a:avLst/>
          </a:prstGeom>
          <a:noFill/>
        </p:spPr>
        <p:txBody>
          <a:bodyPr wrap="square" rtlCol="0">
            <a:spAutoFit/>
          </a:bodyPr>
          <a:lstStyle/>
          <a:p>
            <a:pPr algn="ctr"/>
            <a:r>
              <a:rPr lang="pt-BR" altLang="zh-CN" sz="3200" dirty="0" smtClean="0">
                <a:solidFill>
                  <a:schemeClr val="accent2">
                    <a:lumMod val="40000"/>
                    <a:lumOff val="60000"/>
                  </a:schemeClr>
                </a:solidFill>
                <a:latin typeface="Century Gothic" panose="020B0502020202020204" pitchFamily="34" charset="0"/>
              </a:rPr>
              <a:t>SYSTEMS</a:t>
            </a:r>
          </a:p>
        </p:txBody>
      </p:sp>
      <p:sp>
        <p:nvSpPr>
          <p:cNvPr id="64" name="文本框 15">
            <a:hlinkClick r:id="rId6" action="ppaction://hlinksldjump"/>
          </p:cNvPr>
          <p:cNvSpPr txBox="1"/>
          <p:nvPr/>
        </p:nvSpPr>
        <p:spPr>
          <a:xfrm>
            <a:off x="8533727" y="69242"/>
            <a:ext cx="3348000" cy="584775"/>
          </a:xfrm>
          <a:prstGeom prst="rect">
            <a:avLst/>
          </a:prstGeom>
          <a:noFill/>
        </p:spPr>
        <p:txBody>
          <a:bodyPr wrap="square" rtlCol="0">
            <a:spAutoFit/>
          </a:bodyPr>
          <a:lstStyle/>
          <a:p>
            <a:pPr algn="ctr"/>
            <a:r>
              <a:rPr lang="pt-BR" altLang="zh-CN" sz="3200" dirty="0" smtClean="0">
                <a:solidFill>
                  <a:schemeClr val="accent2">
                    <a:lumMod val="40000"/>
                    <a:lumOff val="60000"/>
                  </a:schemeClr>
                </a:solidFill>
                <a:latin typeface="Century Gothic" panose="020B0502020202020204" pitchFamily="34" charset="0"/>
              </a:rPr>
              <a:t>ROLLING STOCK</a:t>
            </a:r>
          </a:p>
        </p:txBody>
      </p:sp>
      <p:cxnSp>
        <p:nvCxnSpPr>
          <p:cNvPr id="77" name="Straight Connector 76"/>
          <p:cNvCxnSpPr/>
          <p:nvPr/>
        </p:nvCxnSpPr>
        <p:spPr>
          <a:xfrm>
            <a:off x="3922174" y="32222"/>
            <a:ext cx="0" cy="64800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5805979" y="32222"/>
            <a:ext cx="0" cy="64800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8260503" y="32222"/>
            <a:ext cx="0" cy="64800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438590" y="32222"/>
            <a:ext cx="0" cy="64800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upo 119"/>
          <p:cNvGrpSpPr/>
          <p:nvPr/>
        </p:nvGrpSpPr>
        <p:grpSpPr>
          <a:xfrm>
            <a:off x="4846906" y="831374"/>
            <a:ext cx="7196819" cy="2090220"/>
            <a:chOff x="4846906" y="831374"/>
            <a:chExt cx="7196819" cy="2090220"/>
          </a:xfrm>
        </p:grpSpPr>
        <p:sp>
          <p:nvSpPr>
            <p:cNvPr id="121" name="Retângulo de cantos arredondados 120"/>
            <p:cNvSpPr/>
            <p:nvPr/>
          </p:nvSpPr>
          <p:spPr>
            <a:xfrm>
              <a:off x="4918750" y="952284"/>
              <a:ext cx="7124975" cy="1969310"/>
            </a:xfrm>
            <a:prstGeom prst="roundRect">
              <a:avLst>
                <a:gd name="adj" fmla="val 4218"/>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F0"/>
                </a:solidFill>
              </a:endParaRPr>
            </a:p>
          </p:txBody>
        </p:sp>
        <p:sp>
          <p:nvSpPr>
            <p:cNvPr id="122" name="CaixaDeTexto 121"/>
            <p:cNvSpPr txBox="1"/>
            <p:nvPr/>
          </p:nvSpPr>
          <p:spPr>
            <a:xfrm>
              <a:off x="5127527" y="831374"/>
              <a:ext cx="2079111" cy="261610"/>
            </a:xfrm>
            <a:prstGeom prst="rect">
              <a:avLst/>
            </a:prstGeom>
            <a:solidFill>
              <a:schemeClr val="bg1"/>
            </a:solidFill>
          </p:spPr>
          <p:txBody>
            <a:bodyPr wrap="square" rtlCol="0">
              <a:spAutoFit/>
            </a:bodyPr>
            <a:lstStyle/>
            <a:p>
              <a:r>
                <a:rPr lang="en-US" sz="1100" dirty="0" smtClean="0"/>
                <a:t>Main Payments – Next 3 months</a:t>
              </a:r>
              <a:endParaRPr lang="en-US" sz="1100" dirty="0"/>
            </a:p>
          </p:txBody>
        </p:sp>
        <p:sp>
          <p:nvSpPr>
            <p:cNvPr id="127" name="Chave esquerda 126"/>
            <p:cNvSpPr/>
            <p:nvPr/>
          </p:nvSpPr>
          <p:spPr>
            <a:xfrm>
              <a:off x="4846906" y="952284"/>
              <a:ext cx="151337" cy="1969310"/>
            </a:xfrm>
            <a:prstGeom prst="leftBrace">
              <a:avLst>
                <a:gd name="adj1" fmla="val 42430"/>
                <a:gd name="adj2" fmla="val 49902"/>
              </a:avLst>
            </a:prstGeom>
            <a:solidFill>
              <a:schemeClr val="bg1"/>
            </a:solidFill>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00B0F0"/>
                </a:solidFill>
              </a:endParaRPr>
            </a:p>
          </p:txBody>
        </p:sp>
        <p:cxnSp>
          <p:nvCxnSpPr>
            <p:cNvPr id="130" name="Straight Connector 67"/>
            <p:cNvCxnSpPr/>
            <p:nvPr/>
          </p:nvCxnSpPr>
          <p:spPr>
            <a:xfrm flipV="1">
              <a:off x="7297732" y="1236500"/>
              <a:ext cx="0" cy="132916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67"/>
            <p:cNvCxnSpPr/>
            <p:nvPr/>
          </p:nvCxnSpPr>
          <p:spPr>
            <a:xfrm flipV="1">
              <a:off x="9671714" y="1236500"/>
              <a:ext cx="0" cy="132916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32" name="Grupo 131"/>
          <p:cNvGrpSpPr/>
          <p:nvPr/>
        </p:nvGrpSpPr>
        <p:grpSpPr>
          <a:xfrm>
            <a:off x="5075985" y="3279907"/>
            <a:ext cx="3286221" cy="596440"/>
            <a:chOff x="5075985" y="3279907"/>
            <a:chExt cx="3286221" cy="596440"/>
          </a:xfrm>
        </p:grpSpPr>
        <p:sp>
          <p:nvSpPr>
            <p:cNvPr id="136" name="CaixaDeTexto 135"/>
            <p:cNvSpPr txBox="1"/>
            <p:nvPr/>
          </p:nvSpPr>
          <p:spPr>
            <a:xfrm>
              <a:off x="5075985" y="3280413"/>
              <a:ext cx="1199801" cy="261610"/>
            </a:xfrm>
            <a:prstGeom prst="rect">
              <a:avLst/>
            </a:prstGeom>
            <a:solidFill>
              <a:schemeClr val="bg1"/>
            </a:solidFill>
          </p:spPr>
          <p:txBody>
            <a:bodyPr wrap="square" rtlCol="0">
              <a:spAutoFit/>
            </a:bodyPr>
            <a:lstStyle/>
            <a:p>
              <a:pPr algn="ctr"/>
              <a:r>
                <a:rPr lang="en-US" sz="1100" b="1" dirty="0" smtClean="0"/>
                <a:t>Contract</a:t>
              </a:r>
              <a:endParaRPr lang="en-US" sz="1100" b="1" dirty="0"/>
            </a:p>
          </p:txBody>
        </p:sp>
        <p:sp>
          <p:nvSpPr>
            <p:cNvPr id="137" name="CaixaDeTexto 136"/>
            <p:cNvSpPr txBox="1"/>
            <p:nvPr/>
          </p:nvSpPr>
          <p:spPr>
            <a:xfrm>
              <a:off x="6303200" y="3282827"/>
              <a:ext cx="1029503" cy="261610"/>
            </a:xfrm>
            <a:prstGeom prst="rect">
              <a:avLst/>
            </a:prstGeom>
            <a:solidFill>
              <a:schemeClr val="bg1"/>
            </a:solidFill>
          </p:spPr>
          <p:txBody>
            <a:bodyPr wrap="square" rtlCol="0">
              <a:spAutoFit/>
            </a:bodyPr>
            <a:lstStyle/>
            <a:p>
              <a:pPr algn="ctr"/>
              <a:r>
                <a:rPr lang="en-US" sz="1100" b="1" dirty="0" smtClean="0"/>
                <a:t>Value</a:t>
              </a:r>
              <a:endParaRPr lang="en-US" sz="1100" b="1" dirty="0"/>
            </a:p>
          </p:txBody>
        </p:sp>
        <p:sp>
          <p:nvSpPr>
            <p:cNvPr id="138" name="CaixaDeTexto 137"/>
            <p:cNvSpPr txBox="1"/>
            <p:nvPr/>
          </p:nvSpPr>
          <p:spPr>
            <a:xfrm>
              <a:off x="7332703" y="3279907"/>
              <a:ext cx="1029503" cy="261610"/>
            </a:xfrm>
            <a:prstGeom prst="rect">
              <a:avLst/>
            </a:prstGeom>
            <a:solidFill>
              <a:schemeClr val="bg1"/>
            </a:solidFill>
          </p:spPr>
          <p:txBody>
            <a:bodyPr wrap="square" rtlCol="0">
              <a:spAutoFit/>
            </a:bodyPr>
            <a:lstStyle/>
            <a:p>
              <a:pPr algn="ctr"/>
              <a:r>
                <a:rPr lang="en-US" sz="1100" b="1" dirty="0" smtClean="0"/>
                <a:t>Month</a:t>
              </a:r>
              <a:endParaRPr lang="en-US" sz="1100" b="1" dirty="0"/>
            </a:p>
          </p:txBody>
        </p:sp>
        <p:sp>
          <p:nvSpPr>
            <p:cNvPr id="139" name="CaixaDeTexto 138"/>
            <p:cNvSpPr txBox="1"/>
            <p:nvPr/>
          </p:nvSpPr>
          <p:spPr>
            <a:xfrm>
              <a:off x="5075985" y="3643730"/>
              <a:ext cx="1199801" cy="230832"/>
            </a:xfrm>
            <a:prstGeom prst="rect">
              <a:avLst/>
            </a:prstGeom>
            <a:solidFill>
              <a:schemeClr val="bg1"/>
            </a:solidFill>
          </p:spPr>
          <p:txBody>
            <a:bodyPr wrap="square" rtlCol="0">
              <a:spAutoFit/>
            </a:bodyPr>
            <a:lstStyle/>
            <a:p>
              <a:pPr marL="228600" indent="-228600">
                <a:buFont typeface="+mj-lt"/>
                <a:buAutoNum type="arabicPeriod"/>
              </a:pPr>
              <a:r>
                <a:rPr lang="en-US" sz="900" dirty="0" smtClean="0"/>
                <a:t>Catwalk</a:t>
              </a:r>
            </a:p>
          </p:txBody>
        </p:sp>
        <p:sp>
          <p:nvSpPr>
            <p:cNvPr id="140" name="CaixaDeTexto 139"/>
            <p:cNvSpPr txBox="1"/>
            <p:nvPr/>
          </p:nvSpPr>
          <p:spPr>
            <a:xfrm>
              <a:off x="6275786" y="3645515"/>
              <a:ext cx="1029503" cy="230832"/>
            </a:xfrm>
            <a:prstGeom prst="rect">
              <a:avLst/>
            </a:prstGeom>
            <a:solidFill>
              <a:schemeClr val="bg1"/>
            </a:solidFill>
          </p:spPr>
          <p:txBody>
            <a:bodyPr wrap="square" rtlCol="0">
              <a:spAutoFit/>
            </a:bodyPr>
            <a:lstStyle/>
            <a:p>
              <a:pPr algn="ctr"/>
              <a:r>
                <a:rPr lang="en-US" sz="900" dirty="0" smtClean="0"/>
                <a:t>R$ 82,2 MM</a:t>
              </a:r>
            </a:p>
          </p:txBody>
        </p:sp>
        <p:sp>
          <p:nvSpPr>
            <p:cNvPr id="141" name="CaixaDeTexto 140"/>
            <p:cNvSpPr txBox="1"/>
            <p:nvPr/>
          </p:nvSpPr>
          <p:spPr>
            <a:xfrm>
              <a:off x="7326622" y="3642203"/>
              <a:ext cx="1029503" cy="230832"/>
            </a:xfrm>
            <a:prstGeom prst="rect">
              <a:avLst/>
            </a:prstGeom>
            <a:solidFill>
              <a:schemeClr val="bg1"/>
            </a:solidFill>
          </p:spPr>
          <p:txBody>
            <a:bodyPr wrap="square" rtlCol="0">
              <a:spAutoFit/>
            </a:bodyPr>
            <a:lstStyle/>
            <a:p>
              <a:pPr algn="ctr"/>
              <a:r>
                <a:rPr lang="en-US" sz="900" dirty="0" smtClean="0"/>
                <a:t>March/21</a:t>
              </a:r>
            </a:p>
          </p:txBody>
        </p:sp>
      </p:grpSp>
      <p:grpSp>
        <p:nvGrpSpPr>
          <p:cNvPr id="142" name="Grupo 141"/>
          <p:cNvGrpSpPr/>
          <p:nvPr/>
        </p:nvGrpSpPr>
        <p:grpSpPr>
          <a:xfrm>
            <a:off x="8543720" y="2946727"/>
            <a:ext cx="3488495" cy="3552927"/>
            <a:chOff x="8543720" y="2946727"/>
            <a:chExt cx="3488495" cy="3552927"/>
          </a:xfrm>
        </p:grpSpPr>
        <p:sp>
          <p:nvSpPr>
            <p:cNvPr id="143" name="Retângulo de cantos arredondados 142"/>
            <p:cNvSpPr/>
            <p:nvPr/>
          </p:nvSpPr>
          <p:spPr>
            <a:xfrm>
              <a:off x="8543720" y="3067636"/>
              <a:ext cx="3488495" cy="3432018"/>
            </a:xfrm>
            <a:prstGeom prst="roundRect">
              <a:avLst>
                <a:gd name="adj" fmla="val 2864"/>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F0"/>
                </a:solidFill>
              </a:endParaRPr>
            </a:p>
          </p:txBody>
        </p:sp>
        <p:sp>
          <p:nvSpPr>
            <p:cNvPr id="144" name="CaixaDeTexto 143"/>
            <p:cNvSpPr txBox="1"/>
            <p:nvPr/>
          </p:nvSpPr>
          <p:spPr>
            <a:xfrm>
              <a:off x="8752498" y="2946727"/>
              <a:ext cx="1132907" cy="261610"/>
            </a:xfrm>
            <a:prstGeom prst="rect">
              <a:avLst/>
            </a:prstGeom>
            <a:solidFill>
              <a:schemeClr val="bg1"/>
            </a:solidFill>
          </p:spPr>
          <p:txBody>
            <a:bodyPr wrap="square" rtlCol="0">
              <a:spAutoFit/>
            </a:bodyPr>
            <a:lstStyle/>
            <a:p>
              <a:r>
                <a:rPr lang="en-US" sz="1100" dirty="0" smtClean="0"/>
                <a:t>Main Deviations</a:t>
              </a:r>
              <a:endParaRPr lang="en-US" sz="1100" dirty="0"/>
            </a:p>
          </p:txBody>
        </p:sp>
        <p:sp>
          <p:nvSpPr>
            <p:cNvPr id="147" name="CaixaDeTexto 146"/>
            <p:cNvSpPr txBox="1"/>
            <p:nvPr/>
          </p:nvSpPr>
          <p:spPr>
            <a:xfrm>
              <a:off x="8666678" y="3495421"/>
              <a:ext cx="1199801" cy="261610"/>
            </a:xfrm>
            <a:prstGeom prst="rect">
              <a:avLst/>
            </a:prstGeom>
            <a:solidFill>
              <a:schemeClr val="bg1"/>
            </a:solidFill>
          </p:spPr>
          <p:txBody>
            <a:bodyPr wrap="square" rtlCol="0">
              <a:spAutoFit/>
            </a:bodyPr>
            <a:lstStyle/>
            <a:p>
              <a:pPr algn="ctr"/>
              <a:r>
                <a:rPr lang="en-US" sz="1100" b="1" dirty="0" smtClean="0"/>
                <a:t>Contract</a:t>
              </a:r>
              <a:endParaRPr lang="en-US" sz="1100" b="1" dirty="0"/>
            </a:p>
          </p:txBody>
        </p:sp>
        <p:sp>
          <p:nvSpPr>
            <p:cNvPr id="148" name="CaixaDeTexto 147"/>
            <p:cNvSpPr txBox="1"/>
            <p:nvPr/>
          </p:nvSpPr>
          <p:spPr>
            <a:xfrm>
              <a:off x="9893893" y="3497835"/>
              <a:ext cx="1029503" cy="261610"/>
            </a:xfrm>
            <a:prstGeom prst="rect">
              <a:avLst/>
            </a:prstGeom>
            <a:solidFill>
              <a:schemeClr val="bg1"/>
            </a:solidFill>
          </p:spPr>
          <p:txBody>
            <a:bodyPr wrap="square" rtlCol="0">
              <a:spAutoFit/>
            </a:bodyPr>
            <a:lstStyle/>
            <a:p>
              <a:pPr algn="ctr"/>
              <a:r>
                <a:rPr lang="en-US" sz="1100" b="1" dirty="0" smtClean="0"/>
                <a:t>Value</a:t>
              </a:r>
              <a:endParaRPr lang="en-US" sz="1100" b="1" dirty="0"/>
            </a:p>
          </p:txBody>
        </p:sp>
        <p:sp>
          <p:nvSpPr>
            <p:cNvPr id="149" name="CaixaDeTexto 148"/>
            <p:cNvSpPr txBox="1"/>
            <p:nvPr/>
          </p:nvSpPr>
          <p:spPr>
            <a:xfrm>
              <a:off x="10923396" y="3494915"/>
              <a:ext cx="1029503" cy="261610"/>
            </a:xfrm>
            <a:prstGeom prst="rect">
              <a:avLst/>
            </a:prstGeom>
            <a:solidFill>
              <a:schemeClr val="bg1"/>
            </a:solidFill>
          </p:spPr>
          <p:txBody>
            <a:bodyPr wrap="square" rtlCol="0">
              <a:spAutoFit/>
            </a:bodyPr>
            <a:lstStyle/>
            <a:p>
              <a:pPr algn="ctr"/>
              <a:r>
                <a:rPr lang="en-US" sz="1100" b="1" dirty="0" smtClean="0"/>
                <a:t>%</a:t>
              </a:r>
              <a:endParaRPr lang="en-US" sz="1100" b="1" dirty="0"/>
            </a:p>
          </p:txBody>
        </p:sp>
        <p:sp>
          <p:nvSpPr>
            <p:cNvPr id="153" name="CaixaDeTexto 152"/>
            <p:cNvSpPr txBox="1"/>
            <p:nvPr/>
          </p:nvSpPr>
          <p:spPr>
            <a:xfrm>
              <a:off x="8651550" y="3202950"/>
              <a:ext cx="3266045" cy="261610"/>
            </a:xfrm>
            <a:prstGeom prst="rect">
              <a:avLst/>
            </a:prstGeom>
            <a:solidFill>
              <a:schemeClr val="bg1"/>
            </a:solidFill>
          </p:spPr>
          <p:txBody>
            <a:bodyPr wrap="square" rtlCol="0">
              <a:spAutoFit/>
            </a:bodyPr>
            <a:lstStyle/>
            <a:p>
              <a:pPr algn="ctr"/>
              <a:r>
                <a:rPr lang="en-US" sz="1100" b="1" dirty="0" smtClean="0"/>
                <a:t>Main Projected Deviations*</a:t>
              </a:r>
              <a:endParaRPr lang="en-US" sz="1100" b="1" dirty="0"/>
            </a:p>
          </p:txBody>
        </p:sp>
      </p:grpSp>
      <p:sp>
        <p:nvSpPr>
          <p:cNvPr id="73" name="Retângulo de cantos arredondados 72"/>
          <p:cNvSpPr/>
          <p:nvPr/>
        </p:nvSpPr>
        <p:spPr>
          <a:xfrm>
            <a:off x="4907241" y="3067636"/>
            <a:ext cx="3514327" cy="2016000"/>
          </a:xfrm>
          <a:prstGeom prst="roundRect">
            <a:avLst>
              <a:gd name="adj" fmla="val 2222"/>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CaixaDeTexto 73"/>
          <p:cNvSpPr txBox="1"/>
          <p:nvPr/>
        </p:nvSpPr>
        <p:spPr>
          <a:xfrm>
            <a:off x="5116019" y="2946727"/>
            <a:ext cx="2446832" cy="261610"/>
          </a:xfrm>
          <a:prstGeom prst="rect">
            <a:avLst/>
          </a:prstGeom>
          <a:solidFill>
            <a:schemeClr val="bg1"/>
          </a:solidFill>
        </p:spPr>
        <p:txBody>
          <a:bodyPr wrap="square" rtlCol="0">
            <a:spAutoFit/>
          </a:bodyPr>
          <a:lstStyle/>
          <a:p>
            <a:r>
              <a:rPr lang="en-US" sz="1100" dirty="0" smtClean="0"/>
              <a:t>Main Hiring Contracts – Next 3 months</a:t>
            </a:r>
            <a:endParaRPr lang="en-US" sz="1100" dirty="0"/>
          </a:p>
        </p:txBody>
      </p:sp>
      <p:sp>
        <p:nvSpPr>
          <p:cNvPr id="75" name="Chave esquerda 74"/>
          <p:cNvSpPr/>
          <p:nvPr/>
        </p:nvSpPr>
        <p:spPr>
          <a:xfrm>
            <a:off x="4833016" y="3067637"/>
            <a:ext cx="151337" cy="2016000"/>
          </a:xfrm>
          <a:prstGeom prst="leftBrace">
            <a:avLst>
              <a:gd name="adj1" fmla="val 42430"/>
              <a:gd name="adj2" fmla="val 49902"/>
            </a:avLst>
          </a:prstGeom>
          <a:solidFill>
            <a:schemeClr val="bg1"/>
          </a:solidFill>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6" name="Chave esquerda 75"/>
          <p:cNvSpPr/>
          <p:nvPr/>
        </p:nvSpPr>
        <p:spPr>
          <a:xfrm>
            <a:off x="8421569" y="3067636"/>
            <a:ext cx="234768" cy="3432018"/>
          </a:xfrm>
          <a:prstGeom prst="leftBrace">
            <a:avLst>
              <a:gd name="adj1" fmla="val 42430"/>
              <a:gd name="adj2" fmla="val 61637"/>
            </a:avLst>
          </a:prstGeom>
          <a:solidFill>
            <a:schemeClr val="bg1"/>
          </a:solidFill>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6" name="CaixaDeTexto 85"/>
          <p:cNvSpPr txBox="1"/>
          <p:nvPr/>
        </p:nvSpPr>
        <p:spPr>
          <a:xfrm>
            <a:off x="10129131" y="6491909"/>
            <a:ext cx="1276942" cy="215444"/>
          </a:xfrm>
          <a:prstGeom prst="rect">
            <a:avLst/>
          </a:prstGeom>
          <a:noFill/>
        </p:spPr>
        <p:txBody>
          <a:bodyPr wrap="square" rtlCol="0" anchor="ctr">
            <a:spAutoFit/>
          </a:bodyPr>
          <a:lstStyle/>
          <a:p>
            <a:r>
              <a:rPr lang="en-US" sz="800" dirty="0" smtClean="0"/>
              <a:t>* Comparing to Target</a:t>
            </a:r>
          </a:p>
        </p:txBody>
      </p:sp>
      <p:sp>
        <p:nvSpPr>
          <p:cNvPr id="68" name="CaixaDeTexto 67"/>
          <p:cNvSpPr txBox="1"/>
          <p:nvPr/>
        </p:nvSpPr>
        <p:spPr>
          <a:xfrm>
            <a:off x="248399" y="834179"/>
            <a:ext cx="3273014" cy="261610"/>
          </a:xfrm>
          <a:prstGeom prst="rect">
            <a:avLst/>
          </a:prstGeom>
          <a:solidFill>
            <a:schemeClr val="bg1"/>
          </a:solidFill>
        </p:spPr>
        <p:txBody>
          <a:bodyPr wrap="square" rtlCol="0">
            <a:spAutoFit/>
          </a:bodyPr>
          <a:lstStyle/>
          <a:p>
            <a:r>
              <a:rPr lang="en-US" sz="1100" dirty="0" smtClean="0"/>
              <a:t>FINANCIAL ANALYSIS – Data Base December/2020</a:t>
            </a:r>
            <a:endParaRPr lang="en-US" sz="1100" dirty="0"/>
          </a:p>
        </p:txBody>
      </p:sp>
      <p:pic>
        <p:nvPicPr>
          <p:cNvPr id="61" name="Imagem 60"/>
          <p:cNvPicPr>
            <a:picLocks/>
          </p:cNvPicPr>
          <p:nvPr/>
        </p:nvPicPr>
        <p:blipFill>
          <a:blip r:embed="rId7"/>
          <a:stretch>
            <a:fillRect/>
          </a:stretch>
        </p:blipFill>
        <p:spPr>
          <a:xfrm>
            <a:off x="-140400" y="1249200"/>
            <a:ext cx="2887200" cy="5212800"/>
          </a:xfrm>
          <a:prstGeom prst="rect">
            <a:avLst/>
          </a:prstGeom>
        </p:spPr>
      </p:pic>
      <p:pic>
        <p:nvPicPr>
          <p:cNvPr id="62" name="Imagem 61"/>
          <p:cNvPicPr>
            <a:picLocks/>
          </p:cNvPicPr>
          <p:nvPr/>
        </p:nvPicPr>
        <p:blipFill>
          <a:blip r:embed="rId8"/>
          <a:stretch>
            <a:fillRect/>
          </a:stretch>
        </p:blipFill>
        <p:spPr>
          <a:xfrm>
            <a:off x="2725200" y="1173600"/>
            <a:ext cx="1904400" cy="2088000"/>
          </a:xfrm>
          <a:prstGeom prst="rect">
            <a:avLst/>
          </a:prstGeom>
        </p:spPr>
      </p:pic>
      <p:pic>
        <p:nvPicPr>
          <p:cNvPr id="63" name="Imagem 62"/>
          <p:cNvPicPr>
            <a:picLocks/>
          </p:cNvPicPr>
          <p:nvPr/>
        </p:nvPicPr>
        <p:blipFill>
          <a:blip r:embed="rId9"/>
          <a:stretch>
            <a:fillRect/>
          </a:stretch>
        </p:blipFill>
        <p:spPr>
          <a:xfrm>
            <a:off x="2725200" y="3286800"/>
            <a:ext cx="1904400" cy="2088000"/>
          </a:xfrm>
          <a:prstGeom prst="rect">
            <a:avLst/>
          </a:prstGeom>
        </p:spPr>
      </p:pic>
      <p:pic>
        <p:nvPicPr>
          <p:cNvPr id="69" name="Imagem 68"/>
          <p:cNvPicPr>
            <a:picLocks/>
          </p:cNvPicPr>
          <p:nvPr/>
        </p:nvPicPr>
        <p:blipFill>
          <a:blip r:embed="rId10"/>
          <a:stretch>
            <a:fillRect/>
          </a:stretch>
        </p:blipFill>
        <p:spPr>
          <a:xfrm>
            <a:off x="2725200" y="5400000"/>
            <a:ext cx="1904400" cy="1360800"/>
          </a:xfrm>
          <a:prstGeom prst="rect">
            <a:avLst/>
          </a:prstGeom>
        </p:spPr>
      </p:pic>
      <p:pic>
        <p:nvPicPr>
          <p:cNvPr id="2" name="Imagem 1"/>
          <p:cNvPicPr>
            <a:picLocks/>
          </p:cNvPicPr>
          <p:nvPr/>
        </p:nvPicPr>
        <p:blipFill>
          <a:blip r:embed="rId11"/>
          <a:stretch>
            <a:fillRect/>
          </a:stretch>
        </p:blipFill>
        <p:spPr>
          <a:xfrm>
            <a:off x="4881600" y="5288400"/>
            <a:ext cx="1875600" cy="1494000"/>
          </a:xfrm>
          <a:prstGeom prst="rect">
            <a:avLst/>
          </a:prstGeom>
        </p:spPr>
      </p:pic>
      <p:cxnSp>
        <p:nvCxnSpPr>
          <p:cNvPr id="71" name="Conector reto 70"/>
          <p:cNvCxnSpPr/>
          <p:nvPr/>
        </p:nvCxnSpPr>
        <p:spPr>
          <a:xfrm flipH="1">
            <a:off x="4769825" y="5182216"/>
            <a:ext cx="365174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2" name="CaixaDeTexto 71"/>
          <p:cNvSpPr txBox="1"/>
          <p:nvPr/>
        </p:nvSpPr>
        <p:spPr>
          <a:xfrm>
            <a:off x="4997643" y="1145029"/>
            <a:ext cx="2208995" cy="261610"/>
          </a:xfrm>
          <a:prstGeom prst="rect">
            <a:avLst/>
          </a:prstGeom>
          <a:solidFill>
            <a:schemeClr val="bg1"/>
          </a:solidFill>
        </p:spPr>
        <p:txBody>
          <a:bodyPr wrap="square" rtlCol="0">
            <a:spAutoFit/>
          </a:bodyPr>
          <a:lstStyle/>
          <a:p>
            <a:pPr algn="ctr"/>
            <a:r>
              <a:rPr lang="en-US" sz="1100" b="1" dirty="0"/>
              <a:t>January/2021</a:t>
            </a:r>
          </a:p>
        </p:txBody>
      </p:sp>
      <p:sp>
        <p:nvSpPr>
          <p:cNvPr id="87" name="CaixaDeTexto 86"/>
          <p:cNvSpPr txBox="1"/>
          <p:nvPr/>
        </p:nvSpPr>
        <p:spPr>
          <a:xfrm>
            <a:off x="7495200" y="1145029"/>
            <a:ext cx="2035826" cy="261610"/>
          </a:xfrm>
          <a:prstGeom prst="rect">
            <a:avLst/>
          </a:prstGeom>
          <a:solidFill>
            <a:schemeClr val="bg1"/>
          </a:solidFill>
        </p:spPr>
        <p:txBody>
          <a:bodyPr wrap="square" rtlCol="0">
            <a:spAutoFit/>
          </a:bodyPr>
          <a:lstStyle/>
          <a:p>
            <a:pPr algn="ctr"/>
            <a:r>
              <a:rPr lang="en-US" sz="1100" b="1" dirty="0"/>
              <a:t>February/2021</a:t>
            </a:r>
          </a:p>
        </p:txBody>
      </p:sp>
      <p:sp>
        <p:nvSpPr>
          <p:cNvPr id="88" name="CaixaDeTexto 87"/>
          <p:cNvSpPr txBox="1"/>
          <p:nvPr/>
        </p:nvSpPr>
        <p:spPr>
          <a:xfrm>
            <a:off x="9814976" y="1145029"/>
            <a:ext cx="2102619" cy="261610"/>
          </a:xfrm>
          <a:prstGeom prst="rect">
            <a:avLst/>
          </a:prstGeom>
          <a:solidFill>
            <a:schemeClr val="bg1"/>
          </a:solidFill>
        </p:spPr>
        <p:txBody>
          <a:bodyPr wrap="square" rtlCol="0">
            <a:spAutoFit/>
          </a:bodyPr>
          <a:lstStyle/>
          <a:p>
            <a:pPr algn="ctr"/>
            <a:r>
              <a:rPr lang="en-US" sz="1100" b="1" dirty="0" smtClean="0"/>
              <a:t>March/2021</a:t>
            </a:r>
            <a:endParaRPr lang="en-US" sz="1100" b="1" dirty="0"/>
          </a:p>
        </p:txBody>
      </p:sp>
      <p:sp>
        <p:nvSpPr>
          <p:cNvPr id="89" name="CaixaDeTexto 88"/>
          <p:cNvSpPr txBox="1"/>
          <p:nvPr/>
        </p:nvSpPr>
        <p:spPr>
          <a:xfrm>
            <a:off x="4937231" y="1393483"/>
            <a:ext cx="2360501" cy="1200329"/>
          </a:xfrm>
          <a:prstGeom prst="rect">
            <a:avLst/>
          </a:prstGeom>
          <a:solidFill>
            <a:schemeClr val="bg1"/>
          </a:solidFill>
        </p:spPr>
        <p:txBody>
          <a:bodyPr wrap="square" rtlCol="0">
            <a:spAutoFit/>
          </a:bodyPr>
          <a:lstStyle/>
          <a:p>
            <a:pPr marL="228600" indent="-228600">
              <a:buFont typeface="+mj-lt"/>
              <a:buAutoNum type="arabicPeriod"/>
            </a:pPr>
            <a:r>
              <a:rPr lang="en-US" sz="900" dirty="0"/>
              <a:t>(Expropriation) </a:t>
            </a:r>
            <a:r>
              <a:rPr lang="en-US" sz="900" dirty="0" smtClean="0"/>
              <a:t>IDEIAS </a:t>
            </a:r>
            <a:r>
              <a:rPr lang="en-US" sz="900" dirty="0"/>
              <a:t>studies adequation – R$ </a:t>
            </a:r>
            <a:r>
              <a:rPr lang="en-US" sz="900" dirty="0" smtClean="0"/>
              <a:t>108 </a:t>
            </a:r>
            <a:r>
              <a:rPr lang="en-US" sz="900" dirty="0"/>
              <a:t>K</a:t>
            </a:r>
          </a:p>
          <a:p>
            <a:pPr marL="228600" indent="-228600">
              <a:buFont typeface="+mj-lt"/>
              <a:buAutoNum type="arabicPeriod"/>
            </a:pPr>
            <a:endParaRPr lang="en-US" sz="900" dirty="0"/>
          </a:p>
          <a:p>
            <a:pPr marL="228600" indent="-228600">
              <a:buFont typeface="+mj-lt"/>
              <a:buAutoNum type="arabicPeriod"/>
            </a:pPr>
            <a:r>
              <a:rPr lang="en-US" sz="900" dirty="0"/>
              <a:t>(Studies and Designs) BMA / Rajendra – R$ </a:t>
            </a:r>
            <a:r>
              <a:rPr lang="en-US" sz="900" dirty="0" smtClean="0"/>
              <a:t>106 K</a:t>
            </a:r>
          </a:p>
          <a:p>
            <a:pPr marL="228600" indent="-228600">
              <a:buFont typeface="+mj-lt"/>
              <a:buAutoNum type="arabicPeriod"/>
            </a:pPr>
            <a:endParaRPr lang="en-US" sz="900" dirty="0"/>
          </a:p>
          <a:p>
            <a:pPr marL="228600" indent="-228600">
              <a:buFont typeface="+mj-lt"/>
              <a:buAutoNum type="arabicPeriod"/>
            </a:pPr>
            <a:r>
              <a:rPr lang="en-US" sz="900" dirty="0" smtClean="0"/>
              <a:t>(</a:t>
            </a:r>
            <a:r>
              <a:rPr lang="en-US" sz="900" dirty="0"/>
              <a:t>License) </a:t>
            </a:r>
            <a:r>
              <a:rPr lang="en-US" sz="900" dirty="0" smtClean="0"/>
              <a:t>RAIPA/PAIPA </a:t>
            </a:r>
            <a:r>
              <a:rPr lang="en-US" sz="900" dirty="0"/>
              <a:t>/ Traffic Impact Study  – R$ </a:t>
            </a:r>
            <a:r>
              <a:rPr lang="en-US" sz="900" dirty="0" smtClean="0"/>
              <a:t>82 K</a:t>
            </a:r>
            <a:endParaRPr lang="en-US" sz="900" dirty="0"/>
          </a:p>
        </p:txBody>
      </p:sp>
      <p:sp>
        <p:nvSpPr>
          <p:cNvPr id="90" name="CaixaDeTexto 89"/>
          <p:cNvSpPr txBox="1"/>
          <p:nvPr/>
        </p:nvSpPr>
        <p:spPr>
          <a:xfrm>
            <a:off x="7320738" y="1411913"/>
            <a:ext cx="2350976" cy="1200329"/>
          </a:xfrm>
          <a:prstGeom prst="rect">
            <a:avLst/>
          </a:prstGeom>
          <a:solidFill>
            <a:schemeClr val="bg1"/>
          </a:solidFill>
        </p:spPr>
        <p:txBody>
          <a:bodyPr wrap="square" rtlCol="0">
            <a:spAutoFit/>
          </a:bodyPr>
          <a:lstStyle/>
          <a:p>
            <a:pPr marL="228600" indent="-228600">
              <a:buFont typeface="+mj-lt"/>
              <a:buAutoNum type="arabicPeriod"/>
            </a:pPr>
            <a:r>
              <a:rPr lang="en-US" sz="900" dirty="0"/>
              <a:t>(Curve Beaming Tooling) Delivery of 5 sets from NINIVE – R$ </a:t>
            </a:r>
            <a:r>
              <a:rPr lang="en-US" sz="900" dirty="0" smtClean="0"/>
              <a:t>17,0 </a:t>
            </a:r>
            <a:r>
              <a:rPr lang="en-US" sz="900" dirty="0"/>
              <a:t>MM</a:t>
            </a:r>
          </a:p>
          <a:p>
            <a:pPr marL="228600" indent="-228600">
              <a:buFont typeface="+mj-lt"/>
              <a:buAutoNum type="arabicPeriod"/>
            </a:pPr>
            <a:endParaRPr lang="en-US" sz="900" dirty="0">
              <a:solidFill>
                <a:schemeClr val="accent1"/>
              </a:solidFill>
            </a:endParaRPr>
          </a:p>
          <a:p>
            <a:pPr marL="228600" indent="-228600">
              <a:buFont typeface="+mj-lt"/>
              <a:buAutoNum type="arabicPeriod"/>
            </a:pPr>
            <a:r>
              <a:rPr lang="en-US" sz="900" dirty="0"/>
              <a:t>(EPC Company) </a:t>
            </a:r>
            <a:r>
              <a:rPr lang="en-US" sz="900" dirty="0" smtClean="0"/>
              <a:t>Powerchina Preliminary </a:t>
            </a:r>
            <a:r>
              <a:rPr lang="en-US" sz="900" dirty="0"/>
              <a:t>Works – R$ </a:t>
            </a:r>
            <a:r>
              <a:rPr lang="en-US" sz="900" dirty="0" smtClean="0"/>
              <a:t>4,0 MM</a:t>
            </a:r>
          </a:p>
          <a:p>
            <a:pPr marL="228600" indent="-228600">
              <a:buFont typeface="+mj-lt"/>
              <a:buAutoNum type="arabicPeriod"/>
            </a:pPr>
            <a:endParaRPr lang="pt-BR" sz="900" dirty="0"/>
          </a:p>
          <a:p>
            <a:pPr marL="228600" indent="-228600">
              <a:buFont typeface="+mj-lt"/>
              <a:buAutoNum type="arabicPeriod"/>
            </a:pPr>
            <a:r>
              <a:rPr lang="en-US" sz="900" dirty="0"/>
              <a:t>(Expropriation) IDEIAS studies adequation – R$ </a:t>
            </a:r>
            <a:r>
              <a:rPr lang="en-US" sz="900" dirty="0" smtClean="0"/>
              <a:t>267 K</a:t>
            </a:r>
            <a:endParaRPr lang="en-US" sz="900" dirty="0"/>
          </a:p>
        </p:txBody>
      </p:sp>
      <p:sp>
        <p:nvSpPr>
          <p:cNvPr id="91" name="CaixaDeTexto 90"/>
          <p:cNvSpPr txBox="1"/>
          <p:nvPr/>
        </p:nvSpPr>
        <p:spPr>
          <a:xfrm>
            <a:off x="9682231" y="1411913"/>
            <a:ext cx="2350976" cy="1338828"/>
          </a:xfrm>
          <a:prstGeom prst="rect">
            <a:avLst/>
          </a:prstGeom>
          <a:solidFill>
            <a:schemeClr val="bg1"/>
          </a:solidFill>
        </p:spPr>
        <p:txBody>
          <a:bodyPr wrap="square" rtlCol="0">
            <a:spAutoFit/>
          </a:bodyPr>
          <a:lstStyle/>
          <a:p>
            <a:pPr marL="228600" indent="-228600">
              <a:buFont typeface="+mj-lt"/>
              <a:buAutoNum type="arabicPeriod"/>
            </a:pPr>
            <a:r>
              <a:rPr lang="en-US" sz="900" dirty="0" smtClean="0"/>
              <a:t>(Curve Beaming Tooling) Delivery of 3 sets from NINIVE / 3 sets Assembly / Spare Parts  – R$ 11,0 MM</a:t>
            </a:r>
          </a:p>
          <a:p>
            <a:pPr marL="228600" indent="-228600">
              <a:buFont typeface="+mj-lt"/>
              <a:buAutoNum type="arabicPeriod"/>
            </a:pPr>
            <a:endParaRPr lang="pt-BR" sz="900" dirty="0" smtClean="0">
              <a:solidFill>
                <a:schemeClr val="accent1"/>
              </a:solidFill>
            </a:endParaRPr>
          </a:p>
          <a:p>
            <a:pPr marL="228600" indent="-228600">
              <a:buFont typeface="+mj-lt"/>
              <a:buAutoNum type="arabicPeriod"/>
            </a:pPr>
            <a:r>
              <a:rPr lang="en-US" sz="900" dirty="0"/>
              <a:t>(Catwalk) Contract Downpayment – R$ </a:t>
            </a:r>
            <a:r>
              <a:rPr lang="en-US" sz="900" dirty="0" smtClean="0"/>
              <a:t>8,2 </a:t>
            </a:r>
            <a:r>
              <a:rPr lang="en-US" sz="900" dirty="0"/>
              <a:t>MM</a:t>
            </a:r>
          </a:p>
          <a:p>
            <a:pPr marL="228600" indent="-228600">
              <a:buFont typeface="+mj-lt"/>
              <a:buAutoNum type="arabicPeriod"/>
            </a:pPr>
            <a:endParaRPr lang="en-US" sz="900" dirty="0">
              <a:solidFill>
                <a:schemeClr val="accent1"/>
              </a:solidFill>
            </a:endParaRPr>
          </a:p>
          <a:p>
            <a:pPr marL="228600" indent="-228600">
              <a:buFont typeface="+mj-lt"/>
              <a:buAutoNum type="arabicPeriod"/>
            </a:pPr>
            <a:r>
              <a:rPr lang="en-US" sz="900" dirty="0" smtClean="0"/>
              <a:t>(EPC Company) Powerchina Preliminary Works – R$ 5,9 MM</a:t>
            </a:r>
          </a:p>
        </p:txBody>
      </p:sp>
      <p:sp>
        <p:nvSpPr>
          <p:cNvPr id="66" name="CaixaDeTexto 65"/>
          <p:cNvSpPr txBox="1"/>
          <p:nvPr/>
        </p:nvSpPr>
        <p:spPr>
          <a:xfrm>
            <a:off x="8666679" y="3844158"/>
            <a:ext cx="1199801" cy="2585323"/>
          </a:xfrm>
          <a:prstGeom prst="rect">
            <a:avLst/>
          </a:prstGeom>
          <a:solidFill>
            <a:schemeClr val="bg1"/>
          </a:solidFill>
        </p:spPr>
        <p:txBody>
          <a:bodyPr wrap="square" rtlCol="0">
            <a:spAutoFit/>
          </a:bodyPr>
          <a:lstStyle/>
          <a:p>
            <a:pPr marL="228600" indent="-228600">
              <a:buFont typeface="+mj-lt"/>
              <a:buAutoNum type="arabicPeriod"/>
            </a:pPr>
            <a:r>
              <a:rPr lang="en-US" sz="900" dirty="0" smtClean="0">
                <a:solidFill>
                  <a:srgbClr val="FF0000"/>
                </a:solidFill>
              </a:rPr>
              <a:t>EPC Company</a:t>
            </a:r>
          </a:p>
          <a:p>
            <a:pPr marL="228600" indent="-228600">
              <a:buFont typeface="+mj-lt"/>
              <a:buAutoNum type="arabicPeriod"/>
            </a:pPr>
            <a:endParaRPr lang="en-US" sz="900" dirty="0" smtClean="0">
              <a:solidFill>
                <a:srgbClr val="FF0000"/>
              </a:solidFill>
            </a:endParaRPr>
          </a:p>
          <a:p>
            <a:pPr marL="228600" indent="-228600">
              <a:buFont typeface="+mj-lt"/>
              <a:buAutoNum type="arabicPeriod"/>
            </a:pPr>
            <a:r>
              <a:rPr lang="en-US" sz="900" dirty="0" smtClean="0">
                <a:solidFill>
                  <a:srgbClr val="FF0000"/>
                </a:solidFill>
              </a:rPr>
              <a:t>Catwalk</a:t>
            </a:r>
          </a:p>
          <a:p>
            <a:pPr marL="228600" indent="-228600">
              <a:buFont typeface="+mj-lt"/>
              <a:buAutoNum type="arabicPeriod"/>
            </a:pPr>
            <a:endParaRPr lang="en-US" sz="900" dirty="0" smtClean="0">
              <a:solidFill>
                <a:srgbClr val="FF0000"/>
              </a:solidFill>
            </a:endParaRPr>
          </a:p>
          <a:p>
            <a:pPr marL="228600" indent="-228600">
              <a:buFont typeface="+mj-lt"/>
              <a:buAutoNum type="arabicPeriod"/>
            </a:pPr>
            <a:r>
              <a:rPr lang="en-US" sz="900" dirty="0" smtClean="0">
                <a:solidFill>
                  <a:srgbClr val="FF0000"/>
                </a:solidFill>
              </a:rPr>
              <a:t>Expropriation</a:t>
            </a:r>
          </a:p>
          <a:p>
            <a:pPr marL="228600" indent="-228600">
              <a:buFont typeface="+mj-lt"/>
              <a:buAutoNum type="arabicPeriod"/>
            </a:pPr>
            <a:endParaRPr lang="en-US" sz="900" dirty="0" smtClean="0">
              <a:solidFill>
                <a:srgbClr val="FF0000"/>
              </a:solidFill>
            </a:endParaRPr>
          </a:p>
          <a:p>
            <a:pPr marL="228600" indent="-228600">
              <a:buFont typeface="+mj-lt"/>
              <a:buAutoNum type="arabicPeriod"/>
            </a:pPr>
            <a:r>
              <a:rPr lang="en-US" sz="900" dirty="0" smtClean="0">
                <a:solidFill>
                  <a:srgbClr val="FF0000"/>
                </a:solidFill>
              </a:rPr>
              <a:t>Cables &amp; Support</a:t>
            </a:r>
          </a:p>
          <a:p>
            <a:pPr marL="228600" indent="-228600">
              <a:buFont typeface="+mj-lt"/>
              <a:buAutoNum type="arabicPeriod"/>
            </a:pPr>
            <a:endParaRPr lang="en-US" sz="900" dirty="0" smtClean="0">
              <a:solidFill>
                <a:srgbClr val="FF0000"/>
              </a:solidFill>
            </a:endParaRPr>
          </a:p>
          <a:p>
            <a:pPr marL="228600" indent="-228600">
              <a:buFont typeface="+mj-lt"/>
              <a:buAutoNum type="arabicPeriod"/>
            </a:pPr>
            <a:r>
              <a:rPr lang="en-US" sz="900" dirty="0" smtClean="0">
                <a:solidFill>
                  <a:srgbClr val="0070C0"/>
                </a:solidFill>
              </a:rPr>
              <a:t>Provision</a:t>
            </a:r>
          </a:p>
          <a:p>
            <a:pPr marL="228600" indent="-228600">
              <a:buFont typeface="+mj-lt"/>
              <a:buAutoNum type="arabicPeriod"/>
            </a:pPr>
            <a:endParaRPr lang="en-US" sz="900" dirty="0" smtClean="0">
              <a:solidFill>
                <a:srgbClr val="0070C0"/>
              </a:solidFill>
            </a:endParaRPr>
          </a:p>
          <a:p>
            <a:pPr marL="228600" indent="-228600">
              <a:buFont typeface="+mj-lt"/>
              <a:buAutoNum type="arabicPeriod"/>
            </a:pPr>
            <a:r>
              <a:rPr lang="en-US" sz="900" dirty="0" smtClean="0">
                <a:solidFill>
                  <a:srgbClr val="0070C0"/>
                </a:solidFill>
              </a:rPr>
              <a:t>Bumper</a:t>
            </a:r>
          </a:p>
          <a:p>
            <a:pPr marL="228600" indent="-228600">
              <a:buFont typeface="+mj-lt"/>
              <a:buAutoNum type="arabicPeriod"/>
            </a:pPr>
            <a:endParaRPr lang="en-US" sz="900" dirty="0" smtClean="0">
              <a:solidFill>
                <a:srgbClr val="0070C0"/>
              </a:solidFill>
            </a:endParaRPr>
          </a:p>
          <a:p>
            <a:pPr marL="228600" indent="-228600">
              <a:buFont typeface="+mj-lt"/>
              <a:buAutoNum type="arabicPeriod"/>
            </a:pPr>
            <a:r>
              <a:rPr lang="en-US" sz="900" dirty="0" smtClean="0">
                <a:solidFill>
                  <a:srgbClr val="0070C0"/>
                </a:solidFill>
              </a:rPr>
              <a:t>Studies and designs Phases 01 &amp; 02</a:t>
            </a:r>
          </a:p>
          <a:p>
            <a:pPr marL="228600" indent="-228600">
              <a:buFont typeface="+mj-lt"/>
              <a:buAutoNum type="arabicPeriod"/>
            </a:pPr>
            <a:endParaRPr lang="en-US" sz="900" dirty="0" smtClean="0">
              <a:solidFill>
                <a:srgbClr val="0070C0"/>
              </a:solidFill>
            </a:endParaRPr>
          </a:p>
          <a:p>
            <a:pPr marL="228600" indent="-228600">
              <a:buFont typeface="+mj-lt"/>
              <a:buAutoNum type="arabicPeriod"/>
            </a:pPr>
            <a:r>
              <a:rPr lang="en-US" sz="900" dirty="0" smtClean="0">
                <a:solidFill>
                  <a:srgbClr val="0070C0"/>
                </a:solidFill>
              </a:rPr>
              <a:t>Camp Site</a:t>
            </a:r>
            <a:endParaRPr lang="en-US" sz="900" dirty="0">
              <a:solidFill>
                <a:srgbClr val="0070C0"/>
              </a:solidFill>
            </a:endParaRPr>
          </a:p>
        </p:txBody>
      </p:sp>
      <p:sp>
        <p:nvSpPr>
          <p:cNvPr id="67" name="CaixaDeTexto 66"/>
          <p:cNvSpPr txBox="1"/>
          <p:nvPr/>
        </p:nvSpPr>
        <p:spPr>
          <a:xfrm>
            <a:off x="9866480" y="3845943"/>
            <a:ext cx="1029503" cy="2585323"/>
          </a:xfrm>
          <a:prstGeom prst="rect">
            <a:avLst/>
          </a:prstGeom>
          <a:solidFill>
            <a:schemeClr val="bg1"/>
          </a:solidFill>
        </p:spPr>
        <p:txBody>
          <a:bodyPr wrap="square" rtlCol="0">
            <a:spAutoFit/>
          </a:bodyPr>
          <a:lstStyle/>
          <a:p>
            <a:pPr algn="ctr"/>
            <a:r>
              <a:rPr lang="pt-BR" sz="900" dirty="0" smtClean="0">
                <a:solidFill>
                  <a:srgbClr val="FF0000"/>
                </a:solidFill>
              </a:rPr>
              <a:t>- R$ 285,18 MM</a:t>
            </a:r>
            <a:endParaRPr lang="en-US" sz="900" dirty="0" smtClean="0">
              <a:solidFill>
                <a:srgbClr val="FF0000"/>
              </a:solidFill>
            </a:endParaRPr>
          </a:p>
          <a:p>
            <a:pPr algn="ctr"/>
            <a:endParaRPr lang="en-US" sz="900" dirty="0">
              <a:solidFill>
                <a:srgbClr val="FF0000"/>
              </a:solidFill>
            </a:endParaRPr>
          </a:p>
          <a:p>
            <a:pPr algn="ctr"/>
            <a:r>
              <a:rPr lang="pt-BR" sz="900" dirty="0" smtClean="0">
                <a:solidFill>
                  <a:srgbClr val="FF0000"/>
                </a:solidFill>
              </a:rPr>
              <a:t>-R$ 30,33 MM</a:t>
            </a:r>
            <a:endParaRPr lang="en-US" sz="900" dirty="0" smtClean="0">
              <a:solidFill>
                <a:srgbClr val="FF0000"/>
              </a:solidFill>
            </a:endParaRPr>
          </a:p>
          <a:p>
            <a:pPr algn="ctr"/>
            <a:endParaRPr lang="en-US" sz="900" dirty="0">
              <a:solidFill>
                <a:srgbClr val="FF0000"/>
              </a:solidFill>
            </a:endParaRPr>
          </a:p>
          <a:p>
            <a:pPr algn="ctr"/>
            <a:r>
              <a:rPr lang="en-US" sz="900" dirty="0" smtClean="0">
                <a:solidFill>
                  <a:srgbClr val="FF0000"/>
                </a:solidFill>
              </a:rPr>
              <a:t>- R$ 25,98 MM</a:t>
            </a:r>
          </a:p>
          <a:p>
            <a:pPr algn="ctr"/>
            <a:endParaRPr lang="pt-BR" sz="900" dirty="0" smtClean="0">
              <a:solidFill>
                <a:srgbClr val="FF0000"/>
              </a:solidFill>
            </a:endParaRPr>
          </a:p>
          <a:p>
            <a:pPr algn="ctr"/>
            <a:r>
              <a:rPr lang="pt-BR" sz="900" dirty="0" smtClean="0">
                <a:solidFill>
                  <a:srgbClr val="FF0000"/>
                </a:solidFill>
              </a:rPr>
              <a:t>- R$ 13,99 MM</a:t>
            </a:r>
          </a:p>
          <a:p>
            <a:pPr algn="ctr"/>
            <a:endParaRPr lang="pt-BR" sz="900" dirty="0" smtClean="0">
              <a:solidFill>
                <a:srgbClr val="FF0000"/>
              </a:solidFill>
            </a:endParaRPr>
          </a:p>
          <a:p>
            <a:pPr algn="ctr"/>
            <a:endParaRPr lang="pt-BR" sz="900" dirty="0">
              <a:solidFill>
                <a:srgbClr val="FF0000"/>
              </a:solidFill>
            </a:endParaRPr>
          </a:p>
          <a:p>
            <a:pPr algn="ctr"/>
            <a:r>
              <a:rPr lang="pt-BR" sz="900" dirty="0" smtClean="0">
                <a:solidFill>
                  <a:srgbClr val="0070C0"/>
                </a:solidFill>
              </a:rPr>
              <a:t>R$ 19,23 MM</a:t>
            </a:r>
          </a:p>
          <a:p>
            <a:pPr algn="ctr"/>
            <a:endParaRPr lang="pt-BR" sz="900" dirty="0">
              <a:solidFill>
                <a:srgbClr val="0070C0"/>
              </a:solidFill>
            </a:endParaRPr>
          </a:p>
          <a:p>
            <a:pPr algn="ctr"/>
            <a:r>
              <a:rPr lang="pt-BR" sz="900" dirty="0" smtClean="0">
                <a:solidFill>
                  <a:srgbClr val="0070C0"/>
                </a:solidFill>
              </a:rPr>
              <a:t>R$ 0,80 MM</a:t>
            </a:r>
          </a:p>
          <a:p>
            <a:pPr algn="ctr"/>
            <a:endParaRPr lang="pt-BR" sz="900" dirty="0">
              <a:solidFill>
                <a:srgbClr val="0070C0"/>
              </a:solidFill>
            </a:endParaRPr>
          </a:p>
          <a:p>
            <a:pPr algn="ctr"/>
            <a:r>
              <a:rPr lang="pt-BR" sz="900" dirty="0" smtClean="0">
                <a:solidFill>
                  <a:srgbClr val="0070C0"/>
                </a:solidFill>
              </a:rPr>
              <a:t>R$ 0,17 MM</a:t>
            </a:r>
          </a:p>
          <a:p>
            <a:pPr algn="ctr"/>
            <a:endParaRPr lang="pt-BR" sz="900" dirty="0">
              <a:solidFill>
                <a:srgbClr val="0070C0"/>
              </a:solidFill>
            </a:endParaRPr>
          </a:p>
          <a:p>
            <a:pPr algn="ctr"/>
            <a:endParaRPr lang="pt-BR" sz="900" dirty="0" smtClean="0">
              <a:solidFill>
                <a:srgbClr val="0070C0"/>
              </a:solidFill>
            </a:endParaRPr>
          </a:p>
          <a:p>
            <a:pPr algn="ctr"/>
            <a:endParaRPr lang="pt-BR" sz="900" dirty="0">
              <a:solidFill>
                <a:srgbClr val="0070C0"/>
              </a:solidFill>
            </a:endParaRPr>
          </a:p>
          <a:p>
            <a:pPr algn="ctr"/>
            <a:r>
              <a:rPr lang="pt-BR" sz="900" dirty="0" smtClean="0">
                <a:solidFill>
                  <a:srgbClr val="0070C0"/>
                </a:solidFill>
              </a:rPr>
              <a:t>R$ 0,13 MM</a:t>
            </a:r>
            <a:endParaRPr lang="en-US" sz="900" dirty="0" smtClean="0">
              <a:solidFill>
                <a:srgbClr val="0070C0"/>
              </a:solidFill>
            </a:endParaRPr>
          </a:p>
        </p:txBody>
      </p:sp>
      <p:sp>
        <p:nvSpPr>
          <p:cNvPr id="70" name="CaixaDeTexto 69"/>
          <p:cNvSpPr txBox="1"/>
          <p:nvPr/>
        </p:nvSpPr>
        <p:spPr>
          <a:xfrm>
            <a:off x="10917316" y="3842631"/>
            <a:ext cx="1029503" cy="2585323"/>
          </a:xfrm>
          <a:prstGeom prst="rect">
            <a:avLst/>
          </a:prstGeom>
          <a:solidFill>
            <a:schemeClr val="bg1"/>
          </a:solidFill>
        </p:spPr>
        <p:txBody>
          <a:bodyPr wrap="square" rtlCol="0">
            <a:spAutoFit/>
          </a:bodyPr>
          <a:lstStyle/>
          <a:p>
            <a:pPr algn="ctr"/>
            <a:r>
              <a:rPr lang="pt-BR" sz="900" dirty="0" smtClean="0">
                <a:solidFill>
                  <a:srgbClr val="FF0000"/>
                </a:solidFill>
              </a:rPr>
              <a:t>-24,91%</a:t>
            </a:r>
            <a:endParaRPr lang="en-US" sz="900" dirty="0" smtClean="0">
              <a:solidFill>
                <a:srgbClr val="FF0000"/>
              </a:solidFill>
            </a:endParaRPr>
          </a:p>
          <a:p>
            <a:pPr algn="ctr"/>
            <a:endParaRPr lang="en-US" sz="900" dirty="0">
              <a:solidFill>
                <a:srgbClr val="FF0000"/>
              </a:solidFill>
            </a:endParaRPr>
          </a:p>
          <a:p>
            <a:pPr algn="ctr"/>
            <a:r>
              <a:rPr lang="pt-BR" sz="900" dirty="0" smtClean="0">
                <a:solidFill>
                  <a:srgbClr val="FF0000"/>
                </a:solidFill>
              </a:rPr>
              <a:t>-53,13%</a:t>
            </a:r>
            <a:endParaRPr lang="en-US" sz="900" dirty="0" smtClean="0">
              <a:solidFill>
                <a:srgbClr val="FF0000"/>
              </a:solidFill>
            </a:endParaRPr>
          </a:p>
          <a:p>
            <a:pPr algn="ctr"/>
            <a:endParaRPr lang="en-US" sz="900" dirty="0">
              <a:solidFill>
                <a:srgbClr val="FF0000"/>
              </a:solidFill>
            </a:endParaRPr>
          </a:p>
          <a:p>
            <a:pPr algn="ctr"/>
            <a:r>
              <a:rPr lang="en-US" sz="900" dirty="0" smtClean="0">
                <a:solidFill>
                  <a:srgbClr val="FF0000"/>
                </a:solidFill>
              </a:rPr>
              <a:t>-77,35%</a:t>
            </a:r>
          </a:p>
          <a:p>
            <a:pPr algn="ctr"/>
            <a:endParaRPr lang="pt-BR" sz="900" dirty="0">
              <a:solidFill>
                <a:srgbClr val="FF0000"/>
              </a:solidFill>
            </a:endParaRPr>
          </a:p>
          <a:p>
            <a:pPr algn="ctr"/>
            <a:r>
              <a:rPr lang="pt-BR" sz="900" dirty="0" smtClean="0">
                <a:solidFill>
                  <a:srgbClr val="FF0000"/>
                </a:solidFill>
              </a:rPr>
              <a:t>-225,06%</a:t>
            </a:r>
          </a:p>
          <a:p>
            <a:pPr algn="ctr"/>
            <a:endParaRPr lang="pt-BR" sz="900" dirty="0">
              <a:solidFill>
                <a:srgbClr val="FF0000"/>
              </a:solidFill>
            </a:endParaRPr>
          </a:p>
          <a:p>
            <a:pPr algn="ctr"/>
            <a:endParaRPr lang="pt-BR" sz="900" dirty="0" smtClean="0">
              <a:solidFill>
                <a:srgbClr val="FF0000"/>
              </a:solidFill>
            </a:endParaRPr>
          </a:p>
          <a:p>
            <a:pPr algn="ctr"/>
            <a:r>
              <a:rPr lang="pt-BR" sz="900" dirty="0" smtClean="0">
                <a:solidFill>
                  <a:srgbClr val="0070C0"/>
                </a:solidFill>
              </a:rPr>
              <a:t>99,18%</a:t>
            </a:r>
          </a:p>
          <a:p>
            <a:pPr algn="ctr"/>
            <a:endParaRPr lang="pt-BR" sz="900" dirty="0">
              <a:solidFill>
                <a:srgbClr val="0070C0"/>
              </a:solidFill>
            </a:endParaRPr>
          </a:p>
          <a:p>
            <a:pPr algn="ctr"/>
            <a:r>
              <a:rPr lang="pt-BR" sz="900" dirty="0" smtClean="0">
                <a:solidFill>
                  <a:srgbClr val="0070C0"/>
                </a:solidFill>
              </a:rPr>
              <a:t>100,00%</a:t>
            </a:r>
          </a:p>
          <a:p>
            <a:pPr algn="ctr"/>
            <a:endParaRPr lang="pt-BR" sz="900" dirty="0">
              <a:solidFill>
                <a:srgbClr val="0070C0"/>
              </a:solidFill>
            </a:endParaRPr>
          </a:p>
          <a:p>
            <a:pPr algn="ctr"/>
            <a:r>
              <a:rPr lang="pt-BR" sz="900" dirty="0" smtClean="0">
                <a:solidFill>
                  <a:srgbClr val="0070C0"/>
                </a:solidFill>
              </a:rPr>
              <a:t>2,71%</a:t>
            </a:r>
          </a:p>
          <a:p>
            <a:pPr algn="ctr"/>
            <a:endParaRPr lang="pt-BR" sz="900" dirty="0">
              <a:solidFill>
                <a:srgbClr val="0070C0"/>
              </a:solidFill>
            </a:endParaRPr>
          </a:p>
          <a:p>
            <a:pPr algn="ctr"/>
            <a:endParaRPr lang="pt-BR" sz="900" dirty="0" smtClean="0">
              <a:solidFill>
                <a:srgbClr val="0070C0"/>
              </a:solidFill>
            </a:endParaRPr>
          </a:p>
          <a:p>
            <a:pPr algn="ctr"/>
            <a:endParaRPr lang="pt-BR" sz="900" dirty="0">
              <a:solidFill>
                <a:srgbClr val="0070C0"/>
              </a:solidFill>
            </a:endParaRPr>
          </a:p>
          <a:p>
            <a:pPr algn="ctr"/>
            <a:r>
              <a:rPr lang="pt-BR" sz="900" dirty="0" smtClean="0">
                <a:solidFill>
                  <a:srgbClr val="0070C0"/>
                </a:solidFill>
              </a:rPr>
              <a:t>6,28%</a:t>
            </a:r>
            <a:endParaRPr lang="en-US" sz="900" dirty="0" smtClean="0">
              <a:solidFill>
                <a:srgbClr val="0070C0"/>
              </a:solidFill>
            </a:endParaRPr>
          </a:p>
        </p:txBody>
      </p:sp>
      <p:sp>
        <p:nvSpPr>
          <p:cNvPr id="84" name="CaixaDeTexto 83"/>
          <p:cNvSpPr txBox="1"/>
          <p:nvPr/>
        </p:nvSpPr>
        <p:spPr>
          <a:xfrm>
            <a:off x="6847870" y="5288400"/>
            <a:ext cx="1629053" cy="1415772"/>
          </a:xfrm>
          <a:prstGeom prst="rect">
            <a:avLst/>
          </a:prstGeom>
          <a:noFill/>
          <a:ln w="6350">
            <a:solidFill>
              <a:schemeClr val="bg1">
                <a:lumMod val="85000"/>
              </a:schemeClr>
            </a:solidFill>
          </a:ln>
        </p:spPr>
        <p:txBody>
          <a:bodyPr wrap="square" rtlCol="0" anchor="ctr">
            <a:spAutoFit/>
          </a:bodyPr>
          <a:lstStyle/>
          <a:p>
            <a:pPr algn="just"/>
            <a:r>
              <a:rPr lang="en-US" sz="900" dirty="0" smtClean="0"/>
              <a:t>Variation between projections with the current currency quotation and projections with the Budget dollar quotation R$ 4,07.</a:t>
            </a:r>
          </a:p>
          <a:p>
            <a:pPr algn="just"/>
            <a:endParaRPr lang="en-US" sz="900" dirty="0" smtClean="0"/>
          </a:p>
          <a:p>
            <a:pPr algn="just"/>
            <a:r>
              <a:rPr lang="en-US" sz="800" b="1" dirty="0" smtClean="0"/>
              <a:t>Current Currency Quotations:</a:t>
            </a:r>
          </a:p>
          <a:p>
            <a:pPr algn="just"/>
            <a:r>
              <a:rPr lang="en-US" sz="800" dirty="0" smtClean="0"/>
              <a:t>Dollar quotation R$ 5,35</a:t>
            </a:r>
          </a:p>
          <a:p>
            <a:pPr algn="just"/>
            <a:r>
              <a:rPr lang="en-US" sz="800" dirty="0" smtClean="0"/>
              <a:t>Euro quotation R$ 6,48</a:t>
            </a:r>
          </a:p>
          <a:p>
            <a:pPr algn="just"/>
            <a:r>
              <a:rPr lang="en-US" sz="800" dirty="0" smtClean="0"/>
              <a:t>Pound quotation R$ 7,29</a:t>
            </a:r>
            <a:endParaRPr lang="en-US" sz="800" dirty="0"/>
          </a:p>
        </p:txBody>
      </p:sp>
    </p:spTree>
    <p:extLst>
      <p:ext uri="{BB962C8B-B14F-4D97-AF65-F5344CB8AC3E}">
        <p14:creationId xmlns:p14="http://schemas.microsoft.com/office/powerpoint/2010/main" val="29944701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Tema do Office">
  <a:themeElements>
    <a:clrScheme name="Personalizada 38">
      <a:dk1>
        <a:sysClr val="windowText" lastClr="000000"/>
      </a:dk1>
      <a:lt1>
        <a:sysClr val="window" lastClr="FFFFFF"/>
      </a:lt1>
      <a:dk2>
        <a:srgbClr val="44546A"/>
      </a:dk2>
      <a:lt2>
        <a:srgbClr val="E7E6E6"/>
      </a:lt2>
      <a:accent1>
        <a:srgbClr val="5B9BD5"/>
      </a:accent1>
      <a:accent2>
        <a:srgbClr val="C00000"/>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Retrospectiva">
  <a:themeElements>
    <a:clrScheme name="Retrospectiva">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21929</TotalTime>
  <Words>2906</Words>
  <Application>Microsoft Office PowerPoint</Application>
  <PresentationFormat>Widescreen</PresentationFormat>
  <Paragraphs>788</Paragraphs>
  <Slides>20</Slides>
  <Notes>20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20</vt:i4>
      </vt:variant>
    </vt:vector>
  </HeadingPairs>
  <TitlesOfParts>
    <vt:vector size="31" baseType="lpstr">
      <vt:lpstr>Microsoft YaHei</vt:lpstr>
      <vt:lpstr>宋体</vt:lpstr>
      <vt:lpstr>Arial</vt:lpstr>
      <vt:lpstr>Calibri</vt:lpstr>
      <vt:lpstr>Calibri Light</vt:lpstr>
      <vt:lpstr>Century Gothic</vt:lpstr>
      <vt:lpstr>Swis721 Hv BT</vt:lpstr>
      <vt:lpstr>Wingdings</vt:lpstr>
      <vt:lpstr>Tema do Office</vt:lpstr>
      <vt:lpstr>1_Tema do Office</vt:lpstr>
      <vt:lpstr>Retrospectiva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mariana.bonina@byd.com</dc:creator>
  <cp:lastModifiedBy>Edu.silva@byd.com</cp:lastModifiedBy>
  <cp:revision>1083</cp:revision>
  <cp:lastPrinted>2020-06-04T13:38:55Z</cp:lastPrinted>
  <dcterms:created xsi:type="dcterms:W3CDTF">2017-07-20T14:37:52Z</dcterms:created>
  <dcterms:modified xsi:type="dcterms:W3CDTF">2021-02-01T18:56:39Z</dcterms:modified>
</cp:coreProperties>
</file>