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58" r:id="rId4"/>
    <p:sldId id="261" r:id="rId5"/>
    <p:sldId id="262" r:id="rId6"/>
    <p:sldId id="263" r:id="rId7"/>
    <p:sldId id="265" r:id="rId8"/>
    <p:sldId id="264" r:id="rId9"/>
    <p:sldId id="266" r:id="rId10"/>
    <p:sldId id="267" r:id="rId11"/>
    <p:sldId id="268" r:id="rId12"/>
    <p:sldId id="25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81183" autoAdjust="0"/>
  </p:normalViewPr>
  <p:slideViewPr>
    <p:cSldViewPr snapToGrid="0">
      <p:cViewPr varScale="1">
        <p:scale>
          <a:sx n="92" d="100"/>
          <a:sy n="92" d="100"/>
        </p:scale>
        <p:origin x="13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F01847-FA7B-443B-9083-946F590F908C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9BE425-B518-45CA-874E-6999F670F4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308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Encoder</a:t>
            </a:r>
            <a:r>
              <a:rPr lang="zh-CN" altLang="en-US" dirty="0"/>
              <a:t>的作用是用来发现给定数据的压缩表示，</a:t>
            </a:r>
            <a:r>
              <a:rPr lang="en-US" altLang="zh-CN" dirty="0"/>
              <a:t>decoder</a:t>
            </a:r>
            <a:r>
              <a:rPr lang="zh-CN" altLang="en-US" dirty="0"/>
              <a:t>是用来重建原始输入。在训练时，</a:t>
            </a:r>
            <a:r>
              <a:rPr lang="en-US" altLang="zh-CN" dirty="0"/>
              <a:t>decoder </a:t>
            </a:r>
            <a:r>
              <a:rPr lang="zh-CN" altLang="en-US" dirty="0"/>
              <a:t>强迫 </a:t>
            </a:r>
            <a:r>
              <a:rPr lang="en-US" altLang="zh-CN" dirty="0"/>
              <a:t>autoencoder </a:t>
            </a:r>
            <a:r>
              <a:rPr lang="zh-CN" altLang="en-US" dirty="0"/>
              <a:t>选择最有信息量的特征，最终保存在压缩表示中。最终压缩后的表示就在中间的</a:t>
            </a:r>
            <a:r>
              <a:rPr lang="en-US" altLang="zh-CN" dirty="0"/>
              <a:t>coder</a:t>
            </a:r>
            <a:r>
              <a:rPr lang="zh-CN" altLang="en-US" dirty="0"/>
              <a:t>层当中。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9BE425-B518-45CA-874E-6999F670F4F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053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STFT</a:t>
            </a:r>
            <a:r>
              <a:rPr lang="zh-CN" altLang="en-US" dirty="0"/>
              <a:t>：短时傅里叶变换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9BE425-B518-45CA-874E-6999F670F4F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484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9BE425-B518-45CA-874E-6999F670F4F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06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ShortCut</a:t>
            </a:r>
            <a:r>
              <a:rPr lang="en-US" altLang="zh-CN" dirty="0"/>
              <a:t>: </a:t>
            </a:r>
            <a:r>
              <a:rPr lang="zh-CN" altLang="en-US" dirty="0"/>
              <a:t>解决深度模型中的退化问题：层数越深，梯度越容易发散，误差越大，难以训练。</a:t>
            </a:r>
            <a:r>
              <a:rPr lang="en-US" altLang="zh-CN" dirty="0" err="1"/>
              <a:t>ResNet</a:t>
            </a:r>
            <a:r>
              <a:rPr lang="zh-CN" altLang="en-US" dirty="0"/>
              <a:t>作者认为产生这种现象的原因是深度模型难以优化，难以收敛到较优的解，并假设相比于直接优化最初的</a:t>
            </a:r>
            <a:r>
              <a:rPr lang="en-US" altLang="zh-CN" dirty="0"/>
              <a:t>plain networks</a:t>
            </a:r>
            <a:r>
              <a:rPr lang="zh-CN" altLang="en-US" dirty="0"/>
              <a:t>的模型</a:t>
            </a:r>
            <a:r>
              <a:rPr lang="en-US" altLang="zh-CN" dirty="0"/>
              <a:t>F(x)=y</a:t>
            </a:r>
            <a:r>
              <a:rPr lang="zh-CN" altLang="en-US" dirty="0"/>
              <a:t>，残差</a:t>
            </a:r>
            <a:r>
              <a:rPr lang="en-US" altLang="zh-CN" dirty="0"/>
              <a:t>F(x)=y-x</a:t>
            </a:r>
            <a:r>
              <a:rPr lang="zh-CN" altLang="en-US" dirty="0"/>
              <a:t>更容易优化。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en-US" altLang="zh-CN" dirty="0"/>
              <a:t>1. </a:t>
            </a:r>
            <a:r>
              <a:rPr lang="zh-CN" altLang="en-US" dirty="0"/>
              <a:t>复用特征， </a:t>
            </a:r>
            <a:r>
              <a:rPr lang="en-US" altLang="zh-CN" dirty="0"/>
              <a:t>2. </a:t>
            </a:r>
            <a:r>
              <a:rPr lang="zh-CN" altLang="en-US" dirty="0"/>
              <a:t>旁支</a:t>
            </a:r>
            <a:r>
              <a:rPr lang="en-US" altLang="zh-CN" dirty="0"/>
              <a:t>block</a:t>
            </a:r>
            <a:r>
              <a:rPr lang="zh-CN" altLang="en-US" dirty="0"/>
              <a:t>内先通过</a:t>
            </a:r>
            <a:r>
              <a:rPr lang="en-US" altLang="zh-CN" dirty="0"/>
              <a:t>1x1</a:t>
            </a:r>
            <a:r>
              <a:rPr lang="zh-CN" altLang="en-US" dirty="0"/>
              <a:t>升维， 再接</a:t>
            </a:r>
            <a:r>
              <a:rPr lang="en-US" altLang="zh-CN" dirty="0" err="1"/>
              <a:t>depthwise</a:t>
            </a:r>
            <a:r>
              <a:rPr lang="en-US" altLang="zh-CN" dirty="0"/>
              <a:t> conv</a:t>
            </a:r>
            <a:r>
              <a:rPr lang="zh-CN" altLang="en-US" dirty="0"/>
              <a:t>以及</a:t>
            </a:r>
            <a:r>
              <a:rPr lang="en-US" altLang="zh-CN" dirty="0" err="1"/>
              <a:t>ReLU</a:t>
            </a:r>
            <a:r>
              <a:rPr lang="en-US" altLang="zh-CN" dirty="0"/>
              <a:t>, </a:t>
            </a:r>
            <a:r>
              <a:rPr lang="zh-CN" altLang="en-US" dirty="0"/>
              <a:t>通过增加</a:t>
            </a:r>
            <a:r>
              <a:rPr lang="en-US" altLang="zh-CN" dirty="0" err="1"/>
              <a:t>ReLU</a:t>
            </a:r>
            <a:r>
              <a:rPr lang="zh-CN" altLang="en-US" dirty="0"/>
              <a:t>的</a:t>
            </a:r>
            <a:r>
              <a:rPr lang="en-US" altLang="zh-CN" dirty="0" err="1"/>
              <a:t>InputDim</a:t>
            </a:r>
            <a:r>
              <a:rPr lang="zh-CN" altLang="en-US" dirty="0"/>
              <a:t>， 来缓解特征的退化情况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Relu6:</a:t>
            </a:r>
            <a:r>
              <a:rPr lang="zh-CN" altLang="it-IT" dirty="0"/>
              <a:t>在</a:t>
            </a:r>
            <a:r>
              <a:rPr lang="it-IT" altLang="zh-CN" dirty="0"/>
              <a:t>Mobile v1</a:t>
            </a:r>
            <a:r>
              <a:rPr lang="zh-CN" altLang="it-IT" dirty="0"/>
              <a:t>里面使用</a:t>
            </a:r>
            <a:r>
              <a:rPr lang="it-IT" altLang="zh-CN" dirty="0"/>
              <a:t>ReLU6</a:t>
            </a:r>
            <a:r>
              <a:rPr lang="zh-CN" altLang="it-IT" dirty="0"/>
              <a:t>，</a:t>
            </a:r>
            <a:r>
              <a:rPr lang="it-IT" altLang="zh-CN" dirty="0"/>
              <a:t>ReLU6</a:t>
            </a:r>
            <a:r>
              <a:rPr lang="zh-CN" altLang="it-IT" dirty="0"/>
              <a:t>就是普通的</a:t>
            </a:r>
            <a:r>
              <a:rPr lang="it-IT" altLang="zh-CN" dirty="0"/>
              <a:t>ReLU</a:t>
            </a:r>
            <a:r>
              <a:rPr lang="zh-CN" altLang="it-IT" dirty="0"/>
              <a:t>但是限制最大输出值为</a:t>
            </a:r>
            <a:r>
              <a:rPr lang="it-IT" altLang="zh-CN" dirty="0"/>
              <a:t>6</a:t>
            </a:r>
            <a:r>
              <a:rPr lang="zh-CN" altLang="it-IT" dirty="0"/>
              <a:t>（对输出值做</a:t>
            </a:r>
            <a:r>
              <a:rPr lang="it-IT" altLang="zh-CN" dirty="0"/>
              <a:t>clip</a:t>
            </a:r>
            <a:r>
              <a:rPr lang="zh-CN" altLang="it-IT" dirty="0"/>
              <a:t>），这是为了在移动端设备</a:t>
            </a:r>
            <a:r>
              <a:rPr lang="it-IT" altLang="zh-CN" dirty="0"/>
              <a:t>float16</a:t>
            </a:r>
            <a:r>
              <a:rPr lang="zh-CN" altLang="it-IT" dirty="0"/>
              <a:t>的低精度的时候，也能有很好的数值分辨率，如果对</a:t>
            </a:r>
            <a:r>
              <a:rPr lang="it-IT" altLang="zh-CN" dirty="0"/>
              <a:t>ReLU</a:t>
            </a:r>
            <a:r>
              <a:rPr lang="zh-CN" altLang="it-IT" dirty="0"/>
              <a:t>的激活范围不加限制，输出范围为</a:t>
            </a:r>
            <a:r>
              <a:rPr lang="it-IT" altLang="zh-CN" dirty="0"/>
              <a:t>0</a:t>
            </a:r>
            <a:r>
              <a:rPr lang="zh-CN" altLang="it-IT" dirty="0"/>
              <a:t>到正无穷，如果激活值非常大，分布在一个很大的范围内，则低精度的</a:t>
            </a:r>
            <a:r>
              <a:rPr lang="it-IT" altLang="zh-CN" dirty="0"/>
              <a:t>float16</a:t>
            </a:r>
            <a:r>
              <a:rPr lang="zh-CN" altLang="it-IT" dirty="0"/>
              <a:t>无法很好地精确描述如此大范围的数值，带来精度损失。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9BE425-B518-45CA-874E-6999F670F4F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170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9BE425-B518-45CA-874E-6999F670F4F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915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ReLU</a:t>
            </a:r>
            <a:r>
              <a:rPr lang="en-US" altLang="zh-CN" dirty="0"/>
              <a:t> </a:t>
            </a:r>
            <a:r>
              <a:rPr lang="zh-CN" altLang="en-US" dirty="0"/>
              <a:t>变换的例子嵌入高维的低维流形空间。 在这些例子中，初始螺旋被嵌入到使用随机矩阵 </a:t>
            </a:r>
            <a:r>
              <a:rPr lang="en-US" altLang="zh-CN" dirty="0"/>
              <a:t>T </a:t>
            </a:r>
            <a:r>
              <a:rPr lang="zh-CN" altLang="en-US" dirty="0"/>
              <a:t>后跟的 </a:t>
            </a:r>
            <a:r>
              <a:rPr lang="en-US" altLang="zh-CN" dirty="0"/>
              <a:t>n </a:t>
            </a:r>
            <a:r>
              <a:rPr lang="zh-CN" altLang="en-US" dirty="0"/>
              <a:t>维空间</a:t>
            </a:r>
            <a:r>
              <a:rPr lang="en-US" altLang="zh-CN" dirty="0" err="1"/>
              <a:t>ReLU</a:t>
            </a:r>
            <a:r>
              <a:rPr lang="zh-CN" altLang="en-US" dirty="0"/>
              <a:t>，然后使用 </a:t>
            </a:r>
            <a:r>
              <a:rPr lang="en-US" altLang="zh-CN" dirty="0"/>
              <a:t>T </a:t>
            </a:r>
            <a:r>
              <a:rPr lang="zh-CN" altLang="en-US" dirty="0"/>
              <a:t>投影回 </a:t>
            </a:r>
            <a:r>
              <a:rPr lang="en-US" altLang="zh-CN" dirty="0"/>
              <a:t>2D </a:t>
            </a:r>
            <a:r>
              <a:rPr lang="zh-CN" altLang="en-US" dirty="0"/>
              <a:t>空间−</a:t>
            </a:r>
            <a:r>
              <a:rPr lang="en-US" altLang="zh-CN" dirty="0"/>
              <a:t>1.</a:t>
            </a:r>
            <a:r>
              <a:rPr lang="zh-CN" altLang="en-US" dirty="0"/>
              <a:t>在上面的例子中，</a:t>
            </a:r>
            <a:r>
              <a:rPr lang="en-US" altLang="zh-CN" dirty="0"/>
              <a:t>n = 2, 3 </a:t>
            </a:r>
            <a:r>
              <a:rPr lang="zh-CN" altLang="en-US" dirty="0"/>
              <a:t>导致信息丢失，其中流形的某些点相互坍缩，而对于 </a:t>
            </a:r>
            <a:r>
              <a:rPr lang="en-US" altLang="zh-CN" dirty="0"/>
              <a:t>n = 15 </a:t>
            </a:r>
            <a:r>
              <a:rPr lang="zh-CN" altLang="en-US" dirty="0"/>
              <a:t>到 </a:t>
            </a:r>
            <a:r>
              <a:rPr lang="en-US" altLang="zh-CN" dirty="0"/>
              <a:t>30</a:t>
            </a:r>
            <a:r>
              <a:rPr lang="zh-CN" altLang="en-US" dirty="0"/>
              <a:t>，变换是高度非凸的。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9BE425-B518-45CA-874E-6999F670F4F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481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6C0039-F732-47AE-B4A3-7F8D4DF0ED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151CF5-CB41-406B-A816-8221D9C769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E84FBC-D9EF-4D8F-96E3-52A49B53C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05466-3E22-40E7-B78C-27BB97A3C600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15C6E9-E788-4F22-B039-6DEE89B0D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DC503A-ADC3-4DB8-A781-703F89BF8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E7FCC-8D00-484C-82D9-E81F12A96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027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58709-16FC-471D-B657-B142859DB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2FD465-B1C0-4FBA-8C50-C01E28DCE1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AB9E9-9FF1-4E52-BC1D-28DFCEAB3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05466-3E22-40E7-B78C-27BB97A3C600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0146C7-24A9-4C00-8B94-F19F1205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D22C46-FE02-42B3-8681-63E1BF436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E7FCC-8D00-484C-82D9-E81F12A96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162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7F7B75A-8BBA-4A5E-B044-2633958151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3DC8CC-B6F5-4B4B-A2F0-0B46B5887C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2C1978-6F11-4503-AF09-51373F929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05466-3E22-40E7-B78C-27BB97A3C600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3C6899-4291-44CA-A276-AFF15C45B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8CE58D-92D4-43C5-A2D1-26D025FE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E7FCC-8D00-484C-82D9-E81F12A96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736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CAC0A9-014C-44B1-B761-3C355792E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47AC58-5B59-4B34-B489-C10B78825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FB9C92-D08E-4FEB-98E7-4B9314B3F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05466-3E22-40E7-B78C-27BB97A3C600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655C79-2206-4903-A71D-854DCCFC3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992115-44EA-426A-A719-5E5A8B371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E7FCC-8D00-484C-82D9-E81F12A96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001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CC5474-A90B-4556-813D-DCC138EB3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F9C98C-1B30-41EE-97B5-042DADC4A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EB9CF4-1690-4DBB-884C-7D2C6C820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05466-3E22-40E7-B78C-27BB97A3C600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6D1645-1557-4C31-BB32-26397F3DC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F313E0-37F8-4E63-B8B1-3E0F19F51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E7FCC-8D00-484C-82D9-E81F12A96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500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2B702C-ECD7-459E-9C40-FC2B53B89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347C03-5323-4443-B7CD-E0840D536C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95C625-342D-4DD5-B725-AD12900BA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81E7DC-C605-4232-A752-8EDD305A8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05466-3E22-40E7-B78C-27BB97A3C600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2C5975-9FDE-4568-B42D-BD6D531C1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F09E1F-36AC-4685-A8E0-5CDC4D288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E7FCC-8D00-484C-82D9-E81F12A96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97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3117F1-8F84-4AF7-AC94-A98EE984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82E21C-5D4F-42CE-8CA8-A6329FB89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21A0AB-E9D3-4D06-A2AC-6BA23B84B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65F144D-33F8-4904-9289-AA2FCF11C0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DC47B6E-3EB6-4F8F-B8C7-61F58D8B3D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DEBA70C-40D1-422F-9C02-F5E97EC7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05466-3E22-40E7-B78C-27BB97A3C600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F3EE36A-C7F3-4FE2-B200-B384A160C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8656BD1-5A32-4864-9A49-3AD401E11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E7FCC-8D00-484C-82D9-E81F12A96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6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4B89BA-DB4A-4FFA-916C-2CB181C77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23FD16C-C4AE-47B2-8E91-6878A88E5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05466-3E22-40E7-B78C-27BB97A3C600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6F57486-43C8-4781-BF66-D629D236E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8C5EAEA-21A6-4C42-858C-BB2A05F07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E7FCC-8D00-484C-82D9-E81F12A96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475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EBF40EE-51CB-4E7D-806D-768F1413D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05466-3E22-40E7-B78C-27BB97A3C600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955DDB0-3988-46E8-86EF-17283A3F9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599D20-D589-429F-9877-1570007D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E7FCC-8D00-484C-82D9-E81F12A96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346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BA4FC-B2C9-44B3-96EE-D6567FE5B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0AC103-F59F-45B9-9C77-BED5E98B0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68895F-C79F-4339-B170-83A44B9606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AC224A-C6DA-4EC2-AC4B-68C27409F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05466-3E22-40E7-B78C-27BB97A3C600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D76D4E-7D10-4DC3-9706-D4349735C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6C661A-A117-457F-9E3E-3C948D98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E7FCC-8D00-484C-82D9-E81F12A96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809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23EB5E-8824-4B0D-8016-A22310C4C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6D2CF6C-DDC5-4A20-8422-1CE1000C40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FB9F9D-00AA-48A4-8CA0-90A85A66C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636084-1109-48FC-8C0E-0240DFB34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05466-3E22-40E7-B78C-27BB97A3C600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3543EC-DF71-4DB4-A219-9950468A8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9184CE-4880-4F93-A177-3BC61C90A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E7FCC-8D00-484C-82D9-E81F12A96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604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2BBAA13-6EF7-48FF-8D5F-54F6C0C4C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DF3275-D1FF-4224-8316-FDABF1F51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2E2D8E-C236-4C58-8DF7-70756A9F3B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05466-3E22-40E7-B78C-27BB97A3C600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6465A6-0619-4E43-BC80-A1286A9295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E40F69-0717-45C6-BF6A-94F757441E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E7FCC-8D00-484C-82D9-E81F12A96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923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DE5519-0281-44FA-831B-03437B18E1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AutoEncoder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31B884-7AFB-430B-904F-96B9ADEA98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 Based on the assumption that the AE cannot reconstruct sounds that are not used in training(unknown anomalous sounds)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7970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58328A-836C-4B5C-A09A-172E0370E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Depthwise</a:t>
            </a:r>
            <a:r>
              <a:rPr lang="en-US" altLang="zh-CN" dirty="0"/>
              <a:t> Separable Convolution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D453CDB-6F27-4444-B362-EF1EACD36BDA}"/>
              </a:ext>
            </a:extLst>
          </p:cNvPr>
          <p:cNvSpPr txBox="1"/>
          <p:nvPr/>
        </p:nvSpPr>
        <p:spPr>
          <a:xfrm>
            <a:off x="1197340" y="4797980"/>
            <a:ext cx="3234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CN" dirty="0"/>
              <a:t>N_depthwise = 3 × 3 × 3 = 27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2E21AF4-0594-462E-AE2E-85613C3E0F2B}"/>
              </a:ext>
            </a:extLst>
          </p:cNvPr>
          <p:cNvSpPr txBox="1"/>
          <p:nvPr/>
        </p:nvSpPr>
        <p:spPr>
          <a:xfrm>
            <a:off x="1197340" y="5167312"/>
            <a:ext cx="36878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N_pointwise</a:t>
            </a:r>
            <a:r>
              <a:rPr lang="en-US" altLang="zh-CN" dirty="0"/>
              <a:t>  = 1 × 1 × 3 × 4 = 12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717ACA9-EB2E-4635-BE39-500E2B383082}"/>
              </a:ext>
            </a:extLst>
          </p:cNvPr>
          <p:cNvSpPr txBox="1"/>
          <p:nvPr/>
        </p:nvSpPr>
        <p:spPr>
          <a:xfrm>
            <a:off x="6249753" y="4909910"/>
            <a:ext cx="5255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CN" dirty="0"/>
              <a:t>N_separable = N_depthwise + N_pointwise = 39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98501A8-A43D-4FE0-866E-8F23043D8F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440" y="1695178"/>
            <a:ext cx="4628571" cy="20000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D0F2108-A43E-42F3-ADF3-B98C7FFB7D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419" y="1715019"/>
            <a:ext cx="4952381" cy="2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091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30F40D-D489-4600-B405-104245868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ReLu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1B0C67C-C25C-41A7-B814-FD657A4EDE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40701" y="1299531"/>
            <a:ext cx="9632515" cy="5384151"/>
          </a:xfrm>
        </p:spPr>
      </p:pic>
    </p:spTree>
    <p:extLst>
      <p:ext uri="{BB962C8B-B14F-4D97-AF65-F5344CB8AC3E}">
        <p14:creationId xmlns:p14="http://schemas.microsoft.com/office/powerpoint/2010/main" val="508690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524AA11-C428-4906-954E-9F6BA21C6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0" y="887525"/>
            <a:ext cx="10083800" cy="533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693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CFFFEC-5AD7-4395-B6CF-472580D0D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Network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65B9C5A-CCD3-4ACB-A5ED-E5A32CD10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375" y="1568450"/>
            <a:ext cx="6191250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130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B000C6-D103-46E2-9E79-D51A3515C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Input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14546C-E05E-4A9E-A5A7-23BABFEE4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93057"/>
            <a:ext cx="10196495" cy="267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210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CFFFEC-5AD7-4395-B6CF-472580D0D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Network Architecture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678600-4B8D-490F-B63D-C281E5AEE6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58" r="11580"/>
          <a:stretch/>
        </p:blipFill>
        <p:spPr>
          <a:xfrm>
            <a:off x="2963352" y="2231564"/>
            <a:ext cx="1881354" cy="279933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54651E8-E0DC-4123-8D41-F002FB323E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23" r="18604"/>
          <a:stretch/>
        </p:blipFill>
        <p:spPr>
          <a:xfrm>
            <a:off x="5117213" y="3301851"/>
            <a:ext cx="1726014" cy="71149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43378E3-D897-45F5-AE1B-3407CDE815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9466" y="2359119"/>
            <a:ext cx="2373602" cy="283432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BFE976E-9BF4-4C41-8978-CA6DCBC8D8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516950"/>
            <a:ext cx="2086266" cy="27626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0C624CD-F9FD-4F17-94CB-42BEEAA9DA2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230" r="5737"/>
          <a:stretch/>
        </p:blipFill>
        <p:spPr>
          <a:xfrm>
            <a:off x="9389307" y="3429000"/>
            <a:ext cx="2550265" cy="49638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A260F8E5-064C-4BC1-8E86-A0146639D1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1000" y="5356979"/>
            <a:ext cx="3772426" cy="1009791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3A6930A9-6BB4-443F-B428-5D3DC8AC9640}"/>
              </a:ext>
            </a:extLst>
          </p:cNvPr>
          <p:cNvSpPr txBox="1"/>
          <p:nvPr/>
        </p:nvSpPr>
        <p:spPr>
          <a:xfrm>
            <a:off x="1180578" y="5677209"/>
            <a:ext cx="20504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The anomaly score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DF02B34-B887-47EF-9478-5010658C907A}"/>
              </a:ext>
            </a:extLst>
          </p:cNvPr>
          <p:cNvSpPr txBox="1"/>
          <p:nvPr/>
        </p:nvSpPr>
        <p:spPr>
          <a:xfrm>
            <a:off x="7003426" y="5677209"/>
            <a:ext cx="609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assume that </a:t>
            </a:r>
            <a:r>
              <a:rPr lang="en-US" altLang="zh-CN" dirty="0" err="1"/>
              <a:t>Aθ</a:t>
            </a:r>
            <a:r>
              <a:rPr lang="en-US" altLang="zh-CN" dirty="0"/>
              <a:t> follows a gamma distribution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5267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C94790-D22C-4C89-B8FF-AADAED850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Threshold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83F69A1-C8E4-4D58-9CEB-03BEB3E38B1C}"/>
              </a:ext>
            </a:extLst>
          </p:cNvPr>
          <p:cNvSpPr txBox="1"/>
          <p:nvPr/>
        </p:nvSpPr>
        <p:spPr>
          <a:xfrm>
            <a:off x="930058" y="1690688"/>
            <a:ext cx="10769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Assume that 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θ</a:t>
            </a:r>
            <a:r>
              <a:rPr lang="en-US" altLang="zh-CN" dirty="0"/>
              <a:t> follows a gamma distribution</a:t>
            </a:r>
            <a:r>
              <a:rPr lang="zh-CN" altLang="en-US" dirty="0"/>
              <a:t>，</a:t>
            </a:r>
            <a:r>
              <a:rPr lang="en-US" altLang="zh-CN" dirty="0"/>
              <a:t>parameters are estimated from the histogram of 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θ</a:t>
            </a:r>
            <a:r>
              <a:rPr lang="en-US" altLang="zh-CN" baseline="-25000" dirty="0"/>
              <a:t> 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DBA9FBE-5D33-4B01-97F9-FC6C8EC0DD62}"/>
              </a:ext>
            </a:extLst>
          </p:cNvPr>
          <p:cNvSpPr txBox="1"/>
          <p:nvPr/>
        </p:nvSpPr>
        <p:spPr>
          <a:xfrm>
            <a:off x="930058" y="2345591"/>
            <a:ext cx="10017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Threshold is determined as the 90th percentile of the gamma distribution.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996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A34EB6E-7298-4D53-9CB9-2637AAE586AD}"/>
              </a:ext>
            </a:extLst>
          </p:cNvPr>
          <p:cNvSpPr txBox="1"/>
          <p:nvPr/>
        </p:nvSpPr>
        <p:spPr>
          <a:xfrm>
            <a:off x="4043297" y="2214440"/>
            <a:ext cx="410540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5400" dirty="0"/>
              <a:t>MobileNetV2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344753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CFFFEC-5AD7-4395-B6CF-472580D0D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Network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1C2DDC8-AEC2-495E-A507-EE65AF934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1561" y="1690688"/>
            <a:ext cx="6748877" cy="478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036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799242C-9D44-483B-A262-10942D62A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621" y="1232845"/>
            <a:ext cx="5664774" cy="498256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E4613CA-56AC-4766-AA3D-F556CDC1B941}"/>
              </a:ext>
            </a:extLst>
          </p:cNvPr>
          <p:cNvSpPr txBox="1"/>
          <p:nvPr/>
        </p:nvSpPr>
        <p:spPr>
          <a:xfrm>
            <a:off x="6564707" y="1232845"/>
            <a:ext cx="5098093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sz="2400" b="1" dirty="0"/>
          </a:p>
          <a:p>
            <a:r>
              <a:rPr lang="en-US" altLang="zh-CN" sz="2400" b="1" dirty="0" err="1"/>
              <a:t>Depthwise</a:t>
            </a:r>
            <a:r>
              <a:rPr lang="en-US" altLang="zh-CN" sz="2400" b="1" dirty="0"/>
              <a:t> Separable Convolution</a:t>
            </a:r>
            <a:r>
              <a:rPr lang="zh-CN" altLang="en-US" sz="2400" b="1" dirty="0"/>
              <a:t>：</a:t>
            </a:r>
            <a:endParaRPr lang="en-US" altLang="zh-CN" sz="2400" b="1" dirty="0"/>
          </a:p>
          <a:p>
            <a:endParaRPr lang="en-US" altLang="zh-CN" sz="2400" b="1" dirty="0"/>
          </a:p>
          <a:p>
            <a:r>
              <a:rPr lang="en-US" altLang="zh-CN" sz="2400" b="1" dirty="0" err="1"/>
              <a:t>Depthwise</a:t>
            </a:r>
            <a:r>
              <a:rPr lang="en-US" altLang="zh-CN" sz="2400" b="1" dirty="0"/>
              <a:t>(DW)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+ Pointwise(PW)</a:t>
            </a:r>
          </a:p>
          <a:p>
            <a:endParaRPr lang="zh-CN" altLang="en-US" dirty="0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D09A7E78-DE22-44AA-9A29-B492065ED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4"/>
            <a:ext cx="10515600" cy="1325563"/>
          </a:xfrm>
        </p:spPr>
        <p:txBody>
          <a:bodyPr/>
          <a:lstStyle/>
          <a:p>
            <a:r>
              <a:rPr lang="en-US" altLang="zh-CN" dirty="0"/>
              <a:t>Bottleneck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C1C6BEF-E950-47DD-869D-D7D0735911C2}"/>
              </a:ext>
            </a:extLst>
          </p:cNvPr>
          <p:cNvSpPr/>
          <p:nvPr/>
        </p:nvSpPr>
        <p:spPr>
          <a:xfrm>
            <a:off x="5123145" y="1628384"/>
            <a:ext cx="739036" cy="5761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7564A10-A2AD-4E37-9C14-C6FF5CAC3767}"/>
              </a:ext>
            </a:extLst>
          </p:cNvPr>
          <p:cNvSpPr/>
          <p:nvPr/>
        </p:nvSpPr>
        <p:spPr>
          <a:xfrm rot="5400000">
            <a:off x="2856596" y="3344320"/>
            <a:ext cx="1325563" cy="5761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rgbClr val="FF0000"/>
                </a:solidFill>
              </a:rPr>
              <a:t>ShortCut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355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58328A-836C-4B5C-A09A-172E0370E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Convolution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B14E8D1-2F4E-4D2D-B2E0-B3EAC6CAB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809" y="1320954"/>
            <a:ext cx="8032381" cy="421609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AD759CE-E158-4419-9CEA-4125A9DDCA73}"/>
              </a:ext>
            </a:extLst>
          </p:cNvPr>
          <p:cNvSpPr/>
          <p:nvPr/>
        </p:nvSpPr>
        <p:spPr>
          <a:xfrm>
            <a:off x="7924990" y="5043609"/>
            <a:ext cx="2329841" cy="4133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1134CD1-6818-4145-9CFC-0EDF72020901}"/>
              </a:ext>
            </a:extLst>
          </p:cNvPr>
          <p:cNvSpPr txBox="1"/>
          <p:nvPr/>
        </p:nvSpPr>
        <p:spPr>
          <a:xfrm>
            <a:off x="8433148" y="5790249"/>
            <a:ext cx="30907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CN" dirty="0"/>
              <a:t>N_std = 4 × 3 × 3 × 3 = 108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4615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1373</TotalTime>
  <Words>501</Words>
  <Application>Microsoft Office PowerPoint</Application>
  <PresentationFormat>宽屏</PresentationFormat>
  <Paragraphs>37</Paragraphs>
  <Slides>12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AutoEncoder</vt:lpstr>
      <vt:lpstr>Network</vt:lpstr>
      <vt:lpstr>Input</vt:lpstr>
      <vt:lpstr>Network Architecture</vt:lpstr>
      <vt:lpstr>Threshold</vt:lpstr>
      <vt:lpstr>PowerPoint 演示文稿</vt:lpstr>
      <vt:lpstr>Network</vt:lpstr>
      <vt:lpstr>Bottleneck</vt:lpstr>
      <vt:lpstr>Convolution</vt:lpstr>
      <vt:lpstr>Depthwise Separable Convolution</vt:lpstr>
      <vt:lpstr>ReLu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AutoEncoder</dc:title>
  <dc:creator>杜 科威</dc:creator>
  <cp:lastModifiedBy>杜 科威</cp:lastModifiedBy>
  <cp:revision>5</cp:revision>
  <dcterms:created xsi:type="dcterms:W3CDTF">2021-10-27T12:14:08Z</dcterms:created>
  <dcterms:modified xsi:type="dcterms:W3CDTF">2021-10-28T11:45:32Z</dcterms:modified>
</cp:coreProperties>
</file>