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Introduce the purpose: an internal learning accelerator leveraging AI to drive daily engagement and mastery over 30 days inside Teams.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Emphasize consistency + guardrails for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Mirrors proven spaced repetition patterns.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Clear separation enables analytics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Drives habit adherence.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Low risk footprint by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Horizontal scale straightforward.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Executable, time-boxed plan completed.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Risk reduction before scale.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Infra reproducibility is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Foundation for data-driven improvements.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Focus on business value (engagement + measurable outcomes) rather than just tech.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Shows proactive planning.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Roadmap supports long-term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Tie metrics to business outcomes.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Keep to &lt;5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Prompt decision: green-light pilot.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Extra depth for technical audience.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Useful if deeper architecture questions arise.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Shows readiness.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Replace with actual numbers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Set up urgency: need structured continuous micro-learning.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Emphasize habit formation via daily cadence.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cycle of retrieval practice + spaced repetition.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Each feature supports engagement or learning science.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Keep it simple; highlight extensibility.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Stress portability &amp; modularity.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Future-proof with modular bicep modules.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**Title:** Automated AI-Powered 30-Day Learning Challenge (Microsoft Teams Bot)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Question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Segoe UI"/>
              </a:defRPr>
            </a:pPr>
            <a:r>
              <a:t>**Inputs:** Course topic + difficulty band + previous wrong answers.</a:t>
            </a:r>
          </a:p>
          <a:p>
            <a:pPr>
              <a:defRPr>
                <a:latin typeface="Segoe UI"/>
              </a:defRPr>
            </a:pPr>
            <a:r>
              <a:t>**Prompt Strategy:** Structured system prompt + few-shot examples.</a:t>
            </a:r>
          </a:p>
          <a:p>
            <a:pPr>
              <a:defRPr>
                <a:latin typeface="Segoe UI"/>
              </a:defRPr>
            </a:pPr>
            <a:r>
              <a:t>**Outputs:** 10 MCQs (question, 4 options, correct key, rationale).</a:t>
            </a:r>
          </a:p>
          <a:p>
            <a:pPr>
              <a:defRPr>
                <a:latin typeface="Segoe UI"/>
              </a:defRPr>
            </a:pPr>
            <a:r>
              <a:t>**Tuning Levers:** Temperature (0.7–0.9), variation prompts, reuse filters.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Adaptive Learning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Segoe UI"/>
              </a:defRPr>
            </a:pPr>
            <a:r>
              <a:t>1. Record answer (correct/incorrect)</a:t>
            </a:r>
          </a:p>
          <a:p>
            <a:pPr>
              <a:defRPr>
                <a:latin typeface="Segoe UI"/>
              </a:defRPr>
            </a:pPr>
            <a:r>
              <a:t>2. Queue incorrect items for spaced re-ask</a:t>
            </a:r>
          </a:p>
          <a:p>
            <a:pPr>
              <a:defRPr>
                <a:latin typeface="Segoe UI"/>
              </a:defRPr>
            </a:pPr>
            <a:r>
              <a:t>3. Apply decay / remove when mastered (e.g., 2 consecutive correct)</a:t>
            </a:r>
          </a:p>
          <a:p>
            <a:pPr>
              <a:defRPr>
                <a:latin typeface="Segoe UI"/>
              </a:defRPr>
            </a:pPr>
            <a:r>
              <a:t>4. Blend daily new vs review set (e.g., 70/30 rule)</a:t>
            </a:r>
          </a:p>
          <a:p>
            <a:pPr>
              <a:defRPr>
                <a:latin typeface="Segoe UI"/>
              </a:defRPr>
            </a:pPr>
            <a:r>
              <a:t>5. Adjust difficulty upward based on accuracy threshold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&amp; State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Segoe UI"/>
              </a:defRPr>
            </a:pPr>
            <a:r>
              <a:t>**Entities:** User, Enrollment, DailyQuizSession, QuestionInstance, WrongAnswerQueue, StreakTracker.</a:t>
            </a:r>
          </a:p>
          <a:p>
            <a:pPr>
              <a:defRPr>
                <a:latin typeface="Segoe UI"/>
              </a:defRPr>
            </a:pPr>
            <a:r>
              <a:t>**Metrics:** Accuracy %, Mastery %, Active Streak, Retention of reviewed items.</a:t>
            </a:r>
          </a:p>
          <a:p>
            <a:pPr>
              <a:defRPr>
                <a:latin typeface="Segoe UI"/>
              </a:defRPr>
            </a:pPr>
            <a:r>
              <a:t>**Storage Evolution:** File → Azure Table / Cosmos (Phase 2).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Proactive Messaging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Segoe UI"/>
              </a:defRPr>
            </a:pPr>
            <a:r>
              <a:t>1. Timer Trigger (Azure Function)</a:t>
            </a:r>
          </a:p>
          <a:p>
            <a:pPr>
              <a:defRPr>
                <a:latin typeface="Segoe UI"/>
              </a:defRPr>
            </a:pPr>
            <a:r>
              <a:t>2. Fetch enrolled users + preferences</a:t>
            </a:r>
          </a:p>
          <a:p>
            <a:pPr>
              <a:defRPr>
                <a:latin typeface="Segoe UI"/>
              </a:defRPr>
            </a:pPr>
            <a:r>
              <a:t>3. Determine quiz availability &amp; streak status</a:t>
            </a:r>
          </a:p>
          <a:p>
            <a:pPr>
              <a:defRPr>
                <a:latin typeface="Segoe UI"/>
              </a:defRPr>
            </a:pPr>
            <a:r>
              <a:t>4. Post proactive reminder (conversation reference)</a:t>
            </a:r>
          </a:p>
          <a:p>
            <a:pPr>
              <a:defRPr>
                <a:latin typeface="Segoe UI"/>
              </a:defRPr>
            </a:pPr>
            <a:r>
              <a:t>5. User starts quiz via Adaptive Card CTA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Segoe UI"/>
              </a:defRPr>
            </a:pPr>
            <a:r>
              <a:t>Managed Identity (no embedded creds)</a:t>
            </a:r>
          </a:p>
          <a:p>
            <a:pPr>
              <a:defRPr>
                <a:latin typeface="Segoe UI"/>
              </a:defRPr>
            </a:pPr>
            <a:r>
              <a:t>Secrets via environment / future Key Vault</a:t>
            </a:r>
          </a:p>
          <a:p>
            <a:pPr>
              <a:defRPr>
                <a:latin typeface="Segoe UI"/>
              </a:defRPr>
            </a:pPr>
            <a:r>
              <a:t>Minimal PII (user ID, progress only)</a:t>
            </a:r>
          </a:p>
          <a:p>
            <a:pPr>
              <a:defRPr>
                <a:latin typeface="Segoe UI"/>
              </a:defRPr>
            </a:pPr>
            <a:r>
              <a:t>Rate limiting + retry policies</a:t>
            </a:r>
          </a:p>
          <a:p>
            <a:pPr>
              <a:defRPr>
                <a:latin typeface="Segoe UI"/>
              </a:defRPr>
            </a:pPr>
            <a:r>
              <a:t>Log sanitation (no raw prompt leakage)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&amp;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Segoe UI"/>
              </a:defRPr>
            </a:pPr>
            <a:r>
              <a:t>**Optimizations:** Async I/O, batched AI calls (optional), caching prompts.</a:t>
            </a:r>
          </a:p>
          <a:p>
            <a:pPr>
              <a:defRPr>
                <a:latin typeface="Segoe UI"/>
              </a:defRPr>
            </a:pPr>
            <a:r>
              <a:t>**Scale Paths:** App Service plan tier upgrade, distributed cache, Cosmos DB.</a:t>
            </a:r>
          </a:p>
          <a:p>
            <a:pPr>
              <a:defRPr>
                <a:latin typeface="Segoe UI"/>
              </a:defRPr>
            </a:pPr>
            <a:r>
              <a:t>**Expected Load:** N users * 10 calls/day – predictable burst pattern.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Timeline (7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Segoe UI"/>
              </a:defRPr>
            </a:pPr>
            <a:r>
              <a:t>| Day | Focus |</a:t>
            </a:r>
          </a:p>
          <a:p>
            <a:pPr>
              <a:defRPr>
                <a:latin typeface="Segoe UI"/>
              </a:defRPr>
            </a:pPr>
            <a:r>
              <a:t>|-----|-------|</a:t>
            </a:r>
          </a:p>
          <a:p>
            <a:pPr>
              <a:defRPr>
                <a:latin typeface="Segoe UI"/>
              </a:defRPr>
            </a:pPr>
            <a:r>
              <a:t>| 1 | Setup, Bot Registration |</a:t>
            </a:r>
          </a:p>
          <a:p>
            <a:pPr>
              <a:defRPr>
                <a:latin typeface="Segoe UI"/>
              </a:defRPr>
            </a:pPr>
            <a:r>
              <a:t>| 2 | Infra &amp; Env Config |</a:t>
            </a:r>
          </a:p>
          <a:p>
            <a:pPr>
              <a:defRPr>
                <a:latin typeface="Segoe UI"/>
              </a:defRPr>
            </a:pPr>
            <a:r>
              <a:t>| 3 | Enrollment &amp; Storage |</a:t>
            </a:r>
          </a:p>
          <a:p>
            <a:pPr>
              <a:defRPr>
                <a:latin typeface="Segoe UI"/>
              </a:defRPr>
            </a:pPr>
            <a:r>
              <a:t>| 4 | AI &amp; Quiz Logic |</a:t>
            </a:r>
          </a:p>
          <a:p>
            <a:pPr>
              <a:defRPr>
                <a:latin typeface="Segoe UI"/>
              </a:defRPr>
            </a:pPr>
            <a:r>
              <a:t>| 5 | Evaluation &amp; Progress |</a:t>
            </a:r>
          </a:p>
          <a:p>
            <a:pPr>
              <a:defRPr>
                <a:latin typeface="Segoe UI"/>
              </a:defRPr>
            </a:pPr>
            <a:r>
              <a:t>| 6 | Scheduling &amp; Proactive |</a:t>
            </a:r>
          </a:p>
          <a:p>
            <a:pPr>
              <a:defRPr>
                <a:latin typeface="Segoe UI"/>
              </a:defRPr>
            </a:pPr>
            <a:r>
              <a:t>| 7 | Testing &amp; Deployment |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Segoe UI"/>
              </a:defRPr>
            </a:pPr>
            <a:r>
              <a:t>**Levels:** Unit (logic), Integration (bot flows), E2E (quiz journey), Load (concurrent users), UAT (streak, comeback flows).</a:t>
            </a:r>
          </a:p>
          <a:p>
            <a:pPr>
              <a:defRPr>
                <a:latin typeface="Segoe UI"/>
              </a:defRPr>
            </a:pPr>
            <a:r>
              <a:t>**Tooling:** pytest, manual Teams validation, scripted proactive tests.</a:t>
            </a:r>
          </a:p>
          <a:p>
            <a:pPr>
              <a:defRPr>
                <a:latin typeface="Segoe UI"/>
              </a:defRPr>
            </a:pPr>
            <a:r>
              <a:t>**Success:** Stable responses &lt;2s avg, all core flows pass.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&amp;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Segoe UI"/>
              </a:defRPr>
            </a:pPr>
            <a:r>
              <a:t>**Envs:** Local → Dev → Playground → Prod.</a:t>
            </a:r>
          </a:p>
          <a:p>
            <a:pPr>
              <a:defRPr>
                <a:latin typeface="Segoe UI"/>
              </a:defRPr>
            </a:pPr>
            <a:r>
              <a:t>**Artifacts:** Teams manifest, Bicep templates, Docker image (future).</a:t>
            </a:r>
          </a:p>
          <a:p>
            <a:pPr>
              <a:defRPr>
                <a:latin typeface="Segoe UI"/>
              </a:defRPr>
            </a:pPr>
            <a:r>
              <a:t>**CI/CD (Future):** GitHub Actions: lint → test → package → deploy.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&amp; 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Segoe UI"/>
              </a:defRPr>
            </a:pPr>
            <a:r>
              <a:t>Health endpoint `/api/health`</a:t>
            </a:r>
          </a:p>
          <a:p>
            <a:pPr>
              <a:defRPr>
                <a:latin typeface="Segoe UI"/>
              </a:defRPr>
            </a:pPr>
            <a:r>
              <a:t>Structured logs (request, quiz generation, failures)</a:t>
            </a:r>
          </a:p>
          <a:p>
            <a:pPr>
              <a:defRPr>
                <a:latin typeface="Segoe UI"/>
              </a:defRPr>
            </a:pPr>
            <a:r>
              <a:t>Future: App Insights telemetry (latency, error %, retention)</a:t>
            </a:r>
          </a:p>
          <a:p>
            <a:pPr>
              <a:defRPr>
                <a:latin typeface="Segoe UI"/>
              </a:defRPr>
            </a:pPr>
            <a:r>
              <a:t>Alerting thresholds (AI failure rate, reminder dispatch failures)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Segoe UI"/>
              </a:defRPr>
            </a:pPr>
            <a:r>
              <a:t>**Problem:** Low completion &amp; retention in traditional self-paced training.</a:t>
            </a:r>
          </a:p>
          <a:p>
            <a:pPr>
              <a:defRPr>
                <a:latin typeface="Segoe UI"/>
              </a:defRPr>
            </a:pPr>
            <a:r>
              <a:t>**Solution:** Daily AI-generated MCQs + adaptive reinforcement → sustained engagement.</a:t>
            </a:r>
          </a:p>
          <a:p>
            <a:pPr>
              <a:defRPr>
                <a:latin typeface="Segoe UI"/>
              </a:defRPr>
            </a:pPr>
            <a:r>
              <a:t>**Impact:** Higher knowledge retention, measurable progress, scalable enablement.</a:t>
            </a:r>
          </a:p>
          <a:p>
            <a:pPr>
              <a:defRPr>
                <a:latin typeface="Segoe UI"/>
              </a:defRPr>
            </a:pPr>
            <a:r>
              <a:t>**Status:** Core bot + architecture + roadmap defined.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Risks &amp; Mitigations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Segoe UI"/>
              </a:defRPr>
            </a:pPr>
            <a:r>
              <a:t>| Risk | Mitigation |</a:t>
            </a:r>
          </a:p>
          <a:p>
            <a:pPr>
              <a:defRPr>
                <a:latin typeface="Segoe UI"/>
              </a:defRPr>
            </a:pPr>
            <a:r>
              <a:t>|------|------------|</a:t>
            </a:r>
          </a:p>
          <a:p>
            <a:pPr>
              <a:defRPr>
                <a:latin typeface="Segoe UI"/>
              </a:defRPr>
            </a:pPr>
            <a:r>
              <a:t>| AI cost growth | Caching, quota tracking |</a:t>
            </a:r>
          </a:p>
          <a:p>
            <a:pPr>
              <a:defRPr>
                <a:latin typeface="Segoe UI"/>
              </a:defRPr>
            </a:pPr>
            <a:r>
              <a:t>| Low adoption | Streak mechanics, reminders |</a:t>
            </a:r>
          </a:p>
          <a:p>
            <a:pPr>
              <a:defRPr>
                <a:latin typeface="Segoe UI"/>
              </a:defRPr>
            </a:pPr>
            <a:r>
              <a:t>| Content quality variance | Prompt refinement, test harness |</a:t>
            </a:r>
          </a:p>
          <a:p>
            <a:pPr>
              <a:defRPr>
                <a:latin typeface="Segoe UI"/>
              </a:defRPr>
            </a:pPr>
            <a:r>
              <a:t>| Data growth | Early partition strategy |</a:t>
            </a:r>
          </a:p>
          <a:p>
            <a:pPr>
              <a:defRPr>
                <a:latin typeface="Segoe UI"/>
              </a:defRPr>
            </a:pPr>
            <a:r>
              <a:t>| API rate limits | Backoff + queueing |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Segoe UI"/>
              </a:defRPr>
            </a:pPr>
            <a:r>
              <a:t>Admin dashboard &amp; analytics tab</a:t>
            </a:r>
          </a:p>
          <a:p>
            <a:pPr>
              <a:defRPr>
                <a:latin typeface="Segoe UI"/>
              </a:defRPr>
            </a:pPr>
            <a:r>
              <a:t>Multi-course catalog &amp; pathways</a:t>
            </a:r>
          </a:p>
          <a:p>
            <a:pPr>
              <a:defRPr>
                <a:latin typeface="Segoe UI"/>
              </a:defRPr>
            </a:pPr>
            <a:r>
              <a:t>Badges / achievements system</a:t>
            </a:r>
          </a:p>
          <a:p>
            <a:pPr>
              <a:defRPr>
                <a:latin typeface="Segoe UI"/>
              </a:defRPr>
            </a:pPr>
            <a:r>
              <a:t>LMS integration (SCORM/xAPI)</a:t>
            </a:r>
          </a:p>
          <a:p>
            <a:pPr>
              <a:defRPr>
                <a:latin typeface="Segoe UI"/>
              </a:defRPr>
            </a:pPr>
            <a:r>
              <a:t>Multilingual support</a:t>
            </a:r>
          </a:p>
          <a:p>
            <a:pPr>
              <a:defRPr>
                <a:latin typeface="Segoe UI"/>
              </a:defRPr>
            </a:pPr>
            <a:r>
              <a:t>Bad answer explanation refinement using retrieval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ROI &amp; Success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Segoe UI"/>
              </a:defRPr>
            </a:pPr>
            <a:r>
              <a:t>**Adoption:** % enrolled vs target population</a:t>
            </a:r>
          </a:p>
          <a:p>
            <a:pPr>
              <a:defRPr>
                <a:latin typeface="Segoe UI"/>
              </a:defRPr>
            </a:pPr>
            <a:r>
              <a:t>**Engagement:** Avg streak length, daily active learners</a:t>
            </a:r>
          </a:p>
          <a:p>
            <a:pPr>
              <a:defRPr>
                <a:latin typeface="Segoe UI"/>
              </a:defRPr>
            </a:pPr>
            <a:r>
              <a:t>**Learning:** Mastery %, reduction in repeat errors</a:t>
            </a:r>
          </a:p>
          <a:p>
            <a:pPr>
              <a:defRPr>
                <a:latin typeface="Segoe UI"/>
              </a:defRPr>
            </a:pPr>
            <a:r>
              <a:t>**Retention:** Post-quiz follow-up performance</a:t>
            </a:r>
          </a:p>
          <a:p>
            <a:pPr>
              <a:defRPr>
                <a:latin typeface="Segoe UI"/>
              </a:defRPr>
            </a:pPr>
            <a:r>
              <a:t>**Cost:** AI spend per active learner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Flow (Suggested)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Segoe UI"/>
              </a:defRPr>
            </a:pPr>
            <a:r>
              <a:t>1. Show enrollment (/enroll)</a:t>
            </a:r>
          </a:p>
          <a:p>
            <a:pPr>
              <a:defRPr>
                <a:latin typeface="Segoe UI"/>
              </a:defRPr>
            </a:pPr>
            <a:r>
              <a:t>2. Trigger daily quiz</a:t>
            </a:r>
          </a:p>
          <a:p>
            <a:pPr>
              <a:defRPr>
                <a:latin typeface="Segoe UI"/>
              </a:defRPr>
            </a:pPr>
            <a:r>
              <a:t>3. Answer correct &amp; incorrect items</a:t>
            </a:r>
          </a:p>
          <a:p>
            <a:pPr>
              <a:defRPr>
                <a:latin typeface="Segoe UI"/>
              </a:defRPr>
            </a:pPr>
            <a:r>
              <a:t>4. Show progress &amp; streak</a:t>
            </a:r>
          </a:p>
          <a:p>
            <a:pPr>
              <a:defRPr>
                <a:latin typeface="Segoe UI"/>
              </a:defRPr>
            </a:pPr>
            <a:r>
              <a:t>5. Simulate proactive reminder</a:t>
            </a:r>
          </a:p>
          <a:p>
            <a:pPr>
              <a:defRPr>
                <a:latin typeface="Segoe UI"/>
              </a:defRPr>
            </a:pPr>
            <a:r>
              <a:t>6. Display wrong-answer reinforcement next cycle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Segoe UI"/>
              </a:defRPr>
            </a:pPr>
            <a:r>
              <a:t>**We Built:** Adaptive micro-learning engine inside Teams.</a:t>
            </a:r>
          </a:p>
          <a:p>
            <a:pPr>
              <a:defRPr>
                <a:latin typeface="Segoe UI"/>
              </a:defRPr>
            </a:pPr>
            <a:r>
              <a:t>**Value:** Continuous engagement + measurable mastery.</a:t>
            </a:r>
          </a:p>
          <a:p>
            <a:pPr>
              <a:defRPr>
                <a:latin typeface="Segoe UI"/>
              </a:defRPr>
            </a:pPr>
            <a:r>
              <a:t>**Next:** Pilot rollout → feedback → scale &amp; analytics.</a:t>
            </a:r>
          </a:p>
          <a:p>
            <a:pPr>
              <a:defRPr>
                <a:latin typeface="Segoe UI"/>
              </a:defRPr>
            </a:pPr>
            <a:r>
              <a:t>**Ask:** Approve pilot cohort &amp; resource for Phase 2.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Segoe UI"/>
              </a:defRPr>
            </a:pPr>
            <a:r>
              <a:t>Generate 10 MCQs about Python basics. Each JSON item must include: question, options[a-d], correct, rationale.</a:t>
            </a:r>
          </a:p>
          <a:p>
            <a:pPr>
              <a:defRPr>
                <a:latin typeface="Segoe UI"/>
              </a:defRPr>
            </a:pPr>
            <a:r>
              <a:t>**Env Vars:** BOT_ID, BOT_PASSWORD, OPENAI_API_KEY, STORAGE_TYPE, QUIZ_QUESTIONS_PER_DAY.</a:t>
            </a:r>
          </a:p>
          <a:p>
            <a:pPr>
              <a:defRPr>
                <a:latin typeface="Segoe UI"/>
              </a:defRPr>
            </a:pPr>
            <a:r>
              <a:t>**Adaptive Card Example:** Quiz question radio set + submit.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Backup: Data Model Diagram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Segoe UI"/>
              </a:defRPr>
            </a:pPr>
            <a:r>
              <a:t>User → Enrollment → DailyQuizSession → QuestionInstance</a:t>
            </a:r>
          </a:p>
          <a:p>
            <a:pPr>
              <a:defRPr>
                <a:latin typeface="Segoe UI"/>
              </a:defRPr>
            </a:pPr>
            <a:r>
              <a:t>WrongAnswerQueue (many-to-one User) | StreakTracker (one-to-one User)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Backup: Operational Runbook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Segoe UI"/>
              </a:defRPr>
            </a:pPr>
            <a:r>
              <a:t>1. Restart procedure</a:t>
            </a:r>
          </a:p>
          <a:p>
            <a:pPr>
              <a:defRPr>
                <a:latin typeface="Segoe UI"/>
              </a:defRPr>
            </a:pPr>
            <a:r>
              <a:t>2. Rotating API key</a:t>
            </a:r>
          </a:p>
          <a:p>
            <a:pPr>
              <a:defRPr>
                <a:latin typeface="Segoe UI"/>
              </a:defRPr>
            </a:pPr>
            <a:r>
              <a:t>3. Checking proactive scheduler</a:t>
            </a:r>
          </a:p>
          <a:p>
            <a:pPr>
              <a:defRPr>
                <a:latin typeface="Segoe UI"/>
              </a:defRPr>
            </a:pPr>
            <a:r>
              <a:t>4. Verifying conversation references</a:t>
            </a:r>
          </a:p>
          <a:p>
            <a:pPr>
              <a:defRPr>
                <a:latin typeface="Segoe UI"/>
              </a:defRPr>
            </a:pPr>
            <a:r>
              <a:t>5. Incident escalation flow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Backup: Cost Projection (Illustrative)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Segoe UI"/>
              </a:defRPr>
            </a:pPr>
            <a:r>
              <a:t>| Component | Driver | Est/Month |</a:t>
            </a:r>
          </a:p>
          <a:p>
            <a:pPr>
              <a:defRPr>
                <a:latin typeface="Segoe UI"/>
              </a:defRPr>
            </a:pPr>
            <a:r>
              <a:t>|-----------|--------|-----------|</a:t>
            </a:r>
          </a:p>
          <a:p>
            <a:pPr>
              <a:defRPr>
                <a:latin typeface="Segoe UI"/>
              </a:defRPr>
            </a:pPr>
            <a:r>
              <a:t>| App Service | Base Plan | $X |</a:t>
            </a:r>
          </a:p>
          <a:p>
            <a:pPr>
              <a:defRPr>
                <a:latin typeface="Segoe UI"/>
              </a:defRPr>
            </a:pPr>
            <a:r>
              <a:t>| OpenAI usage | Prompts * learners | $Y |</a:t>
            </a:r>
          </a:p>
          <a:p>
            <a:pPr>
              <a:defRPr>
                <a:latin typeface="Segoe UI"/>
              </a:defRPr>
            </a:pPr>
            <a:r>
              <a:t>| Storage | User progress | $Z |</a:t>
            </a:r>
          </a:p>
          <a:p>
            <a:pPr>
              <a:defRPr>
                <a:latin typeface="Segoe UI"/>
              </a:defRPr>
            </a:pPr>
            <a:r>
              <a:t>| Function | Daily triggers | Minimal |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Segoe UI"/>
              </a:defRPr>
            </a:pPr>
            <a:r>
              <a:t>| Challenge | Impact |</a:t>
            </a:r>
          </a:p>
          <a:p>
            <a:pPr>
              <a:defRPr>
                <a:latin typeface="Segoe UI"/>
              </a:defRPr>
            </a:pPr>
            <a:r>
              <a:t>|-----------|--------|</a:t>
            </a:r>
          </a:p>
          <a:p>
            <a:pPr>
              <a:defRPr>
                <a:latin typeface="Segoe UI"/>
              </a:defRPr>
            </a:pPr>
            <a:r>
              <a:t>| One-off training | Rapid forgetting (Ebbinghaus curve) |</a:t>
            </a:r>
          </a:p>
          <a:p>
            <a:pPr>
              <a:defRPr>
                <a:latin typeface="Segoe UI"/>
              </a:defRPr>
            </a:pPr>
            <a:r>
              <a:t>| Low engagement | Course abandonment |</a:t>
            </a:r>
          </a:p>
          <a:p>
            <a:pPr>
              <a:defRPr>
                <a:latin typeface="Segoe UI"/>
              </a:defRPr>
            </a:pPr>
            <a:r>
              <a:t>| Generic content | Poor personalization |</a:t>
            </a:r>
          </a:p>
          <a:p>
            <a:pPr>
              <a:defRPr>
                <a:latin typeface="Segoe UI"/>
              </a:defRPr>
            </a:pPr>
            <a:r>
              <a:t>| Manual follow-up | High ops overhead |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Segoe UI"/>
              </a:defRPr>
            </a:pPr>
            <a:r>
              <a:t>1. Daily micro-assessments (10 AI MCQs)</a:t>
            </a:r>
          </a:p>
          <a:p>
            <a:pPr>
              <a:defRPr>
                <a:latin typeface="Segoe UI"/>
              </a:defRPr>
            </a:pPr>
            <a:r>
              <a:t>2. Adaptive wrong-answer reinforcement</a:t>
            </a:r>
          </a:p>
          <a:p>
            <a:pPr>
              <a:defRPr>
                <a:latin typeface="Segoe UI"/>
              </a:defRPr>
            </a:pPr>
            <a:r>
              <a:t>3. Proactive reminders &amp; motivation</a:t>
            </a:r>
          </a:p>
          <a:p>
            <a:pPr>
              <a:defRPr>
                <a:latin typeface="Segoe UI"/>
              </a:defRPr>
            </a:pPr>
            <a:r>
              <a:t>4. Progress analytics &amp; streaks</a:t>
            </a:r>
          </a:p>
          <a:p>
            <a:pPr>
              <a:defRPr>
                <a:latin typeface="Segoe UI"/>
              </a:defRPr>
            </a:pPr>
            <a:r>
              <a:t>5. Seamless Teams-native experience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Journey (30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Segoe UI"/>
              </a:defRPr>
            </a:pPr>
            <a:r>
              <a:t>Enroll → Day 1 Quiz → Track Performance → Reinforce Wrong Answers →</a:t>
            </a:r>
          </a:p>
          <a:p>
            <a:pPr>
              <a:defRPr>
                <a:latin typeface="Segoe UI"/>
              </a:defRPr>
            </a:pPr>
            <a:r>
              <a:t>Daily New + Review → Maintain Streak → Master Content → Completion Badge</a:t>
            </a:r>
          </a:p>
          <a:p>
            <a:pPr>
              <a:defRPr>
                <a:latin typeface="Segoe UI"/>
              </a:defRPr>
            </a:pPr>
            <a:r>
              <a:t>**Key Events:** Enrollment, Daily Quiz, Streak Milestones, Mastery, Completion.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Segoe UI"/>
              </a:defRPr>
            </a:pPr>
            <a:r>
              <a:t>AI MCQ generation per course context</a:t>
            </a:r>
          </a:p>
          <a:p>
            <a:pPr>
              <a:defRPr>
                <a:latin typeface="Segoe UI"/>
              </a:defRPr>
            </a:pPr>
            <a:r>
              <a:t>Wrong answer queue &amp; re-ask engine</a:t>
            </a:r>
          </a:p>
          <a:p>
            <a:pPr>
              <a:defRPr>
                <a:latin typeface="Segoe UI"/>
              </a:defRPr>
            </a:pPr>
            <a:r>
              <a:t>Streaks / mastery metrics / completion %</a:t>
            </a:r>
          </a:p>
          <a:p>
            <a:pPr>
              <a:defRPr>
                <a:latin typeface="Segoe UI"/>
              </a:defRPr>
            </a:pPr>
            <a:r>
              <a:t>Adaptive Cards UI in Teams</a:t>
            </a:r>
          </a:p>
          <a:p>
            <a:pPr>
              <a:defRPr>
                <a:latin typeface="Segoe UI"/>
              </a:defRPr>
            </a:pPr>
            <a:r>
              <a:t>Proactive daily reminders</a:t>
            </a:r>
          </a:p>
          <a:p>
            <a:pPr>
              <a:defRPr>
                <a:latin typeface="Segoe UI"/>
              </a:defRPr>
            </a:pPr>
            <a:r>
              <a:t>User preference controls (time, reminders)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(High-Level)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Segoe UI"/>
              </a:defRPr>
            </a:pPr>
            <a:r>
              <a:t>**Layers:** Teams Client → Bot Endpoint (Python aiohttp) → AI Engine (OpenAI) → Storage (User Data) → Azure Infra (App Service + Identity) → Scheduler (Azure Function)</a:t>
            </a:r>
          </a:p>
          <a:p>
            <a:pPr>
              <a:defRPr>
                <a:latin typeface="Segoe UI"/>
              </a:defRPr>
            </a:pPr>
            <a:r>
              <a:t>Teams &lt;-&gt; Bot (aiohttp) &lt;-&gt; OpenAI</a:t>
            </a:r>
          </a:p>
          <a:p>
            <a:pPr>
              <a:defRPr>
                <a:latin typeface="Segoe UI"/>
              </a:defRPr>
            </a:pPr>
            <a:r>
              <a:t>|         \</a:t>
            </a:r>
          </a:p>
          <a:p>
            <a:pPr>
              <a:defRPr>
                <a:latin typeface="Segoe UI"/>
              </a:defRPr>
            </a:pPr>
            <a:r>
              <a:t>|          Storage (progress)</a:t>
            </a:r>
          </a:p>
          <a:p>
            <a:pPr>
              <a:defRPr>
                <a:latin typeface="Segoe UI"/>
              </a:defRPr>
            </a:pPr>
            <a:r>
              <a:t>|          Scheduler (proactive)</a:t>
            </a:r>
          </a:p>
          <a:p>
            <a:pPr>
              <a:defRPr>
                <a:latin typeface="Segoe UI"/>
              </a:defRPr>
            </a:pPr>
            <a:r>
              <a:t>└--&gt; Managed Identity / Azure Resources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Segoe UI"/>
              </a:defRPr>
            </a:pPr>
            <a:r>
              <a:t>| Layer | Tech |</a:t>
            </a:r>
          </a:p>
          <a:p>
            <a:pPr>
              <a:defRPr>
                <a:latin typeface="Segoe UI"/>
              </a:defRPr>
            </a:pPr>
            <a:r>
              <a:t>|-------|------|</a:t>
            </a:r>
          </a:p>
          <a:p>
            <a:pPr>
              <a:defRPr>
                <a:latin typeface="Segoe UI"/>
              </a:defRPr>
            </a:pPr>
            <a:r>
              <a:t>| Interface | Microsoft Teams (Bot + Adaptive Cards) |</a:t>
            </a:r>
          </a:p>
          <a:p>
            <a:pPr>
              <a:defRPr>
                <a:latin typeface="Segoe UI"/>
              </a:defRPr>
            </a:pPr>
            <a:r>
              <a:t>| Runtime | Python 3.x, aiohttp |</a:t>
            </a:r>
          </a:p>
          <a:p>
            <a:pPr>
              <a:defRPr>
                <a:latin typeface="Segoe UI"/>
              </a:defRPr>
            </a:pPr>
            <a:r>
              <a:t>| Bot SDK | Bot Framework + Teams AI Library |</a:t>
            </a:r>
          </a:p>
          <a:p>
            <a:pPr>
              <a:defRPr>
                <a:latin typeface="Segoe UI"/>
              </a:defRPr>
            </a:pPr>
            <a:r>
              <a:t>| AI | OpenAI (GPT model, configurable) |</a:t>
            </a:r>
          </a:p>
          <a:p>
            <a:pPr>
              <a:defRPr>
                <a:latin typeface="Segoe UI"/>
              </a:defRPr>
            </a:pPr>
            <a:r>
              <a:t>| Infra | Azure App Service, Managed Identity, Bicep |</a:t>
            </a:r>
          </a:p>
          <a:p>
            <a:pPr>
              <a:defRPr>
                <a:latin typeface="Segoe UI"/>
              </a:defRPr>
            </a:pPr>
            <a:r>
              <a:t>| Automation | Azure Functions (timer) |</a:t>
            </a:r>
          </a:p>
          <a:p>
            <a:pPr>
              <a:defRPr>
                <a:latin typeface="Segoe UI"/>
              </a:defRPr>
            </a:pPr>
            <a:r>
              <a:t>| Storage (initial) | File / extensible to Table/Cosmos |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Infrastructure (Bicep)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latin typeface="Segoe UI"/>
              </a:defRPr>
            </a:pPr>
            <a:r>
              <a:t>**Provisioned:** App Service Plan, Web App, Managed Identity, Bot Registration.</a:t>
            </a:r>
          </a:p>
          <a:p>
            <a:pPr>
              <a:defRPr>
                <a:latin typeface="Segoe UI"/>
              </a:defRPr>
            </a:pPr>
            <a:r>
              <a:t>**Optional Extensions:** Storage Account, Key Vault, Azure OpenAI, Cosmos DB.</a:t>
            </a:r>
          </a:p>
          <a:p>
            <a:pPr>
              <a:defRPr>
                <a:latin typeface="Segoe UI"/>
              </a:defRPr>
            </a:pPr>
            <a:r>
              <a:t>**Deployment:** Infra-as-Code via `infra/azure.bicep` + parameters.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