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70" r:id="rId2"/>
    <p:sldId id="257" r:id="rId3"/>
    <p:sldId id="336" r:id="rId4"/>
    <p:sldId id="264" r:id="rId5"/>
    <p:sldId id="280" r:id="rId6"/>
    <p:sldId id="332" r:id="rId7"/>
    <p:sldId id="333" r:id="rId8"/>
    <p:sldId id="327" r:id="rId9"/>
    <p:sldId id="345" r:id="rId10"/>
    <p:sldId id="338" r:id="rId11"/>
    <p:sldId id="342" r:id="rId12"/>
    <p:sldId id="348" r:id="rId13"/>
    <p:sldId id="349" r:id="rId14"/>
    <p:sldId id="350" r:id="rId15"/>
    <p:sldId id="351" r:id="rId16"/>
    <p:sldId id="352" r:id="rId17"/>
    <p:sldId id="346" r:id="rId18"/>
    <p:sldId id="334" r:id="rId19"/>
    <p:sldId id="335" r:id="rId20"/>
    <p:sldId id="344" r:id="rId21"/>
    <p:sldId id="324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0"/>
          </p14:sldIdLst>
        </p14:section>
        <p14:section name="Problem" id="{B3722385-FBB2-468F-965A-7B63E17B98FE}">
          <p14:sldIdLst>
            <p14:sldId id="257"/>
          </p14:sldIdLst>
        </p14:section>
        <p14:section name="Solution" id="{A551B479-8CA7-45C9-A068-7977E2FBC882}">
          <p14:sldIdLst>
            <p14:sldId id="336"/>
            <p14:sldId id="264"/>
            <p14:sldId id="280"/>
            <p14:sldId id="332"/>
            <p14:sldId id="333"/>
            <p14:sldId id="327"/>
            <p14:sldId id="345"/>
            <p14:sldId id="338"/>
            <p14:sldId id="342"/>
            <p14:sldId id="348"/>
            <p14:sldId id="349"/>
            <p14:sldId id="350"/>
            <p14:sldId id="351"/>
            <p14:sldId id="352"/>
            <p14:sldId id="346"/>
            <p14:sldId id="334"/>
            <p14:sldId id="335"/>
            <p14:sldId id="344"/>
            <p14:sldId id="324"/>
          </p14:sldIdLst>
        </p14:section>
        <p14:section name="Market" id="{C48C19BF-9578-4868-9537-E16713293419}">
          <p14:sldIdLst/>
        </p14:section>
        <p14:section name="Data" id="{A6AA84DB-BB6C-4422-AD76-071ED167E871}">
          <p14:sldIdLst/>
        </p14:section>
        <p14:section name="Team" id="{6B5E1466-F08A-478B-99C7-9FF5F0CE64D6}">
          <p14:sldIdLst/>
        </p14:section>
        <p14:section name="Plan" id="{6D3F5E76-E530-496F-B9CA-420499884FC3}">
          <p14:sldIdLst>
            <p14:sldId id="275"/>
          </p14:sldIdLst>
        </p14:section>
        <p14:section name="Icons" id="{D384BBCD-9DDB-42FE-9637-D10B70F87CE1}">
          <p14:sldIdLst/>
        </p14:section>
        <p14:section name="Colors" id="{9CCC1D76-F96D-4946-9BAC-43758E17D94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BC9C"/>
    <a:srgbClr val="F7F7F7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4637" autoAdjust="0"/>
  </p:normalViewPr>
  <p:slideViewPr>
    <p:cSldViewPr snapToGrid="0">
      <p:cViewPr varScale="1">
        <p:scale>
          <a:sx n="74" d="100"/>
          <a:sy n="74" d="100"/>
        </p:scale>
        <p:origin x="2646" y="60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889CD-42F6-46D3-8774-76AD4E143C79}" type="datetimeFigureOut">
              <a:rPr lang="zh-TW" altLang="en-US" smtClean="0"/>
              <a:t>2018/8/7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22B0D-1CA7-4298-B4CD-04A0716BC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7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開頭介紹大綱</a:t>
            </a:r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老師同學大家好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今天會大概介紹整個多點斷筋的想法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包含想要解決的問題，論文結束後想達到的目標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為了達到目標分成的幾個大步驟與小步驟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以及目前的進度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631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909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4 %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946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300 </a:t>
            </a:r>
            <a:r>
              <a:rPr lang="zh-TW" altLang="en-US" dirty="0"/>
              <a:t>多根大梁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777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推估的演算法是用彎矩圖，上層筋以地震力，下層筋以重力與地震力進行多點斷筋。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並加上精算法的延伸長度。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需求。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忽略帶寬、不平均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負彎矩偏差比例。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由無限斷筋縮減到有限點斷筋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點或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排列組合、分群演算法。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243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像是 如果知道這條重力曲線的話</a:t>
            </a:r>
            <a:endParaRPr lang="en-US" altLang="zh-TW" dirty="0"/>
          </a:p>
          <a:p>
            <a:r>
              <a:rPr lang="zh-TW" altLang="en-US" dirty="0"/>
              <a:t>再加上四個配筋點</a:t>
            </a:r>
            <a:endParaRPr lang="en-US" altLang="zh-TW" dirty="0"/>
          </a:p>
          <a:p>
            <a:r>
              <a:rPr lang="zh-TW" altLang="en-US" dirty="0"/>
              <a:t>那其實很多曲線就可以逆推出來了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以上層筋為例</a:t>
            </a:r>
            <a:endParaRPr lang="en-US" altLang="zh-TW" dirty="0"/>
          </a:p>
          <a:p>
            <a:r>
              <a:rPr lang="zh-TW" altLang="en-US" dirty="0"/>
              <a:t>配筋點 </a:t>
            </a:r>
            <a:r>
              <a:rPr lang="en-US" altLang="zh-TW" dirty="0"/>
              <a:t>–</a:t>
            </a:r>
            <a:r>
              <a:rPr lang="zh-TW" altLang="en-US" dirty="0"/>
              <a:t> 重力 </a:t>
            </a:r>
            <a:r>
              <a:rPr lang="en-US" altLang="zh-TW" dirty="0"/>
              <a:t>=</a:t>
            </a:r>
            <a:r>
              <a:rPr lang="zh-TW" altLang="en-US" dirty="0"/>
              <a:t> 地震力</a:t>
            </a:r>
            <a:endParaRPr lang="en-US" altLang="zh-TW" dirty="0"/>
          </a:p>
          <a:p>
            <a:r>
              <a:rPr lang="zh-TW" altLang="en-US" dirty="0"/>
              <a:t>下層筋就直接是地震力</a:t>
            </a:r>
            <a:endParaRPr lang="en-US" altLang="zh-TW" dirty="0"/>
          </a:p>
          <a:p>
            <a:r>
              <a:rPr lang="zh-TW" altLang="en-US" dirty="0"/>
              <a:t>所以地震力和重力就出來了</a:t>
            </a:r>
            <a:endParaRPr lang="en-US" altLang="zh-TW" dirty="0"/>
          </a:p>
          <a:p>
            <a:r>
              <a:rPr lang="zh-TW" altLang="en-US" dirty="0"/>
              <a:t>那就可以回到前面的曲線</a:t>
            </a:r>
            <a:endParaRPr lang="en-US" altLang="zh-TW" dirty="0"/>
          </a:p>
          <a:p>
            <a:r>
              <a:rPr lang="zh-TW" altLang="en-US" dirty="0"/>
              <a:t>我們就可以直接 </a:t>
            </a:r>
            <a:r>
              <a:rPr lang="en-US" altLang="zh-TW" dirty="0"/>
              <a:t>match </a:t>
            </a:r>
            <a:r>
              <a:rPr lang="zh-TW" altLang="en-US" dirty="0"/>
              <a:t>需求了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111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但要怎麼知道這一條重力曲線呢</a:t>
                </a:r>
                <a:endParaRPr lang="en-US" altLang="zh-TW" dirty="0"/>
              </a:p>
              <a:p>
                <a:r>
                  <a:rPr lang="zh-TW" altLang="en-US" dirty="0"/>
                  <a:t>僅僅只有配筋梁長並不足夠</a:t>
                </a:r>
                <a:endParaRPr lang="en-US" altLang="zh-TW" dirty="0"/>
              </a:p>
              <a:p>
                <a:r>
                  <a:rPr lang="zh-TW" altLang="en-US" dirty="0"/>
                  <a:t>我們目前指定使用者手動輸入每層樓的</a:t>
                </a:r>
                <a:endParaRPr lang="en-US" altLang="zh-TW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SDL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LL</a:t>
                </a:r>
                <a:r>
                  <a:rPr lang="zh-TW" altLang="en-US" dirty="0"/>
                  <a:t> 版厚 帶寬</a:t>
                </a:r>
                <a:endParaRPr lang="en-US" altLang="zh-TW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dirty="0"/>
                  <a:t>這樣就可以用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算出</m:t>
                    </m:r>
                  </m:oMath>
                </a14:m>
                <a:r>
                  <a:rPr lang="zh-TW" altLang="en-US" dirty="0"/>
                  <a:t>重力曲線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但只僅僅知道這個還不夠</a:t>
                </a:r>
                <a:endParaRPr lang="en-US" altLang="zh-TW" dirty="0"/>
              </a:p>
              <a:p>
                <a:r>
                  <a:rPr lang="zh-TW" altLang="en-US" dirty="0"/>
                  <a:t>重力需求曲線會隨著束制條件的不同而上下移動</a:t>
                </a:r>
                <a:endParaRPr lang="en-US" altLang="zh-TW" dirty="0"/>
              </a:p>
              <a:p>
                <a:r>
                  <a:rPr lang="zh-TW" altLang="en-US" dirty="0"/>
                  <a:t>如果都是 </a:t>
                </a:r>
                <a:r>
                  <a:rPr lang="en-US" altLang="zh-TW" dirty="0"/>
                  <a:t>pin </a:t>
                </a:r>
                <a:r>
                  <a:rPr lang="zh-TW" altLang="en-US" dirty="0"/>
                  <a:t>兩端為 </a:t>
                </a:r>
                <a:r>
                  <a:rPr lang="en-US" altLang="zh-TW" dirty="0"/>
                  <a:t>0</a:t>
                </a:r>
              </a:p>
              <a:p>
                <a:r>
                  <a:rPr lang="zh-TW" altLang="en-US" dirty="0"/>
                  <a:t>兩端是 </a:t>
                </a:r>
                <a:r>
                  <a:rPr lang="en-US" altLang="zh-TW" dirty="0"/>
                  <a:t>fix </a:t>
                </a:r>
                <a:r>
                  <a:rPr lang="zh-TW" altLang="en-US" dirty="0"/>
                  <a:t>的話為 </a:t>
                </a:r>
                <a:r>
                  <a:rPr lang="en-US" altLang="zh-TW" dirty="0"/>
                  <a:t>1/12</a:t>
                </a:r>
              </a:p>
              <a:p>
                <a:r>
                  <a:rPr lang="zh-TW" altLang="en-US" dirty="0"/>
                  <a:t>這個是比較不確定的地方</a:t>
                </a:r>
                <a:endParaRPr lang="en-US" altLang="zh-TW" dirty="0"/>
              </a:p>
              <a:p>
                <a:r>
                  <a:rPr lang="zh-TW" altLang="en-US" dirty="0"/>
                  <a:t>目前的想法是取保守估計</a:t>
                </a:r>
                <a:endParaRPr lang="en-US" altLang="zh-TW" dirty="0"/>
              </a:p>
              <a:p>
                <a:r>
                  <a:rPr lang="zh-TW" altLang="en-US" dirty="0"/>
                  <a:t>上層筋重力影響越少越好取 </a:t>
                </a:r>
                <a:r>
                  <a:rPr lang="en-US" altLang="zh-TW" dirty="0"/>
                  <a:t>1/12</a:t>
                </a:r>
                <a:r>
                  <a:rPr lang="zh-TW" altLang="en-US" dirty="0"/>
                  <a:t> 的一半 </a:t>
                </a:r>
                <a:r>
                  <a:rPr lang="en-US" altLang="zh-TW" dirty="0"/>
                  <a:t>1/24</a:t>
                </a:r>
              </a:p>
              <a:p>
                <a:r>
                  <a:rPr lang="zh-TW" altLang="en-US" dirty="0"/>
                  <a:t>下層筋越多越好取 </a:t>
                </a:r>
                <a:r>
                  <a:rPr lang="en-US" altLang="zh-TW" dirty="0"/>
                  <a:t>1/8</a:t>
                </a:r>
              </a:p>
              <a:p>
                <a:endParaRPr lang="en-US" altLang="zh-TW" dirty="0"/>
              </a:p>
              <a:p>
                <a:r>
                  <a:rPr lang="zh-TW" altLang="en-US" dirty="0"/>
                  <a:t>還要取載重組合</a:t>
                </a:r>
                <a:endParaRPr lang="en-US" altLang="zh-TW" dirty="0"/>
              </a:p>
              <a:p>
                <a:r>
                  <a:rPr lang="zh-TW" altLang="en-US" dirty="0"/>
                  <a:t>一樣上層越少越保守取 </a:t>
                </a:r>
                <a:r>
                  <a:rPr lang="en-US" altLang="zh-TW" dirty="0"/>
                  <a:t>0.9DL</a:t>
                </a:r>
              </a:p>
              <a:p>
                <a:r>
                  <a:rPr lang="zh-TW" altLang="en-US" dirty="0"/>
                  <a:t>下層越多越保守取 </a:t>
                </a:r>
                <a:r>
                  <a:rPr lang="en-US" altLang="zh-TW" dirty="0"/>
                  <a:t>1.2DL+1.6LL</a:t>
                </a: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但要怎麼知道這一條重力曲線呢</a:t>
                </a:r>
                <a:endParaRPr lang="en-US" altLang="zh-TW" dirty="0"/>
              </a:p>
              <a:p>
                <a:r>
                  <a:rPr lang="zh-TW" altLang="en-US" dirty="0"/>
                  <a:t>我們目前指定使用者手動輸入每層樓的</a:t>
                </a:r>
                <a:endParaRPr lang="en-US" altLang="zh-TW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SDL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LL</a:t>
                </a:r>
                <a:r>
                  <a:rPr lang="zh-TW" altLang="en-US" dirty="0"/>
                  <a:t> 版厚 帶寬</a:t>
                </a:r>
                <a:endParaRPr lang="en-US" altLang="zh-TW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dirty="0"/>
                  <a:t>這樣就可以用 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1/8 𝑤𝑙^2</a:t>
                </a:r>
                <a:r>
                  <a:rPr lang="zh-TW" altLang="en-US" b="0" i="0">
                    <a:latin typeface="Cambria Math" panose="02040503050406030204" pitchFamily="18" charset="0"/>
                  </a:rPr>
                  <a:t> 算出</a:t>
                </a:r>
                <a:r>
                  <a:rPr lang="zh-TW" altLang="en-US" dirty="0"/>
                  <a:t>重力曲線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但只僅僅知道這條紅色的重力曲線還不夠</a:t>
                </a:r>
                <a:endParaRPr lang="en-US" altLang="zh-TW" dirty="0"/>
              </a:p>
              <a:p>
                <a:r>
                  <a:rPr lang="zh-TW" altLang="en-US" dirty="0"/>
                  <a:t>還需要做載重組合</a:t>
                </a:r>
                <a:endParaRPr lang="en-US" altLang="zh-TW" dirty="0"/>
              </a:p>
              <a:p>
                <a:r>
                  <a:rPr lang="en-US" altLang="zh-TW" dirty="0"/>
                  <a:t>1.4D</a:t>
                </a:r>
              </a:p>
              <a:p>
                <a:r>
                  <a:rPr lang="en-US" altLang="zh-TW" dirty="0"/>
                  <a:t>1.2D +1.6L</a:t>
                </a:r>
              </a:p>
              <a:p>
                <a:r>
                  <a:rPr lang="en-US" altLang="zh-TW" dirty="0"/>
                  <a:t>1.2D + 0.5L ± E</a:t>
                </a:r>
              </a:p>
              <a:p>
                <a:r>
                  <a:rPr lang="en-US" altLang="zh-TW" dirty="0"/>
                  <a:t>0.9D ± E</a:t>
                </a:r>
              </a:p>
              <a:p>
                <a:r>
                  <a:rPr lang="zh-TW" altLang="en-US" dirty="0"/>
                  <a:t>忽略風力</a:t>
                </a:r>
                <a:endParaRPr lang="en-US" altLang="zh-TW" dirty="0"/>
              </a:p>
              <a:p>
                <a:r>
                  <a:rPr lang="zh-TW" altLang="en-US" dirty="0"/>
                  <a:t>所以需要使用者輸入更多的資訊</a:t>
                </a:r>
                <a:endParaRPr lang="en-US" altLang="zh-TW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SDL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LL</a:t>
                </a:r>
                <a:r>
                  <a:rPr lang="zh-TW" altLang="en-US" dirty="0"/>
                  <a:t> 版厚 帶寬 梁長</a:t>
                </a:r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280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379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問題與目標</a:t>
            </a:r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目前工程上斷筋處都固定在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1/3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或是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1/5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處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之所以這樣是為了施工上比較方便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但是這樣會有不經濟的問題產生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如果我們能做到根據需求來決定斷筋處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就能節省鋼筋的用量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983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Outline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為了達到以上的目標，我們把問題拆解為幾個步驟。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第一步是依據現有的配筋做優化。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第二步是以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ETABS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真正的需求，而不再是現有的配筋。並再加上剪力的部分。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第三步是做非線性靜力的部分，由於以上都是線性的推估，如果進入到非線性，行為是否還是我們所預期的，然後由於想要包含高樓層的部分，所以需要研究靜力高模態的狀況。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第四步是做非線性動力分析。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836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推估的演算法是用彎矩圖，上層筋以地震力，下層筋以重力與地震力進行多點斷筋。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並加上精算法的延伸長度。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需求。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忽略帶寬、不平均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負彎矩偏差比例。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由無限斷筋縮減到有限點斷筋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點或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排列組合、分群演算法。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4622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首先</a:t>
            </a:r>
            <a:endParaRPr lang="en-US" altLang="zh-TW" dirty="0"/>
          </a:p>
          <a:p>
            <a:r>
              <a:rPr lang="zh-TW" altLang="en-US" dirty="0"/>
              <a:t>一般結構的地震力與重力的彎矩圖可能長這個樣子</a:t>
            </a:r>
            <a:endParaRPr lang="en-US" altLang="zh-TW" dirty="0"/>
          </a:p>
          <a:p>
            <a:r>
              <a:rPr lang="zh-TW" altLang="en-US" dirty="0"/>
              <a:t>我們把這一塊拿出來看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907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假設重力、地震力的實際需求如左上圖</a:t>
            </a:r>
            <a:endParaRPr lang="en-US" altLang="zh-TW" dirty="0"/>
          </a:p>
          <a:p>
            <a:r>
              <a:rPr lang="zh-TW" altLang="en-US" dirty="0"/>
              <a:t>重力的部分已經系數化了</a:t>
            </a:r>
            <a:endParaRPr lang="en-US" altLang="zh-TW" dirty="0"/>
          </a:p>
          <a:p>
            <a:r>
              <a:rPr lang="zh-TW" altLang="en-US" dirty="0"/>
              <a:t>取 </a:t>
            </a:r>
            <a:r>
              <a:rPr lang="en-US" altLang="zh-TW" dirty="0"/>
              <a:t>1</a:t>
            </a:r>
            <a:r>
              <a:rPr lang="zh-TW" altLang="en-US" dirty="0"/>
              <a:t> 組載重組合為例</a:t>
            </a:r>
            <a:endParaRPr lang="en-US" altLang="zh-TW" dirty="0"/>
          </a:p>
          <a:p>
            <a:r>
              <a:rPr lang="en-US" altLang="zh-TW" dirty="0"/>
              <a:t>1.2DL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0.5LL</a:t>
            </a:r>
          </a:p>
          <a:p>
            <a:endParaRPr lang="en-US" altLang="zh-TW" dirty="0"/>
          </a:p>
          <a:p>
            <a:r>
              <a:rPr lang="zh-TW" altLang="en-US" dirty="0"/>
              <a:t>線性疊加</a:t>
            </a:r>
            <a:endParaRPr lang="en-US" altLang="zh-TW" dirty="0"/>
          </a:p>
          <a:p>
            <a:r>
              <a:rPr lang="zh-TW" altLang="en-US" dirty="0"/>
              <a:t>取包絡線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依據需求所得出的左中右的配筋</a:t>
            </a:r>
            <a:endParaRPr lang="en-US" altLang="zh-TW" dirty="0"/>
          </a:p>
          <a:p>
            <a:r>
              <a:rPr lang="zh-TW" altLang="en-US" dirty="0"/>
              <a:t>左端為 </a:t>
            </a:r>
            <a:r>
              <a:rPr lang="en-US" altLang="zh-TW" dirty="0"/>
              <a:t>0~1/3</a:t>
            </a:r>
            <a:r>
              <a:rPr lang="zh-TW" altLang="en-US" dirty="0"/>
              <a:t> 的最大值</a:t>
            </a:r>
            <a:endParaRPr lang="en-US" altLang="zh-TW" dirty="0"/>
          </a:p>
          <a:p>
            <a:r>
              <a:rPr lang="zh-TW" altLang="en-US" dirty="0"/>
              <a:t>中央是 </a:t>
            </a:r>
            <a:r>
              <a:rPr lang="en-US" altLang="zh-TW" dirty="0"/>
              <a:t>1/4~3/4</a:t>
            </a:r>
            <a:r>
              <a:rPr lang="zh-TW" altLang="en-US" dirty="0"/>
              <a:t> 的最大值</a:t>
            </a:r>
            <a:endParaRPr lang="en-US" altLang="zh-TW" dirty="0"/>
          </a:p>
          <a:p>
            <a:r>
              <a:rPr lang="zh-TW" altLang="en-US" dirty="0"/>
              <a:t>右端是 </a:t>
            </a:r>
            <a:r>
              <a:rPr lang="en-US" altLang="zh-TW" dirty="0"/>
              <a:t>2/3~1</a:t>
            </a:r>
            <a:r>
              <a:rPr lang="zh-TW" altLang="en-US" dirty="0"/>
              <a:t> 的最大值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實際配筋應該會再大一點</a:t>
            </a:r>
            <a:endParaRPr lang="en-US" altLang="zh-TW" dirty="0"/>
          </a:p>
          <a:p>
            <a:r>
              <a:rPr lang="zh-TW" altLang="en-US" dirty="0"/>
              <a:t>而且最少會有兩支的限制</a:t>
            </a:r>
            <a:endParaRPr lang="en-US" altLang="zh-TW" dirty="0"/>
          </a:p>
          <a:p>
            <a:r>
              <a:rPr lang="zh-TW" altLang="en-US" dirty="0"/>
              <a:t>這裡取最 </a:t>
            </a:r>
            <a:r>
              <a:rPr lang="en-US" altLang="zh-TW" dirty="0"/>
              <a:t>critical </a:t>
            </a:r>
            <a:r>
              <a:rPr lang="zh-TW" altLang="en-US" dirty="0"/>
              <a:t>的情況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976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再來就是依據現有配筋依據需求曲線做優化</a:t>
            </a:r>
            <a:endParaRPr lang="en-US" altLang="zh-TW" dirty="0"/>
          </a:p>
          <a:p>
            <a:r>
              <a:rPr lang="zh-TW" altLang="en-US" dirty="0"/>
              <a:t>首先是上層筋的部分</a:t>
            </a:r>
            <a:endParaRPr lang="en-US" altLang="zh-TW" dirty="0"/>
          </a:p>
          <a:p>
            <a:r>
              <a:rPr lang="zh-TW" altLang="en-US" dirty="0"/>
              <a:t>中間沒有需求</a:t>
            </a:r>
            <a:endParaRPr lang="en-US" altLang="zh-TW" dirty="0"/>
          </a:p>
          <a:p>
            <a:r>
              <a:rPr lang="zh-TW" altLang="en-US" dirty="0"/>
              <a:t>兩端主要由耐震控制</a:t>
            </a:r>
            <a:endParaRPr lang="en-US" altLang="zh-TW" dirty="0"/>
          </a:p>
          <a:p>
            <a:r>
              <a:rPr lang="zh-TW" altLang="en-US" dirty="0"/>
              <a:t>我們就直接拉直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接下來是下層筋的部分</a:t>
            </a:r>
            <a:endParaRPr lang="en-US" altLang="zh-TW" dirty="0"/>
          </a:p>
          <a:p>
            <a:r>
              <a:rPr lang="zh-TW" altLang="en-US" dirty="0"/>
              <a:t>這部分就比較複雜了</a:t>
            </a:r>
            <a:endParaRPr lang="en-US" altLang="zh-TW" dirty="0"/>
          </a:p>
          <a:p>
            <a:r>
              <a:rPr lang="zh-TW" altLang="en-US" dirty="0"/>
              <a:t>左右兩端由耐震控制</a:t>
            </a:r>
            <a:endParaRPr lang="en-US" altLang="zh-TW" dirty="0"/>
          </a:p>
          <a:p>
            <a:r>
              <a:rPr lang="zh-TW" altLang="en-US" dirty="0"/>
              <a:t>中央我們原本預估是由重力控制</a:t>
            </a:r>
            <a:endParaRPr lang="en-US" altLang="zh-TW" dirty="0"/>
          </a:p>
          <a:p>
            <a:r>
              <a:rPr lang="zh-TW" altLang="en-US" dirty="0"/>
              <a:t>後來真的下去做的時候發現會有地震力的因素參雜進來</a:t>
            </a:r>
            <a:endParaRPr lang="en-US" altLang="zh-TW" dirty="0"/>
          </a:p>
          <a:p>
            <a:r>
              <a:rPr lang="zh-TW" altLang="en-US" dirty="0"/>
              <a:t>如果中間依照重力，兩端依據地震力取大值會如藍色的線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可以發現藍色的部分相比於實際需求多估了</a:t>
            </a:r>
            <a:endParaRPr lang="en-US" altLang="zh-TW" dirty="0"/>
          </a:p>
          <a:p>
            <a:r>
              <a:rPr lang="zh-TW" altLang="en-US" dirty="0"/>
              <a:t>而綠色部分的不保守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而如果我們直接拉直線</a:t>
            </a:r>
            <a:endParaRPr lang="en-US" altLang="zh-TW" dirty="0"/>
          </a:p>
          <a:p>
            <a:r>
              <a:rPr lang="zh-TW" altLang="en-US" dirty="0"/>
              <a:t>效益會下降</a:t>
            </a:r>
            <a:endParaRPr lang="en-US" altLang="zh-TW" dirty="0"/>
          </a:p>
          <a:p>
            <a:r>
              <a:rPr lang="zh-TW" altLang="en-US" dirty="0"/>
              <a:t>從整體 </a:t>
            </a:r>
            <a:r>
              <a:rPr lang="en-US" altLang="zh-TW" dirty="0"/>
              <a:t>25%</a:t>
            </a:r>
            <a:r>
              <a:rPr lang="zh-TW" altLang="en-US" dirty="0"/>
              <a:t> 的效益下降到 </a:t>
            </a:r>
            <a:r>
              <a:rPr lang="en-US" altLang="zh-TW" dirty="0"/>
              <a:t>17%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而如果考慮延伸長度那效率還會進一步下降</a:t>
            </a:r>
            <a:endParaRPr lang="en-US" altLang="zh-TW" dirty="0"/>
          </a:p>
          <a:p>
            <a:r>
              <a:rPr lang="zh-TW" altLang="en-US" dirty="0"/>
              <a:t>延伸長度：</a:t>
            </a:r>
            <a:r>
              <a:rPr lang="en-US" altLang="zh-TW" dirty="0"/>
              <a:t>6%</a:t>
            </a:r>
            <a:r>
              <a:rPr lang="zh-TW" altLang="en-US" dirty="0"/>
              <a:t> </a:t>
            </a:r>
            <a:r>
              <a:rPr lang="en-US" altLang="zh-TW" dirty="0"/>
              <a:t>3%</a:t>
            </a:r>
          </a:p>
          <a:p>
            <a:r>
              <a:rPr lang="zh-TW" altLang="en-US" dirty="0"/>
              <a:t>沒有延伸：</a:t>
            </a:r>
            <a:r>
              <a:rPr lang="en-US" altLang="zh-TW" dirty="0"/>
              <a:t>25% 17%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749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我們暫停一下</a:t>
            </a:r>
            <a:endParaRPr lang="en-US" altLang="zh-TW" dirty="0"/>
          </a:p>
          <a:p>
            <a:r>
              <a:rPr lang="zh-TW" altLang="en-US" dirty="0"/>
              <a:t>總結一下所有的推論</a:t>
            </a:r>
            <a:endParaRPr lang="en-US" altLang="zh-TW" dirty="0"/>
          </a:p>
          <a:p>
            <a:r>
              <a:rPr lang="zh-TW" altLang="en-US" dirty="0"/>
              <a:t>綠色的線是地震力加上重力的需求</a:t>
            </a:r>
            <a:endParaRPr lang="en-US" altLang="zh-TW" dirty="0"/>
          </a:p>
          <a:p>
            <a:r>
              <a:rPr lang="zh-TW" altLang="en-US" dirty="0"/>
              <a:t>藍色的是我們的演算法</a:t>
            </a:r>
            <a:endParaRPr lang="en-US" altLang="zh-TW" dirty="0"/>
          </a:p>
          <a:p>
            <a:r>
              <a:rPr lang="zh-TW" altLang="en-US" dirty="0"/>
              <a:t>但其實我們並無法滿足現在的結論</a:t>
            </a:r>
            <a:endParaRPr lang="en-US" altLang="zh-TW" dirty="0"/>
          </a:p>
          <a:p>
            <a:r>
              <a:rPr lang="zh-TW" altLang="en-US" dirty="0"/>
              <a:t>這樣只有 </a:t>
            </a:r>
            <a:r>
              <a:rPr lang="en-US" altLang="zh-TW" dirty="0"/>
              <a:t>3%</a:t>
            </a:r>
            <a:r>
              <a:rPr lang="zh-TW" altLang="en-US" dirty="0"/>
              <a:t> 的效率</a:t>
            </a:r>
            <a:endParaRPr lang="en-US" altLang="zh-TW" dirty="0"/>
          </a:p>
          <a:p>
            <a:r>
              <a:rPr lang="zh-TW" altLang="en-US" dirty="0"/>
              <a:t>如果想要從現有配筋就有很好的效果的話 </a:t>
            </a:r>
            <a:r>
              <a:rPr lang="en-US" altLang="zh-TW" dirty="0"/>
              <a:t>(</a:t>
            </a:r>
            <a:r>
              <a:rPr lang="zh-TW" altLang="en-US" dirty="0"/>
              <a:t> 如果已經產生配筋表格了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那我們就會需要更多的資料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638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推估的演算法是用彎矩圖，上層筋以地震力，下層筋以重力與地震力進行多點斷筋。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並加上精算法的延伸長度。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需求。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忽略帶寬、不平均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負彎矩偏差比例。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由無限斷筋縮減到有限點斷筋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點或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排列組合、分群演算法。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4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7065264" y="4468648"/>
            <a:ext cx="2078736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1350"/>
          </a:p>
        </p:txBody>
      </p:sp>
      <p:sp>
        <p:nvSpPr>
          <p:cNvPr id="10" name="Isosceles Triangle 9"/>
          <p:cNvSpPr/>
          <p:nvPr userDrawn="1"/>
        </p:nvSpPr>
        <p:spPr>
          <a:xfrm>
            <a:off x="7641336" y="5130800"/>
            <a:ext cx="1502664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65302-BAF6-4688-9844-D99EF97E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4491071E-FC34-4ACC-9A4F-6878788FB266}" type="datetime1">
              <a:rPr lang="zh-TW" altLang="en-US" smtClean="0"/>
              <a:t>2018/8/7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3C14-683E-4E0D-A0B1-34F60387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57C5A-2074-4C44-81FC-E83D69B6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5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571625" y="2084199"/>
            <a:ext cx="1471394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100981" y="2149621"/>
            <a:ext cx="1471394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CA429C1-15F8-4BD7-9BCD-CA90F7C28CDA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8A7ECBC-A5B3-42B7-80C3-C64FB9D58F4B}" type="datetime1">
              <a:rPr lang="zh-TW" altLang="en-US" smtClean="0"/>
              <a:t>2018/8/7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9C8F27C-CE75-427F-AEF0-135C50568E0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EBF879-F514-40A2-83F1-53000AE787E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12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C09834D-23F5-462D-B316-9341B9EA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27C1653-D1C1-4F56-A031-EF8B1944FED3}" type="datetime1">
              <a:rPr lang="zh-TW" altLang="en-US" smtClean="0"/>
              <a:t>2018/8/7</a:t>
            </a:fld>
            <a:endParaRPr lang="zh-TW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922AD9E-0C79-4BC0-9749-4922DE0F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C3E5260-5722-4D73-A8B0-BD48AFD5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77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5F2-BFE4-4AC5-9A3A-100090348EA5}" type="datetime1">
              <a:rPr lang="zh-TW" altLang="en-US" smtClean="0"/>
              <a:t>2018/8/7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88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335F-5450-4016-AF42-FD73345B0565}" type="datetime1">
              <a:rPr lang="zh-TW" altLang="en-US" smtClean="0"/>
              <a:t>2018/8/7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96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D0C6-AF15-483B-A8F0-D6C1AF87C846}" type="datetime1">
              <a:rPr lang="zh-TW" altLang="en-US" smtClean="0"/>
              <a:t>2018/8/7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98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4E74-3333-4D5F-BC0F-67A2DF2CDDFA}" type="datetime1">
              <a:rPr lang="zh-TW" altLang="en-US" smtClean="0"/>
              <a:t>2018/8/7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35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DC37-B1EF-4480-B72D-5C55507BD319}" type="datetime1">
              <a:rPr lang="zh-TW" altLang="en-US" smtClean="0"/>
              <a:t>2018/8/7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43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9F20-558B-4949-AF26-380C491CE13B}" type="datetime1">
              <a:rPr lang="zh-TW" altLang="en-US" smtClean="0"/>
              <a:t>2018/8/7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43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EC5D1F4-12D1-45E8-9DC4-CB4B71D551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AAB7AFAE-AB0A-436A-8F6B-DB4A874C4BE5}" type="datetime1">
              <a:rPr lang="zh-TW" altLang="en-US" smtClean="0"/>
              <a:t>2018/8/7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FFC59-4B56-4DD2-80BA-6F48172862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4E385-8FE5-4214-A36C-8CD10803C5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43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0483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048300" y="0"/>
            <a:ext cx="30483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096600" y="0"/>
            <a:ext cx="3047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1343A45-415E-4339-A6BD-868D77A9A09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6D5C682-8CFC-4A9E-99B7-6A8C30CAA6D3}" type="datetime1">
              <a:rPr lang="zh-TW" altLang="en-US" smtClean="0"/>
              <a:t>2018/8/7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E5ED6E-574B-41D3-913F-008A237768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67870E-CBBD-4931-9ECD-0BAAEE8663D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53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04800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304800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68B5488-D865-4636-B71E-69554B02F871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29854EB-1813-429E-9449-E301728E3833}" type="datetime1">
              <a:rPr lang="zh-TW" altLang="en-US" smtClean="0"/>
              <a:t>2018/8/7</a:t>
            </a:fld>
            <a:endParaRPr lang="zh-TW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0AEF07A-36B1-44BD-83B9-7F541D724B0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951E38-8E33-41E1-A5F5-76BA466C2FD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19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49FDB33-A6EB-4925-96F5-8B72BD779D4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253510B8-31E3-4853-849A-576C914AB391}" type="datetime1">
              <a:rPr lang="zh-TW" altLang="en-US" smtClean="0"/>
              <a:t>2018/8/7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E2ED7-4177-49EF-A22D-EC84282D50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2BF53-227E-4380-89F0-65E64BC2743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62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0A24AAF-46B0-405F-B605-69D329EBE12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7AF36B1-98A9-4511-9E18-97BBE680BE66}" type="datetime1">
              <a:rPr lang="zh-TW" altLang="en-US" smtClean="0"/>
              <a:t>2018/8/7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4830C8D-710E-4D05-87CC-39C622E988A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A3EC48-C68B-487F-A1AF-113A93F4E1C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98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6F695B3-7DEE-4409-9D04-AAE48269334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F8FAB93-2311-4A94-B31F-3E8A44E47734}" type="datetime1">
              <a:rPr lang="zh-TW" altLang="en-US" smtClean="0"/>
              <a:t>2018/8/7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423A7-E980-4A89-BB8F-407EEA2CE4D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4D1E8-675F-447D-B128-577CD0AD1C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6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879052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2872775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866497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860220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79052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2872775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4866497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860220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9A49275-3593-45A7-915D-2713842C3633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B861AAC8-DA9B-4D73-B7A5-B720A4A5F874}" type="datetime1">
              <a:rPr lang="zh-TW" altLang="en-US" smtClean="0"/>
              <a:t>2018/8/7</a:t>
            </a:fld>
            <a:endParaRPr lang="zh-TW" alt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D64F6D2-7545-4D62-8571-6817602A8C5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F4C19EF-E837-4A27-8F37-C039BE55179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39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060237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977609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94981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1308196-FDEB-4049-B16E-276E89A0D0E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3577A47B-687C-4E6F-A53E-B23B8B9EBEB6}" type="datetime1">
              <a:rPr lang="zh-TW" altLang="en-US" smtClean="0"/>
              <a:t>2018/8/7</a:t>
            </a:fld>
            <a:endParaRPr lang="zh-TW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05A6298-B1AC-4271-8C89-D1C296CA13C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6FD82FC-2507-471B-9A15-FB4A441055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95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0C4A1-1B1A-4889-8F80-3971ECCB4403}" type="datetime1">
              <a:rPr lang="zh-TW" altLang="en-US" smtClean="0"/>
              <a:t>2018/8/7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03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Relationship Id="rId9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66900" y="3660175"/>
            <a:ext cx="5410200" cy="54470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700" spc="450" dirty="0">
                <a:latin typeface="Segoe UI" panose="020B0502040204020203" pitchFamily="34" charset="0"/>
                <a:cs typeface="Segoe UI" panose="020B0502040204020203" pitchFamily="34" charset="0"/>
              </a:rPr>
              <a:t>MULTIPLE BREAK REBAR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66900" y="4081252"/>
            <a:ext cx="5410200" cy="15418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endParaRPr lang="en-US" sz="27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2700" dirty="0">
                <a:cs typeface="Segoe UI" panose="020B0502040204020203" pitchFamily="34" charset="0"/>
              </a:rPr>
              <a:t>Advisor : Prof. </a:t>
            </a:r>
            <a:r>
              <a:rPr lang="en-US" sz="2700" dirty="0" err="1">
                <a:cs typeface="Segoe UI" panose="020B0502040204020203" pitchFamily="34" charset="0"/>
              </a:rPr>
              <a:t>K.C.Chang</a:t>
            </a:r>
            <a:endParaRPr lang="en-US" sz="27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TW" sz="2700" dirty="0">
                <a:cs typeface="Segoe UI" panose="020B0502040204020203" pitchFamily="34" charset="0"/>
              </a:rPr>
              <a:t>Presenters : You-Ran </a:t>
            </a:r>
            <a:r>
              <a:rPr lang="en-US" altLang="zh-TW" sz="2700" dirty="0" err="1">
                <a:cs typeface="Segoe UI" panose="020B0502040204020203" pitchFamily="34" charset="0"/>
              </a:rPr>
              <a:t>Nai</a:t>
            </a:r>
            <a:endParaRPr lang="en-US" altLang="zh-TW" sz="27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14751" y="1611003"/>
            <a:ext cx="1714499" cy="1714497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</p:spTree>
    <p:extLst>
      <p:ext uri="{BB962C8B-B14F-4D97-AF65-F5344CB8AC3E}">
        <p14:creationId xmlns:p14="http://schemas.microsoft.com/office/powerpoint/2010/main" val="142872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字方塊 26">
            <a:extLst>
              <a:ext uri="{FF2B5EF4-FFF2-40B4-BE49-F238E27FC236}">
                <a16:creationId xmlns:a16="http://schemas.microsoft.com/office/drawing/2014/main" id="{4EC4A0C9-2CD0-47FD-9AD0-EA3B8492793F}"/>
              </a:ext>
            </a:extLst>
          </p:cNvPr>
          <p:cNvSpPr txBox="1"/>
          <p:nvPr/>
        </p:nvSpPr>
        <p:spPr>
          <a:xfrm>
            <a:off x="6477928" y="3136612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TW" dirty="0">
                <a:solidFill>
                  <a:schemeClr val="accent3"/>
                </a:solidFill>
              </a:rPr>
              <a:t>185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A43ACAF-10FD-44C3-9E42-A3658356F206}"/>
              </a:ext>
            </a:extLst>
          </p:cNvPr>
          <p:cNvSpPr txBox="1"/>
          <p:nvPr/>
        </p:nvSpPr>
        <p:spPr>
          <a:xfrm>
            <a:off x="1918753" y="3136611"/>
            <a:ext cx="747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</a:rPr>
              <a:t>137</a:t>
            </a:r>
            <a:endParaRPr lang="zh-TW" altLang="en-US" sz="3200" dirty="0">
              <a:solidFill>
                <a:schemeClr val="accent1"/>
              </a:solidFill>
            </a:endParaRPr>
          </a:p>
        </p:txBody>
      </p:sp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D48F5BC-CC17-4D5E-A061-D46768826F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1" y="660401"/>
            <a:ext cx="5828109" cy="549381"/>
          </a:xfrm>
        </p:spPr>
        <p:txBody>
          <a:bodyPr/>
          <a:lstStyle/>
          <a:p>
            <a:r>
              <a:rPr lang="en-US" altLang="zh-TW" dirty="0"/>
              <a:t>Tension Development Length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4A4696A-09FE-453B-8417-0F34E6AB548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515B37F-9099-4581-B8CF-69990151C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" y="4128030"/>
            <a:ext cx="9144000" cy="1821676"/>
          </a:xfrm>
          <a:prstGeom prst="rect">
            <a:avLst/>
          </a:prstGeom>
        </p:spPr>
      </p:pic>
      <p:sp>
        <p:nvSpPr>
          <p:cNvPr id="18" name="TextBox 98">
            <a:extLst>
              <a:ext uri="{FF2B5EF4-FFF2-40B4-BE49-F238E27FC236}">
                <a16:creationId xmlns:a16="http://schemas.microsoft.com/office/drawing/2014/main" id="{5864028E-71D7-48AD-AE7A-30C74EB8908F}"/>
              </a:ext>
            </a:extLst>
          </p:cNvPr>
          <p:cNvSpPr txBox="1"/>
          <p:nvPr/>
        </p:nvSpPr>
        <p:spPr>
          <a:xfrm>
            <a:off x="6413" y="2503094"/>
            <a:ext cx="4572000" cy="4154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Simplified Provisions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195F36-E68A-4D11-A672-DCE70D3A0C29}"/>
              </a:ext>
            </a:extLst>
          </p:cNvPr>
          <p:cNvSpPr txBox="1"/>
          <p:nvPr/>
        </p:nvSpPr>
        <p:spPr>
          <a:xfrm>
            <a:off x="4568794" y="2503094"/>
            <a:ext cx="4572000" cy="4154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General Development Length Equation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028531F-9889-418B-8248-A9A56D1171DA}"/>
              </a:ext>
            </a:extLst>
          </p:cNvPr>
          <p:cNvSpPr txBox="1"/>
          <p:nvPr/>
        </p:nvSpPr>
        <p:spPr>
          <a:xfrm>
            <a:off x="2427867" y="332523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cm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C395A26-F43C-451A-8A10-03A2AEF0022A}"/>
              </a:ext>
            </a:extLst>
          </p:cNvPr>
          <p:cNvSpPr txBox="1"/>
          <p:nvPr/>
        </p:nvSpPr>
        <p:spPr>
          <a:xfrm>
            <a:off x="7062115" y="332523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3"/>
                </a:solidFill>
              </a:rPr>
              <a:t>cm</a:t>
            </a:r>
            <a:endParaRPr lang="zh-TW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00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4F8448B-B95C-467B-B0F5-F82A6D6C61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0" y="660401"/>
            <a:ext cx="5828109" cy="549381"/>
          </a:xfrm>
        </p:spPr>
        <p:txBody>
          <a:bodyPr/>
          <a:lstStyle/>
          <a:p>
            <a:r>
              <a:rPr lang="en-US" altLang="zh-TW" dirty="0"/>
              <a:t>Case Study of </a:t>
            </a:r>
            <a:r>
              <a:rPr lang="en-US" altLang="zh-TW" dirty="0">
                <a:solidFill>
                  <a:schemeClr val="accent1"/>
                </a:solidFill>
              </a:rPr>
              <a:t>Single Girder 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0CFFA2-9918-4F5A-B924-679D9A01BC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81" y="4091127"/>
            <a:ext cx="8528119" cy="1250133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81" y="3016246"/>
            <a:ext cx="4552238" cy="44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3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8B355F9A-36E6-4505-8263-D9D258FDD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28" y="4686249"/>
            <a:ext cx="2012363" cy="83993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49" y="3335626"/>
            <a:ext cx="2012363" cy="83993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3820" y="3335626"/>
            <a:ext cx="6505988" cy="83993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175A839-7B8E-4002-9CB7-F4A7CAB730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028" y="2004531"/>
            <a:ext cx="2012363" cy="8497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A5D3F08-4083-4A22-99E6-7157C48641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8012" y="2008790"/>
            <a:ext cx="6505988" cy="849700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4F8448B-B95C-467B-B0F5-F82A6D6C61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0" y="660401"/>
            <a:ext cx="5828109" cy="549381"/>
          </a:xfrm>
        </p:spPr>
        <p:txBody>
          <a:bodyPr/>
          <a:lstStyle/>
          <a:p>
            <a:r>
              <a:rPr lang="en-US" altLang="zh-TW" dirty="0"/>
              <a:t>Case Study of </a:t>
            </a:r>
            <a:r>
              <a:rPr lang="en-US" altLang="zh-TW" dirty="0">
                <a:solidFill>
                  <a:schemeClr val="accent1"/>
                </a:solidFill>
              </a:rPr>
              <a:t>Single Girder 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0CFFA2-9918-4F5A-B924-679D9A01BC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9628" y="4676480"/>
            <a:ext cx="1406700" cy="839933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4253" y="4573929"/>
            <a:ext cx="1465313" cy="104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0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62" y="3333716"/>
            <a:ext cx="2012363" cy="8497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825" y="3333716"/>
            <a:ext cx="6505988" cy="8497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9C29AB2-CD1D-4C25-9CB4-4E133DF92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6396" y="2000272"/>
            <a:ext cx="6505988" cy="849700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4F8448B-B95C-467B-B0F5-F82A6D6C61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0" y="660401"/>
            <a:ext cx="5828109" cy="549381"/>
          </a:xfrm>
        </p:spPr>
        <p:txBody>
          <a:bodyPr/>
          <a:lstStyle/>
          <a:p>
            <a:r>
              <a:rPr lang="en-US" altLang="zh-TW" dirty="0"/>
              <a:t>Case Study of </a:t>
            </a:r>
            <a:r>
              <a:rPr lang="en-US" altLang="zh-TW" dirty="0">
                <a:solidFill>
                  <a:schemeClr val="accent1"/>
                </a:solidFill>
              </a:rPr>
              <a:t>Single Girder 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0CFFA2-9918-4F5A-B924-679D9A01BC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462" y="4662901"/>
            <a:ext cx="2012363" cy="839933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2825" y="4667160"/>
            <a:ext cx="6505988" cy="83993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88E542F0-B688-4354-93EB-EB29582F19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033" y="2000272"/>
            <a:ext cx="2012363" cy="8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6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4F8448B-B95C-467B-B0F5-F82A6D6C61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0" y="660401"/>
            <a:ext cx="5828109" cy="549381"/>
          </a:xfrm>
        </p:spPr>
        <p:txBody>
          <a:bodyPr/>
          <a:lstStyle/>
          <a:p>
            <a:r>
              <a:rPr lang="en-US" altLang="zh-TW" dirty="0"/>
              <a:t>Case Study of </a:t>
            </a:r>
            <a:r>
              <a:rPr lang="en-US" altLang="zh-TW" dirty="0">
                <a:solidFill>
                  <a:schemeClr val="accent1"/>
                </a:solidFill>
              </a:rPr>
              <a:t>Actual Structure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0CFFA2-9918-4F5A-B924-679D9A01BC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881" y="1580451"/>
            <a:ext cx="4552238" cy="477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3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4F8448B-B95C-467B-B0F5-F82A6D6C61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0" y="660401"/>
            <a:ext cx="5828109" cy="549381"/>
          </a:xfrm>
        </p:spPr>
        <p:txBody>
          <a:bodyPr/>
          <a:lstStyle/>
          <a:p>
            <a:r>
              <a:rPr lang="en-US" altLang="zh-TW" dirty="0"/>
              <a:t>Case Study of </a:t>
            </a:r>
            <a:r>
              <a:rPr lang="en-US" altLang="zh-TW" dirty="0">
                <a:solidFill>
                  <a:schemeClr val="accent1"/>
                </a:solidFill>
              </a:rPr>
              <a:t>Actual Structure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0CFFA2-9918-4F5A-B924-679D9A01BC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46" y="1359366"/>
            <a:ext cx="8469507" cy="549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2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4F8448B-B95C-467B-B0F5-F82A6D6C61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0" y="660401"/>
            <a:ext cx="5828109" cy="549381"/>
          </a:xfrm>
        </p:spPr>
        <p:txBody>
          <a:bodyPr/>
          <a:lstStyle/>
          <a:p>
            <a:r>
              <a:rPr lang="en-US" altLang="zh-TW" dirty="0"/>
              <a:t>Case Study of </a:t>
            </a:r>
            <a:r>
              <a:rPr lang="en-US" altLang="zh-TW" dirty="0">
                <a:solidFill>
                  <a:schemeClr val="accent1"/>
                </a:solidFill>
              </a:rPr>
              <a:t>Actual Structure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0CFFA2-9918-4F5A-B924-679D9A01BC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306" y="1391879"/>
            <a:ext cx="6193388" cy="514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9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Diagram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23814" y="2903338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rgbClr val="1ABC9C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9840" y="2903338"/>
            <a:ext cx="708425" cy="708425"/>
            <a:chOff x="3173014" y="2956717"/>
            <a:chExt cx="944566" cy="944566"/>
          </a:xfrm>
          <a:solidFill>
            <a:srgbClr val="1ABC9C">
              <a:alpha val="41176"/>
            </a:srgbClr>
          </a:solidFill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>
                <a:solidFill>
                  <a:schemeClr val="bg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788" y="2903338"/>
            <a:ext cx="708425" cy="708425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2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11761" y="2903338"/>
            <a:ext cx="708425" cy="708425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05735" y="2903338"/>
            <a:ext cx="708425" cy="708425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423814" y="3959424"/>
            <a:ext cx="1298180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Tension Development Length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17787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 Demand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1760" y="3959424"/>
            <a:ext cx="1161000" cy="124649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Manual Negative Gravity Demand Offset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05733" y="3959424"/>
            <a:ext cx="1161000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to Three Points Four Points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338265" y="3257550"/>
            <a:ext cx="108554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24501" y="3257550"/>
            <a:ext cx="108554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3395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20184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0" y="1352551"/>
            <a:ext cx="6002237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Linear - From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Existing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Rebar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DD8E8C-2F7D-4BD5-BCA7-FED231FDEF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57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74D6904D-45E1-4A89-AB20-DEE9FD7383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Gravity Demand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84E7663-CCAA-466A-BB89-3E5BFEF870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3C3C35A-0751-439B-B883-7C639A445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3543"/>
            <a:ext cx="4572000" cy="342393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7842C4F-FCAD-4300-AE78-A06626E35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53543"/>
            <a:ext cx="4572000" cy="342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7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2104F81-2C01-4D67-9DDA-750956CA60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Gravity Demand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4FF467B-2EA9-4FDC-833A-C565068415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19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3965885-54E2-44FF-B05E-8F317B7E4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609" y="1618610"/>
            <a:ext cx="5533501" cy="4144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167A8C8-5ABA-4BEB-976C-46C7D3371EE1}"/>
              </a:ext>
            </a:extLst>
          </p:cNvPr>
          <p:cNvSpPr/>
          <p:nvPr/>
        </p:nvSpPr>
        <p:spPr>
          <a:xfrm>
            <a:off x="198988" y="3167390"/>
            <a:ext cx="2829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TW" sz="2800" dirty="0"/>
              <a:t>SDL LL </a:t>
            </a:r>
            <a:r>
              <a:rPr lang="zh-TW" altLang="en-US" sz="2800" dirty="0"/>
              <a:t>版厚 帶寬</a:t>
            </a:r>
            <a:endParaRPr lang="en-US" altLang="zh-TW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38A07CE-551B-4C2D-9A06-0D959D7D2EBD}"/>
                  </a:ext>
                </a:extLst>
              </p:cNvPr>
              <p:cNvSpPr/>
              <p:nvPr/>
            </p:nvSpPr>
            <p:spPr>
              <a:xfrm>
                <a:off x="1059575" y="3824824"/>
                <a:ext cx="1108445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TW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38A07CE-551B-4C2D-9A06-0D959D7D2E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75" y="3824824"/>
                <a:ext cx="1108445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D2790B63-07F3-49EC-AF55-2308AFDD84C0}"/>
              </a:ext>
            </a:extLst>
          </p:cNvPr>
          <p:cNvSpPr txBox="1"/>
          <p:nvPr/>
        </p:nvSpPr>
        <p:spPr>
          <a:xfrm>
            <a:off x="8150248" y="452133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0BC8E20-3518-495A-BF48-31F9CCF3193D}"/>
              </a:ext>
            </a:extLst>
          </p:cNvPr>
          <p:cNvSpPr txBox="1"/>
          <p:nvPr/>
        </p:nvSpPr>
        <p:spPr>
          <a:xfrm>
            <a:off x="8157622" y="3059668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1/24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AC83ADD-4BD7-4E42-BE43-534F0CCC723D}"/>
              </a:ext>
            </a:extLst>
          </p:cNvPr>
          <p:cNvSpPr txBox="1"/>
          <p:nvPr/>
        </p:nvSpPr>
        <p:spPr>
          <a:xfrm>
            <a:off x="8151817" y="180916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1/12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CDA4C3E-1499-43A3-BED0-97122FEDB993}"/>
              </a:ext>
            </a:extLst>
          </p:cNvPr>
          <p:cNvSpPr txBox="1"/>
          <p:nvPr/>
        </p:nvSpPr>
        <p:spPr>
          <a:xfrm>
            <a:off x="5600183" y="3746786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1/12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D1DA27C-7BAD-46DC-B191-1D5B49F11658}"/>
              </a:ext>
            </a:extLst>
          </p:cNvPr>
          <p:cNvSpPr txBox="1"/>
          <p:nvPr/>
        </p:nvSpPr>
        <p:spPr>
          <a:xfrm>
            <a:off x="5641059" y="549450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1/8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52BC197-27D7-4D77-9447-481C6CFBF8B9}"/>
              </a:ext>
            </a:extLst>
          </p:cNvPr>
          <p:cNvSpPr txBox="1"/>
          <p:nvPr/>
        </p:nvSpPr>
        <p:spPr>
          <a:xfrm>
            <a:off x="5580145" y="2382121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1/24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40F969C-4B66-4DC5-B647-CF68EE8BC2B7}"/>
              </a:ext>
            </a:extLst>
          </p:cNvPr>
          <p:cNvSpPr txBox="1"/>
          <p:nvPr/>
        </p:nvSpPr>
        <p:spPr>
          <a:xfrm>
            <a:off x="5641059" y="5802106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1.2DL+1.6LL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2CE8D7C-B2DC-47EA-AA84-67D5E4953E35}"/>
              </a:ext>
            </a:extLst>
          </p:cNvPr>
          <p:cNvSpPr txBox="1"/>
          <p:nvPr/>
        </p:nvSpPr>
        <p:spPr>
          <a:xfrm>
            <a:off x="8151817" y="345549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0.9DL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0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21697" y="2726573"/>
            <a:ext cx="3293653" cy="65325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4050" dirty="0">
                <a:latin typeface="Segoe UI" panose="020B0502040204020203" pitchFamily="34" charset="0"/>
                <a:cs typeface="Segoe UI" panose="020B0502040204020203" pitchFamily="34" charset="0"/>
              </a:rPr>
              <a:t>Reduce Rebar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30D6E5E-37A6-45CE-BD3B-381222D6A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7E0D00B-C606-4400-8129-9F9AC9984731}"/>
              </a:ext>
            </a:extLst>
          </p:cNvPr>
          <p:cNvSpPr>
            <a:spLocks/>
          </p:cNvSpPr>
          <p:nvPr/>
        </p:nvSpPr>
        <p:spPr bwMode="auto">
          <a:xfrm>
            <a:off x="5582951" y="4038928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BFE285CB-73F9-4A96-9A4A-50EB90871838}"/>
              </a:ext>
            </a:extLst>
          </p:cNvPr>
          <p:cNvSpPr txBox="1"/>
          <p:nvPr/>
        </p:nvSpPr>
        <p:spPr>
          <a:xfrm>
            <a:off x="5054613" y="4835127"/>
            <a:ext cx="1569713" cy="65325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4050" i="0" dirty="0">
                <a:latin typeface="+mj-lt"/>
                <a:cs typeface="Segoe UI Light" panose="020B0502040204020203" pitchFamily="34" charset="0"/>
              </a:rPr>
              <a:t>1/3</a:t>
            </a:r>
            <a:r>
              <a:rPr lang="en-US" altLang="zh-TW" sz="405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4050" i="0" dirty="0">
                <a:latin typeface="+mj-lt"/>
                <a:cs typeface="Segoe UI Light" panose="020B0502040204020203" pitchFamily="34" charset="0"/>
              </a:rPr>
              <a:t>1/5</a:t>
            </a:r>
            <a:endParaRPr lang="en-US" altLang="zh-TW" sz="4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Checkmark">
            <a:extLst>
              <a:ext uri="{FF2B5EF4-FFF2-40B4-BE49-F238E27FC236}">
                <a16:creationId xmlns:a16="http://schemas.microsoft.com/office/drawing/2014/main" id="{87E36B24-A0FB-470A-A7EA-0596CC36231B}"/>
              </a:ext>
            </a:extLst>
          </p:cNvPr>
          <p:cNvSpPr>
            <a:spLocks noChangeAspect="1"/>
          </p:cNvSpPr>
          <p:nvPr/>
        </p:nvSpPr>
        <p:spPr bwMode="auto">
          <a:xfrm>
            <a:off x="7486650" y="4039260"/>
            <a:ext cx="540506" cy="406800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1045D578-00AD-44C7-9960-D234840DCED7}"/>
              </a:ext>
            </a:extLst>
          </p:cNvPr>
          <p:cNvSpPr txBox="1"/>
          <p:nvPr/>
        </p:nvSpPr>
        <p:spPr>
          <a:xfrm>
            <a:off x="6778355" y="4706938"/>
            <a:ext cx="1957096" cy="1214179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405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</a:t>
            </a:r>
          </a:p>
          <a:p>
            <a:pPr algn="ctr">
              <a:lnSpc>
                <a:spcPct val="90000"/>
              </a:lnSpc>
            </a:pPr>
            <a:r>
              <a:rPr lang="en-US" altLang="zh-TW" sz="405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3501C6D-1B7A-4B50-9696-7C57FA7069D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-1"/>
            <a:ext cx="4630332" cy="346551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1D12CFC-1745-4625-8F1B-85E3C70FBA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392486"/>
            <a:ext cx="4630332" cy="34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93B0551C-DBA5-417A-BF11-4CE921E251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安全系數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E72AB95-8EB5-4881-9369-AFEDE689848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45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2E6AC9C-D020-470F-B781-195B9CFF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AC93FBA-63EA-49A9-8A27-9E578BCD7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9924" y="1449721"/>
            <a:ext cx="5533501" cy="4144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C578889-7A06-4B32-B434-5A11A3AD9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249" y="1357000"/>
            <a:ext cx="5533501" cy="4144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F8A25DC-57B8-4F05-849D-F85A2B897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1594" y="1357000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2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63768" y="3607134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en-US" altLang="zh-TW" sz="2100" dirty="0">
                <a:solidFill>
                  <a:schemeClr val="accent1"/>
                </a:solidFill>
              </a:rPr>
              <a:t>Now</a:t>
            </a:r>
            <a:endParaRPr lang="fr-FR" sz="21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3768" y="3999550"/>
            <a:ext cx="1269000" cy="56784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Gravity Demand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232036" y="4918254"/>
            <a:ext cx="273247" cy="273247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2505282" y="5054877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3647592" y="4918254"/>
            <a:ext cx="273247" cy="273247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920839" y="5054877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5063149" y="4918254"/>
            <a:ext cx="273247" cy="273247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5336396" y="5054877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478705" y="4918254"/>
            <a:ext cx="273247" cy="273247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2363768" y="3707315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778442" y="2488115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778442" y="2364483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/>
              <a:t>Next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778442" y="2756899"/>
            <a:ext cx="1269000" cy="1315745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350" dirty="0"/>
              <a:t>Manual Negative Gravity Demand Offset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188950" y="3607134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fr-FR" sz="2100" dirty="0">
                <a:solidFill>
                  <a:schemeClr val="accent1"/>
                </a:solidFill>
              </a:rPr>
              <a:t>11/2018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188950" y="3999550"/>
            <a:ext cx="1269000" cy="817147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Reduce to Three Points Four Points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5188950" y="3707315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18080" y="2488115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18080" y="2364483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/>
              <a:t>12/2018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618080" y="2756899"/>
            <a:ext cx="1269000" cy="56784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z="1350" dirty="0"/>
              <a:t>ETABS/SAP Demand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69206CD-C813-44E4-8B56-68F1551DF0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47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1544239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From Existing Rebar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8212" y="2903338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544238" y="2903338"/>
            <a:ext cx="708425" cy="708425"/>
            <a:chOff x="3173015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5" y="2956717"/>
              <a:ext cx="944566" cy="944566"/>
            </a:xfrm>
            <a:prstGeom prst="ellipse">
              <a:avLst/>
            </a:prstGeom>
            <a:solidFill>
              <a:srgbClr val="1ABC9C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32186" y="2903338"/>
            <a:ext cx="708425" cy="708425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26159" y="2903338"/>
            <a:ext cx="708425" cy="708425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338212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ETABS/SAP Demand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32185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H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igher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ode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Pushover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26158" y="3959424"/>
            <a:ext cx="1161000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Nonlinear Time History Analysis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2252663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038899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848349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DD8E8C-2F7D-4BD5-BCA7-FED231FDEF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68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Diagram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23814" y="2903338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rgbClr val="1ABC9C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9840" y="2903338"/>
            <a:ext cx="708425" cy="708425"/>
            <a:chOff x="3173014" y="2956717"/>
            <a:chExt cx="944566" cy="944566"/>
          </a:xfrm>
          <a:solidFill>
            <a:srgbClr val="1ABC9C">
              <a:alpha val="41176"/>
            </a:srgbClr>
          </a:solidFill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>
                <a:solidFill>
                  <a:schemeClr val="bg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788" y="2903338"/>
            <a:ext cx="708425" cy="708425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2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11761" y="2903338"/>
            <a:ext cx="708425" cy="708425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05735" y="2903338"/>
            <a:ext cx="708425" cy="708425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423814" y="3959424"/>
            <a:ext cx="1298180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Tension Development Length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17787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 Demand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1760" y="3959424"/>
            <a:ext cx="1161000" cy="124649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Manual Negative Gravity Demand Offset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05733" y="3959424"/>
            <a:ext cx="1161000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to Three Points Four Points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338265" y="3257550"/>
            <a:ext cx="108554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24501" y="3257550"/>
            <a:ext cx="108554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3395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20184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0" y="1352551"/>
            <a:ext cx="6002237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Linear - From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Existing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Rebar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DD8E8C-2F7D-4BD5-BCA7-FED231FDEF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9127" y="1526607"/>
            <a:ext cx="6774873" cy="212946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0E7F7FE-BCD0-4D1F-926D-C1EB679CE53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9127" y="3053259"/>
            <a:ext cx="6774873" cy="212946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6CEC3F8-916B-46FE-941E-2C5069B0820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9127" y="4728540"/>
            <a:ext cx="6774873" cy="2129462"/>
          </a:xfrm>
          <a:prstGeom prst="rect">
            <a:avLst/>
          </a:prstGeom>
        </p:spPr>
      </p:pic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393609E-9F71-420D-ADB4-E6B900CF5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1" y="660401"/>
            <a:ext cx="3361134" cy="549381"/>
          </a:xfrm>
        </p:spPr>
        <p:txBody>
          <a:bodyPr/>
          <a:lstStyle/>
          <a:p>
            <a:r>
              <a:rPr lang="en-US" altLang="zh-TW" dirty="0"/>
              <a:t>Moment Diagram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6B442E4-AA50-44D8-9145-BC518FD8FD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A3205DC-2E8F-45AF-B9A7-E7E2EF560544}"/>
              </a:ext>
            </a:extLst>
          </p:cNvPr>
          <p:cNvSpPr txBox="1"/>
          <p:nvPr/>
        </p:nvSpPr>
        <p:spPr>
          <a:xfrm>
            <a:off x="1168995" y="2332344"/>
            <a:ext cx="635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cs typeface="Segoe UI" panose="020B0502040204020203" pitchFamily="34" charset="0"/>
              </a:rPr>
              <a:t>EQ</a:t>
            </a:r>
            <a:endParaRPr lang="zh-TW" altLang="en-US" sz="2800" dirty="0">
              <a:cs typeface="Segoe UI" panose="020B050204020402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DFA4F53-ACD4-4ABB-ABCF-67B63B798612}"/>
              </a:ext>
            </a:extLst>
          </p:cNvPr>
          <p:cNvSpPr txBox="1"/>
          <p:nvPr/>
        </p:nvSpPr>
        <p:spPr>
          <a:xfrm>
            <a:off x="1168995" y="385638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cs typeface="Segoe UI" panose="020B0502040204020203" pitchFamily="34" charset="0"/>
              </a:defRPr>
            </a:lvl1pPr>
          </a:lstStyle>
          <a:p>
            <a:r>
              <a:rPr lang="en-US" altLang="zh-TW" dirty="0"/>
              <a:t>NEQ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DB48573-8566-40D9-953C-CBD8E54E613C}"/>
              </a:ext>
            </a:extLst>
          </p:cNvPr>
          <p:cNvSpPr txBox="1"/>
          <p:nvPr/>
        </p:nvSpPr>
        <p:spPr>
          <a:xfrm>
            <a:off x="1170177" y="5531661"/>
            <a:ext cx="1292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cs typeface="Segoe UI" panose="020B0502040204020203" pitchFamily="34" charset="0"/>
              </a:defRPr>
            </a:lvl1pPr>
          </a:lstStyle>
          <a:p>
            <a:r>
              <a:rPr lang="en-US" altLang="zh-TW" dirty="0"/>
              <a:t>Gravity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5E19585-B13D-46D8-BE80-78B8A109E0B5}"/>
              </a:ext>
            </a:extLst>
          </p:cNvPr>
          <p:cNvSpPr/>
          <p:nvPr/>
        </p:nvSpPr>
        <p:spPr>
          <a:xfrm>
            <a:off x="4673762" y="1925782"/>
            <a:ext cx="2369426" cy="4795694"/>
          </a:xfrm>
          <a:prstGeom prst="rect">
            <a:avLst/>
          </a:prstGeom>
          <a:solidFill>
            <a:srgbClr val="1ABC9C">
              <a:alpha val="10196"/>
            </a:srgb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84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474469E-7025-401A-A340-7372B805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614F3A-5745-4544-8B33-D77B5F98670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0" y="0"/>
            <a:ext cx="4572000" cy="342393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3625BFC-BBC4-4913-8768-52A421A3F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"/>
            <a:ext cx="4572000" cy="342393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6AEA1F4-CC39-44A4-A5EF-C8D1F78D0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0"/>
            <a:ext cx="4572000" cy="342393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ADCB9E4-72A6-4F54-AC81-0441A29AB5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" y="3423938"/>
            <a:ext cx="4572000" cy="342393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BEF63E8-BC49-4481-84C6-9CA2349A8C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2" y="3423937"/>
            <a:ext cx="4571998" cy="342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6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58A24AC6-DF49-4DC9-AE18-141BE0593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0129"/>
            <a:ext cx="4571999" cy="3423938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7756C8CA-F312-4857-8C16-2BB1FE1A5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423936"/>
            <a:ext cx="4571999" cy="3423938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85E8236F-F1D0-4CF2-A1B3-38661CE3D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434064"/>
            <a:ext cx="4571998" cy="3423937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9D69B2CA-B179-4B91-8252-EC2B524EF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9" y="-10129"/>
            <a:ext cx="4571998" cy="342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8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491DA239-4007-4E63-8C81-311D54D05D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1" y="660401"/>
            <a:ext cx="5383032" cy="1006429"/>
          </a:xfrm>
        </p:spPr>
        <p:txBody>
          <a:bodyPr/>
          <a:lstStyle/>
          <a:p>
            <a:r>
              <a:rPr lang="en-US" altLang="zh-TW" dirty="0"/>
              <a:t>Moment Diagram</a:t>
            </a:r>
            <a:r>
              <a:rPr lang="zh-TW" altLang="en-US" dirty="0"/>
              <a:t> </a:t>
            </a:r>
            <a:r>
              <a:rPr lang="en-US" altLang="zh-TW" dirty="0"/>
              <a:t>Summary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FBEC2F1-F15D-4AB3-A540-A7888F3FB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249" y="1666830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2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Diagram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23814" y="2903338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rgbClr val="1ABC9C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9840" y="2903338"/>
            <a:ext cx="708425" cy="708425"/>
            <a:chOff x="3173014" y="2956717"/>
            <a:chExt cx="944566" cy="944566"/>
          </a:xfrm>
          <a:solidFill>
            <a:srgbClr val="1ABC9C">
              <a:alpha val="41176"/>
            </a:srgbClr>
          </a:solidFill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>
                <a:solidFill>
                  <a:schemeClr val="bg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788" y="2903338"/>
            <a:ext cx="708425" cy="708425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2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11761" y="2903338"/>
            <a:ext cx="708425" cy="708425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05735" y="2903338"/>
            <a:ext cx="708425" cy="708425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423814" y="3959424"/>
            <a:ext cx="1298180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Tension Development Length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17787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 Demand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1760" y="3959424"/>
            <a:ext cx="1161000" cy="124649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Manual Negative Gravity Demand Offset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05733" y="3959424"/>
            <a:ext cx="1161000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to Three Points Four Points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338265" y="3257550"/>
            <a:ext cx="108554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24501" y="3257550"/>
            <a:ext cx="108554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3395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20184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0" y="1352551"/>
            <a:ext cx="6002237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Linear - From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Existing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Rebar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DD8E8C-2F7D-4BD5-BCA7-FED231FDEF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16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skyran color">
      <a:dk1>
        <a:srgbClr val="565656"/>
      </a:dk1>
      <a:lt1>
        <a:srgbClr val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Segoe">
      <a:majorFont>
        <a:latin typeface="Segoe UI Light"/>
        <a:ea typeface="微軟正黑體 Light"/>
        <a:cs typeface=""/>
      </a:majorFont>
      <a:minorFont>
        <a:latin typeface="Segoe UI Light"/>
        <a:ea typeface="微軟正黑體 Light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7680</TotalTime>
  <Words>1278</Words>
  <Application>Microsoft Office PowerPoint</Application>
  <PresentationFormat>如螢幕大小 (4:3)</PresentationFormat>
  <Paragraphs>240</Paragraphs>
  <Slides>22</Slides>
  <Notes>16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微軟正黑體 Light</vt:lpstr>
      <vt:lpstr>新細明體</vt:lpstr>
      <vt:lpstr>Arial</vt:lpstr>
      <vt:lpstr>Calibri</vt:lpstr>
      <vt:lpstr>Cambria Math</vt:lpstr>
      <vt:lpstr>Segoe UI</vt:lpstr>
      <vt:lpstr>Segoe UI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bohao6</dc:creator>
  <cp:lastModifiedBy>bohao6</cp:lastModifiedBy>
  <cp:revision>101</cp:revision>
  <dcterms:created xsi:type="dcterms:W3CDTF">2018-07-10T06:00:09Z</dcterms:created>
  <dcterms:modified xsi:type="dcterms:W3CDTF">2018-08-07T05:41:17Z</dcterms:modified>
</cp:coreProperties>
</file>