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314" r:id="rId5"/>
    <p:sldId id="368" r:id="rId6"/>
    <p:sldId id="369" r:id="rId7"/>
    <p:sldId id="370" r:id="rId8"/>
    <p:sldId id="371" r:id="rId9"/>
    <p:sldId id="373" r:id="rId10"/>
    <p:sldId id="372" r:id="rId11"/>
    <p:sldId id="377" r:id="rId12"/>
    <p:sldId id="374" r:id="rId13"/>
    <p:sldId id="375" r:id="rId14"/>
    <p:sldId id="376" r:id="rId15"/>
    <p:sldId id="378" r:id="rId16"/>
    <p:sldId id="341" r:id="rId17"/>
    <p:sldId id="342" r:id="rId18"/>
    <p:sldId id="340" r:id="rId19"/>
    <p:sldId id="344" r:id="rId20"/>
    <p:sldId id="345" r:id="rId21"/>
    <p:sldId id="346" r:id="rId22"/>
    <p:sldId id="347" r:id="rId23"/>
    <p:sldId id="348" r:id="rId24"/>
    <p:sldId id="360" r:id="rId25"/>
    <p:sldId id="366" r:id="rId26"/>
    <p:sldId id="351" r:id="rId27"/>
    <p:sldId id="353" r:id="rId28"/>
    <p:sldId id="365" r:id="rId29"/>
    <p:sldId id="354" r:id="rId30"/>
    <p:sldId id="357" r:id="rId31"/>
    <p:sldId id="358" r:id="rId32"/>
    <p:sldId id="359" r:id="rId33"/>
    <p:sldId id="361" r:id="rId34"/>
    <p:sldId id="343" r:id="rId35"/>
    <p:sldId id="363" r:id="rId36"/>
    <p:sldId id="364" r:id="rId37"/>
    <p:sldId id="337" r:id="rId38"/>
    <p:sldId id="36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81358" autoAdjust="0"/>
  </p:normalViewPr>
  <p:slideViewPr>
    <p:cSldViewPr snapToGrid="0">
      <p:cViewPr varScale="1">
        <p:scale>
          <a:sx n="99" d="100"/>
          <a:sy n="99" d="100"/>
        </p:scale>
        <p:origin x="1040" y="176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今天會講到線性段的多點斷筋和非線性的 </a:t>
            </a:r>
            <a:r>
              <a:rPr lang="en-US" altLang="zh-TW" dirty="0"/>
              <a:t>pushover</a:t>
            </a:r>
            <a:r>
              <a:rPr lang="en-US" altLang="zh-TW" baseline="0" dirty="0"/>
              <a:t> </a:t>
            </a:r>
            <a:r>
              <a:rPr lang="zh-TW" altLang="en-US" baseline="0" dirty="0"/>
              <a:t>還有一點點 </a:t>
            </a:r>
            <a:r>
              <a:rPr lang="en-US" altLang="zh-TW" baseline="0" dirty="0"/>
              <a:t>time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6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原本的</a:t>
            </a:r>
            <a:r>
              <a:rPr lang="en-US" altLang="zh-TW" dirty="0"/>
              <a:t>105%</a:t>
            </a:r>
          </a:p>
          <a:p>
            <a:r>
              <a:rPr lang="zh-TW" altLang="en-US" dirty="0"/>
              <a:t>首先從傳統斷筋下手</a:t>
            </a:r>
            <a:endParaRPr lang="en-US" altLang="zh-TW" dirty="0"/>
          </a:p>
          <a:p>
            <a:r>
              <a:rPr lang="zh-TW" altLang="en-US" dirty="0"/>
              <a:t>傳統斷筋 </a:t>
            </a:r>
            <a:r>
              <a:rPr lang="en-US" altLang="zh-TW" dirty="0"/>
              <a:t>1/5</a:t>
            </a:r>
            <a:r>
              <a:rPr lang="zh-TW" altLang="en-US" dirty="0"/>
              <a:t>，還沒有 </a:t>
            </a:r>
            <a:r>
              <a:rPr lang="en-US" altLang="zh-TW" dirty="0"/>
              <a:t>1/7 </a:t>
            </a:r>
            <a:r>
              <a:rPr lang="zh-TW" altLang="en-US" dirty="0"/>
              <a:t>懸臂梁比較難判斷</a:t>
            </a:r>
            <a:endParaRPr lang="en-US" altLang="zh-TW" dirty="0"/>
          </a:p>
          <a:p>
            <a:r>
              <a:rPr lang="zh-TW" altLang="en-US" dirty="0"/>
              <a:t>理論上要做到 </a:t>
            </a:r>
            <a:r>
              <a:rPr lang="en-US" altLang="zh-TW" dirty="0"/>
              <a:t>1/7</a:t>
            </a:r>
            <a:r>
              <a:rPr lang="zh-TW" altLang="en-US" dirty="0"/>
              <a:t> 才對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但傳統斷筋只是 </a:t>
            </a:r>
            <a:r>
              <a:rPr lang="en-US" altLang="zh-TW" dirty="0"/>
              <a:t>benchmark </a:t>
            </a:r>
            <a:r>
              <a:rPr lang="zh-TW" altLang="en-US" dirty="0"/>
              <a:t>用來對比多點斷筋的效果</a:t>
            </a:r>
            <a:endParaRPr lang="en-US" altLang="zh-TW" dirty="0"/>
          </a:p>
          <a:p>
            <a:r>
              <a:rPr lang="zh-TW" altLang="en-US" dirty="0"/>
              <a:t>做到 </a:t>
            </a:r>
            <a:r>
              <a:rPr lang="en-US" altLang="zh-TW" dirty="0"/>
              <a:t>1/7</a:t>
            </a:r>
            <a:r>
              <a:rPr lang="zh-TW" altLang="en-US" dirty="0"/>
              <a:t> 會使傳統斷筋更保守 這裡先忽略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傳統斷筋 </a:t>
            </a:r>
            <a:r>
              <a:rPr lang="en-US" altLang="zh-TW" dirty="0">
                <a:effectLst/>
              </a:rPr>
              <a:t>max(</a:t>
            </a:r>
            <a:r>
              <a:rPr lang="en-US" altLang="zh-TW" dirty="0" err="1">
                <a:effectLst/>
              </a:rPr>
              <a:t>ld</a:t>
            </a:r>
            <a:r>
              <a:rPr lang="en-US" altLang="zh-TW" dirty="0">
                <a:effectLst/>
              </a:rPr>
              <a:t>, 1/3 span)</a:t>
            </a:r>
          </a:p>
          <a:p>
            <a:pPr lvl="1"/>
            <a:r>
              <a:rPr lang="zh-TW" altLang="en-US" dirty="0">
                <a:effectLst/>
              </a:rPr>
              <a:t>簡算法延伸長度比梁長還長 取最大直接配</a:t>
            </a:r>
          </a:p>
          <a:p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梁編號不一致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只能一支支比較</a:t>
            </a:r>
            <a:endParaRPr lang="en-US" altLang="zh-TW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箍筋 </a:t>
            </a:r>
            <a:r>
              <a:rPr lang="en-US" altLang="zh-TW" dirty="0">
                <a:effectLst/>
              </a:rPr>
              <a:t>drop size 0.3%</a:t>
            </a:r>
          </a:p>
          <a:p>
            <a:pPr lvl="1"/>
            <a:r>
              <a:rPr lang="zh-TW" altLang="en-US" dirty="0">
                <a:effectLst/>
              </a:rPr>
              <a:t>因為我們延伸長度的計算不算入雙箍的情況</a:t>
            </a:r>
          </a:p>
          <a:p>
            <a:pPr lvl="1"/>
            <a:r>
              <a:rPr lang="zh-TW" altLang="en-US" dirty="0">
                <a:effectLst/>
              </a:rPr>
              <a:t>所以如果算入雙箍轉承單箍</a:t>
            </a:r>
          </a:p>
          <a:p>
            <a:pPr lvl="1"/>
            <a:r>
              <a:rPr lang="zh-TW" altLang="en-US" dirty="0">
                <a:effectLst/>
              </a:rPr>
              <a:t>減少一點點 幾乎沒差</a:t>
            </a:r>
          </a:p>
          <a:p>
            <a:pPr lvl="1"/>
            <a:r>
              <a:rPr lang="zh-TW" altLang="en-US" dirty="0">
                <a:effectLst/>
              </a:rPr>
              <a:t>進一步 計算雙箍面積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0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>
                <a:effectLst/>
              </a:rPr>
              <a:t>93.50 =&gt; 93.23</a:t>
            </a:r>
          </a:p>
          <a:p>
            <a:pPr lvl="1"/>
            <a:r>
              <a:rPr lang="en-US" altLang="zh-TW" dirty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五點斷筋 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32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>
                <a:effectLst/>
              </a:rPr>
              <a:t>93.50 =&gt; 93.23</a:t>
            </a:r>
          </a:p>
          <a:p>
            <a:pPr lvl="1"/>
            <a:r>
              <a:rPr lang="en-US" altLang="zh-TW" dirty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五點斷筋 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30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ETABS </a:t>
            </a:r>
            <a:r>
              <a:rPr lang="zh-TW" altLang="en-US" dirty="0"/>
              <a:t>鋼筋定義修改 </a:t>
            </a:r>
            <a:r>
              <a:rPr lang="en-US" altLang="zh-TW" dirty="0"/>
              <a:t>=&gt; CSN </a:t>
            </a:r>
            <a:r>
              <a:rPr lang="zh-TW" altLang="en-US" dirty="0"/>
              <a:t>圖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多出 </a:t>
            </a:r>
            <a:r>
              <a:rPr lang="en-US" altLang="zh-TW" dirty="0"/>
              <a:t>0.05 drop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5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5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高雄</a:t>
            </a:r>
          </a:p>
          <a:p>
            <a:pPr lvl="1"/>
            <a:r>
              <a:rPr lang="en-US" altLang="zh-TW" dirty="0">
                <a:effectLst/>
              </a:rPr>
              <a:t>ETABS </a:t>
            </a:r>
            <a:r>
              <a:rPr lang="zh-TW" altLang="en-US" dirty="0">
                <a:effectLst/>
              </a:rPr>
              <a:t>如果用 </a:t>
            </a:r>
            <a:r>
              <a:rPr lang="en-US" altLang="zh-TW" dirty="0">
                <a:effectLst/>
              </a:rPr>
              <a:t>copy </a:t>
            </a:r>
            <a:r>
              <a:rPr lang="zh-TW" altLang="en-US" dirty="0">
                <a:effectLst/>
              </a:rPr>
              <a:t>的 資料量太大會有問題</a:t>
            </a:r>
          </a:p>
          <a:p>
            <a:pPr lvl="2"/>
            <a:r>
              <a:rPr lang="zh-TW" altLang="en-US" dirty="0">
                <a:effectLst/>
              </a:rPr>
              <a:t>排序會亂掉</a:t>
            </a:r>
          </a:p>
          <a:p>
            <a:pPr lvl="2"/>
            <a:r>
              <a:rPr lang="zh-TW" altLang="en-US" dirty="0">
                <a:effectLst/>
              </a:rPr>
              <a:t>只不過在寫程式的時候就有想到這個問題 所以之前寫就有想說亂掉也沒關係</a:t>
            </a:r>
          </a:p>
          <a:p>
            <a:pPr lvl="2"/>
            <a:r>
              <a:rPr lang="zh-TW" altLang="en-US" dirty="0">
                <a:effectLst/>
              </a:rPr>
              <a:t>但是因為沒有測試過</a:t>
            </a:r>
          </a:p>
          <a:p>
            <a:pPr lvl="2"/>
            <a:r>
              <a:rPr lang="zh-TW" altLang="en-US" dirty="0">
                <a:effectLst/>
              </a:rPr>
              <a:t>所以才發現亂掉會很麻煩</a:t>
            </a:r>
          </a:p>
          <a:p>
            <a:pPr lvl="2"/>
            <a:r>
              <a:rPr lang="zh-TW" altLang="en-US" dirty="0">
                <a:effectLst/>
              </a:rPr>
              <a:t>如果要改寫又很難保證有效能的同時 邏輯複雜度不會增加太多</a:t>
            </a:r>
          </a:p>
          <a:p>
            <a:pPr lvl="2"/>
            <a:r>
              <a:rPr lang="zh-TW" altLang="en-US" dirty="0">
                <a:effectLst/>
              </a:rPr>
              <a:t>所以秉持著能簡單做決不困難做的原則</a:t>
            </a:r>
          </a:p>
          <a:p>
            <a:pPr lvl="2"/>
            <a:r>
              <a:rPr lang="zh-TW" altLang="en-US" dirty="0">
                <a:effectLst/>
              </a:rPr>
              <a:t>重寫資料讀取的方式 變成 </a:t>
            </a:r>
            <a:r>
              <a:rPr lang="en-US" altLang="zh-TW" dirty="0" err="1">
                <a:effectLst/>
              </a:rPr>
              <a:t>mdb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再變成 </a:t>
            </a:r>
            <a:r>
              <a:rPr lang="en-US" altLang="zh-TW" dirty="0">
                <a:effectLst/>
              </a:rPr>
              <a:t>excel </a:t>
            </a:r>
            <a:r>
              <a:rPr lang="zh-TW" altLang="en-US" dirty="0">
                <a:effectLst/>
              </a:rPr>
              <a:t>輸出</a:t>
            </a:r>
          </a:p>
          <a:p>
            <a:pPr lvl="2"/>
            <a:r>
              <a:rPr lang="zh-TW" altLang="en-US" dirty="0">
                <a:effectLst/>
              </a:rPr>
              <a:t>變成 </a:t>
            </a:r>
            <a:r>
              <a:rPr lang="en-US" altLang="zh-TW" dirty="0">
                <a:effectLst/>
              </a:rPr>
              <a:t>excel </a:t>
            </a:r>
            <a:r>
              <a:rPr lang="zh-TW" altLang="en-US" dirty="0">
                <a:effectLst/>
              </a:rPr>
              <a:t>輸出 這樣排序就不會亂掉</a:t>
            </a:r>
          </a:p>
          <a:p>
            <a:pPr lvl="2"/>
            <a:r>
              <a:rPr lang="zh-TW" altLang="en-US" dirty="0">
                <a:effectLst/>
              </a:rPr>
              <a:t>雖然第一次讀取會比較慢</a:t>
            </a:r>
          </a:p>
          <a:p>
            <a:pPr lvl="2"/>
            <a:r>
              <a:rPr lang="zh-TW" altLang="en-US" dirty="0">
                <a:effectLst/>
              </a:rPr>
              <a:t>但第一次讀取完會建立快取檔</a:t>
            </a:r>
          </a:p>
          <a:p>
            <a:pPr lvl="2"/>
            <a:r>
              <a:rPr lang="zh-TW" altLang="en-US" dirty="0">
                <a:effectLst/>
              </a:rPr>
              <a:t>所以之後 </a:t>
            </a:r>
            <a:r>
              <a:rPr lang="en-US" altLang="zh-TW" dirty="0">
                <a:effectLst/>
              </a:rPr>
              <a:t>run </a:t>
            </a:r>
            <a:r>
              <a:rPr lang="zh-TW" altLang="en-US" dirty="0">
                <a:effectLst/>
              </a:rPr>
              <a:t>就不會太慢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5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11076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42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各梁長區間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64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各支各層梁主筋量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59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驗證非線性</a:t>
            </a:r>
          </a:p>
          <a:p>
            <a:pPr lvl="1"/>
            <a:r>
              <a:rPr lang="zh-TW" altLang="en-US" dirty="0">
                <a:effectLst/>
              </a:rPr>
              <a:t>簡單 </a:t>
            </a:r>
            <a:r>
              <a:rPr lang="en-US" altLang="zh-TW" dirty="0">
                <a:effectLst/>
              </a:rPr>
              <a:t>model =&gt; model </a:t>
            </a:r>
            <a:r>
              <a:rPr lang="zh-TW" altLang="en-US" dirty="0">
                <a:effectLst/>
              </a:rPr>
              <a:t>圖</a:t>
            </a:r>
          </a:p>
          <a:p>
            <a:pPr lvl="1"/>
            <a:r>
              <a:rPr lang="zh-TW" altLang="en-US" dirty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驗證非線性</a:t>
            </a:r>
          </a:p>
          <a:p>
            <a:pPr lvl="1"/>
            <a:r>
              <a:rPr lang="zh-TW" altLang="en-US" dirty="0">
                <a:effectLst/>
              </a:rPr>
              <a:t>簡單 </a:t>
            </a:r>
            <a:r>
              <a:rPr lang="en-US" altLang="zh-TW" dirty="0">
                <a:effectLst/>
              </a:rPr>
              <a:t>model =&gt; model </a:t>
            </a:r>
            <a:r>
              <a:rPr lang="zh-TW" altLang="en-US" dirty="0">
                <a:effectLst/>
              </a:rPr>
              <a:t>圖</a:t>
            </a:r>
          </a:p>
          <a:p>
            <a:pPr lvl="1"/>
            <a:r>
              <a:rPr lang="zh-TW" altLang="en-US" dirty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7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5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模型 不同 </a:t>
            </a:r>
            <a:r>
              <a:rPr lang="en-US" dirty="0"/>
              <a:t>condition </a:t>
            </a:r>
            <a:r>
              <a:rPr lang="zh-TW" altLang="en-US" dirty="0"/>
              <a:t>效果不同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k=0,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78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mode 1, 4,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6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擬合反應譜 圖</a:t>
            </a:r>
            <a:endParaRPr lang="en-US" altLang="zh-TW" dirty="0"/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en-US" dirty="0"/>
              <a:t>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8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手做一次模型</a:t>
            </a:r>
          </a:p>
          <a:p>
            <a:r>
              <a:rPr lang="zh-TW" altLang="en-US" dirty="0">
                <a:effectLst/>
              </a:rPr>
              <a:t>開發程式 </a:t>
            </a:r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etabs</a:t>
            </a:r>
            <a:r>
              <a:rPr lang="en-US" dirty="0">
                <a:effectLst/>
              </a:rPr>
              <a:t> 2016</a:t>
            </a:r>
          </a:p>
          <a:p>
            <a:r>
              <a:rPr lang="zh-TW" altLang="en-US" dirty="0">
                <a:effectLst/>
              </a:rPr>
              <a:t>塑絞設定</a:t>
            </a:r>
          </a:p>
          <a:p>
            <a:pPr lvl="1"/>
            <a:r>
              <a:rPr lang="en-US" dirty="0">
                <a:effectLst/>
              </a:rPr>
              <a:t>TEASPA</a:t>
            </a:r>
          </a:p>
          <a:p>
            <a:pPr lvl="1"/>
            <a:r>
              <a:rPr lang="en-US" dirty="0">
                <a:effectLst/>
              </a:rPr>
              <a:t>SERCB</a:t>
            </a:r>
          </a:p>
          <a:p>
            <a:pPr lvl="1"/>
            <a:r>
              <a:rPr lang="zh-TW" altLang="en-US" dirty="0">
                <a:effectLst/>
              </a:rPr>
              <a:t>遲滯迴圈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6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emf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D5123-0174-1A45-8AA1-B7352238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C727D-99CD-A649-9E95-62E3952A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19FF1-9EF2-0444-8D9A-A70C43C2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35283-8468-E748-9912-F139A611D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7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E41D2B-97E1-0641-A813-C5231409C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20214-5B6A-8446-A115-A2A591A2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05125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12865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545114" y="1948741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27856" y="3384790"/>
            <a:ext cx="140198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99.5%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3323987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欣詮建設中和福祥段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46103" y="1948741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93.5%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19842" y="3384790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92.4%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86702"/>
            <a:ext cx="6095238" cy="455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286702"/>
            <a:ext cx="6095238" cy="4552381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21735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04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822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02239" y="551546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191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7443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752338" y="3735963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9"/>
          <p:cNvSpPr txBox="1"/>
          <p:nvPr/>
        </p:nvSpPr>
        <p:spPr>
          <a:xfrm>
            <a:off x="7476276" y="5922561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yet)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9"/>
          <p:cNvSpPr txBox="1"/>
          <p:nvPr/>
        </p:nvSpPr>
        <p:spPr>
          <a:xfrm>
            <a:off x="10512848" y="5927894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3033" y="1988433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3660" y="4752585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1301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21550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8493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2700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5400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1200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68838" y="990600"/>
            <a:ext cx="36644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26992" y="1533809"/>
            <a:ext cx="309956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=max(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1/3*span )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6894615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76785" y="270510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弧形接點 28"/>
          <p:cNvCxnSpPr/>
          <p:nvPr/>
        </p:nvCxnSpPr>
        <p:spPr>
          <a:xfrm>
            <a:off x="6210300" y="3263900"/>
            <a:ext cx="3035300" cy="12073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61544" y="4166570"/>
            <a:ext cx="20864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length &lt; 0?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1759" y="4445869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353" y="246300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1311128"/>
          </a:xfrm>
        </p:spPr>
        <p:txBody>
          <a:bodyPr/>
          <a:lstStyle/>
          <a:p>
            <a:r>
              <a:rPr lang="en-US" altLang="zh-TW" dirty="0"/>
              <a:t>COMPARE WITH RCAD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44662"/>
            <a:ext cx="6096000" cy="4562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71900" y="380476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30800" y="2842077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6036" y="174466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55221" y="2440141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93697" y="5471588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0303" y="4708225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7249" y="1560401"/>
            <a:ext cx="3737231" cy="245605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CONCLUSION: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MOSTLY 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REBAR USED ALMOST THE 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EXISTING DIFFERENT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17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 err="1"/>
              <a:t>ld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groupby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7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07807" y="1964886"/>
            <a:ext cx="152060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81222" y="1964886"/>
            <a:ext cx="56500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NEXT: CONSIDER DOUBLE STIRRUPS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79840" y="3434080"/>
            <a:ext cx="426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586912" cy="2048766"/>
          </a:xfrm>
        </p:spPr>
        <p:txBody>
          <a:bodyPr/>
          <a:lstStyle/>
          <a:p>
            <a:r>
              <a:rPr lang="en-US" altLang="zh-TW" dirty="0"/>
              <a:t>CHECK BEAM ONE BY ONE</a:t>
            </a:r>
          </a:p>
          <a:p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181" y="1762409"/>
            <a:ext cx="6095238" cy="4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8154" y="3216331"/>
            <a:ext cx="4301420" cy="30955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48116" y="2010559"/>
            <a:ext cx="4662495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混凝土結構設計規範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401-100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538154" y="2725785"/>
            <a:ext cx="10765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R5.11.2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03126" y="3216331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2311" y="24810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77172" y="50591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66416" y="428493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12438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1311128"/>
          </a:xfrm>
        </p:spPr>
        <p:txBody>
          <a:bodyPr/>
          <a:lstStyle/>
          <a:p>
            <a:r>
              <a:rPr lang="en-US" altLang="zh-TW" dirty="0"/>
              <a:t>CHECK BEAM ONE BY ONE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90626" y="2566794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11" y="1720849"/>
            <a:ext cx="251158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56208" y="4722145"/>
            <a:ext cx="2455480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8539" y="508331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10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102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719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349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1684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4349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7292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682558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251" y="2699720"/>
            <a:ext cx="4323319" cy="21164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4625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76893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REPLACE?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95297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38191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31" y="2699720"/>
            <a:ext cx="4323319" cy="2116400"/>
          </a:xfrm>
          <a:prstGeom prst="rect">
            <a:avLst/>
          </a:prstGeom>
        </p:spPr>
      </p:pic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242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934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3551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5181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2516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55181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8124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609406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6417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37725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REPLACE?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56129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999023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DETAIL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15" y="2712984"/>
            <a:ext cx="4344006" cy="29769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0" y="2712984"/>
            <a:ext cx="3602831" cy="2337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0" y="2712984"/>
            <a:ext cx="15670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5% DROP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46400" y="2712984"/>
            <a:ext cx="0" cy="3643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985000" y="3881809"/>
            <a:ext cx="480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TOO MUCH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8450" y="2000250"/>
            <a:ext cx="6438900" cy="252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00250"/>
            <a:ext cx="3352800" cy="17907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62500" y="29845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1311128"/>
          </a:xfrm>
        </p:spPr>
        <p:txBody>
          <a:bodyPr/>
          <a:lstStyle/>
          <a:p>
            <a:r>
              <a:rPr lang="en-US" dirty="0"/>
              <a:t>SIMPLE 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" y="1569369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69369"/>
            <a:ext cx="6095238" cy="45523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9568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32000" y="3088640"/>
            <a:ext cx="2153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3032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2960" y="1971528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2960" y="1502719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273040" y="1930144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2960" y="1930144"/>
            <a:ext cx="0" cy="1016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7189" y="466525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6984" y="2930808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3859" y="153673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5271" y="1536739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0558" y="3302352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788" y="3461071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1023" y="579334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5474" y="5462259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100%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5360" y="5303326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5200" y="5793342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83452" y="5099382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5200" y="5099382"/>
            <a:ext cx="0" cy="69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01259" y="3470270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52427" y="4748173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2740" y="2927370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11999" y="3298914"/>
            <a:ext cx="555601" cy="46166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80%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2579" y="3479405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26779" y="5789904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21519" y="5215997"/>
            <a:ext cx="515527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91%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30389" y="5820983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REBAR SIZE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8" y="2010170"/>
            <a:ext cx="5249063" cy="13537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67" y="4393693"/>
            <a:ext cx="5249063" cy="135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0248900" y="22479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10248900" y="4584700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BEAM LENGTH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68" y="1288431"/>
            <a:ext cx="5249063" cy="2688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8" y="4616890"/>
            <a:ext cx="5249063" cy="9724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058400" y="1288431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58400" y="5153666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198100" y="2908300"/>
            <a:ext cx="0" cy="106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98100" y="4619400"/>
            <a:ext cx="0" cy="53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6" y="4367411"/>
            <a:ext cx="5249063" cy="230706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351712" cy="701731"/>
          </a:xfrm>
        </p:spPr>
        <p:txBody>
          <a:bodyPr/>
          <a:lstStyle/>
          <a:p>
            <a:r>
              <a:rPr lang="zh-TW" altLang="en-US" dirty="0"/>
              <a:t>各支各層梁主筋體積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106935" y="2932558"/>
            <a:ext cx="106695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06935" y="6247053"/>
            <a:ext cx="10669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5" y="2022486"/>
            <a:ext cx="5249063" cy="13537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7EEFCD4-4F19-4A20-82C3-086EF0785D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56" y="268458"/>
            <a:ext cx="2057944" cy="15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752012" cy="1311128"/>
          </a:xfrm>
        </p:spPr>
        <p:txBody>
          <a:bodyPr/>
          <a:lstStyle/>
          <a:p>
            <a:r>
              <a:rPr lang="en-US" altLang="zh-TW" dirty="0"/>
              <a:t>NONLINEAR</a:t>
            </a:r>
            <a:r>
              <a:rPr lang="zh-TW" altLang="en-US" dirty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5384800" y="2006600"/>
            <a:ext cx="3108030" cy="319472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STORYS,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BAY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HEIGHT: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BEAM: 60x80cm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COLUMN: 60x60cm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SPAN: 8m</a:t>
            </a:r>
          </a:p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台北一區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25" y="2802526"/>
            <a:ext cx="1393062" cy="2160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067799" y="2001837"/>
            <a:ext cx="27987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ACTUAL PROJECT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610600" y="2001837"/>
            <a:ext cx="0" cy="435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5630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342312" cy="1311128"/>
          </a:xfrm>
        </p:spPr>
        <p:txBody>
          <a:bodyPr/>
          <a:lstStyle/>
          <a:p>
            <a:r>
              <a:rPr lang="en-US" altLang="zh-TW" dirty="0"/>
              <a:t>NONLINEAR</a:t>
            </a:r>
            <a:r>
              <a:rPr lang="zh-TW" altLang="en-US" dirty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5381330" y="2001837"/>
            <a:ext cx="4436471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BENCHMARK: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FOLLOW IDA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MODE PUSHOVER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MPA, MMC, APA</a:t>
            </a:r>
          </a:p>
          <a:p>
            <a:pPr algn="l">
              <a:lnSpc>
                <a:spcPct val="120000"/>
              </a:lnSpc>
            </a:pP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NEXT WEEK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6514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物流中心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/>
              <a:t>NOW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延伸長度考慮</a:t>
            </a:r>
            <a:endParaRPr lang="en-US" altLang="zh-TW" dirty="0"/>
          </a:p>
          <a:p>
            <a:r>
              <a:rPr lang="zh-TW" altLang="en-US" dirty="0"/>
              <a:t>雙箍面積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693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/>
              <a:t>五點斷筋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3"/>
                </a:solidFill>
              </a:rPr>
              <a:t>NEXT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非線性 </a:t>
            </a:r>
            <a:r>
              <a:rPr lang="en-US" altLang="zh-TW" dirty="0"/>
              <a:t>BENCHMARK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545959" y="5614612"/>
            <a:ext cx="81047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剪力筋</a:t>
            </a:r>
          </a:p>
          <a:p>
            <a:pPr algn="l"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</a:t>
            </a:r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6877" y="550863"/>
            <a:ext cx="8884435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25366"/>
            <a:ext cx="9590087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41539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雙箍延伸長度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2501644"/>
            <a:ext cx="1838095" cy="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159" y="2545137"/>
            <a:ext cx="447619" cy="4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4375208"/>
            <a:ext cx="3838095" cy="15333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407592" y="2773708"/>
            <a:ext cx="0" cy="4946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07592" y="4647271"/>
            <a:ext cx="0" cy="4946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708" y="2008405"/>
            <a:ext cx="1393062" cy="2160000"/>
          </a:xfrm>
          <a:prstGeom prst="rect">
            <a:avLst/>
          </a:prstGeom>
        </p:spPr>
      </p:pic>
      <p:pic>
        <p:nvPicPr>
          <p:cNvPr id="25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1109" y="2355705"/>
            <a:ext cx="1981773" cy="1800000"/>
          </a:xfrm>
          <a:prstGeom prst="rect">
            <a:avLst/>
          </a:prstGeom>
        </p:spPr>
      </p:pic>
      <p:sp>
        <p:nvSpPr>
          <p:cNvPr id="26" name="文字方塊 5"/>
          <p:cNvSpPr txBox="1"/>
          <p:nvPr/>
        </p:nvSpPr>
        <p:spPr>
          <a:xfrm>
            <a:off x="7195701" y="5025136"/>
            <a:ext cx="76719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1.5%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7"/>
          <p:cNvSpPr txBox="1"/>
          <p:nvPr/>
        </p:nvSpPr>
        <p:spPr>
          <a:xfrm>
            <a:off x="9858083" y="5023717"/>
            <a:ext cx="82330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0.6%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8" name="文字方塊 16"/>
          <p:cNvSpPr txBox="1"/>
          <p:nvPr/>
        </p:nvSpPr>
        <p:spPr>
          <a:xfrm>
            <a:off x="7481243" y="437988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46959" y="3718560"/>
            <a:ext cx="0" cy="44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5354" y="4943146"/>
            <a:ext cx="504762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剪力多點斷筋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cxnSp>
        <p:nvCxnSpPr>
          <p:cNvPr id="5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2400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𝐸𝑇𝐵𝐴𝑆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中央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22400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𝑉𝑠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blipFill>
                <a:blip r:embed="rId3"/>
                <a:stretch>
                  <a:fillRect l="-135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45833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833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45833" y="3423920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2080" y="309943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21058" y="3100202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5833" y="3748409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21058" y="3748409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52080" y="3748409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8765" y="374840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4470" y="375856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3611" y="3759323"/>
            <a:ext cx="33759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½ 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8339" y="5301299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44586" y="4976810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13564" y="497758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8339" y="5625788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13564" y="5625788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44586" y="5625788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56537" y="562578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62242" y="563594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07795" y="5636702"/>
            <a:ext cx="25423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11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18393-CB14-1848-9D15-D29FF2BE8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5" name="Picture 1" descr="/var/folders/rp/1m3l6v2x0dq9jdn72y0fvxhr0000gn/T/com.microsoft.Powerpoint/WebArchiveCopyPasteTempFiles/p13062">
            <a:extLst>
              <a:ext uri="{FF2B5EF4-FFF2-40B4-BE49-F238E27FC236}">
                <a16:creationId xmlns:a16="http://schemas.microsoft.com/office/drawing/2014/main" id="{F3E4C39D-C332-1A4F-85C1-8A322B3B194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r="22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5 MULTI CUT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1" y="2496520"/>
            <a:ext cx="4323319" cy="21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0720" y="2621280"/>
            <a:ext cx="9239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D522A-08F9-E84F-9195-277029AA9E9B}"/>
              </a:ext>
            </a:extLst>
          </p:cNvPr>
          <p:cNvSpPr txBox="1"/>
          <p:nvPr/>
        </p:nvSpPr>
        <p:spPr>
          <a:xfrm>
            <a:off x="6606862" y="2163651"/>
            <a:ext cx="846642" cy="57490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wave</a:t>
            </a:r>
          </a:p>
        </p:txBody>
      </p:sp>
    </p:spTree>
    <p:extLst>
      <p:ext uri="{BB962C8B-B14F-4D97-AF65-F5344CB8AC3E}">
        <p14:creationId xmlns:p14="http://schemas.microsoft.com/office/powerpoint/2010/main" val="41444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8430F-74CA-AC49-8AAF-CCD2A05F5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5BF87-AA63-B94B-A564-B4DFB5BBB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A5D16-4050-A54E-B6E3-F0638B46F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B7625-2296-2A4E-A94D-91040245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8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1012</Words>
  <Application>Microsoft Macintosh PowerPoint</Application>
  <PresentationFormat>Widescreen</PresentationFormat>
  <Paragraphs>373</Paragraphs>
  <Slides>35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新細明體</vt:lpstr>
      <vt:lpstr>Segoe UI</vt:lpstr>
      <vt:lpstr>Segoe UI Light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 ran</cp:lastModifiedBy>
  <cp:revision>233</cp:revision>
  <dcterms:created xsi:type="dcterms:W3CDTF">2015-10-12T10:51:44Z</dcterms:created>
  <dcterms:modified xsi:type="dcterms:W3CDTF">2018-12-19T09:03:29Z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