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6"/>
  </p:notesMasterIdLst>
  <p:sldIdLst>
    <p:sldId id="270" r:id="rId5"/>
    <p:sldId id="347" r:id="rId6"/>
    <p:sldId id="341" r:id="rId7"/>
    <p:sldId id="340" r:id="rId8"/>
    <p:sldId id="348" r:id="rId9"/>
    <p:sldId id="339" r:id="rId10"/>
    <p:sldId id="256" r:id="rId11"/>
    <p:sldId id="314" r:id="rId12"/>
    <p:sldId id="328" r:id="rId13"/>
    <p:sldId id="316" r:id="rId14"/>
    <p:sldId id="319" r:id="rId15"/>
    <p:sldId id="321" r:id="rId16"/>
    <p:sldId id="323" r:id="rId17"/>
    <p:sldId id="336" r:id="rId18"/>
    <p:sldId id="324" r:id="rId19"/>
    <p:sldId id="325" r:id="rId20"/>
    <p:sldId id="326" r:id="rId21"/>
    <p:sldId id="327" r:id="rId22"/>
    <p:sldId id="334" r:id="rId23"/>
    <p:sldId id="331" r:id="rId24"/>
    <p:sldId id="329" r:id="rId25"/>
    <p:sldId id="332" r:id="rId26"/>
    <p:sldId id="335" r:id="rId27"/>
    <p:sldId id="333" r:id="rId28"/>
    <p:sldId id="338" r:id="rId29"/>
    <p:sldId id="344" r:id="rId30"/>
    <p:sldId id="257" r:id="rId31"/>
    <p:sldId id="262" r:id="rId32"/>
    <p:sldId id="278" r:id="rId33"/>
    <p:sldId id="258" r:id="rId34"/>
    <p:sldId id="266" r:id="rId35"/>
    <p:sldId id="292" r:id="rId36"/>
    <p:sldId id="293" r:id="rId37"/>
    <p:sldId id="287" r:id="rId38"/>
    <p:sldId id="286" r:id="rId39"/>
    <p:sldId id="310" r:id="rId40"/>
    <p:sldId id="263" r:id="rId41"/>
    <p:sldId id="264" r:id="rId42"/>
    <p:sldId id="295" r:id="rId43"/>
    <p:sldId id="283" r:id="rId44"/>
    <p:sldId id="267" r:id="rId45"/>
    <p:sldId id="284" r:id="rId46"/>
    <p:sldId id="309" r:id="rId47"/>
    <p:sldId id="268" r:id="rId48"/>
    <p:sldId id="269" r:id="rId49"/>
    <p:sldId id="271" r:id="rId50"/>
    <p:sldId id="313" r:id="rId51"/>
    <p:sldId id="274" r:id="rId52"/>
    <p:sldId id="302" r:id="rId53"/>
    <p:sldId id="273" r:id="rId54"/>
    <p:sldId id="279" r:id="rId55"/>
    <p:sldId id="280" r:id="rId56"/>
    <p:sldId id="308" r:id="rId57"/>
    <p:sldId id="281" r:id="rId58"/>
    <p:sldId id="282" r:id="rId59"/>
    <p:sldId id="275" r:id="rId60"/>
    <p:sldId id="307" r:id="rId61"/>
    <p:sldId id="290" r:id="rId62"/>
    <p:sldId id="291" r:id="rId63"/>
    <p:sldId id="289" r:id="rId64"/>
    <p:sldId id="301" r:id="rId65"/>
    <p:sldId id="300" r:id="rId66"/>
    <p:sldId id="297" r:id="rId67"/>
    <p:sldId id="298" r:id="rId68"/>
    <p:sldId id="299" r:id="rId69"/>
    <p:sldId id="296" r:id="rId70"/>
    <p:sldId id="294" r:id="rId71"/>
    <p:sldId id="312" r:id="rId72"/>
    <p:sldId id="311" r:id="rId73"/>
    <p:sldId id="303" r:id="rId74"/>
    <p:sldId id="306" r:id="rId7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347"/>
            <p14:sldId id="341"/>
            <p14:sldId id="340"/>
            <p14:sldId id="348"/>
            <p14:sldId id="339"/>
          </p14:sldIdLst>
        </p14:section>
        <p14:section name="Title" id="{E96AE2BE-AF96-4EE7-9327-B21695391A20}">
          <p14:sldIdLst>
            <p14:sldId id="256"/>
          </p14:sldIdLst>
        </p14:section>
        <p14:section name="INTRODUCTION" id="{37A01F1D-2EE5-4A7B-8065-76CB08082C76}">
          <p14:sldIdLst>
            <p14:sldId id="314"/>
          </p14:sldIdLst>
        </p14:section>
        <p14:section name="SOME GENERAL PROPERTIES" id="{B1C1546D-2DD0-4A5C-89AF-B701A45DFD44}">
          <p14:sldIdLst>
            <p14:sldId id="328"/>
            <p14:sldId id="316"/>
          </p14:sldIdLst>
        </p14:section>
        <p14:section name="CAPACITY AND LIMIT-STATES" id="{C7FB08B7-2ED0-42C4-8BF1-4A44A38EB37C}">
          <p14:sldIdLst>
            <p14:sldId id="319"/>
          </p14:sldIdLst>
        </p14:section>
        <p14:section name="MULTI-RECORD IDAS" id="{37C3707A-47B2-4F1A-965F-8118306780AD}">
          <p14:sldIdLst>
            <p14:sldId id="321"/>
          </p14:sldIdLst>
        </p14:section>
        <p14:section name="PBEE" id="{53074DAC-B932-4742-9B77-B93CF497FB30}">
          <p14:sldIdLst>
            <p14:sldId id="323"/>
            <p14:sldId id="336"/>
          </p14:sldIdLst>
        </p14:section>
        <p14:section name="SCALING LEGITIMACY AND IM SELECTION" id="{88430349-E47B-4073-A874-10F79454FA69}">
          <p14:sldIdLst>
            <p14:sldId id="324"/>
            <p14:sldId id="325"/>
          </p14:sldIdLst>
        </p14:section>
        <p14:section name="NON-LINEAR SPO" id="{0309096A-038D-4C42-8D73-1038E13A7B6A}">
          <p14:sldIdLst>
            <p14:sldId id="326"/>
            <p14:sldId id="327"/>
          </p14:sldIdLst>
        </p14:section>
        <p14:section name="IDA ALGORITHMS" id="{BE59E622-0553-4549-9BFE-27192DA90362}">
          <p14:sldIdLst>
            <p14:sldId id="334"/>
            <p14:sldId id="331"/>
            <p14:sldId id="329"/>
            <p14:sldId id="332"/>
            <p14:sldId id="335"/>
            <p14:sldId id="333"/>
          </p14:sldIdLst>
        </p14:section>
        <p14:section name="CONCLUSIONS" id="{FAA81880-94D7-4670-B641-5535579D9E69}">
          <p14:sldIdLst>
            <p14:sldId id="338"/>
            <p14:sldId id="344"/>
          </p14:sldIdLst>
        </p14:section>
        <p14:section name="Problem" id="{B3722385-FBB2-468F-965A-7B63E17B98FE}">
          <p14:sldIdLst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E95849"/>
    <a:srgbClr val="1ABC9C"/>
    <a:srgbClr val="F7F7F7"/>
    <a:srgbClr val="FFFFFF"/>
    <a:srgbClr val="FE1359"/>
    <a:srgbClr val="FAF8F9"/>
    <a:srgbClr val="F9E5D7"/>
    <a:srgbClr val="1B1B1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78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0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遲滯迴圈的模擬用程式內建的參數並不太準</a:t>
            </a:r>
          </a:p>
          <a:p>
            <a:r>
              <a:rPr lang="zh-TW" altLang="en-US" dirty="0" smtClean="0"/>
              <a:t>對，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是使用模型自動產生的參數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1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9511" y="485377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FUSE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22141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EARLIER YIELDING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93687" y="5366331"/>
            <a:ext cx="468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STRUCTURAL RESURRECTION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01073"/>
            <a:ext cx="5219700" cy="42932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2646" y="4703357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562165" y="4980791"/>
            <a:ext cx="498021" cy="914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MULTI-RECORD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845878"/>
            <a:ext cx="5256212" cy="42579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255" y="2048789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7" y="1362131"/>
            <a:ext cx="3855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PARAMETRIC METHODS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504158" y="2910623"/>
            <a:ext cx="478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NON-PARAMETRIC METHODS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4036" y="4935542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9372" y="5482024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04158" y="4302770"/>
            <a:ext cx="169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CAPACITY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44036" y="3540937"/>
            <a:ext cx="1597553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MEAN MEDIAN</a:t>
            </a:r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2048766"/>
          </a:xfrm>
        </p:spPr>
        <p:txBody>
          <a:bodyPr/>
          <a:lstStyle/>
          <a:p>
            <a:r>
              <a:rPr lang="en-US" altLang="zh-TW" dirty="0"/>
              <a:t>PBEE FRAMEWORK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072126"/>
            <a:ext cx="10512425" cy="4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95713" cy="701731"/>
          </a:xfrm>
        </p:spPr>
        <p:txBody>
          <a:bodyPr/>
          <a:lstStyle/>
          <a:p>
            <a:r>
              <a:rPr lang="en-US" altLang="zh-TW" dirty="0"/>
              <a:t>SCALING </a:t>
            </a:r>
            <a:r>
              <a:rPr lang="en-US" altLang="zh-TW" dirty="0" smtClean="0"/>
              <a:t>LEGITIMACY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4862"/>
            <a:ext cx="5256213" cy="4024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1" y="19564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ROOF DUCTILITY RESPONSE OF A 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2800" dirty="0">
                <a:solidFill>
                  <a:schemeClr val="accent1"/>
                </a:solidFill>
              </a:rPr>
              <a:t>= </a:t>
            </a:r>
            <a:r>
              <a:rPr lang="en-US" altLang="zh-TW" sz="2800" dirty="0" smtClean="0">
                <a:solidFill>
                  <a:schemeClr val="accent1"/>
                </a:solidFill>
              </a:rPr>
              <a:t>1s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4383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MDOF STEEL FRAME SUBJECTED TO 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20 </a:t>
            </a:r>
            <a:r>
              <a:rPr lang="en-US" altLang="zh-TW" sz="2800" dirty="0">
                <a:solidFill>
                  <a:schemeClr val="accent1"/>
                </a:solidFill>
              </a:rPr>
              <a:t>RECORDS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4920322"/>
            <a:ext cx="5403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SCALED TO </a:t>
            </a:r>
            <a:r>
              <a:rPr lang="en-US" altLang="zh-TW" sz="2800" dirty="0">
                <a:solidFill>
                  <a:schemeClr val="accent1"/>
                </a:solidFill>
              </a:rPr>
              <a:t>5 LEVELS</a:t>
            </a:r>
            <a:r>
              <a:rPr lang="en-US" altLang="zh-TW" sz="2800" dirty="0"/>
              <a:t> OF </a:t>
            </a:r>
            <a:r>
              <a:rPr lang="en-US" altLang="zh-TW" sz="2800" dirty="0" smtClean="0"/>
              <a:t>Sa(T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,5%)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28972"/>
            <a:ext cx="10514012" cy="44273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9788" y="1098595"/>
            <a:ext cx="5256212" cy="561436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1098595"/>
            <a:ext cx="5257800" cy="55399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>
                <a:solidFill>
                  <a:schemeClr val="bg1"/>
                </a:solidFill>
              </a:rPr>
              <a:t>Sa(T</a:t>
            </a:r>
            <a:r>
              <a:rPr lang="en-US" altLang="zh-TW" sz="3000" baseline="-25000" dirty="0">
                <a:solidFill>
                  <a:schemeClr val="bg1"/>
                </a:solidFill>
              </a:rPr>
              <a:t>1</a:t>
            </a:r>
            <a:r>
              <a:rPr lang="en-US" altLang="zh-TW" sz="3000" dirty="0">
                <a:solidFill>
                  <a:schemeClr val="bg1"/>
                </a:solidFill>
              </a:rPr>
              <a:t>,5%)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</a:t>
            </a:r>
            <a:r>
              <a:rPr lang="en-US" altLang="zh-TW" dirty="0" smtClean="0"/>
              <a:t>SPO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</a:t>
            </a:r>
            <a:r>
              <a:rPr lang="en-US" altLang="zh-TW" dirty="0" smtClean="0"/>
              <a:t>SPO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EQUAL </a:t>
            </a:r>
            <a:r>
              <a:rPr lang="en-US" altLang="zh-TW" sz="2800" dirty="0">
                <a:solidFill>
                  <a:schemeClr val="accent1"/>
                </a:solidFill>
              </a:rPr>
              <a:t>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</a:t>
            </a:r>
            <a:r>
              <a:rPr lang="en-US" altLang="zh-TW" dirty="0" smtClean="0"/>
              <a:t>ALGORITHMS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751800"/>
            <a:ext cx="5734050" cy="13525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1873624" y="4378363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64485" y="3503381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642796" y="308562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4014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</a:t>
            </a:r>
            <a:r>
              <a:rPr lang="en-US" altLang="zh-TW" dirty="0" smtClean="0"/>
              <a:t>ALGORITHMS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D5E7C-3137-4317-97B6-9904DCD3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4997"/>
            <a:ext cx="5256212" cy="44387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751800"/>
            <a:ext cx="5734050" cy="13525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7868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57718" y="322547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57321" y="453073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01491" y="322726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33037" y="454149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692536" y="542358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233128" y="543437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37752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46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HUNTING PHASE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16829" y="544336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994455"/>
            <a:ext cx="5810250" cy="16764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7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910916"/>
            <a:ext cx="10477500" cy="1276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0432" y="2369828"/>
            <a:ext cx="5256212" cy="41690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130933" y="5873676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240302" y="5649559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358636" y="5214046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693916" y="436790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91022" y="3082533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279338" y="2836899"/>
            <a:ext cx="107576" cy="107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992991" y="2756685"/>
            <a:ext cx="107576" cy="107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6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9788" y="1838216"/>
            <a:ext cx="105140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Furthermore, to improve upon the capacity resolution, a simple enhancement is to add a step-reducing routine, for example bisection, when collapse (e.g. non-convergence) is detected, so as to tighten the bracketing of the </a:t>
            </a:r>
            <a:r>
              <a:rPr lang="en-US" altLang="zh-TW" sz="2800" dirty="0" err="1"/>
              <a:t>flatline</a:t>
            </a:r>
            <a:r>
              <a:rPr lang="en-US" altLang="zh-TW" sz="2800" dirty="0"/>
              <a:t>. 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This will enable a prescribed accuracy for the capacity to be reached regardless of the demand </a:t>
            </a:r>
            <a:r>
              <a:rPr lang="en-US" altLang="zh-TW" sz="2800" dirty="0" smtClean="0"/>
              <a:t>resolution.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018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550" y="949015"/>
            <a:ext cx="8181975" cy="1238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0432" y="2369828"/>
            <a:ext cx="5256212" cy="416908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130933" y="5873676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240302" y="5649559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58636" y="5214046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93916" y="436790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191022" y="3082533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160081" y="3654481"/>
            <a:ext cx="107576" cy="107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549150" y="3327942"/>
            <a:ext cx="107576" cy="107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855282" y="4013218"/>
            <a:ext cx="107576" cy="107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520001" y="4757289"/>
            <a:ext cx="107576" cy="107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279338" y="2836899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992991" y="275668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43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LEGITIMACY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ALGORITHMS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iscontinuities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flatlining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‘, resurrection and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variability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record to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22740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Addressed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question of 'legitimacy' of scaling records and the relationships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between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IDAs and the SPO Analysis.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90475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Algorithms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presented here can reduce the number of non-linear runs per record to a handful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428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0523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344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  <a:endParaRPr lang="en-US" altLang="zh-TW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4367368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918284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AUTHOR</a:t>
            </a:r>
          </a:p>
          <a:p>
            <a:r>
              <a:rPr lang="en-US" altLang="zh-TW" dirty="0" smtClean="0"/>
              <a:t>UNIVERSITY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839788" y="2695694"/>
            <a:ext cx="607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Prakit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Chomchuen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Virote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Boonyapinyo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39787" y="3645066"/>
            <a:ext cx="10512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Department of Civil Engineering, Faculty of Engineering, </a:t>
            </a:r>
            <a:r>
              <a:rPr lang="en-US" altLang="zh-TW" sz="2800" dirty="0" err="1"/>
              <a:t>Thammasat</a:t>
            </a:r>
            <a:r>
              <a:rPr lang="en-US" altLang="zh-TW" sz="2800" dirty="0"/>
              <a:t> University, </a:t>
            </a:r>
            <a:r>
              <a:rPr lang="en-US" altLang="zh-TW" sz="2800" dirty="0" err="1"/>
              <a:t>Rangsit</a:t>
            </a:r>
            <a:r>
              <a:rPr lang="en-US" altLang="zh-TW" sz="2800" dirty="0"/>
              <a:t> Campus, </a:t>
            </a:r>
            <a:r>
              <a:rPr lang="en-US" altLang="zh-TW" sz="2800" dirty="0" err="1"/>
              <a:t>Klong</a:t>
            </a:r>
            <a:r>
              <a:rPr lang="en-US" altLang="zh-TW" sz="2800" dirty="0"/>
              <a:t> </a:t>
            </a:r>
            <a:r>
              <a:rPr lang="en-US" altLang="zh-TW" sz="2800" dirty="0" err="1"/>
              <a:t>Luang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Pathumthani</a:t>
            </a:r>
            <a:r>
              <a:rPr lang="en-US" altLang="zh-TW" sz="2800" dirty="0"/>
              <a:t> 12120, Thailand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0559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HYSTERESIS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2" descr="https://ars.els-cdn.com/content/image/1-s2.0-S0141029616312391-gr14.jpg">
            <a:extLst>
              <a:ext uri="{FF2B5EF4-FFF2-40B4-BE49-F238E27FC236}">
                <a16:creationId xmlns:a16="http://schemas.microsoft.com/office/drawing/2014/main" id="{77731000-761E-40E5-9C0A-CFEE869D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1631072"/>
            <a:ext cx="6562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04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BRIDGES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1813918"/>
            <a:ext cx="5256213" cy="17205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883835"/>
            <a:ext cx="6184957" cy="24725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2933"/>
            <a:ext cx="5680403" cy="27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92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239740"/>
            <a:ext cx="5160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TIME-HISTORY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4862076"/>
            <a:ext cx="3197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196696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2749123"/>
            <a:ext cx="3136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271045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482341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3710012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903769" y="4901997"/>
              <a:ext cx="2392898" cy="3938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33135" y="1470490"/>
              <a:ext cx="934166" cy="39389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7" y="1968389"/>
            <a:ext cx="151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75396" y="3548768"/>
            <a:ext cx="2014334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</a:t>
            </a:r>
            <a:endParaRPr lang="en-US" altLang="zh-TW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56859" y="2758097"/>
            <a:ext cx="45140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1144</Words>
  <Application>Microsoft Office PowerPoint</Application>
  <PresentationFormat>寬螢幕</PresentationFormat>
  <Paragraphs>641</Paragraphs>
  <Slides>71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0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216</cp:revision>
  <dcterms:created xsi:type="dcterms:W3CDTF">2015-10-12T10:51:44Z</dcterms:created>
  <dcterms:modified xsi:type="dcterms:W3CDTF">2018-09-03T09:20:02Z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