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4"/>
  </p:notesMasterIdLst>
  <p:sldIdLst>
    <p:sldId id="314" r:id="rId5"/>
    <p:sldId id="368" r:id="rId6"/>
    <p:sldId id="369" r:id="rId7"/>
    <p:sldId id="370" r:id="rId8"/>
    <p:sldId id="372" r:id="rId9"/>
    <p:sldId id="374" r:id="rId10"/>
    <p:sldId id="376" r:id="rId11"/>
    <p:sldId id="367" r:id="rId12"/>
    <p:sldId id="329" r:id="rId13"/>
    <p:sldId id="375" r:id="rId14"/>
    <p:sldId id="318" r:id="rId15"/>
    <p:sldId id="319" r:id="rId16"/>
    <p:sldId id="321" r:id="rId17"/>
    <p:sldId id="322" r:id="rId18"/>
    <p:sldId id="323" r:id="rId19"/>
    <p:sldId id="324" r:id="rId20"/>
    <p:sldId id="326" r:id="rId21"/>
    <p:sldId id="327" r:id="rId22"/>
    <p:sldId id="380" r:id="rId23"/>
    <p:sldId id="381" r:id="rId24"/>
    <p:sldId id="382" r:id="rId25"/>
    <p:sldId id="383" r:id="rId26"/>
    <p:sldId id="385" r:id="rId27"/>
    <p:sldId id="386" r:id="rId28"/>
    <p:sldId id="387" r:id="rId29"/>
    <p:sldId id="393" r:id="rId30"/>
    <p:sldId id="394" r:id="rId31"/>
    <p:sldId id="395" r:id="rId32"/>
    <p:sldId id="377" r:id="rId33"/>
    <p:sldId id="388" r:id="rId34"/>
    <p:sldId id="378" r:id="rId35"/>
    <p:sldId id="379" r:id="rId36"/>
    <p:sldId id="389" r:id="rId37"/>
    <p:sldId id="256" r:id="rId38"/>
    <p:sldId id="257" r:id="rId39"/>
    <p:sldId id="262" r:id="rId40"/>
    <p:sldId id="278" r:id="rId41"/>
    <p:sldId id="258" r:id="rId42"/>
    <p:sldId id="266" r:id="rId43"/>
    <p:sldId id="292" r:id="rId44"/>
    <p:sldId id="293" r:id="rId45"/>
    <p:sldId id="287" r:id="rId46"/>
    <p:sldId id="286" r:id="rId47"/>
    <p:sldId id="310" r:id="rId48"/>
    <p:sldId id="263" r:id="rId49"/>
    <p:sldId id="264" r:id="rId50"/>
    <p:sldId id="295" r:id="rId51"/>
    <p:sldId id="283" r:id="rId52"/>
    <p:sldId id="267" r:id="rId53"/>
    <p:sldId id="284" r:id="rId54"/>
    <p:sldId id="309" r:id="rId55"/>
    <p:sldId id="268" r:id="rId56"/>
    <p:sldId id="269" r:id="rId57"/>
    <p:sldId id="271" r:id="rId58"/>
    <p:sldId id="313" r:id="rId59"/>
    <p:sldId id="274" r:id="rId60"/>
    <p:sldId id="302" r:id="rId61"/>
    <p:sldId id="273" r:id="rId62"/>
    <p:sldId id="279" r:id="rId63"/>
    <p:sldId id="280" r:id="rId64"/>
    <p:sldId id="308" r:id="rId65"/>
    <p:sldId id="281" r:id="rId66"/>
    <p:sldId id="282" r:id="rId67"/>
    <p:sldId id="275" r:id="rId68"/>
    <p:sldId id="307" r:id="rId69"/>
    <p:sldId id="290" r:id="rId70"/>
    <p:sldId id="291" r:id="rId71"/>
    <p:sldId id="289" r:id="rId72"/>
    <p:sldId id="301" r:id="rId73"/>
    <p:sldId id="300" r:id="rId74"/>
    <p:sldId id="297" r:id="rId75"/>
    <p:sldId id="298" r:id="rId76"/>
    <p:sldId id="299" r:id="rId77"/>
    <p:sldId id="296" r:id="rId78"/>
    <p:sldId id="294" r:id="rId79"/>
    <p:sldId id="312" r:id="rId80"/>
    <p:sldId id="311" r:id="rId81"/>
    <p:sldId id="303" r:id="rId82"/>
    <p:sldId id="306" r:id="rId8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68"/>
            <p14:sldId id="369"/>
            <p14:sldId id="370"/>
            <p14:sldId id="372"/>
            <p14:sldId id="374"/>
            <p14:sldId id="376"/>
            <p14:sldId id="367"/>
            <p14:sldId id="329"/>
            <p14:sldId id="375"/>
            <p14:sldId id="318"/>
            <p14:sldId id="319"/>
            <p14:sldId id="321"/>
            <p14:sldId id="322"/>
            <p14:sldId id="323"/>
            <p14:sldId id="324"/>
            <p14:sldId id="326"/>
            <p14:sldId id="327"/>
            <p14:sldId id="380"/>
            <p14:sldId id="381"/>
            <p14:sldId id="382"/>
            <p14:sldId id="383"/>
            <p14:sldId id="385"/>
            <p14:sldId id="386"/>
            <p14:sldId id="387"/>
            <p14:sldId id="393"/>
            <p14:sldId id="394"/>
            <p14:sldId id="395"/>
            <p14:sldId id="377"/>
            <p14:sldId id="388"/>
            <p14:sldId id="378"/>
            <p14:sldId id="379"/>
            <p14:sldId id="389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7F7F7"/>
    <a:srgbClr val="3498DB"/>
    <a:srgbClr val="E7E6E6"/>
    <a:srgbClr val="FE1359"/>
    <a:srgbClr val="FAF8F9"/>
    <a:srgbClr val="F9E5D7"/>
    <a:srgbClr val="1B1B1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3326" autoAdjust="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下</a:t>
            </a:r>
            <a:r>
              <a:rPr lang="zh-TW"/>
              <a:t>層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TEST'!$F$17:$BM$17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7-4013-A258-4E4AF0D79528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TEST'!$F$25:$BM$25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7-4013-A258-4E4AF0D79528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TEST'!$F$33:$BM$33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F7-4013-A258-4E4AF0D79528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TEST'!$F$37:$BM$37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F7-4013-A258-4E4AF0D79528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TEST'!$F$41:$BM$41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F7-4013-A258-4E4AF0D7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TEST'!$F$15:$BM$15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D-453E-94B1-D15B846C8BBA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TEST'!$F$23:$BM$23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D-453E-94B1-D15B846C8BBA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TEST'!$F$31:$BM$31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D-453E-94B1-D15B846C8BBA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TEST'!$F$35:$BM$35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453E-94B1-D15B846C8BBA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TEST'!$F$39:$BM$39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AD-453E-94B1-D15B846C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80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4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8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換圖案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7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Span </a:t>
            </a:r>
            <a:r>
              <a:rPr lang="zh-TW" altLang="en-US" dirty="0" smtClean="0"/>
              <a:t>較短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4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34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23/09/2018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035539" y="4136231"/>
            <a:ext cx="1548000" cy="163121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 </a:t>
            </a:r>
            <a:r>
              <a:rPr lang="fr-FR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(WITHOUT ETABS)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27503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538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9468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11433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27503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ETABS/SAP DEMAND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19467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11431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NONLINEAR TIME HISTORY ANALYSIS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2980104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61752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7435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7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8DC14-A601-4B10-B2F5-C42A4FE31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91D295-11BF-4718-91CB-6AFBEFD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F3A50-2C28-480B-8FE6-83656F9591CE}"/>
              </a:ext>
            </a:extLst>
          </p:cNvPr>
          <p:cNvSpPr txBox="1"/>
          <p:nvPr/>
        </p:nvSpPr>
        <p:spPr>
          <a:xfrm>
            <a:off x="1917453" y="3392488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FDEF3-1828-4495-B4A1-7C16B743DA95}"/>
              </a:ext>
            </a:extLst>
          </p:cNvPr>
          <p:cNvSpPr txBox="1"/>
          <p:nvPr/>
        </p:nvSpPr>
        <p:spPr>
          <a:xfrm>
            <a:off x="4239929" y="2454859"/>
            <a:ext cx="553901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FORCE(EARTHQUAKE OR WIND)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LOAD(DEAD LIVE)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7C286-A79A-4022-AEA9-6085FE50FE4A}"/>
              </a:ext>
            </a:extLst>
          </p:cNvPr>
          <p:cNvSpPr txBox="1"/>
          <p:nvPr/>
        </p:nvSpPr>
        <p:spPr>
          <a:xfrm>
            <a:off x="4239929" y="4146182"/>
            <a:ext cx="6350391" cy="142192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FORCE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EARTH PRESSURE, GROUND WATER PRESSURE, OR PRESSURE OF BULK MATERIALS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932808" y="2478088"/>
            <a:ext cx="0" cy="91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32808" y="4146182"/>
            <a:ext cx="0" cy="144675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32D6371-0CEF-4471-B3E0-5A861A08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F71E66-4E7F-45AF-8890-C74360E8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997A1-8E87-451B-85D0-AB2B4ED05252}"/>
              </a:ext>
            </a:extLst>
          </p:cNvPr>
          <p:cNvSpPr txBox="1"/>
          <p:nvPr/>
        </p:nvSpPr>
        <p:spPr>
          <a:xfrm>
            <a:off x="2082696" y="1419244"/>
            <a:ext cx="38628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BOUNDARY CONDITION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D9545A-7532-4214-8B1D-D01BB0898919}"/>
              </a:ext>
            </a:extLst>
          </p:cNvPr>
          <p:cNvSpPr txBox="1"/>
          <p:nvPr/>
        </p:nvSpPr>
        <p:spPr>
          <a:xfrm>
            <a:off x="2878234" y="2371839"/>
            <a:ext cx="11358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FIX-FIX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1E8AA-56A3-4423-AA6B-7792E0AB8B9F}"/>
              </a:ext>
            </a:extLst>
          </p:cNvPr>
          <p:cNvSpPr txBox="1"/>
          <p:nvPr/>
        </p:nvSpPr>
        <p:spPr>
          <a:xfrm>
            <a:off x="7055893" y="5255045"/>
            <a:ext cx="129939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PIN-PIN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5C5CE-E8D3-4F1F-BA45-34CF19EA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04" y="106270"/>
            <a:ext cx="2155033" cy="20840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8D6EFB-D77E-45AE-9174-3E3F7211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684" y="2371839"/>
            <a:ext cx="2155032" cy="20840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327FCB-AF36-4D26-8C06-1561CC3F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684" y="4637406"/>
            <a:ext cx="2155032" cy="2084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C08D06-E9D6-4096-935A-86D440B17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538" y="3413873"/>
            <a:ext cx="2767281" cy="26761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37647" y="1011265"/>
            <a:ext cx="121764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FIX-PIN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45287" y="3133155"/>
            <a:ext cx="141000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FIX-FREE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096000" y="772357"/>
            <a:ext cx="0" cy="526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538" y="3010506"/>
            <a:ext cx="2767281" cy="40336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234" y="5820822"/>
            <a:ext cx="1554103" cy="2159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181" y="3694591"/>
            <a:ext cx="1554211" cy="2235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3181" y="1588947"/>
            <a:ext cx="1554211" cy="2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A8AEF9-3837-47D5-BE6B-78E01D4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635589" y="3148282"/>
            <a:ext cx="299184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8421387" y="3799472"/>
            <a:ext cx="3121624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IMPROVE: BIG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38473" y="4276724"/>
            <a:ext cx="1113735" cy="27557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E490D-839F-4FA9-9AFD-FDEF21D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A03D3-EF2F-4141-BD88-D5328765B26D}"/>
              </a:ext>
            </a:extLst>
          </p:cNvPr>
          <p:cNvSpPr txBox="1"/>
          <p:nvPr/>
        </p:nvSpPr>
        <p:spPr>
          <a:xfrm>
            <a:off x="8312191" y="921275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D1FCB36-35FC-4783-B26C-C500E8903A3B}"/>
              </a:ext>
            </a:extLst>
          </p:cNvPr>
          <p:cNvGrpSpPr/>
          <p:nvPr/>
        </p:nvGrpSpPr>
        <p:grpSpPr>
          <a:xfrm>
            <a:off x="838200" y="4201994"/>
            <a:ext cx="2563783" cy="2533415"/>
            <a:chOff x="4386943" y="0"/>
            <a:chExt cx="3547155" cy="358800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94E84C1-6A10-4D30-9F3A-D03B694A6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F035D2B-493A-4FB8-BE57-49108E114A9F}"/>
                </a:ext>
              </a:extLst>
            </p:cNvPr>
            <p:cNvSpPr txBox="1"/>
            <p:nvPr/>
          </p:nvSpPr>
          <p:spPr>
            <a:xfrm>
              <a:off x="4390217" y="2260066"/>
              <a:ext cx="3543881" cy="1327937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</a:p>
            <a:p>
              <a:pPr algn="ctr">
                <a:lnSpc>
                  <a:spcPct val="120000"/>
                </a:lnSpc>
              </a:pPr>
              <a:endPara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E31D-A87F-4A9C-A4DC-1B945CDC9BF8}"/>
              </a:ext>
            </a:extLst>
          </p:cNvPr>
          <p:cNvSpPr txBox="1"/>
          <p:nvPr/>
        </p:nvSpPr>
        <p:spPr>
          <a:xfrm>
            <a:off x="839788" y="384400"/>
            <a:ext cx="2615203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(SDL + SLAB) LL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 SPAN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/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3403571" y="64270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/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/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435A4-445F-4F47-9B10-564299E977B1}"/>
              </a:ext>
            </a:extLst>
          </p:cNvPr>
          <p:cNvSpPr txBox="1"/>
          <p:nvPr/>
        </p:nvSpPr>
        <p:spPr>
          <a:xfrm>
            <a:off x="2464663" y="2639949"/>
            <a:ext cx="65178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35A42D-D9D5-453C-82BC-F91128480433}"/>
              </a:ext>
            </a:extLst>
          </p:cNvPr>
          <p:cNvSpPr txBox="1"/>
          <p:nvPr/>
        </p:nvSpPr>
        <p:spPr>
          <a:xfrm>
            <a:off x="2552828" y="305570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7269C3-49A4-4A9D-8169-893A5CAF5337}"/>
              </a:ext>
            </a:extLst>
          </p:cNvPr>
          <p:cNvSpPr txBox="1"/>
          <p:nvPr/>
        </p:nvSpPr>
        <p:spPr>
          <a:xfrm>
            <a:off x="5423098" y="5517062"/>
            <a:ext cx="57781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 * Mn = 0.9 * </a:t>
            </a: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0.9d &gt;= Mu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454719" y="3306692"/>
            <a:ext cx="7832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8960993" y="3306243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538473" y="4127568"/>
            <a:ext cx="1325619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 STORY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grpSp>
        <p:nvGrpSpPr>
          <p:cNvPr id="2" name="群組 1"/>
          <p:cNvGrpSpPr/>
          <p:nvPr/>
        </p:nvGrpSpPr>
        <p:grpSpPr>
          <a:xfrm>
            <a:off x="5827921" y="1552999"/>
            <a:ext cx="6013564" cy="3752000"/>
            <a:chOff x="5827921" y="1552999"/>
            <a:chExt cx="6013564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46D0599-939A-438D-BF0B-7E9807D3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27921" y="1552999"/>
              <a:ext cx="5008501" cy="3752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93D8F8C-6753-47D3-A61B-569BF7A91695}"/>
                </a:ext>
              </a:extLst>
            </p:cNvPr>
            <p:cNvCxnSpPr/>
            <p:nvPr/>
          </p:nvCxnSpPr>
          <p:spPr>
            <a:xfrm>
              <a:off x="6475663" y="3410959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6B260C-2595-4D23-857F-AD7273C7CD2E}"/>
                </a:ext>
              </a:extLst>
            </p:cNvPr>
            <p:cNvCxnSpPr>
              <a:cxnSpLocks/>
            </p:cNvCxnSpPr>
            <p:nvPr/>
          </p:nvCxnSpPr>
          <p:spPr>
            <a:xfrm>
              <a:off x="6475663" y="2031999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1BAF2F8-5CAB-4330-90DC-CE358C952438}"/>
                </a:ext>
              </a:extLst>
            </p:cNvPr>
            <p:cNvCxnSpPr/>
            <p:nvPr/>
          </p:nvCxnSpPr>
          <p:spPr>
            <a:xfrm>
              <a:off x="10359554" y="3410959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FB6E05-C781-401E-8683-66D7339C84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9554" y="2031999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6237FDC-942F-4C57-AC9A-F91F818746DA}"/>
                </a:ext>
              </a:extLst>
            </p:cNvPr>
            <p:cNvSpPr txBox="1"/>
            <p:nvPr/>
          </p:nvSpPr>
          <p:spPr>
            <a:xfrm>
              <a:off x="7386589" y="3877367"/>
              <a:ext cx="2062039" cy="494431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GRAVITY</a:t>
              </a:r>
              <a:r>
                <a: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</a:t>
              </a:r>
              <a:endPara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44C05E2-00D3-4497-8137-8405C05589FD}"/>
                </a:ext>
              </a:extLst>
            </p:cNvPr>
            <p:cNvSpPr txBox="1"/>
            <p:nvPr/>
          </p:nvSpPr>
          <p:spPr>
            <a:xfrm>
              <a:off x="10531639" y="2261684"/>
              <a:ext cx="1309846" cy="937629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LATERAL</a:t>
              </a:r>
              <a:r>
                <a: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FORCE</a:t>
              </a:r>
              <a:endPara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5827921" y="1552998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F79A763-B9BF-4B55-8707-8D5CE9E75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C9F28-8CA9-4415-84F1-A52022B1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00039-ECD1-4A04-936E-21D2586325D3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0567498" y="2499788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D138A-AA73-452A-98E9-0356CB6B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82E450-FA7B-4FAC-93CB-58C10238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499" y="1553000"/>
            <a:ext cx="5008501" cy="3752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2078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132647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8464" y="1691184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42495" y="249337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687999" y="2200359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4660069"/>
            <a:ext cx="5300682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36310" y="2330274"/>
            <a:ext cx="0" cy="91895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283447"/>
            <a:ext cx="8255000" cy="30839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 with </a:t>
            </a:r>
            <a:r>
              <a:rPr lang="en-US" altLang="zh-TW" sz="5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Multi-Modes</a:t>
            </a:r>
            <a:r>
              <a:rPr lang="en-US" altLang="zh-TW" sz="5400" dirty="0">
                <a:latin typeface="Segoe UI" panose="020B0502040204020203" pitchFamily="34" charset="0"/>
                <a:cs typeface="Segoe UI" panose="020B0502040204020203" pitchFamily="34" charset="0"/>
              </a:rPr>
              <a:t> for Seismic Performance Evaluation of RC Bridges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4367368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Prakit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Chomchuen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Virote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Boonyapinyo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 Structures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2017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357000"/>
            <a:ext cx="5533501" cy="4144000"/>
          </a:xfrm>
          <a:prstGeom prst="rect">
            <a:avLst/>
          </a:prstGeom>
        </p:spPr>
      </p:pic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600077" y="3669119"/>
            <a:ext cx="2991846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grpSp>
        <p:nvGrpSpPr>
          <p:cNvPr id="7" name="群組 6"/>
          <p:cNvGrpSpPr/>
          <p:nvPr/>
        </p:nvGrpSpPr>
        <p:grpSpPr>
          <a:xfrm>
            <a:off x="839788" y="384400"/>
            <a:ext cx="11119295" cy="6260681"/>
            <a:chOff x="839788" y="384400"/>
            <a:chExt cx="11119295" cy="6260681"/>
          </a:xfrm>
        </p:grpSpPr>
        <p:grpSp>
          <p:nvGrpSpPr>
            <p:cNvPr id="21" name="群組 20"/>
            <p:cNvGrpSpPr/>
            <p:nvPr/>
          </p:nvGrpSpPr>
          <p:grpSpPr>
            <a:xfrm>
              <a:off x="850522" y="4201883"/>
              <a:ext cx="2624412" cy="2443198"/>
              <a:chOff x="7934098" y="11007"/>
              <a:chExt cx="3545471" cy="3422684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8EB7A478-ED8E-403D-8F9C-288D31971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098" y="11007"/>
                <a:ext cx="3545471" cy="3422684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983F4FD-F54B-435B-96B4-6808803C69B3}"/>
                  </a:ext>
                </a:extLst>
              </p:cNvPr>
              <p:cNvSpPr txBox="1"/>
              <p:nvPr/>
            </p:nvSpPr>
            <p:spPr>
              <a:xfrm>
                <a:off x="7935687" y="2317512"/>
                <a:ext cx="3543882" cy="1116179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l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119%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TW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8516378" y="3830998"/>
              <a:ext cx="3121624" cy="56143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IMPROVE: BIG </a:t>
              </a:r>
              <a:r>
                <a:rPr lang="en-US" altLang="zh-TW" sz="28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</a:t>
              </a:r>
              <a:endPara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33464" y="4308250"/>
              <a:ext cx="1113735" cy="2755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8CA03D3-EF2F-4141-BD88-D5328765B26D}"/>
                </a:ext>
              </a:extLst>
            </p:cNvPr>
            <p:cNvSpPr txBox="1"/>
            <p:nvPr/>
          </p:nvSpPr>
          <p:spPr>
            <a:xfrm>
              <a:off x="8516378" y="921275"/>
              <a:ext cx="3340017" cy="2388283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(1)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1.4D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(2)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 + 1.6L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(3)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 + (1.0L or 0.5L)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(4)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+ 1.6W + 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(1.0L or 0.5L)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(5)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+ 1.0E + 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(1.0L or 0.5L)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(6)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0.9D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+ 1.6W</a:t>
              </a:r>
            </a:p>
            <a:p>
              <a:pPr>
                <a:lnSpc>
                  <a:spcPct val="120000"/>
                </a:lnSpc>
              </a:pP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(7) U=</a:t>
              </a:r>
              <a:r>
                <a:rPr lang="pl-PL" altLang="zh-TW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0.9D</a:t>
              </a:r>
              <a:r>
                <a:rPr lang="pl-PL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+ 1.0E</a:t>
              </a:r>
              <a:endPara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515E31D-A87F-4A9C-A4DC-1B945CDC9BF8}"/>
                </a:ext>
              </a:extLst>
            </p:cNvPr>
            <p:cNvSpPr txBox="1"/>
            <p:nvPr/>
          </p:nvSpPr>
          <p:spPr>
            <a:xfrm>
              <a:off x="839788" y="384400"/>
              <a:ext cx="2615203" cy="1078500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(SDL + SLAB) LL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BAND SPAN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A667B09-6E4F-47C6-9311-74954F747F81}"/>
                    </a:ext>
                  </a:extLst>
                </p:cNvPr>
                <p:cNvSpPr/>
                <p:nvPr/>
              </p:nvSpPr>
              <p:spPr>
                <a:xfrm>
                  <a:off x="3981069" y="472756"/>
                  <a:ext cx="1108445" cy="901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zh-TW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TW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A667B09-6E4F-47C6-9311-74954F747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069" y="472756"/>
                  <a:ext cx="1108445" cy="9017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0AC10F-7EF1-4EBA-AD22-179D665E80BF}"/>
                </a:ext>
              </a:extLst>
            </p:cNvPr>
            <p:cNvSpPr txBox="1"/>
            <p:nvPr/>
          </p:nvSpPr>
          <p:spPr>
            <a:xfrm>
              <a:off x="3403571" y="642707"/>
              <a:ext cx="475451" cy="56188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1BB521E-7DFF-4AF8-BD8F-61D0FAB68D14}"/>
                    </a:ext>
                  </a:extLst>
                </p:cNvPr>
                <p:cNvSpPr txBox="1"/>
                <p:nvPr/>
              </p:nvSpPr>
              <p:spPr>
                <a:xfrm>
                  <a:off x="2928561" y="2887165"/>
                  <a:ext cx="679994" cy="898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zh-TW" altLang="en-US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1BB521E-7DFF-4AF8-BD8F-61D0FAB68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561" y="2887165"/>
                  <a:ext cx="679994" cy="8989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5FAE0B61-7845-48E0-A227-9D7B4B10342E}"/>
                    </a:ext>
                  </a:extLst>
                </p:cNvPr>
                <p:cNvSpPr txBox="1"/>
                <p:nvPr/>
              </p:nvSpPr>
              <p:spPr>
                <a:xfrm>
                  <a:off x="1528662" y="2875206"/>
                  <a:ext cx="679994" cy="898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5FAE0B61-7845-48E0-A227-9D7B4B103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662" y="2875206"/>
                  <a:ext cx="679994" cy="8989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DC435A4-445F-4F47-9B10-564299E977B1}"/>
                </a:ext>
              </a:extLst>
            </p:cNvPr>
            <p:cNvSpPr txBox="1"/>
            <p:nvPr/>
          </p:nvSpPr>
          <p:spPr>
            <a:xfrm>
              <a:off x="2278230" y="2639949"/>
              <a:ext cx="651781" cy="494431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50%</a:t>
              </a:r>
              <a:endPara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F35A42D-D9D5-453C-82BC-F91128480433}"/>
                </a:ext>
              </a:extLst>
            </p:cNvPr>
            <p:cNvSpPr txBox="1"/>
            <p:nvPr/>
          </p:nvSpPr>
          <p:spPr>
            <a:xfrm>
              <a:off x="2366395" y="3055704"/>
              <a:ext cx="475451" cy="56188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47269C3-49A4-4A9D-8169-893A5CAF5337}"/>
                </a:ext>
              </a:extLst>
            </p:cNvPr>
            <p:cNvSpPr txBox="1"/>
            <p:nvPr/>
          </p:nvSpPr>
          <p:spPr>
            <a:xfrm>
              <a:off x="5423098" y="5517062"/>
              <a:ext cx="5778185" cy="561436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0.9 * Mn = 0.9 * </a:t>
              </a:r>
              <a:r>
                <a:rPr lang="en-US" altLang="zh-TW" sz="2800" dirty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</a:t>
              </a: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* </a:t>
              </a:r>
              <a:r>
                <a:rPr lang="en-US" altLang="zh-TW" sz="28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Fy</a:t>
              </a: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* 0.9d &gt;= Mu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9454719" y="3306692"/>
              <a:ext cx="1714572" cy="609398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28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1.2</a:t>
              </a:r>
              <a:r>
                <a:rPr lang="pl-PL" altLang="zh-TW" sz="28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</a:t>
              </a:r>
              <a:r>
                <a:rPr lang="en-US" altLang="zh-TW" sz="28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+ 1.6L</a:t>
              </a:r>
              <a:endPara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E0AC10F-7EF1-4EBA-AD22-179D665E80BF}"/>
                </a:ext>
              </a:extLst>
            </p:cNvPr>
            <p:cNvSpPr txBox="1"/>
            <p:nvPr/>
          </p:nvSpPr>
          <p:spPr>
            <a:xfrm>
              <a:off x="8960993" y="3306243"/>
              <a:ext cx="475451" cy="561885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TW" sz="2800" dirty="0"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</a:t>
              </a:r>
              <a:endPara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633464" y="4159094"/>
              <a:ext cx="1325619" cy="424732"/>
            </a:xfrm>
            <a:prstGeom prst="rect">
              <a:avLst/>
            </a:prstGeom>
            <a:noFill/>
          </p:spPr>
          <p:txBody>
            <a:bodyPr wrap="none" l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SPAN STORY</a:t>
              </a:r>
              <a:endPara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29249" y="1357000"/>
              <a:ext cx="5533501" cy="4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1220" y="1357000"/>
            <a:ext cx="5533501" cy="4144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41912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U=1.2D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U=1.2D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U=0.9D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U=0.9D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66B260C-2595-4D23-857F-AD7273C7CD2E}"/>
              </a:ext>
            </a:extLst>
          </p:cNvPr>
          <p:cNvCxnSpPr>
            <a:cxnSpLocks/>
          </p:cNvCxnSpPr>
          <p:nvPr/>
        </p:nvCxnSpPr>
        <p:spPr>
          <a:xfrm>
            <a:off x="6014025" y="2796466"/>
            <a:ext cx="0" cy="168897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FB6E05-C781-401E-8683-66D7339C84D5}"/>
              </a:ext>
            </a:extLst>
          </p:cNvPr>
          <p:cNvCxnSpPr>
            <a:cxnSpLocks/>
          </p:cNvCxnSpPr>
          <p:nvPr/>
        </p:nvCxnSpPr>
        <p:spPr>
          <a:xfrm>
            <a:off x="10279655" y="2796466"/>
            <a:ext cx="0" cy="157533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237FDC-942F-4C57-AC9A-F91F818746DA}"/>
              </a:ext>
            </a:extLst>
          </p:cNvPr>
          <p:cNvSpPr txBox="1"/>
          <p:nvPr/>
        </p:nvSpPr>
        <p:spPr>
          <a:xfrm>
            <a:off x="7262301" y="223485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4C05E2-00D3-4497-8137-8405C05589FD}"/>
              </a:ext>
            </a:extLst>
          </p:cNvPr>
          <p:cNvSpPr txBox="1"/>
          <p:nvPr/>
        </p:nvSpPr>
        <p:spPr>
          <a:xfrm>
            <a:off x="10442331" y="3115317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925" y="493062"/>
            <a:ext cx="2221460" cy="13841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78490" y="988213"/>
            <a:ext cx="2290435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DIFFERENT FROM TOP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998" y="1357000"/>
            <a:ext cx="5533501" cy="414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3847" y="1357000"/>
            <a:ext cx="5533501" cy="4144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8" y="1357000"/>
            <a:ext cx="5533501" cy="4144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301323" y="1357000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286" y="1357000"/>
            <a:ext cx="5533501" cy="4144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ALGORITHM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1882585" y="5210139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53897" y="5210138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81331" y="4366633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34187" y="392835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687999" y="2200359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96000" y="4660069"/>
            <a:ext cx="5300682" cy="561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6436310" y="2330274"/>
            <a:ext cx="0" cy="91895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121965"/>
            <a:ext cx="5256212" cy="290571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20488"/>
            <a:ext cx="5533501" cy="4144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05177" y="848162"/>
            <a:ext cx="432105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THAN INITIAL REBAR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5177" y="5258034"/>
            <a:ext cx="1954139" cy="14634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2093" y="5258034"/>
            <a:ext cx="1954139" cy="146344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632292" y="1881924"/>
            <a:ext cx="26571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UNREASONABLE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65982" y="5801123"/>
            <a:ext cx="339195" cy="39421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832898" y="5801123"/>
            <a:ext cx="339195" cy="39421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OTHER</a:t>
            </a:r>
            <a:r>
              <a:rPr lang="zh-TW" altLang="en-US" dirty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499" y="1320488"/>
            <a:ext cx="5533501" cy="4144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554550" y="5183770"/>
            <a:ext cx="53636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272591" y="3532311"/>
            <a:ext cx="1402672" cy="65694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346667" y="3248226"/>
            <a:ext cx="2148396" cy="726454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166467" y="3532311"/>
            <a:ext cx="1402672" cy="65694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81810" y="5599652"/>
            <a:ext cx="5427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02593" y="5183770"/>
            <a:ext cx="59247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2/3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68921" y="5599652"/>
            <a:ext cx="59888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9" y="1320488"/>
            <a:ext cx="5533501" cy="41440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8221340" y="5183770"/>
            <a:ext cx="542777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308451" y="5183770"/>
            <a:ext cx="59888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3/4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9" y="1320488"/>
            <a:ext cx="5533501" cy="4144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8028066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4759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459613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8237226" y="924212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76627" y="311177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8D14D-4B57-4284-867D-C1FB2E93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FC18FE-D4E5-43C3-AB37-5C5D8DE8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4" y="3429000"/>
            <a:ext cx="10236976" cy="1262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703F24-FCF0-4776-A834-950D6A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4" y="901986"/>
            <a:ext cx="8112507" cy="12629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DACAA-B7DD-4293-9A54-2AB94709C419}"/>
              </a:ext>
            </a:extLst>
          </p:cNvPr>
          <p:cNvSpPr txBox="1"/>
          <p:nvPr/>
        </p:nvSpPr>
        <p:spPr>
          <a:xfrm>
            <a:off x="839789" y="1348786"/>
            <a:ext cx="10112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BEFORE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91CC88-2D8D-45AB-A1BF-F92C8DD3310D}"/>
              </a:ext>
            </a:extLst>
          </p:cNvPr>
          <p:cNvSpPr txBox="1"/>
          <p:nvPr/>
        </p:nvSpPr>
        <p:spPr>
          <a:xfrm>
            <a:off x="839788" y="3875800"/>
            <a:ext cx="10112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AFTER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141651" y="901986"/>
            <a:ext cx="1312415" cy="1262933"/>
          </a:xfrm>
          <a:prstGeom prst="rect">
            <a:avLst/>
          </a:prstGeom>
          <a:solidFill>
            <a:schemeClr val="accent1">
              <a:alpha val="10196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282214" y="3392488"/>
            <a:ext cx="2805343" cy="1299445"/>
          </a:xfrm>
          <a:prstGeom prst="rect">
            <a:avLst/>
          </a:prstGeom>
          <a:solidFill>
            <a:srgbClr val="3498DB">
              <a:alpha val="10196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955024" y="5310104"/>
            <a:ext cx="7355603" cy="6093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IMPROVE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CONSTRUCTION COST ASSESSMENT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5400000">
            <a:off x="5637321" y="2461817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32825" y="4720300"/>
            <a:ext cx="3263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476435" y="3038886"/>
            <a:ext cx="1123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295334" cy="701731"/>
          </a:xfrm>
        </p:spPr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smtClean="0">
                <a:solidFill>
                  <a:schemeClr val="accent1"/>
                </a:solidFill>
              </a:rPr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YIELDING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OCCUR?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492" y="1585749"/>
            <a:ext cx="8051347" cy="2273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8063" y="3972396"/>
            <a:ext cx="3275498" cy="27490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475182"/>
            <a:ext cx="3054242" cy="249462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37664" y="4748450"/>
            <a:ext cx="144411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59721" y="5175875"/>
            <a:ext cx="436940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SIMULTANEOUSLY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YIELDING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37677" y="3075548"/>
            <a:ext cx="14441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38552" y="3508143"/>
            <a:ext cx="16296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HEIGHT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40270" y="6241002"/>
            <a:ext cx="9239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330372" y="5456593"/>
            <a:ext cx="16921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YIELDING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8218" y="403697"/>
            <a:ext cx="9135563" cy="59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130B9DE9-2929-40A6-A157-AEB80E21FDF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59488" y="1529981"/>
          <a:ext cx="5314159" cy="384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840E51F0-5B1F-4E7C-85DB-921E22A915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634" y="1529982"/>
          <a:ext cx="5226854" cy="38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7DA06-F5A7-4011-A91B-39F8B811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5E323-AD07-4246-AF9E-E67E9B1B6D42}"/>
              </a:ext>
            </a:extLst>
          </p:cNvPr>
          <p:cNvSpPr txBox="1"/>
          <p:nvPr/>
        </p:nvSpPr>
        <p:spPr>
          <a:xfrm>
            <a:off x="4529316" y="4451997"/>
            <a:ext cx="8842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62.4%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DC2771-84B2-421C-93D2-378929CCCC60}"/>
              </a:ext>
            </a:extLst>
          </p:cNvPr>
          <p:cNvSpPr txBox="1"/>
          <p:nvPr/>
        </p:nvSpPr>
        <p:spPr>
          <a:xfrm>
            <a:off x="3008762" y="4730573"/>
            <a:ext cx="8745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75.9%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EA4A9-2D5B-4A14-8B2F-CDEDF9A13EB0}"/>
              </a:ext>
            </a:extLst>
          </p:cNvPr>
          <p:cNvSpPr txBox="1"/>
          <p:nvPr/>
        </p:nvSpPr>
        <p:spPr>
          <a:xfrm>
            <a:off x="3031204" y="3459364"/>
            <a:ext cx="82971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91.8%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986D2E-8DBF-488F-B366-4BA11AD6CF5B}"/>
              </a:ext>
            </a:extLst>
          </p:cNvPr>
          <p:cNvSpPr txBox="1"/>
          <p:nvPr/>
        </p:nvSpPr>
        <p:spPr>
          <a:xfrm>
            <a:off x="6728471" y="3455076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95.5%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AB6A0F-5285-4724-9B72-26B66AE7B1ED}"/>
              </a:ext>
            </a:extLst>
          </p:cNvPr>
          <p:cNvSpPr txBox="1"/>
          <p:nvPr/>
        </p:nvSpPr>
        <p:spPr>
          <a:xfrm>
            <a:off x="8276863" y="3702292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98.2%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EE344B-F41E-4AE7-B6EC-9068E859D022}"/>
              </a:ext>
            </a:extLst>
          </p:cNvPr>
          <p:cNvSpPr/>
          <p:nvPr/>
        </p:nvSpPr>
        <p:spPr>
          <a:xfrm>
            <a:off x="1408389" y="1030572"/>
            <a:ext cx="9366317" cy="58274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00408031-5776-4FFC-B41A-A7EA53882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8" r="39268"/>
          <a:stretch/>
        </p:blipFill>
        <p:spPr>
          <a:xfrm>
            <a:off x="1408389" y="1030572"/>
            <a:ext cx="9366317" cy="582742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2224BB-8E78-48D1-9174-E628593F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DONE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REDUCE TO THREE / FOUR POINTS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NEXT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smtClean="0"/>
              <a:t>ETABS/SAP DEMAND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NEXT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BIG DATA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</a:rPr>
              <a:t>12/2018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MULTI-MODES PUSHOVER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NEXT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851828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IMPROVE STABILITY </a:t>
            </a:r>
            <a:r>
              <a:rPr lang="fr-FR" dirty="0" smtClean="0"/>
              <a:t>AND </a:t>
            </a:r>
            <a:r>
              <a:rPr lang="fr-FR" dirty="0"/>
              <a:t>PERFORMANCE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1058688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NONLINEAR TIME HISTORY ANALYSIS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3584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120410" cy="701731"/>
          </a:xfrm>
        </p:spPr>
        <p:txBody>
          <a:bodyPr/>
          <a:lstStyle/>
          <a:p>
            <a:r>
              <a:rPr lang="en-US" altLang="zh-TW" dirty="0"/>
              <a:t>PBEE </a:t>
            </a:r>
            <a:r>
              <a:rPr lang="en-US" altLang="zh-TW" dirty="0" smtClean="0"/>
              <a:t>FRAMEWORK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8563" y="1640630"/>
            <a:ext cx="718185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𝐷𝑉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𝑙𝑖𝑚𝑖𝑡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𝑠𝑡𝑎𝑡𝑒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𝑖𝑠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𝑒𝑥𝑐𝑒𝑒𝑑𝑒𝑑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952801"/>
                <a:ext cx="4064959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879800"/>
            <a:ext cx="2562225" cy="323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92488"/>
            <a:ext cx="18954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h𝑎𝑧𝑎𝑟𝑑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𝑐𝑢𝑟𝑣𝑒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007598"/>
                <a:ext cx="260379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𝐷𝑀</m:t>
                          </m:r>
                        </m:e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𝐼𝑀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𝑐𝑜𝑛𝑑𝑖𝑡𝑖𝑜𝑛𝑎𝑙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𝑐𝑜𝑚𝑝𝑙𝑒𝑚𝑒𝑛𝑡𝑎𝑟𝑦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𝑐𝑢𝑚𝑢𝑙𝑎𝑡𝑖𝑣𝑒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5650919"/>
                <a:ext cx="77178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8" y="2638685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910916"/>
            <a:ext cx="10477500" cy="12763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25" name="橢圓 24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838201" y="289115"/>
            <a:ext cx="10514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Furthermore, to improve upon the capacity resolution, a simple enhancement is to add a step-reducing routine, for example bisection, when collapse (e.g. non-convergence) is detected, so as to tighten the bracketing of the </a:t>
            </a:r>
            <a:r>
              <a:rPr lang="en-US" altLang="zh-TW" sz="2800" dirty="0" err="1"/>
              <a:t>flatline</a:t>
            </a:r>
            <a:r>
              <a:rPr lang="en-US" altLang="zh-TW" sz="2800" dirty="0"/>
              <a:t>. 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5085594" y="2369828"/>
            <a:ext cx="5256212" cy="4169084"/>
            <a:chOff x="3450432" y="2369828"/>
            <a:chExt cx="5256212" cy="416908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50432" y="2369828"/>
              <a:ext cx="5256212" cy="4169084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4130933" y="587367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240302" y="5649559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358636" y="5214046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93916" y="4367905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6191022" y="3082533"/>
              <a:ext cx="107576" cy="107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279338" y="2836899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92991" y="2756685"/>
              <a:ext cx="107576" cy="1075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38201" y="2756685"/>
            <a:ext cx="380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FILL PHASE </a:t>
            </a:r>
            <a:r>
              <a:rPr lang="en-US" altLang="zh-TW" sz="2800" dirty="0" smtClean="0"/>
              <a:t>– </a:t>
            </a:r>
          </a:p>
          <a:p>
            <a:r>
              <a:rPr lang="en-US" altLang="zh-TW" sz="2800" dirty="0" smtClean="0">
                <a:solidFill>
                  <a:schemeClr val="accent1"/>
                </a:solidFill>
              </a:rPr>
              <a:t>CAPACITY</a:t>
            </a:r>
            <a:r>
              <a:rPr lang="en-US" altLang="zh-TW" sz="2800" dirty="0" smtClean="0"/>
              <a:t> </a:t>
            </a:r>
            <a:r>
              <a:rPr lang="en-US" altLang="zh-TW" sz="2800" dirty="0">
                <a:solidFill>
                  <a:schemeClr val="accent1"/>
                </a:solidFill>
              </a:rPr>
              <a:t>RESOLUTION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0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REDUCE TO THREE POINTS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87999" y="2790412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436528" y="350858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73332" y="3941901"/>
            <a:ext cx="2847383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AVOID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EXTREME SITUATION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68464" y="1691184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42495" y="2493373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1722</Words>
  <Application>Microsoft Office PowerPoint</Application>
  <PresentationFormat>寬螢幕</PresentationFormat>
  <Paragraphs>782</Paragraphs>
  <Slides>79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8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231</cp:revision>
  <dcterms:created xsi:type="dcterms:W3CDTF">2015-10-12T10:51:44Z</dcterms:created>
  <dcterms:modified xsi:type="dcterms:W3CDTF">2018-09-23T16:26:06Z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