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314" r:id="rId5"/>
    <p:sldId id="359" r:id="rId6"/>
    <p:sldId id="361" r:id="rId7"/>
    <p:sldId id="343" r:id="rId8"/>
    <p:sldId id="363" r:id="rId9"/>
    <p:sldId id="364" r:id="rId10"/>
    <p:sldId id="337" r:id="rId11"/>
    <p:sldId id="362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C584C80-1018-4972-BE03-E1562CDFAEDB}">
          <p14:sldIdLst>
            <p14:sldId id="314"/>
          </p14:sldIdLst>
        </p14:section>
        <p14:section name="Conclusion" id="{AAA4072D-61F0-49D8-BAF3-3D284BCFE51B}">
          <p14:sldIdLst/>
        </p14:section>
        <p14:section name="Solution" id="{BAE265A5-6F9B-4034-A220-DF395E6FE09F}">
          <p14:sldIdLst/>
        </p14:section>
        <p14:section name="Detail" id="{1963315B-7002-42F0-B854-93965D3DE996}">
          <p14:sldIdLst/>
        </p14:section>
        <p14:section name="Data" id="{A2C87504-C315-4124-AC29-38E80F41892A}">
          <p14:sldIdLst/>
        </p14:section>
        <p14:section name="Verification" id="{A563E0BF-8194-4940-BBA0-F6DDBF2AFE41}">
          <p14:sldIdLst>
            <p14:sldId id="359"/>
            <p14:sldId id="361"/>
          </p14:sldIdLst>
        </p14:section>
        <p14:section name="Plan" id="{77203660-41C4-4762-8AC8-15A4EB98A800}">
          <p14:sldIdLst>
            <p14:sldId id="343"/>
            <p14:sldId id="363"/>
            <p14:sldId id="364"/>
            <p14:sldId id="337"/>
            <p14:sldId id="3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FE1359"/>
    <a:srgbClr val="FAF8F9"/>
    <a:srgbClr val="F9E5D7"/>
    <a:srgbClr val="1B1B1B"/>
    <a:srgbClr val="FAFAFA"/>
    <a:srgbClr val="2B2B2B"/>
    <a:srgbClr val="F05C6A"/>
    <a:srgbClr val="2A2A2A"/>
    <a:srgbClr val="4D2B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15" autoAdjust="0"/>
    <p:restoredTop sz="81417" autoAdjust="0"/>
  </p:normalViewPr>
  <p:slideViewPr>
    <p:cSldViewPr snapToGrid="0">
      <p:cViewPr varScale="1">
        <p:scale>
          <a:sx n="94" d="100"/>
          <a:sy n="94" d="100"/>
        </p:scale>
        <p:origin x="936" y="78"/>
      </p:cViewPr>
      <p:guideLst>
        <p:guide orient="horz" pos="2160"/>
        <p:guide pos="3840"/>
        <p:guide pos="529"/>
        <p:guide pos="715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FB05D-A85A-41E9-95F8-557FC4A8E4EF}" type="datetimeFigureOut">
              <a:rPr lang="zh-TW" altLang="en-US" smtClean="0"/>
              <a:t>2018/12/15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FA8AB-93ED-4030-B179-2AF13832A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65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effectLst/>
              </a:rPr>
              <a:t>驗證非線性</a:t>
            </a:r>
          </a:p>
          <a:p>
            <a:pPr lvl="1"/>
            <a:r>
              <a:rPr lang="zh-TW" altLang="en-US" dirty="0" smtClean="0">
                <a:effectLst/>
              </a:rPr>
              <a:t>簡單 </a:t>
            </a:r>
            <a:r>
              <a:rPr lang="en-US" altLang="zh-TW" dirty="0" smtClean="0">
                <a:effectLst/>
              </a:rPr>
              <a:t>model =&gt; model </a:t>
            </a:r>
            <a:r>
              <a:rPr lang="zh-TW" altLang="en-US" dirty="0" smtClean="0">
                <a:effectLst/>
              </a:rPr>
              <a:t>圖</a:t>
            </a:r>
          </a:p>
          <a:p>
            <a:pPr lvl="1"/>
            <a:r>
              <a:rPr lang="zh-TW" altLang="en-US" dirty="0" smtClean="0">
                <a:effectLst/>
              </a:rPr>
              <a:t>實際專案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1068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effectLst/>
              </a:rPr>
              <a:t>驗證非線性</a:t>
            </a:r>
          </a:p>
          <a:p>
            <a:pPr lvl="1"/>
            <a:r>
              <a:rPr lang="zh-TW" altLang="en-US" dirty="0" smtClean="0">
                <a:effectLst/>
              </a:rPr>
              <a:t>簡單 </a:t>
            </a:r>
            <a:r>
              <a:rPr lang="en-US" altLang="zh-TW" dirty="0" smtClean="0">
                <a:effectLst/>
              </a:rPr>
              <a:t>model =&gt; model </a:t>
            </a:r>
            <a:r>
              <a:rPr lang="zh-TW" altLang="en-US" dirty="0" smtClean="0">
                <a:effectLst/>
              </a:rPr>
              <a:t>圖</a:t>
            </a:r>
          </a:p>
          <a:p>
            <a:pPr lvl="1"/>
            <a:r>
              <a:rPr lang="zh-TW" altLang="en-US" dirty="0" smtClean="0">
                <a:effectLst/>
              </a:rPr>
              <a:t>實際專案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8117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237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B3B4D-10A2-4BE1-AB8E-3DCE5A427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7069-7A31-444D-80E6-B61C02E1392B}" type="datetime1">
              <a:rPr lang="fr-FR" altLang="zh-TW" smtClean="0"/>
              <a:t>15/12/2018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BF60-08D0-4FC5-B9EF-E3C7B7F02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4B90-A549-404C-9A50-A6D457809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9846574-C5D9-4541-A02B-C658C4067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4F10B-ECA2-4753-8694-8A0132243A1A}" type="datetime1">
              <a:rPr lang="fr-FR" altLang="zh-TW" smtClean="0"/>
              <a:t>15/12/2018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F8029F-A75F-4A6C-9B77-D4DC0F2CE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7FFB95-0236-4810-BE8A-09F9C6E40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F64A90B-CF09-4A0C-964C-CCE2F3891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63D6-108C-484F-A72E-357B7AC47626}" type="datetime1">
              <a:rPr lang="fr-FR" altLang="zh-TW" smtClean="0"/>
              <a:t>15/12/2018</a:t>
            </a:fld>
            <a:endParaRPr lang="fr-FR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A952C6-C50D-4D27-A031-9F982CD85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D60CB7-F310-48A1-80FC-606923F4C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4A077DE-2949-4E1A-A7D2-4FBE62B42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E91A-1B1C-4AA6-BE7D-BFAB22416A0A}" type="datetime1">
              <a:rPr lang="fr-FR" altLang="zh-TW" smtClean="0"/>
              <a:t>15/12/2018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3EE20-567C-4C34-8BB7-F1F7931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BE87-6DB0-404E-870D-522D1C646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674FCD-0A62-42CB-A507-A24ACB490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3E6B3-FD71-4468-88B9-C0735253CCAA}" type="datetime1">
              <a:rPr lang="fr-FR" altLang="zh-TW" smtClean="0"/>
              <a:t>15/12/2018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B05D0-E22C-472E-BF13-4E9F01506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109015-8337-4804-B005-FEEEEB222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3EC2353-4E52-497D-A4B2-2E750BD50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7967-40FB-4E34-8FF3-6969956CCBF8}" type="datetime1">
              <a:rPr lang="fr-FR" altLang="zh-TW" smtClean="0"/>
              <a:t>15/12/2018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13D28-51FB-4F50-BDBF-A7C8780FD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1FB78-7A43-425A-87EA-CC2A172D3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65860AB-B60C-4CB6-A224-D2EEA226F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C2AA-C9BE-4B6D-A61B-7594931CB630}" type="datetime1">
              <a:rPr lang="fr-FR" altLang="zh-TW" smtClean="0"/>
              <a:t>15/12/2018</a:t>
            </a:fld>
            <a:endParaRPr lang="fr-FR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364F6EB-F5B4-42CC-A158-D347FFFC8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F45674F-4740-4A8E-B735-D260A20B0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8D4F98B-F535-42AC-B3A6-07C069450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520A-363C-425F-A28D-4D02521E9EC2}" type="datetime1">
              <a:rPr lang="fr-FR" altLang="zh-TW" smtClean="0"/>
              <a:t>15/12/2018</a:t>
            </a:fld>
            <a:endParaRPr lang="fr-FR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936F9E3-BC92-4459-8066-2F25BDEDE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2BD7FB-F1A6-4341-AF8B-A390D4CD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391910-59C3-4A6C-A92C-14BCFCAAC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6E1-A9EF-44B8-BDC2-AD38F076111B}" type="datetime1">
              <a:rPr lang="fr-FR" altLang="zh-TW" smtClean="0"/>
              <a:t>15/12/2018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1203F5-0452-4F1B-8FDA-93CDD55EA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5E621A-06C1-48FB-B4B5-A6049B394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12089D0-15D8-4668-94AB-2DD2C8345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60845-F4F6-4A6C-87EC-25D40DD76F66}" type="datetime1">
              <a:rPr lang="fr-FR" altLang="zh-TW" smtClean="0"/>
              <a:t>15/12/2018</a:t>
            </a:fld>
            <a:endParaRPr lang="fr-F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05F1F3D-483B-4FDF-BBAA-1EC89A09F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F66571-F47F-42A0-B34E-6EE3B5213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B9287C6F-AF18-4E1D-A332-6795B82A3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58D6-ED01-4AE2-915C-7364812A8626}" type="datetime1">
              <a:rPr lang="fr-FR" altLang="zh-TW" smtClean="0"/>
              <a:t>15/12/2018</a:t>
            </a:fld>
            <a:endParaRPr lang="fr-FR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E52D4871-2BFE-440D-9565-05EC7991F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744D931A-A296-4060-B127-F6EBFCAE4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599C8521-7469-4FAB-B2AA-C3011F6F2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8EA16-B830-4EFF-8CB0-DE8E57720CDD}" type="datetime1">
              <a:rPr lang="fr-FR" altLang="zh-TW" smtClean="0"/>
              <a:t>15/12/2018</a:t>
            </a:fld>
            <a:endParaRPr lang="fr-FR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EE472D1E-0B39-43FF-9F13-3981AFE79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62D67ACC-D235-482D-AF73-EA30E6466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4BFA6CB-C65D-4E90-9429-6C9648851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C44F-DB87-47B9-975C-3AD181DD0144}" type="datetime1">
              <a:rPr lang="fr-FR" altLang="zh-TW" smtClean="0"/>
              <a:t>15/12/2018</a:t>
            </a:fld>
            <a:endParaRPr lang="fr-FR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EF6C3DF-6884-4B5D-948B-1AAD3FFF9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BCF0071-8C72-4C48-A571-6079DEBA9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397C81B4-7E4E-4BE4-A102-E12DBA2BF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8F73A-9A53-44D5-87A0-EF89FB35B76E}" type="datetime1">
              <a:rPr lang="fr-FR" altLang="zh-TW" smtClean="0"/>
              <a:t>15/12/2018</a:t>
            </a:fld>
            <a:endParaRPr lang="fr-FR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E8401A73-EDF7-475F-8B26-27FE29552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439ACE44-BB68-49DE-B8DC-AE45C02C2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7DEC1FB-CCC2-44F6-B4BE-99835A5E9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77FE-3F74-424B-86C7-10EA22D7ED24}" type="datetime1">
              <a:rPr lang="fr-FR" altLang="zh-TW" smtClean="0"/>
              <a:t>15/12/2018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2FE9768-2159-419B-BE8B-EB4C4977A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B20FF6-87E9-4012-9AC2-A528E02A6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1036832-CA27-43D7-AFE7-4DABA55B5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7178-D13A-4930-A1A8-4200F7450DEF}" type="datetime1">
              <a:rPr lang="fr-FR" altLang="zh-TW" smtClean="0"/>
              <a:t>15/12/2018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068B8BF-E0FB-4289-B3FA-8D31CF53B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C5088B4-21E0-4209-BFB7-04477D033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3FAE6EA-4106-40FC-A22B-305E5CB04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3247B-B3F7-41BB-A95F-B6B56C48E17E}" type="datetime1">
              <a:rPr lang="fr-FR" altLang="zh-TW" smtClean="0"/>
              <a:t>15/12/2018</a:t>
            </a:fld>
            <a:endParaRPr lang="fr-FR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9012464-84E7-47E9-BE50-AEFE3F50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29AB68E-51CE-43DB-B931-258D45D43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CB354E0-8501-4F11-9BB2-C0E1B4987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140C-C5FE-4C35-B4E1-C65C06066FA9}" type="datetime1">
              <a:rPr lang="fr-FR" altLang="zh-TW" smtClean="0"/>
              <a:t>15/12/2018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ED462-1B6D-4A6C-8C25-B8F837A2D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C2D6-F569-4D56-9044-6DC01AE89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FBD1-3D9B-4272-AD61-7503861467DB}" type="datetime1">
              <a:rPr lang="fr-FR" altLang="zh-TW" smtClean="0"/>
              <a:t>15/12/2018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489200" y="3737233"/>
            <a:ext cx="7213600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3600" spc="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MULTI-</a:t>
            </a:r>
            <a:r>
              <a:rPr lang="en-US" altLang="zh-TW" sz="3600" spc="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CUT</a:t>
            </a:r>
            <a:r>
              <a:rPr lang="fr-FR" sz="3600" spc="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REBAR</a:t>
            </a:r>
            <a:r>
              <a:rPr lang="en-US" altLang="zh-TW" sz="3600" spc="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(7)</a:t>
            </a:r>
            <a:endParaRPr lang="fr-FR" sz="3600" spc="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9200" y="4298669"/>
            <a:ext cx="7213600" cy="13602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Advisor : Prof. </a:t>
            </a:r>
            <a:r>
              <a:rPr lang="en-US" sz="3600" dirty="0" err="1">
                <a:cs typeface="Segoe UI" panose="020B0502040204020203" pitchFamily="34" charset="0"/>
              </a:rPr>
              <a:t>K.C.Chang</a:t>
            </a:r>
            <a:endParaRPr lang="en-US" sz="36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Presenters : You-Ran </a:t>
            </a:r>
            <a:r>
              <a:rPr lang="en-US" sz="3600" dirty="0" err="1">
                <a:cs typeface="Segoe UI" panose="020B0502040204020203" pitchFamily="34" charset="0"/>
              </a:rPr>
              <a:t>Nai</a:t>
            </a:r>
            <a:endParaRPr lang="en-US" sz="36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2" y="1005004"/>
            <a:ext cx="2285998" cy="2285996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6BD8A79-6813-42E3-A0C1-B25AC3301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3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0708" y="2001837"/>
            <a:ext cx="3765292" cy="4494751"/>
          </a:xfrm>
          <a:prstGeom prst="rect">
            <a:avLst/>
          </a:prstGeom>
        </p:spPr>
      </p:pic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9752012" cy="1311128"/>
          </a:xfrm>
        </p:spPr>
        <p:txBody>
          <a:bodyPr/>
          <a:lstStyle/>
          <a:p>
            <a:r>
              <a:rPr lang="en-US" altLang="zh-TW" dirty="0" smtClean="0"/>
              <a:t>NONLINEAR</a:t>
            </a:r>
            <a:r>
              <a:rPr lang="zh-TW" altLang="en-US" dirty="0" smtClean="0"/>
              <a:t> </a:t>
            </a:r>
            <a:r>
              <a:rPr lang="en-US" altLang="zh-TW" dirty="0"/>
              <a:t>VERIFICATION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</a:t>
            </a:fld>
            <a:endParaRPr lang="fr-FR"/>
          </a:p>
        </p:txBody>
      </p:sp>
      <p:sp>
        <p:nvSpPr>
          <p:cNvPr id="6" name="文字方塊 5"/>
          <p:cNvSpPr txBox="1"/>
          <p:nvPr/>
        </p:nvSpPr>
        <p:spPr>
          <a:xfrm>
            <a:off x="5384800" y="2006600"/>
            <a:ext cx="3108030" cy="474591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STORYS,</a:t>
            </a: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ONE</a:t>
            </a: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BAY</a:t>
            </a:r>
          </a:p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HEIGHT:</a:t>
            </a: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9m</a:t>
            </a:r>
          </a:p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BEAM: 60x80cm</a:t>
            </a:r>
          </a:p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COLUMN: 60x60cm</a:t>
            </a:r>
          </a:p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SPAN: 8m</a:t>
            </a:r>
          </a:p>
          <a:p>
            <a:pPr algn="l">
              <a:lnSpc>
                <a:spcPct val="120000"/>
              </a:lnSpc>
            </a:pP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台北一</a:t>
            </a: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區</a:t>
            </a:r>
            <a:endParaRPr lang="en-US" altLang="zh-TW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I: 1.0</a:t>
            </a:r>
            <a:endParaRPr lang="en-US" altLang="zh-TW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SDL:0.2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t/m</a:t>
            </a:r>
            <a:r>
              <a:rPr lang="en-US" altLang="zh-TW" sz="2800" baseline="300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en-US" altLang="zh-TW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LL: 0.3t/m</a:t>
            </a:r>
            <a:r>
              <a:rPr lang="en-US" altLang="zh-TW" sz="2800" baseline="30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70625" y="2802526"/>
            <a:ext cx="1393062" cy="2160000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9067799" y="2001837"/>
            <a:ext cx="2798715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ACTUAL PROJECT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4" name="直線接點 13"/>
          <p:cNvCxnSpPr/>
          <p:nvPr/>
        </p:nvCxnSpPr>
        <p:spPr>
          <a:xfrm>
            <a:off x="8610600" y="2001837"/>
            <a:ext cx="0" cy="43545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69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0708" y="2001837"/>
            <a:ext cx="3765292" cy="4494751"/>
          </a:xfrm>
          <a:prstGeom prst="rect">
            <a:avLst/>
          </a:prstGeom>
        </p:spPr>
      </p:pic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8342312" cy="1311128"/>
          </a:xfrm>
        </p:spPr>
        <p:txBody>
          <a:bodyPr/>
          <a:lstStyle/>
          <a:p>
            <a:r>
              <a:rPr lang="en-US" altLang="zh-TW" dirty="0" smtClean="0"/>
              <a:t>NONLINEAR</a:t>
            </a:r>
            <a:r>
              <a:rPr lang="zh-TW" altLang="en-US" dirty="0" smtClean="0"/>
              <a:t> </a:t>
            </a:r>
            <a:r>
              <a:rPr lang="en-US" altLang="zh-TW" dirty="0"/>
              <a:t>VERIFICATION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</a:t>
            </a:fld>
            <a:endParaRPr lang="fr-FR"/>
          </a:p>
        </p:txBody>
      </p:sp>
      <p:sp>
        <p:nvSpPr>
          <p:cNvPr id="8" name="文字方塊 7"/>
          <p:cNvSpPr txBox="1"/>
          <p:nvPr/>
        </p:nvSpPr>
        <p:spPr>
          <a:xfrm>
            <a:off x="5381330" y="2001837"/>
            <a:ext cx="4436471" cy="267765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BENCHMARK:</a:t>
            </a:r>
          </a:p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n-US" altLang="zh-TW" sz="2800" baseline="30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 FOLLOW IDA</a:t>
            </a:r>
          </a:p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en-US" altLang="zh-TW" sz="2800" baseline="30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nd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FIRST MODE PUSHOVER</a:t>
            </a:r>
          </a:p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r>
              <a:rPr lang="en-US" altLang="zh-TW" sz="2800" baseline="30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rd</a:t>
            </a: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MPA, MMC, APA</a:t>
            </a:r>
          </a:p>
          <a:p>
            <a:pPr algn="l">
              <a:lnSpc>
                <a:spcPct val="120000"/>
              </a:lnSpc>
            </a:pP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29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15430" y="3683683"/>
            <a:ext cx="1692000" cy="954107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en-US" altLang="zh-TW" sz="2800" dirty="0" smtClean="0">
                <a:solidFill>
                  <a:schemeClr val="accent2"/>
                </a:solidFill>
              </a:rPr>
              <a:t>NEXT WEEK</a:t>
            </a:r>
            <a:endParaRPr lang="fr-FR" sz="2800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5430" y="4651403"/>
            <a:ext cx="1692000" cy="394467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物流中心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839787" y="5431842"/>
            <a:ext cx="364329" cy="364329"/>
            <a:chOff x="3173014" y="2956717"/>
            <a:chExt cx="944566" cy="944566"/>
          </a:xfrm>
        </p:grpSpPr>
        <p:sp>
          <p:nvSpPr>
            <p:cNvPr id="24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2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cxnSp>
        <p:nvCxnSpPr>
          <p:cNvPr id="34" name="Straight Connector 33"/>
          <p:cNvCxnSpPr>
            <a:stCxn id="24" idx="6"/>
          </p:cNvCxnSpPr>
          <p:nvPr/>
        </p:nvCxnSpPr>
        <p:spPr>
          <a:xfrm>
            <a:off x="1204116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727196" y="5431842"/>
            <a:ext cx="364329" cy="364329"/>
            <a:chOff x="3173014" y="2956717"/>
            <a:chExt cx="944566" cy="944566"/>
          </a:xfrm>
        </p:grpSpPr>
        <p:sp>
          <p:nvSpPr>
            <p:cNvPr id="5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3" name="Straight Connector 52"/>
          <p:cNvCxnSpPr>
            <a:stCxn id="51" idx="6"/>
          </p:cNvCxnSpPr>
          <p:nvPr/>
        </p:nvCxnSpPr>
        <p:spPr>
          <a:xfrm>
            <a:off x="3091525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4614605" y="5431842"/>
            <a:ext cx="364329" cy="364329"/>
            <a:chOff x="3173014" y="2956717"/>
            <a:chExt cx="944566" cy="944566"/>
          </a:xfrm>
        </p:grpSpPr>
        <p:sp>
          <p:nvSpPr>
            <p:cNvPr id="5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7" name="Straight Connector 56"/>
          <p:cNvCxnSpPr>
            <a:stCxn id="55" idx="6"/>
          </p:cNvCxnSpPr>
          <p:nvPr/>
        </p:nvCxnSpPr>
        <p:spPr>
          <a:xfrm>
            <a:off x="4978934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6502013" y="5431842"/>
            <a:ext cx="364329" cy="364329"/>
            <a:chOff x="3173014" y="2956717"/>
            <a:chExt cx="944566" cy="944566"/>
          </a:xfrm>
        </p:grpSpPr>
        <p:sp>
          <p:nvSpPr>
            <p:cNvPr id="59" name="Oval 58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3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1" name="Straight Connector 60"/>
          <p:cNvCxnSpPr>
            <a:stCxn id="59" idx="6"/>
          </p:cNvCxnSpPr>
          <p:nvPr/>
        </p:nvCxnSpPr>
        <p:spPr>
          <a:xfrm>
            <a:off x="6866342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8389422" y="5431842"/>
            <a:ext cx="364329" cy="364329"/>
            <a:chOff x="3173014" y="2956717"/>
            <a:chExt cx="944566" cy="944566"/>
          </a:xfrm>
        </p:grpSpPr>
        <p:sp>
          <p:nvSpPr>
            <p:cNvPr id="63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3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5" name="Straight Connector 64"/>
          <p:cNvCxnSpPr>
            <a:stCxn id="63" idx="6"/>
          </p:cNvCxnSpPr>
          <p:nvPr/>
        </p:nvCxnSpPr>
        <p:spPr>
          <a:xfrm>
            <a:off x="8753751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10276831" y="5431842"/>
            <a:ext cx="364329" cy="364329"/>
            <a:chOff x="3173014" y="2956717"/>
            <a:chExt cx="944566" cy="944566"/>
          </a:xfrm>
        </p:grpSpPr>
        <p:sp>
          <p:nvSpPr>
            <p:cNvPr id="67" name="Oval 6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3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0" name="Straight Connector 69"/>
          <p:cNvCxnSpPr/>
          <p:nvPr/>
        </p:nvCxnSpPr>
        <p:spPr>
          <a:xfrm flipV="1">
            <a:off x="1015430" y="3817257"/>
            <a:ext cx="0" cy="1614586"/>
          </a:xfrm>
          <a:prstGeom prst="line">
            <a:avLst/>
          </a:prstGeom>
          <a:ln w="3175">
            <a:solidFill>
              <a:schemeClr val="accent2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901662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901662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altLang="zh-TW" dirty="0" smtClean="0"/>
              <a:t>NOW</a:t>
            </a:r>
            <a:endParaRPr lang="fr-FR" dirty="0"/>
          </a:p>
        </p:txBody>
      </p:sp>
      <p:sp>
        <p:nvSpPr>
          <p:cNvPr id="76" name="TextBox 75"/>
          <p:cNvSpPr txBox="1"/>
          <p:nvPr/>
        </p:nvSpPr>
        <p:spPr>
          <a:xfrm>
            <a:off x="2901662" y="2550035"/>
            <a:ext cx="1692000" cy="75713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zh-TW" altLang="en-US" dirty="0" smtClean="0"/>
              <a:t>延伸長度考慮</a:t>
            </a:r>
            <a:endParaRPr lang="en-US" altLang="zh-TW" dirty="0" smtClean="0"/>
          </a:p>
          <a:p>
            <a:r>
              <a:rPr lang="zh-TW" altLang="en-US" dirty="0" smtClean="0"/>
              <a:t>雙</a:t>
            </a:r>
            <a:r>
              <a:rPr lang="zh-TW" altLang="en-US" dirty="0"/>
              <a:t>箍</a:t>
            </a:r>
            <a:r>
              <a:rPr lang="zh-TW" altLang="en-US" dirty="0" smtClean="0"/>
              <a:t>面積</a:t>
            </a:r>
            <a:endParaRPr lang="fr-FR" dirty="0"/>
          </a:p>
        </p:txBody>
      </p:sp>
      <p:sp>
        <p:nvSpPr>
          <p:cNvPr id="82" name="TextBox 81"/>
          <p:cNvSpPr txBox="1"/>
          <p:nvPr/>
        </p:nvSpPr>
        <p:spPr>
          <a:xfrm>
            <a:off x="478234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en-US" altLang="zh-TW" sz="2800" dirty="0" smtClean="0">
                <a:solidFill>
                  <a:schemeClr val="accent1"/>
                </a:solidFill>
              </a:rPr>
              <a:t>NOW</a:t>
            </a:r>
            <a:endParaRPr lang="fr-FR" sz="2800" dirty="0">
              <a:solidFill>
                <a:schemeClr val="accent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782340" y="4206903"/>
            <a:ext cx="1692000" cy="3693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zh-TW" altLang="en-US" dirty="0" smtClean="0"/>
              <a:t>五點斷筋</a:t>
            </a:r>
            <a:endParaRPr lang="fr-FR" altLang="zh-TW" dirty="0"/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478234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8549250" y="3817257"/>
            <a:ext cx="0" cy="1614586"/>
          </a:xfrm>
          <a:prstGeom prst="line">
            <a:avLst/>
          </a:prstGeom>
          <a:ln w="3175">
            <a:solidFill>
              <a:schemeClr val="accent3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6687846" y="2191657"/>
            <a:ext cx="0" cy="3240186"/>
          </a:xfrm>
          <a:prstGeom prst="line">
            <a:avLst/>
          </a:prstGeom>
          <a:ln w="3175">
            <a:solidFill>
              <a:schemeClr val="accent3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687845" y="2026815"/>
            <a:ext cx="2438569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 smtClean="0">
                <a:solidFill>
                  <a:schemeClr val="accent3"/>
                </a:solidFill>
              </a:rPr>
              <a:t>NEXT</a:t>
            </a:r>
            <a:endParaRPr lang="fr-FR" dirty="0">
              <a:solidFill>
                <a:schemeClr val="accent3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687846" y="2550035"/>
            <a:ext cx="1692000" cy="726289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zh-TW" altLang="en-US" dirty="0" smtClean="0"/>
              <a:t>非線性 </a:t>
            </a:r>
            <a:r>
              <a:rPr lang="en-US" altLang="zh-TW" dirty="0" smtClean="0"/>
              <a:t>BENCHMARK</a:t>
            </a:r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10469885" y="2191657"/>
            <a:ext cx="0" cy="3240186"/>
          </a:xfrm>
          <a:prstGeom prst="line">
            <a:avLst/>
          </a:prstGeom>
          <a:ln w="3175">
            <a:solidFill>
              <a:schemeClr val="accent3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Roadmap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67F32AE-2E45-4B46-962B-9B7EA16B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</a:t>
            </a:fld>
            <a:endParaRPr lang="fr-FR"/>
          </a:p>
        </p:txBody>
      </p:sp>
      <p:sp>
        <p:nvSpPr>
          <p:cNvPr id="4" name="文字方塊 3"/>
          <p:cNvSpPr txBox="1"/>
          <p:nvPr/>
        </p:nvSpPr>
        <p:spPr>
          <a:xfrm>
            <a:off x="1545959" y="5614612"/>
            <a:ext cx="810478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剪力筋</a:t>
            </a:r>
          </a:p>
          <a:p>
            <a:pPr algn="l">
              <a:lnSpc>
                <a:spcPct val="120000"/>
              </a:lnSpc>
            </a:pPr>
            <a:r>
              <a:rPr lang="zh-TW" alt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施工成本</a:t>
            </a:r>
          </a:p>
        </p:txBody>
      </p:sp>
    </p:spTree>
    <p:extLst>
      <p:ext uri="{BB962C8B-B14F-4D97-AF65-F5344CB8AC3E}">
        <p14:creationId xmlns:p14="http://schemas.microsoft.com/office/powerpoint/2010/main" val="12833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16877" y="550863"/>
            <a:ext cx="8884435" cy="580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72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8700" y="125366"/>
            <a:ext cx="9590087" cy="659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39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6096000" y="628650"/>
            <a:ext cx="0" cy="560070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87550" y="3581400"/>
            <a:ext cx="8216900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240655" y="119065"/>
            <a:ext cx="171069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RIGOROUS </a:t>
            </a:r>
          </a:p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PROCEDURE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240655" y="6215716"/>
            <a:ext cx="171069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ENGINEER</a:t>
            </a:r>
            <a:endParaRPr lang="fr-FR" sz="1400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SIMPLICITY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0204450" y="3432370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NON-LINEAR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76860" y="3427511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LINEAR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474FC78-848E-4CF3-A0B5-01A6B88BB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</a:t>
            </a:fld>
            <a:endParaRPr lang="fr-FR" dirty="0"/>
          </a:p>
        </p:txBody>
      </p:sp>
      <p:grpSp>
        <p:nvGrpSpPr>
          <p:cNvPr id="43" name="Group 1"/>
          <p:cNvGrpSpPr/>
          <p:nvPr/>
        </p:nvGrpSpPr>
        <p:grpSpPr>
          <a:xfrm>
            <a:off x="3231751" y="793935"/>
            <a:ext cx="944566" cy="944566"/>
            <a:chOff x="3173014" y="2956717"/>
            <a:chExt cx="944566" cy="944566"/>
          </a:xfrm>
        </p:grpSpPr>
        <p:sp>
          <p:nvSpPr>
            <p:cNvPr id="44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5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46" name="Group 24"/>
          <p:cNvGrpSpPr/>
          <p:nvPr/>
        </p:nvGrpSpPr>
        <p:grpSpPr>
          <a:xfrm>
            <a:off x="3231751" y="3852852"/>
            <a:ext cx="944566" cy="944566"/>
            <a:chOff x="3173014" y="2956717"/>
            <a:chExt cx="944566" cy="944566"/>
          </a:xfrm>
        </p:grpSpPr>
        <p:sp>
          <p:nvSpPr>
            <p:cNvPr id="47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sp>
        <p:nvSpPr>
          <p:cNvPr id="49" name="TextBox 98"/>
          <p:cNvSpPr txBox="1"/>
          <p:nvPr/>
        </p:nvSpPr>
        <p:spPr>
          <a:xfrm>
            <a:off x="3231753" y="5260966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FROM EXISTING </a:t>
            </a:r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REBAR</a:t>
            </a:r>
            <a:endParaRPr lang="fr-FR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0" name="Group 27"/>
          <p:cNvGrpSpPr/>
          <p:nvPr/>
        </p:nvGrpSpPr>
        <p:grpSpPr>
          <a:xfrm>
            <a:off x="7611237" y="799884"/>
            <a:ext cx="944566" cy="944566"/>
            <a:chOff x="3173014" y="2956717"/>
            <a:chExt cx="944566" cy="944566"/>
          </a:xfrm>
        </p:grpSpPr>
        <p:sp>
          <p:nvSpPr>
            <p:cNvPr id="51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53" name="Group 30"/>
          <p:cNvGrpSpPr/>
          <p:nvPr/>
        </p:nvGrpSpPr>
        <p:grpSpPr>
          <a:xfrm>
            <a:off x="7611236" y="3852860"/>
            <a:ext cx="944566" cy="944566"/>
            <a:chOff x="3173014" y="2956717"/>
            <a:chExt cx="944566" cy="944566"/>
          </a:xfrm>
        </p:grpSpPr>
        <p:sp>
          <p:nvSpPr>
            <p:cNvPr id="54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sp>
        <p:nvSpPr>
          <p:cNvPr id="56" name="TextBox 41"/>
          <p:cNvSpPr txBox="1"/>
          <p:nvPr/>
        </p:nvSpPr>
        <p:spPr>
          <a:xfrm>
            <a:off x="3231752" y="2202049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ETABS DEMAND</a:t>
            </a:r>
          </a:p>
          <a:p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MULTI-CUT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7" name="TextBox 42"/>
          <p:cNvSpPr txBox="1"/>
          <p:nvPr/>
        </p:nvSpPr>
        <p:spPr>
          <a:xfrm>
            <a:off x="7611236" y="2207998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NONLINEAR HISTORY ANALYSIS</a:t>
            </a:r>
            <a:endParaRPr lang="fr-FR" altLang="zh-TW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3" name="TextBox 43"/>
          <p:cNvSpPr txBox="1"/>
          <p:nvPr/>
        </p:nvSpPr>
        <p:spPr>
          <a:xfrm>
            <a:off x="7611234" y="5260974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MULTI-MODES PUSHOVER</a:t>
            </a:r>
          </a:p>
        </p:txBody>
      </p:sp>
      <p:sp>
        <p:nvSpPr>
          <p:cNvPr id="84" name="文字方塊 83"/>
          <p:cNvSpPr txBox="1"/>
          <p:nvPr/>
        </p:nvSpPr>
        <p:spPr>
          <a:xfrm>
            <a:off x="9302874" y="1575761"/>
            <a:ext cx="1762342" cy="120032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ETABS2016/SAP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MATLAB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IDA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4667096" y="1582530"/>
            <a:ext cx="1058303" cy="79675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ETABS9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PYTHON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9302874" y="4456781"/>
            <a:ext cx="1058303" cy="193899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ETABS9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PYTHON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MPA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MMC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APA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4667096" y="4478889"/>
            <a:ext cx="764440" cy="79675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EXCEL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VBA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17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6096000" y="628650"/>
            <a:ext cx="0" cy="560070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87550" y="3581400"/>
            <a:ext cx="8216900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240655" y="119065"/>
            <a:ext cx="171069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RIGOROUS </a:t>
            </a:r>
          </a:p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PROCEDURE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240655" y="6215716"/>
            <a:ext cx="171069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ENGINEER</a:t>
            </a:r>
            <a:endParaRPr lang="fr-FR" sz="1400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SIMPLICITY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0204450" y="3432370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NON-LINEAR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76860" y="3427511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LINEAR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474FC78-848E-4CF3-A0B5-01A6B88BB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8</a:t>
            </a:fld>
            <a:endParaRPr lang="fr-FR" dirty="0"/>
          </a:p>
        </p:txBody>
      </p:sp>
      <p:grpSp>
        <p:nvGrpSpPr>
          <p:cNvPr id="43" name="Group 1"/>
          <p:cNvGrpSpPr/>
          <p:nvPr/>
        </p:nvGrpSpPr>
        <p:grpSpPr>
          <a:xfrm>
            <a:off x="3231751" y="793935"/>
            <a:ext cx="944566" cy="944566"/>
            <a:chOff x="3173014" y="2956717"/>
            <a:chExt cx="944566" cy="944566"/>
          </a:xfrm>
        </p:grpSpPr>
        <p:sp>
          <p:nvSpPr>
            <p:cNvPr id="44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5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46" name="Group 24"/>
          <p:cNvGrpSpPr/>
          <p:nvPr/>
        </p:nvGrpSpPr>
        <p:grpSpPr>
          <a:xfrm>
            <a:off x="3231751" y="3852852"/>
            <a:ext cx="944566" cy="944566"/>
            <a:chOff x="3173014" y="2956717"/>
            <a:chExt cx="944566" cy="944566"/>
          </a:xfrm>
        </p:grpSpPr>
        <p:sp>
          <p:nvSpPr>
            <p:cNvPr id="47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sp>
        <p:nvSpPr>
          <p:cNvPr id="49" name="TextBox 98"/>
          <p:cNvSpPr txBox="1"/>
          <p:nvPr/>
        </p:nvSpPr>
        <p:spPr>
          <a:xfrm>
            <a:off x="3231753" y="5260966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FROM EXISTING </a:t>
            </a:r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REBAR</a:t>
            </a:r>
            <a:endParaRPr lang="fr-FR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0" name="Group 27"/>
          <p:cNvGrpSpPr/>
          <p:nvPr/>
        </p:nvGrpSpPr>
        <p:grpSpPr>
          <a:xfrm>
            <a:off x="7611237" y="799884"/>
            <a:ext cx="944566" cy="944566"/>
            <a:chOff x="3173014" y="2956717"/>
            <a:chExt cx="944566" cy="944566"/>
          </a:xfrm>
        </p:grpSpPr>
        <p:sp>
          <p:nvSpPr>
            <p:cNvPr id="51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53" name="Group 30"/>
          <p:cNvGrpSpPr/>
          <p:nvPr/>
        </p:nvGrpSpPr>
        <p:grpSpPr>
          <a:xfrm>
            <a:off x="7611236" y="3852860"/>
            <a:ext cx="944566" cy="944566"/>
            <a:chOff x="3173014" y="2956717"/>
            <a:chExt cx="944566" cy="944566"/>
          </a:xfrm>
        </p:grpSpPr>
        <p:sp>
          <p:nvSpPr>
            <p:cNvPr id="54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sp>
        <p:nvSpPr>
          <p:cNvPr id="56" name="TextBox 41"/>
          <p:cNvSpPr txBox="1"/>
          <p:nvPr/>
        </p:nvSpPr>
        <p:spPr>
          <a:xfrm>
            <a:off x="3231752" y="2202049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ETABS DEMAND</a:t>
            </a:r>
          </a:p>
          <a:p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MULTI-CUT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7" name="TextBox 42"/>
          <p:cNvSpPr txBox="1"/>
          <p:nvPr/>
        </p:nvSpPr>
        <p:spPr>
          <a:xfrm>
            <a:off x="7611236" y="2207998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NONLINEAR HISTORY ANALYSIS</a:t>
            </a:r>
            <a:endParaRPr lang="fr-FR" altLang="zh-TW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3" name="TextBox 43"/>
          <p:cNvSpPr txBox="1"/>
          <p:nvPr/>
        </p:nvSpPr>
        <p:spPr>
          <a:xfrm>
            <a:off x="7611234" y="5260974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MULTI-MODES PUSHOVER</a:t>
            </a:r>
          </a:p>
        </p:txBody>
      </p:sp>
    </p:spTree>
    <p:extLst>
      <p:ext uri="{BB962C8B-B14F-4D97-AF65-F5344CB8AC3E}">
        <p14:creationId xmlns:p14="http://schemas.microsoft.com/office/powerpoint/2010/main" val="415390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tlCol="0" anchor="t">
        <a:spAutoFit/>
      </a:bodyPr>
      <a:lstStyle>
        <a:defPPr algn="l">
          <a:lnSpc>
            <a:spcPct val="120000"/>
          </a:lnSpc>
          <a:defRPr sz="28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BF5EC3-CBCF-41C7-846F-A9B4B81CCEA8}">
  <ds:schemaRefs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dcmitype/"/>
    <ds:schemaRef ds:uri="http://www.w3.org/XML/1998/namespace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2384</TotalTime>
  <Words>176</Words>
  <Application>Microsoft Office PowerPoint</Application>
  <PresentationFormat>寬螢幕</PresentationFormat>
  <Paragraphs>90</Paragraphs>
  <Slides>8</Slides>
  <Notes>3</Notes>
  <HiddenSlides>4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新細明體</vt:lpstr>
      <vt:lpstr>Arial</vt:lpstr>
      <vt:lpstr>Calibri</vt:lpstr>
      <vt:lpstr>Segoe UI</vt:lpstr>
      <vt:lpstr>Segoe UI Light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Windows 使用者</cp:lastModifiedBy>
  <cp:revision>222</cp:revision>
  <dcterms:created xsi:type="dcterms:W3CDTF">2015-10-12T10:51:44Z</dcterms:created>
  <dcterms:modified xsi:type="dcterms:W3CDTF">2018-12-15T08:49:39Z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