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sldIdLst>
    <p:sldId id="314" r:id="rId5"/>
    <p:sldId id="337" r:id="rId6"/>
    <p:sldId id="358" r:id="rId7"/>
    <p:sldId id="356" r:id="rId8"/>
    <p:sldId id="364" r:id="rId9"/>
    <p:sldId id="349" r:id="rId10"/>
    <p:sldId id="350" r:id="rId11"/>
    <p:sldId id="359" r:id="rId12"/>
    <p:sldId id="363" r:id="rId13"/>
    <p:sldId id="361" r:id="rId14"/>
    <p:sldId id="362" r:id="rId15"/>
    <p:sldId id="339" r:id="rId16"/>
    <p:sldId id="351" r:id="rId17"/>
    <p:sldId id="357" r:id="rId18"/>
    <p:sldId id="316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5BB1844-90D1-4F60-8A60-526BF29B7B7F}">
          <p14:sldIdLst>
            <p14:sldId id="314"/>
          </p14:sldIdLst>
        </p14:section>
        <p14:section name="Load Pattern" id="{421BC145-42E0-40B1-AE6A-F3F593C49DA7}">
          <p14:sldIdLst>
            <p14:sldId id="337"/>
            <p14:sldId id="358"/>
            <p14:sldId id="356"/>
            <p14:sldId id="364"/>
          </p14:sldIdLst>
        </p14:section>
        <p14:section name="IDA vs Pushover" id="{33525A39-1BB0-420E-A99F-89CE9DAF8F9A}">
          <p14:sldIdLst>
            <p14:sldId id="349"/>
            <p14:sldId id="350"/>
            <p14:sldId id="359"/>
            <p14:sldId id="363"/>
            <p14:sldId id="361"/>
            <p14:sldId id="362"/>
          </p14:sldIdLst>
        </p14:section>
        <p14:section name="Pushover Hinge" id="{D649DAEF-F8B3-4CC4-97F8-B7754DD18883}">
          <p14:sldIdLst>
            <p14:sldId id="339"/>
            <p14:sldId id="351"/>
          </p14:sldIdLst>
        </p14:section>
        <p14:section name="GUI" id="{4985B93E-9939-477A-BA0E-1A938E934863}">
          <p14:sldIdLst>
            <p14:sldId id="357"/>
          </p14:sldIdLst>
        </p14:section>
        <p14:section name="Roadmap" id="{4B1DB29A-4AEB-4B77-8A06-0C7ADFAC9240}">
          <p14:sldIdLst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5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7E6E6"/>
    <a:srgbClr val="F7F7F7"/>
    <a:srgbClr val="F8F8F8"/>
    <a:srgbClr val="FE1359"/>
    <a:srgbClr val="FAF8F9"/>
    <a:srgbClr val="F9E5D7"/>
    <a:srgbClr val="1B1B1B"/>
    <a:srgbClr val="FAFAFA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15" autoAdjust="0"/>
    <p:restoredTop sz="81439" autoAdjust="0"/>
  </p:normalViewPr>
  <p:slideViewPr>
    <p:cSldViewPr snapToGrid="0">
      <p:cViewPr varScale="1">
        <p:scale>
          <a:sx n="112" d="100"/>
          <a:sy n="112" d="100"/>
        </p:scale>
        <p:origin x="174" y="96"/>
      </p:cViewPr>
      <p:guideLst>
        <p:guide orient="horz" pos="2160"/>
        <p:guide pos="3840"/>
        <p:guide pos="529"/>
        <p:guide pos="71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9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Hub\VbaProject\20180126_SmartCut\Meeting\20190125%20Meeting\20190122%20Mode%20Shap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Hub\VbaProject\20180126_SmartCut\Meeting\20190125%20Meeting\20190122%20Mode%20Shap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27963;&#38913;&#31807;3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Mode Shape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'Diaphragm Center of Mass Displa'!$N$6</c:f>
              <c:strCache>
                <c:ptCount val="1"/>
                <c:pt idx="0">
                  <c:v>Modal 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'Diaphragm Center of Mass Displa'!$T$7:$T$10</c:f>
              <c:numCache>
                <c:formatCode>General</c:formatCode>
                <c:ptCount val="4"/>
                <c:pt idx="0">
                  <c:v>1</c:v>
                </c:pt>
                <c:pt idx="1">
                  <c:v>0.65357572517043183</c:v>
                </c:pt>
                <c:pt idx="2">
                  <c:v>0.2523115702637157</c:v>
                </c:pt>
                <c:pt idx="3">
                  <c:v>0</c:v>
                </c:pt>
              </c:numCache>
            </c:numRef>
          </c:xVal>
          <c:yVal>
            <c:numRef>
              <c:f>'Diaphragm Center of Mass Displa'!$S$7:$S$10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9C0-4E76-8FB0-1B73B611EB94}"/>
            </c:ext>
          </c:extLst>
        </c:ser>
        <c:ser>
          <c:idx val="2"/>
          <c:order val="1"/>
          <c:tx>
            <c:strRef>
              <c:f>'Diaphragm Center of Mass Displa'!$O$6</c:f>
              <c:strCache>
                <c:ptCount val="1"/>
                <c:pt idx="0">
                  <c:v>Modal 2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'Diaphragm Center of Mass Displa'!$U$7:$U$10</c:f>
              <c:numCache>
                <c:formatCode>General</c:formatCode>
                <c:ptCount val="4"/>
                <c:pt idx="0">
                  <c:v>1</c:v>
                </c:pt>
                <c:pt idx="1">
                  <c:v>-1.0055853120614098</c:v>
                </c:pt>
                <c:pt idx="2">
                  <c:v>-1.1268410047833186</c:v>
                </c:pt>
                <c:pt idx="3">
                  <c:v>0</c:v>
                </c:pt>
              </c:numCache>
            </c:numRef>
          </c:xVal>
          <c:yVal>
            <c:numRef>
              <c:f>'Diaphragm Center of Mass Displa'!$S$7:$S$10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09C0-4E76-8FB0-1B73B611EB94}"/>
            </c:ext>
          </c:extLst>
        </c:ser>
        <c:ser>
          <c:idx val="3"/>
          <c:order val="2"/>
          <c:tx>
            <c:strRef>
              <c:f>'Diaphragm Center of Mass Displa'!$P$6</c:f>
              <c:strCache>
                <c:ptCount val="1"/>
                <c:pt idx="0">
                  <c:v>Modal 3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'Diaphragm Center of Mass Displa'!$V$7:$V$10</c:f>
              <c:numCache>
                <c:formatCode>General</c:formatCode>
                <c:ptCount val="4"/>
                <c:pt idx="0">
                  <c:v>1</c:v>
                </c:pt>
                <c:pt idx="1">
                  <c:v>-2.6898176857249161</c:v>
                </c:pt>
                <c:pt idx="2">
                  <c:v>3.2359336888668402</c:v>
                </c:pt>
                <c:pt idx="3">
                  <c:v>0</c:v>
                </c:pt>
              </c:numCache>
            </c:numRef>
          </c:xVal>
          <c:yVal>
            <c:numRef>
              <c:f>'Diaphragm Center of Mass Displa'!$M$7:$M$10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09C0-4E76-8FB0-1B73B611EB94}"/>
            </c:ext>
          </c:extLst>
        </c:ser>
        <c:ser>
          <c:idx val="1"/>
          <c:order val="3"/>
          <c:tx>
            <c:strRef>
              <c:f>'Diaphragm Center of Mass Displa'!$W$6</c:f>
              <c:strCache>
                <c:ptCount val="1"/>
                <c:pt idx="0">
                  <c:v>MMC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'Diaphragm Center of Mass Displa'!$W$7:$W$10</c:f>
              <c:numCache>
                <c:formatCode>General</c:formatCode>
                <c:ptCount val="4"/>
                <c:pt idx="0">
                  <c:v>0.99990000000000001</c:v>
                </c:pt>
                <c:pt idx="1">
                  <c:v>0.27056112196894877</c:v>
                </c:pt>
                <c:pt idx="2">
                  <c:v>0.16620508525935893</c:v>
                </c:pt>
                <c:pt idx="3">
                  <c:v>0</c:v>
                </c:pt>
              </c:numCache>
            </c:numRef>
          </c:xVal>
          <c:yVal>
            <c:numRef>
              <c:f>'Diaphragm Center of Mass Displa'!$M$7:$M$10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09C0-4E76-8FB0-1B73B611EB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8885807"/>
        <c:axId val="1975499343"/>
      </c:scatterChart>
      <c:valAx>
        <c:axId val="3488858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5499343"/>
        <c:crosses val="autoZero"/>
        <c:crossBetween val="midCat"/>
      </c:valAx>
      <c:valAx>
        <c:axId val="1975499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888580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Mode Shape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'Diaphragm Center of Mass Displa'!$N$6</c:f>
              <c:strCache>
                <c:ptCount val="1"/>
                <c:pt idx="0">
                  <c:v>Modal 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'Diaphragm Center of Mass Displa'!$T$7:$T$10</c:f>
              <c:numCache>
                <c:formatCode>General</c:formatCode>
                <c:ptCount val="4"/>
                <c:pt idx="0">
                  <c:v>1</c:v>
                </c:pt>
                <c:pt idx="1">
                  <c:v>0.65357572517043183</c:v>
                </c:pt>
                <c:pt idx="2">
                  <c:v>0.2523115702637157</c:v>
                </c:pt>
                <c:pt idx="3">
                  <c:v>0</c:v>
                </c:pt>
              </c:numCache>
            </c:numRef>
          </c:xVal>
          <c:yVal>
            <c:numRef>
              <c:f>'Diaphragm Center of Mass Displa'!$S$7:$S$10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9A2-4279-B166-8FF0C14F76E7}"/>
            </c:ext>
          </c:extLst>
        </c:ser>
        <c:ser>
          <c:idx val="2"/>
          <c:order val="1"/>
          <c:tx>
            <c:strRef>
              <c:f>'Diaphragm Center of Mass Displa'!$O$6</c:f>
              <c:strCache>
                <c:ptCount val="1"/>
                <c:pt idx="0">
                  <c:v>Modal 2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'Diaphragm Center of Mass Displa'!$U$7:$U$10</c:f>
              <c:numCache>
                <c:formatCode>General</c:formatCode>
                <c:ptCount val="4"/>
                <c:pt idx="0">
                  <c:v>1</c:v>
                </c:pt>
                <c:pt idx="1">
                  <c:v>-1.0055853120614098</c:v>
                </c:pt>
                <c:pt idx="2">
                  <c:v>-1.1268410047833186</c:v>
                </c:pt>
                <c:pt idx="3">
                  <c:v>0</c:v>
                </c:pt>
              </c:numCache>
            </c:numRef>
          </c:xVal>
          <c:yVal>
            <c:numRef>
              <c:f>'Diaphragm Center of Mass Displa'!$S$7:$S$10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B9A2-4279-B166-8FF0C14F76E7}"/>
            </c:ext>
          </c:extLst>
        </c:ser>
        <c:ser>
          <c:idx val="3"/>
          <c:order val="2"/>
          <c:tx>
            <c:strRef>
              <c:f>'Diaphragm Center of Mass Displa'!$P$6</c:f>
              <c:strCache>
                <c:ptCount val="1"/>
                <c:pt idx="0">
                  <c:v>Modal 3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'Diaphragm Center of Mass Displa'!$V$7:$V$10</c:f>
              <c:numCache>
                <c:formatCode>General</c:formatCode>
                <c:ptCount val="4"/>
                <c:pt idx="0">
                  <c:v>1</c:v>
                </c:pt>
                <c:pt idx="1">
                  <c:v>-2.6898176857249161</c:v>
                </c:pt>
                <c:pt idx="2">
                  <c:v>3.2359336888668402</c:v>
                </c:pt>
                <c:pt idx="3">
                  <c:v>0</c:v>
                </c:pt>
              </c:numCache>
            </c:numRef>
          </c:xVal>
          <c:yVal>
            <c:numRef>
              <c:f>'Diaphragm Center of Mass Displa'!$M$7:$M$10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B9A2-4279-B166-8FF0C14F76E7}"/>
            </c:ext>
          </c:extLst>
        </c:ser>
        <c:ser>
          <c:idx val="1"/>
          <c:order val="3"/>
          <c:tx>
            <c:strRef>
              <c:f>'Diaphragm Center of Mass Displa'!$W$6</c:f>
              <c:strCache>
                <c:ptCount val="1"/>
                <c:pt idx="0">
                  <c:v>MMC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'Diaphragm Center of Mass Displa'!$W$7:$W$10</c:f>
              <c:numCache>
                <c:formatCode>General</c:formatCode>
                <c:ptCount val="4"/>
                <c:pt idx="0">
                  <c:v>0.99990000000000001</c:v>
                </c:pt>
                <c:pt idx="1">
                  <c:v>0.27056112196894877</c:v>
                </c:pt>
                <c:pt idx="2">
                  <c:v>0.16620508525935893</c:v>
                </c:pt>
                <c:pt idx="3">
                  <c:v>0</c:v>
                </c:pt>
              </c:numCache>
            </c:numRef>
          </c:xVal>
          <c:yVal>
            <c:numRef>
              <c:f>'Diaphragm Center of Mass Displa'!$M$7:$M$10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B9A2-4279-B166-8FF0C14F76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8885807"/>
        <c:axId val="1975499343"/>
      </c:scatterChart>
      <c:valAx>
        <c:axId val="3488858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5499343"/>
        <c:crosses val="autoZero"/>
        <c:crossBetween val="midCat"/>
      </c:valAx>
      <c:valAx>
        <c:axId val="1975499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888580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Inertia Force</a:t>
            </a:r>
            <a:endParaRPr lang="zh-TW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[活頁簿3]工作表1!$E$1</c:f>
              <c:strCache>
                <c:ptCount val="1"/>
                <c:pt idx="0">
                  <c:v>elcentro 4 2.06s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[活頁簿3]工作表1!$E$2:$E$5</c:f>
              <c:numCache>
                <c:formatCode>General</c:formatCode>
                <c:ptCount val="4"/>
                <c:pt idx="0">
                  <c:v>1</c:v>
                </c:pt>
                <c:pt idx="1">
                  <c:v>0.69046914710933027</c:v>
                </c:pt>
                <c:pt idx="2">
                  <c:v>0.42790887235260433</c:v>
                </c:pt>
                <c:pt idx="3">
                  <c:v>0</c:v>
                </c:pt>
              </c:numCache>
            </c:numRef>
          </c:xVal>
          <c:yVal>
            <c:numRef>
              <c:f>[活頁簿3]工作表1!$B$2:$B$5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B11-4782-975A-A3DC32DCE68D}"/>
            </c:ext>
          </c:extLst>
        </c:ser>
        <c:ser>
          <c:idx val="1"/>
          <c:order val="1"/>
          <c:tx>
            <c:strRef>
              <c:f>[活頁簿3]工作表1!$E$6</c:f>
              <c:strCache>
                <c:ptCount val="1"/>
                <c:pt idx="0">
                  <c:v>elcentro 4 15.42s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[活頁簿3]工作表1!$E$7:$E$10</c:f>
              <c:numCache>
                <c:formatCode>General</c:formatCode>
                <c:ptCount val="4"/>
                <c:pt idx="0">
                  <c:v>1</c:v>
                </c:pt>
                <c:pt idx="1">
                  <c:v>0.87208959026769506</c:v>
                </c:pt>
                <c:pt idx="2">
                  <c:v>0.65988093456658792</c:v>
                </c:pt>
                <c:pt idx="3">
                  <c:v>0</c:v>
                </c:pt>
              </c:numCache>
            </c:numRef>
          </c:xVal>
          <c:yVal>
            <c:numRef>
              <c:f>[活頁簿3]工作表1!$B$2:$B$5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B11-4782-975A-A3DC32DCE68D}"/>
            </c:ext>
          </c:extLst>
        </c:ser>
        <c:ser>
          <c:idx val="2"/>
          <c:order val="2"/>
          <c:tx>
            <c:strRef>
              <c:f>[活頁簿3]工作表1!$E$11</c:f>
              <c:strCache>
                <c:ptCount val="1"/>
                <c:pt idx="0">
                  <c:v>elcentro 4 17.82s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[活頁簿3]工作表1!$E$12:$E$15</c:f>
              <c:numCache>
                <c:formatCode>General</c:formatCode>
                <c:ptCount val="4"/>
                <c:pt idx="0">
                  <c:v>1</c:v>
                </c:pt>
                <c:pt idx="1">
                  <c:v>0.90052493530233702</c:v>
                </c:pt>
                <c:pt idx="2">
                  <c:v>0.53464608014455828</c:v>
                </c:pt>
                <c:pt idx="3">
                  <c:v>0</c:v>
                </c:pt>
              </c:numCache>
            </c:numRef>
          </c:xVal>
          <c:yVal>
            <c:numRef>
              <c:f>[活頁簿3]工作表1!$B$2:$B$5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4B11-4782-975A-A3DC32DCE6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49127935"/>
        <c:axId val="1837085983"/>
      </c:scatterChart>
      <c:valAx>
        <c:axId val="18491279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7085983"/>
        <c:crosses val="autoZero"/>
        <c:crossBetween val="midCat"/>
      </c:valAx>
      <c:valAx>
        <c:axId val="1837085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912793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FB05D-A85A-41E9-95F8-557FC4A8E4EF}" type="datetimeFigureOut">
              <a:rPr lang="zh-TW" altLang="en-US" smtClean="0"/>
              <a:t>2019/2/14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FA8AB-93ED-4030-B179-2AF13832A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65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試試看暫停一下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296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4167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B3B4D-10A2-4BE1-AB8E-3DCE5A427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7069-7A31-444D-80E6-B61C02E1392B}" type="datetime1">
              <a:rPr lang="fr-FR" altLang="zh-TW" smtClean="0"/>
              <a:t>14/02/2019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BF60-08D0-4FC5-B9EF-E3C7B7F02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4B90-A549-404C-9A50-A6D457809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9846574-C5D9-4541-A02B-C658C4067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4F10B-ECA2-4753-8694-8A0132243A1A}" type="datetime1">
              <a:rPr lang="fr-FR" altLang="zh-TW" smtClean="0"/>
              <a:t>14/02/2019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F8029F-A75F-4A6C-9B77-D4DC0F2CE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7FFB95-0236-4810-BE8A-09F9C6E40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F64A90B-CF09-4A0C-964C-CCE2F3891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63D6-108C-484F-A72E-357B7AC47626}" type="datetime1">
              <a:rPr lang="fr-FR" altLang="zh-TW" smtClean="0"/>
              <a:t>14/02/2019</a:t>
            </a:fld>
            <a:endParaRPr lang="fr-FR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A952C6-C50D-4D27-A031-9F982CD85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D60CB7-F310-48A1-80FC-606923F4C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4A077DE-2949-4E1A-A7D2-4FBE62B42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E91A-1B1C-4AA6-BE7D-BFAB22416A0A}" type="datetime1">
              <a:rPr lang="fr-FR" altLang="zh-TW" smtClean="0"/>
              <a:t>14/02/2019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3EE20-567C-4C34-8BB7-F1F7931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BE87-6DB0-404E-870D-522D1C646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674FCD-0A62-42CB-A507-A24ACB490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3E6B3-FD71-4468-88B9-C0735253CCAA}" type="datetime1">
              <a:rPr lang="fr-FR" altLang="zh-TW" smtClean="0"/>
              <a:t>14/02/2019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B05D0-E22C-472E-BF13-4E9F01506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109015-8337-4804-B005-FEEEEB222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3EC2353-4E52-497D-A4B2-2E750BD50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7967-40FB-4E34-8FF3-6969956CCBF8}" type="datetime1">
              <a:rPr lang="fr-FR" altLang="zh-TW" smtClean="0"/>
              <a:t>14/02/2019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13D28-51FB-4F50-BDBF-A7C8780FD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1FB78-7A43-425A-87EA-CC2A172D3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65860AB-B60C-4CB6-A224-D2EEA226F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C2AA-C9BE-4B6D-A61B-7594931CB630}" type="datetime1">
              <a:rPr lang="fr-FR" altLang="zh-TW" smtClean="0"/>
              <a:t>14/02/2019</a:t>
            </a:fld>
            <a:endParaRPr lang="fr-FR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364F6EB-F5B4-42CC-A158-D347FFFC8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F45674F-4740-4A8E-B735-D260A20B0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8D4F98B-F535-42AC-B3A6-07C069450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520A-363C-425F-A28D-4D02521E9EC2}" type="datetime1">
              <a:rPr lang="fr-FR" altLang="zh-TW" smtClean="0"/>
              <a:t>14/02/2019</a:t>
            </a:fld>
            <a:endParaRPr lang="fr-FR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936F9E3-BC92-4459-8066-2F25BDEDE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2BD7FB-F1A6-4341-AF8B-A390D4CD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391910-59C3-4A6C-A92C-14BCFCAAC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6E1-A9EF-44B8-BDC2-AD38F076111B}" type="datetime1">
              <a:rPr lang="fr-FR" altLang="zh-TW" smtClean="0"/>
              <a:t>14/02/2019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1203F5-0452-4F1B-8FDA-93CDD55EA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5E621A-06C1-48FB-B4B5-A6049B394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12089D0-15D8-4668-94AB-2DD2C8345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60845-F4F6-4A6C-87EC-25D40DD76F66}" type="datetime1">
              <a:rPr lang="fr-FR" altLang="zh-TW" smtClean="0"/>
              <a:t>14/02/2019</a:t>
            </a:fld>
            <a:endParaRPr lang="fr-F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05F1F3D-483B-4FDF-BBAA-1EC89A09F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F66571-F47F-42A0-B34E-6EE3B5213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B9287C6F-AF18-4E1D-A332-6795B82A3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58D6-ED01-4AE2-915C-7364812A8626}" type="datetime1">
              <a:rPr lang="fr-FR" altLang="zh-TW" smtClean="0"/>
              <a:t>14/02/2019</a:t>
            </a:fld>
            <a:endParaRPr lang="fr-FR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E52D4871-2BFE-440D-9565-05EC7991F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744D931A-A296-4060-B127-F6EBFCAE4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599C8521-7469-4FAB-B2AA-C3011F6F2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8EA16-B830-4EFF-8CB0-DE8E57720CDD}" type="datetime1">
              <a:rPr lang="fr-FR" altLang="zh-TW" smtClean="0"/>
              <a:t>14/02/2019</a:t>
            </a:fld>
            <a:endParaRPr lang="fr-FR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EE472D1E-0B39-43FF-9F13-3981AFE79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62D67ACC-D235-482D-AF73-EA30E6466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4BFA6CB-C65D-4E90-9429-6C9648851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C44F-DB87-47B9-975C-3AD181DD0144}" type="datetime1">
              <a:rPr lang="fr-FR" altLang="zh-TW" smtClean="0"/>
              <a:t>14/02/2019</a:t>
            </a:fld>
            <a:endParaRPr lang="fr-FR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EF6C3DF-6884-4B5D-948B-1AAD3FFF9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BCF0071-8C72-4C48-A571-6079DEBA9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397C81B4-7E4E-4BE4-A102-E12DBA2BF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8F73A-9A53-44D5-87A0-EF89FB35B76E}" type="datetime1">
              <a:rPr lang="fr-FR" altLang="zh-TW" smtClean="0"/>
              <a:t>14/02/2019</a:t>
            </a:fld>
            <a:endParaRPr lang="fr-FR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E8401A73-EDF7-475F-8B26-27FE29552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439ACE44-BB68-49DE-B8DC-AE45C02C2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7DEC1FB-CCC2-44F6-B4BE-99835A5E9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77FE-3F74-424B-86C7-10EA22D7ED24}" type="datetime1">
              <a:rPr lang="fr-FR" altLang="zh-TW" smtClean="0"/>
              <a:t>14/02/2019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2FE9768-2159-419B-BE8B-EB4C4977A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B20FF6-87E9-4012-9AC2-A528E02A6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1036832-CA27-43D7-AFE7-4DABA55B5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7178-D13A-4930-A1A8-4200F7450DEF}" type="datetime1">
              <a:rPr lang="fr-FR" altLang="zh-TW" smtClean="0"/>
              <a:t>14/02/2019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068B8BF-E0FB-4289-B3FA-8D31CF53B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C5088B4-21E0-4209-BFB7-04477D033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3FAE6EA-4106-40FC-A22B-305E5CB04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3247B-B3F7-41BB-A95F-B6B56C48E17E}" type="datetime1">
              <a:rPr lang="fr-FR" altLang="zh-TW" smtClean="0"/>
              <a:t>14/02/2019</a:t>
            </a:fld>
            <a:endParaRPr lang="fr-FR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9012464-84E7-47E9-BE50-AEFE3F50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29AB68E-51CE-43DB-B931-258D45D43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CB354E0-8501-4F11-9BB2-C0E1B4987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140C-C5FE-4C35-B4E1-C65C06066FA9}" type="datetime1">
              <a:rPr lang="fr-FR" altLang="zh-TW" smtClean="0"/>
              <a:t>14/02/2019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ED462-1B6D-4A6C-8C25-B8F837A2D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C2D6-F569-4D56-9044-6DC01AE89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FBD1-3D9B-4272-AD61-7503861467DB}" type="datetime1">
              <a:rPr lang="fr-FR" altLang="zh-TW" smtClean="0"/>
              <a:t>14/02/2019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489200" y="3737233"/>
            <a:ext cx="7213600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MULTI-</a:t>
            </a:r>
            <a:r>
              <a:rPr lang="en-US" altLang="zh-TW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CUT</a:t>
            </a:r>
            <a:r>
              <a:rPr lang="fr-FR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 REBAR</a:t>
            </a:r>
            <a:r>
              <a:rPr lang="en-US" altLang="zh-TW" sz="3600" spc="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(11)</a:t>
            </a:r>
            <a:endParaRPr lang="fr-FR" sz="3600" spc="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9200" y="4298669"/>
            <a:ext cx="7213600" cy="13602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Advisor : Prof. </a:t>
            </a:r>
            <a:r>
              <a:rPr lang="en-US" sz="3600" dirty="0" err="1">
                <a:cs typeface="Segoe UI" panose="020B0502040204020203" pitchFamily="34" charset="0"/>
              </a:rPr>
              <a:t>K.C.Chang</a:t>
            </a:r>
            <a:endParaRPr lang="en-US" sz="36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Presenters : You-Ran </a:t>
            </a:r>
            <a:r>
              <a:rPr lang="en-US" sz="3600" dirty="0" err="1">
                <a:cs typeface="Segoe UI" panose="020B0502040204020203" pitchFamily="34" charset="0"/>
              </a:rPr>
              <a:t>Nai</a:t>
            </a:r>
            <a:endParaRPr lang="en-US" sz="36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2" y="1005004"/>
            <a:ext cx="2285998" cy="2285996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6BD8A79-6813-42E3-A0C1-B25AC3301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3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IDA vs Pushover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10</a:t>
            </a:fld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2" y="1689768"/>
            <a:ext cx="6095238" cy="45523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1689769"/>
            <a:ext cx="6095238" cy="4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66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dirty="0"/>
              <a:t>IDA vs </a:t>
            </a:r>
            <a:r>
              <a:rPr lang="en-US" dirty="0" smtClean="0"/>
              <a:t>Pushover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11</a:t>
            </a:fld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680347"/>
            <a:ext cx="6095238" cy="45523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5238" y="1680346"/>
            <a:ext cx="6095238" cy="45523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9957" y="6075632"/>
            <a:ext cx="2115323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Displacement</a:t>
            </a:r>
            <a:endParaRPr 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85195" y="6075632"/>
            <a:ext cx="2115323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Displacement</a:t>
            </a:r>
            <a:endParaRPr 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93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Beam Design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12</a:t>
            </a:fld>
            <a:endParaRPr lang="fr-FR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1705" b="19225"/>
          <a:stretch/>
        </p:blipFill>
        <p:spPr>
          <a:xfrm>
            <a:off x="6100933" y="2190309"/>
            <a:ext cx="5506850" cy="405100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0466" b="21085"/>
          <a:stretch/>
        </p:blipFill>
        <p:spPr>
          <a:xfrm>
            <a:off x="584496" y="2232840"/>
            <a:ext cx="5506850" cy="400847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97898" y="1559646"/>
            <a:ext cx="1994585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Time History</a:t>
            </a:r>
            <a:endParaRPr 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66970" y="1559642"/>
            <a:ext cx="147732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Pushover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091346" y="1552353"/>
            <a:ext cx="0" cy="4688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847479" y="3637108"/>
            <a:ext cx="1934183" cy="427425"/>
          </a:xfrm>
          <a:prstGeom prst="rect">
            <a:avLst/>
          </a:prstGeom>
          <a:solidFill>
            <a:schemeClr val="accent1"/>
          </a:solidFill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 Middle Hinge</a:t>
            </a:r>
          </a:p>
        </p:txBody>
      </p:sp>
    </p:spTree>
    <p:extLst>
      <p:ext uri="{BB962C8B-B14F-4D97-AF65-F5344CB8AC3E}">
        <p14:creationId xmlns:p14="http://schemas.microsoft.com/office/powerpoint/2010/main" val="287627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6721597" cy="1311128"/>
          </a:xfrm>
        </p:spPr>
        <p:txBody>
          <a:bodyPr/>
          <a:lstStyle/>
          <a:p>
            <a:r>
              <a:rPr lang="en-US" dirty="0" smtClean="0"/>
              <a:t>Strong Column Weak Beam</a:t>
            </a:r>
            <a:endParaRPr 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13</a:t>
            </a:fld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0641" b="20641"/>
          <a:stretch/>
        </p:blipFill>
        <p:spPr>
          <a:xfrm>
            <a:off x="810292" y="2286000"/>
            <a:ext cx="5783938" cy="42115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1154" r="4613" b="21410"/>
          <a:stretch/>
        </p:blipFill>
        <p:spPr>
          <a:xfrm>
            <a:off x="5996405" y="2333004"/>
            <a:ext cx="5530314" cy="4129338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6091346" y="1552353"/>
            <a:ext cx="0" cy="4688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96668" y="1565313"/>
            <a:ext cx="1994585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Time History</a:t>
            </a:r>
            <a:endParaRPr 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68446" y="1565310"/>
            <a:ext cx="147732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Pushover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47479" y="3936212"/>
            <a:ext cx="1934183" cy="427425"/>
          </a:xfrm>
          <a:prstGeom prst="rect">
            <a:avLst/>
          </a:prstGeom>
          <a:solidFill>
            <a:schemeClr val="accent1"/>
          </a:solidFill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 Middle Hinge</a:t>
            </a:r>
          </a:p>
        </p:txBody>
      </p:sp>
    </p:spTree>
    <p:extLst>
      <p:ext uri="{BB962C8B-B14F-4D97-AF65-F5344CB8AC3E}">
        <p14:creationId xmlns:p14="http://schemas.microsoft.com/office/powerpoint/2010/main" val="168292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14</a:t>
            </a:fld>
            <a:endParaRPr lang="fr-FR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311" b="311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LinearCut</a:t>
            </a:r>
            <a:r>
              <a:rPr lang="fr-FR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54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GUI</a:t>
            </a:r>
            <a:endParaRPr lang="fr-FR" sz="5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46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coggle-downloads-production.s3.eu-west-1.amazonaws.com/71efc77a0e627aba32e5c44a01051b557e3c3ea79fb21b2957e74b7a1e1594a4/download.png?AWSAccessKeyId=ASIA4YTCGXFHK6DODE4P&amp;Expires=1550141232&amp;Signature=Scpbhc6RgaiFBSUlzlCTEdnCT0M%3D&amp;x-amz-security-token=FQoGZXIvYXdzEI3%2F%2F%2F%2F%2F%2F%2F%2F%2F%2FwEaDL4NX9JtlEoWubZVdiLwAWyzvYD1QpAtkk6XlY%2F5mcOUg5L3%2B4Dwq4e8py43%2BhslbLlaLqeSX5q1FF%2FWgApW6Lox%2FaxELVAiEnTub7xtIkHxKf%2Bw297DX5ZLwQ9z%2F3JaHZ5PF7hoPthsBXr6PAMsM%2Fets2aP%2FjRRsMtpVQhUbs5pasoe6nOE5tY04ySGgUUGVhs14%2BdJ1WWa4AJ1lnFaVKD4TBcPsWoUEoavujsa2L3gSqQcFUff8hU5e%2FVJP9Zz3Z0fio6n9zG2bEMQoxkEwr7H7X4f6e69mMjgtgcWzA6Fme8e2bKBZ6rkWg906jrv9qFjE%2FwtN3UIkW9NUK2GoyikwZPjBQ%3D%3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" y="1691452"/>
            <a:ext cx="12188360" cy="454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Roadmap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15</a:t>
            </a:fld>
            <a:endParaRPr lang="fr-FR"/>
          </a:p>
        </p:txBody>
      </p:sp>
      <p:sp>
        <p:nvSpPr>
          <p:cNvPr id="5" name="TextBox 3"/>
          <p:cNvSpPr txBox="1"/>
          <p:nvPr/>
        </p:nvSpPr>
        <p:spPr>
          <a:xfrm>
            <a:off x="4019107" y="4784651"/>
            <a:ext cx="184922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Nonlinear Hinge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7123632" y="3793439"/>
            <a:ext cx="64697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8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GUI</a:t>
            </a:r>
          </a:p>
        </p:txBody>
      </p:sp>
    </p:spTree>
    <p:extLst>
      <p:ext uri="{BB962C8B-B14F-4D97-AF65-F5344CB8AC3E}">
        <p14:creationId xmlns:p14="http://schemas.microsoft.com/office/powerpoint/2010/main" val="54963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Pushover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>
                <a:solidFill>
                  <a:schemeClr val="tx1"/>
                </a:solidFill>
              </a:rPr>
              <a:t>2</a:t>
            </a:fld>
            <a:endParaRPr lang="fr-FR">
              <a:solidFill>
                <a:schemeClr val="tx1"/>
              </a:solidFill>
            </a:endParaRPr>
          </a:p>
        </p:txBody>
      </p:sp>
      <p:graphicFrame>
        <p:nvGraphicFramePr>
          <p:cNvPr id="4" name="圖表 2">
            <a:extLst>
              <a:ext uri="{FF2B5EF4-FFF2-40B4-BE49-F238E27FC236}">
                <a16:creationId xmlns:a16="http://schemas.microsoft.com/office/drawing/2014/main" id="{1CF1B00C-8A1B-4267-AFEA-E2237D6A44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9644033"/>
              </p:ext>
            </p:extLst>
          </p:nvPr>
        </p:nvGraphicFramePr>
        <p:xfrm>
          <a:off x="199838" y="1845565"/>
          <a:ext cx="6081823" cy="3962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69024" y="0"/>
            <a:ext cx="2761488" cy="34390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30512" y="0"/>
            <a:ext cx="2761488" cy="34390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85148" y="3439040"/>
            <a:ext cx="2745364" cy="34189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35249" y="3424858"/>
            <a:ext cx="2756751" cy="343314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39736" y="1631853"/>
            <a:ext cx="885820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Mode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39736" y="5070891"/>
            <a:ext cx="925894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Mode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474051" y="1631853"/>
            <a:ext cx="925894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Mode 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39736" y="2108021"/>
            <a:ext cx="866584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100mm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476024" y="2100930"/>
            <a:ext cx="735138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10mm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38236" y="5594363"/>
            <a:ext cx="735138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10mm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669024" y="0"/>
            <a:ext cx="5522976" cy="68580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57521" y="2644400"/>
            <a:ext cx="3141245" cy="904863"/>
          </a:xfrm>
          <a:prstGeom prst="rect">
            <a:avLst/>
          </a:prstGeom>
          <a:solidFill>
            <a:schemeClr val="accent1"/>
          </a:solidFill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4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User Defined</a:t>
            </a:r>
            <a:endParaRPr lang="en-US" sz="44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598283" y="5091317"/>
            <a:ext cx="677430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MMC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598283" y="5655515"/>
            <a:ext cx="735138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10mm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9598283" y="3826820"/>
            <a:ext cx="245310" cy="1155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474051" y="5091316"/>
            <a:ext cx="859370" cy="1025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23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1968" y="54412"/>
            <a:ext cx="2743200" cy="214699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</a:t>
            </a:fld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76" y="1555333"/>
            <a:ext cx="4572000" cy="46836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1530" y="1555334"/>
            <a:ext cx="4572000" cy="468368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8299938" y="1010575"/>
            <a:ext cx="1608993" cy="28865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76893" y="1127908"/>
            <a:ext cx="3803565" cy="42742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Auto Generate Mode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95404" y="1127908"/>
            <a:ext cx="2184252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User Defined Mode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88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9089169" y="6356350"/>
            <a:ext cx="2743200" cy="365125"/>
          </a:xfrm>
        </p:spPr>
        <p:txBody>
          <a:bodyPr/>
          <a:lstStyle/>
          <a:p>
            <a:fld id="{6F0746BA-D1AA-4FF4-8D48-BDBC7FF48778}" type="slidenum">
              <a:rPr lang="fr-FR" smtClean="0"/>
              <a:t>4</a:t>
            </a:fld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235" y="-1"/>
            <a:ext cx="2743200" cy="34162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235" y="3441734"/>
            <a:ext cx="2743200" cy="34162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3651" y="12735"/>
            <a:ext cx="2743200" cy="34162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3651" y="3441734"/>
            <a:ext cx="2743200" cy="34162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4146" y="-2"/>
            <a:ext cx="2743200" cy="34162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4146" y="3441733"/>
            <a:ext cx="2743200" cy="341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54226" y="-1"/>
            <a:ext cx="2743200" cy="34162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54226" y="3441733"/>
            <a:ext cx="2743200" cy="341626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239715" y="1554241"/>
            <a:ext cx="885820" cy="7967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 </a:t>
            </a:r>
            <a:r>
              <a:rPr lang="en-US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</a:p>
          <a:p>
            <a:pPr algn="ctr">
              <a:lnSpc>
                <a:spcPct val="120000"/>
              </a:lnSpc>
            </a:pPr>
            <a:r>
              <a:rPr lang="en-US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135mm</a:t>
            </a:r>
            <a:endParaRPr lang="en-US" sz="20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44550" y="5295875"/>
            <a:ext cx="885820" cy="7967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 </a:t>
            </a:r>
            <a:r>
              <a:rPr lang="en-US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</a:p>
          <a:p>
            <a:pPr algn="ctr">
              <a:lnSpc>
                <a:spcPct val="120000"/>
              </a:lnSpc>
            </a:pPr>
            <a:r>
              <a:rPr lang="en-US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135mm</a:t>
            </a:r>
            <a:endParaRPr lang="en-US" sz="20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87095" y="1552814"/>
            <a:ext cx="925894" cy="83099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 </a:t>
            </a:r>
            <a:r>
              <a:rPr lang="en-US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en-US" sz="20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20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13mm</a:t>
            </a:r>
            <a:endParaRPr lang="en-US" sz="20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83384" y="5294448"/>
            <a:ext cx="925894" cy="83099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 </a:t>
            </a:r>
            <a:r>
              <a:rPr lang="en-US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en-US" sz="20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20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20mm</a:t>
            </a:r>
            <a:endParaRPr lang="en-US" sz="20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28876" y="1551389"/>
            <a:ext cx="925896" cy="83099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 smtClean="0">
                <a:solidFill>
                  <a:schemeClr val="accent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 </a:t>
            </a:r>
            <a:r>
              <a:rPr lang="en-US" sz="2000" dirty="0" smtClean="0">
                <a:solidFill>
                  <a:schemeClr val="accent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</a:p>
          <a:p>
            <a:pPr algn="ctr">
              <a:lnSpc>
                <a:spcPct val="120000"/>
              </a:lnSpc>
            </a:pPr>
            <a:r>
              <a:rPr lang="en-US" sz="2000" dirty="0" smtClean="0">
                <a:solidFill>
                  <a:schemeClr val="accent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27mm</a:t>
            </a:r>
            <a:endParaRPr lang="en-US" sz="2000" dirty="0" smtClean="0">
              <a:solidFill>
                <a:schemeClr val="accent4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25165" y="5301569"/>
            <a:ext cx="925896" cy="83099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 smtClean="0">
                <a:solidFill>
                  <a:schemeClr val="accent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 </a:t>
            </a:r>
            <a:r>
              <a:rPr lang="en-US" sz="2000" dirty="0" smtClean="0">
                <a:solidFill>
                  <a:schemeClr val="accent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</a:p>
          <a:p>
            <a:pPr algn="ctr">
              <a:lnSpc>
                <a:spcPct val="120000"/>
              </a:lnSpc>
            </a:pPr>
            <a:r>
              <a:rPr lang="en-US" sz="2000" dirty="0">
                <a:solidFill>
                  <a:schemeClr val="accent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</a:t>
            </a:r>
            <a:r>
              <a:rPr lang="en-US" sz="2000" dirty="0" smtClean="0">
                <a:solidFill>
                  <a:schemeClr val="accent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mm</a:t>
            </a:r>
            <a:endParaRPr lang="en-US" sz="2000" dirty="0" smtClean="0">
              <a:solidFill>
                <a:schemeClr val="accent4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456775" y="1558510"/>
            <a:ext cx="882614" cy="83099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-MMC-</a:t>
            </a:r>
          </a:p>
          <a:p>
            <a:pPr algn="ctr">
              <a:lnSpc>
                <a:spcPct val="120000"/>
              </a:lnSpc>
            </a:pPr>
            <a:r>
              <a:rPr lang="en-US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13mm</a:t>
            </a:r>
            <a:endParaRPr lang="en-US" sz="2000" dirty="0" smtClean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61610" y="5300144"/>
            <a:ext cx="882614" cy="83099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-MMC-</a:t>
            </a:r>
          </a:p>
          <a:p>
            <a:pPr algn="ctr">
              <a:lnSpc>
                <a:spcPct val="120000"/>
              </a:lnSpc>
            </a:pPr>
            <a:r>
              <a:rPr lang="en-US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150mm</a:t>
            </a:r>
            <a:endParaRPr lang="en-US" sz="2000" dirty="0" smtClean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0" y="3416265"/>
            <a:ext cx="12192000" cy="12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378496" y="3216634"/>
            <a:ext cx="1435008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User Defined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0192" y="4159285"/>
            <a:ext cx="92398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endParaRPr 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0766" y="5036560"/>
            <a:ext cx="930704" cy="120032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User</a:t>
            </a:r>
          </a:p>
          <a:p>
            <a:pPr algn="ctr">
              <a:lnSpc>
                <a:spcPct val="120000"/>
              </a:lnSpc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Defined</a:t>
            </a:r>
          </a:p>
          <a:p>
            <a:pPr algn="ctr">
              <a:lnSpc>
                <a:spcPct val="120000"/>
              </a:lnSpc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Mode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226" y="1292524"/>
            <a:ext cx="1079783" cy="120032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Auto</a:t>
            </a:r>
          </a:p>
          <a:p>
            <a:pPr algn="ctr">
              <a:lnSpc>
                <a:spcPct val="120000"/>
              </a:lnSpc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Generate</a:t>
            </a:r>
          </a:p>
          <a:p>
            <a:pPr algn="ctr">
              <a:lnSpc>
                <a:spcPct val="120000"/>
              </a:lnSpc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Mode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43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dirty="0"/>
              <a:t>Inertia </a:t>
            </a:r>
            <a:r>
              <a:rPr lang="en-US" dirty="0" smtClean="0"/>
              <a:t>Force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</a:t>
            </a:fld>
            <a:endParaRPr lang="fr-FR"/>
          </a:p>
        </p:txBody>
      </p:sp>
      <p:graphicFrame>
        <p:nvGraphicFramePr>
          <p:cNvPr id="4" name="圖表 2">
            <a:extLst>
              <a:ext uri="{FF2B5EF4-FFF2-40B4-BE49-F238E27FC236}">
                <a16:creationId xmlns:a16="http://schemas.microsoft.com/office/drawing/2014/main" id="{1CF1B00C-8A1B-4267-AFEA-E2237D6A44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0752687"/>
              </p:ext>
            </p:extLst>
          </p:nvPr>
        </p:nvGraphicFramePr>
        <p:xfrm>
          <a:off x="470839" y="1549526"/>
          <a:ext cx="5623636" cy="3962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圖表 1">
            <a:extLst>
              <a:ext uri="{FF2B5EF4-FFF2-40B4-BE49-F238E27FC236}">
                <a16:creationId xmlns:a16="http://schemas.microsoft.com/office/drawing/2014/main" id="{3067072D-C345-400F-A1B8-55C33E5473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5630388"/>
              </p:ext>
            </p:extLst>
          </p:nvPr>
        </p:nvGraphicFramePr>
        <p:xfrm>
          <a:off x="6094475" y="1549527"/>
          <a:ext cx="4572000" cy="39625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9654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NON-LINEAR SPO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</a:t>
            </a:fld>
            <a:endParaRPr lang="fr-FR"/>
          </a:p>
        </p:txBody>
      </p:sp>
      <p:cxnSp>
        <p:nvCxnSpPr>
          <p:cNvPr id="8" name="直線接點 7"/>
          <p:cNvCxnSpPr/>
          <p:nvPr/>
        </p:nvCxnSpPr>
        <p:spPr>
          <a:xfrm>
            <a:off x="1678193" y="2259106"/>
            <a:ext cx="0" cy="3474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430767" y="2269864"/>
            <a:ext cx="268941" cy="3463962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678193" y="2269864"/>
            <a:ext cx="871369" cy="3463962"/>
          </a:xfrm>
          <a:prstGeom prst="rect">
            <a:avLst/>
          </a:prstGeom>
          <a:solidFill>
            <a:srgbClr val="3498DB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549562" y="2269864"/>
            <a:ext cx="3259567" cy="3463962"/>
          </a:xfrm>
          <a:prstGeom prst="rect">
            <a:avLst/>
          </a:prstGeom>
          <a:solidFill>
            <a:srgbClr val="E9584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1917602"/>
            <a:ext cx="5256212" cy="4169084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6096000" y="1917602"/>
            <a:ext cx="1437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</a:rPr>
              <a:t>ELASTIC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096000" y="3346751"/>
            <a:ext cx="2635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2"/>
                </a:solidFill>
              </a:rPr>
              <a:t>NON-NEGATIVE</a:t>
            </a:r>
            <a:endParaRPr lang="zh-TW" altLang="en-US" sz="2800" dirty="0">
              <a:solidFill>
                <a:schemeClr val="accent2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854077" y="3871734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329528" y="3900567"/>
            <a:ext cx="37636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2"/>
                </a:solidFill>
              </a:rPr>
              <a:t>EQUAL DISPLACEMENT</a:t>
            </a:r>
            <a:endParaRPr lang="zh-TW" altLang="en-US" sz="2800" dirty="0">
              <a:solidFill>
                <a:schemeClr val="accent2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096000" y="4775901"/>
            <a:ext cx="17084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3"/>
                </a:solidFill>
              </a:rPr>
              <a:t>NEGATIVE</a:t>
            </a:r>
            <a:endParaRPr lang="zh-TW" altLang="en-US" sz="2800" dirty="0">
              <a:solidFill>
                <a:schemeClr val="accent3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327445" y="5328703"/>
            <a:ext cx="20027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3"/>
                </a:solidFill>
              </a:rPr>
              <a:t>SOFTENING</a:t>
            </a:r>
            <a:endParaRPr lang="zh-TW" altLang="en-US" sz="2800" dirty="0">
              <a:solidFill>
                <a:schemeClr val="accent3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851994" y="5290038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804481" y="2256041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279932" y="2284874"/>
            <a:ext cx="12977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</a:rPr>
              <a:t>MATCH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70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NON-LINEAR SPO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</a:t>
            </a:fld>
            <a:endParaRPr lang="fr-FR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1917602"/>
            <a:ext cx="5256212" cy="425452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096000" y="3346751"/>
            <a:ext cx="48224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</a:rPr>
              <a:t>NEGATIVE =&gt; NON-NEGATIVE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854077" y="4096677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329528" y="3900567"/>
            <a:ext cx="376365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</a:rPr>
              <a:t>NEW</a:t>
            </a:r>
          </a:p>
          <a:p>
            <a:r>
              <a:rPr lang="en-US" altLang="zh-TW" sz="2800" dirty="0">
                <a:solidFill>
                  <a:schemeClr val="accent1"/>
                </a:solidFill>
              </a:rPr>
              <a:t>EQUAL DISPLACEMENT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  <p:cxnSp>
        <p:nvCxnSpPr>
          <p:cNvPr id="17" name="直線接點 16"/>
          <p:cNvCxnSpPr/>
          <p:nvPr/>
        </p:nvCxnSpPr>
        <p:spPr>
          <a:xfrm flipV="1">
            <a:off x="1452282" y="1785769"/>
            <a:ext cx="4937760" cy="394805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1452282" y="1785769"/>
            <a:ext cx="3012142" cy="394805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2108499" y="2280621"/>
            <a:ext cx="0" cy="345320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3239845" y="2280621"/>
            <a:ext cx="0" cy="345320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10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8</a:t>
            </a:fld>
            <a:endParaRPr lang="fr-F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215417"/>
            <a:ext cx="12192000" cy="602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67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9</a:t>
            </a:fld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" y="215943"/>
            <a:ext cx="12192000" cy="60261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60457" y="5827332"/>
            <a:ext cx="3271088" cy="82952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Displacement</a:t>
            </a:r>
            <a:endParaRPr lang="en-US" sz="4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40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tlCol="0" anchor="t">
        <a:spAutoFit/>
      </a:bodyPr>
      <a:lstStyle>
        <a:defPPr algn="l">
          <a:lnSpc>
            <a:spcPct val="120000"/>
          </a:lnSpc>
          <a:defRPr sz="20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BF5EC3-CBCF-41C7-846F-A9B4B81CCEA8}">
  <ds:schemaRefs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4881</TotalTime>
  <Words>152</Words>
  <Application>Microsoft Office PowerPoint</Application>
  <PresentationFormat>Widescreen</PresentationFormat>
  <Paragraphs>92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新細明體</vt:lpstr>
      <vt:lpstr>Arial</vt:lpstr>
      <vt:lpstr>Calibri</vt:lpstr>
      <vt:lpstr>Segoe UI</vt:lpstr>
      <vt:lpstr>Segoe UI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skyran</cp:lastModifiedBy>
  <cp:revision>325</cp:revision>
  <dcterms:created xsi:type="dcterms:W3CDTF">2015-10-12T10:51:44Z</dcterms:created>
  <dcterms:modified xsi:type="dcterms:W3CDTF">2019-02-14T13:12:27Z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