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99" r:id="rId6"/>
    <p:sldId id="369" r:id="rId7"/>
    <p:sldId id="372" r:id="rId8"/>
    <p:sldId id="374" r:id="rId9"/>
    <p:sldId id="375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7" r:id="rId18"/>
    <p:sldId id="380" r:id="rId19"/>
    <p:sldId id="381" r:id="rId20"/>
    <p:sldId id="382" r:id="rId21"/>
    <p:sldId id="383" r:id="rId22"/>
    <p:sldId id="385" r:id="rId23"/>
    <p:sldId id="386" r:id="rId24"/>
    <p:sldId id="387" r:id="rId25"/>
    <p:sldId id="393" r:id="rId26"/>
    <p:sldId id="394" r:id="rId27"/>
    <p:sldId id="395" r:id="rId28"/>
    <p:sldId id="377" r:id="rId29"/>
    <p:sldId id="388" r:id="rId30"/>
    <p:sldId id="379" r:id="rId31"/>
    <p:sldId id="389" r:id="rId32"/>
    <p:sldId id="398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7F7F7"/>
    <a:srgbClr val="3498DB"/>
    <a:srgbClr val="E7E6E6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Span </a:t>
            </a:r>
            <a:r>
              <a:rPr lang="zh-TW" altLang="en-US" dirty="0" smtClean="0"/>
              <a:t>較短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4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34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3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8421387" y="3799472"/>
            <a:ext cx="3121624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IMPROVE: BIG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38473" y="4276724"/>
            <a:ext cx="1113735" cy="2755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38200" y="2639949"/>
            <a:ext cx="2956787" cy="4095460"/>
            <a:chOff x="838200" y="2639949"/>
            <a:chExt cx="2956787" cy="409546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D1FCB36-35FC-4783-B26C-C500E8903A3B}"/>
                </a:ext>
              </a:extLst>
            </p:cNvPr>
            <p:cNvGrpSpPr/>
            <p:nvPr/>
          </p:nvGrpSpPr>
          <p:grpSpPr>
            <a:xfrm>
              <a:off x="838200" y="4201994"/>
              <a:ext cx="2563783" cy="2533415"/>
              <a:chOff x="4386943" y="0"/>
              <a:chExt cx="3547155" cy="3588003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94E84C1-6A10-4D30-9F3A-D03B694A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6943" y="0"/>
                <a:ext cx="3547155" cy="3424310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F035D2B-493A-4FB8-BE57-49108E114A9F}"/>
                  </a:ext>
                </a:extLst>
              </p:cNvPr>
              <p:cNvSpPr txBox="1"/>
              <p:nvPr/>
            </p:nvSpPr>
            <p:spPr>
              <a:xfrm>
                <a:off x="4390217" y="2260066"/>
                <a:ext cx="3543881" cy="1327937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94%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1715095" y="2639949"/>
              <a:ext cx="2079892" cy="1146180"/>
              <a:chOff x="1715095" y="2639949"/>
              <a:chExt cx="2079892" cy="11461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11BB521E-7DFF-4AF8-BD8F-61D0FAB68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4994" y="2887165"/>
                    <a:ext cx="679993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oMath>
                      </m:oMathPara>
                    </a14:m>
                    <a:endParaRPr lang="zh-TW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11BB521E-7DFF-4AF8-BD8F-61D0FAB68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994" y="2887165"/>
                    <a:ext cx="679993" cy="8989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5FAE0B61-7845-48E0-A227-9D7B4B10342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5095" y="2875206"/>
                    <a:ext cx="679994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5FAE0B61-7845-48E0-A227-9D7B4B1034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095" y="2875206"/>
                    <a:ext cx="679994" cy="8989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DC435A4-445F-4F47-9B10-564299E977B1}"/>
                  </a:ext>
                </a:extLst>
              </p:cNvPr>
              <p:cNvSpPr txBox="1"/>
              <p:nvPr/>
            </p:nvSpPr>
            <p:spPr>
              <a:xfrm>
                <a:off x="2464663" y="2639949"/>
                <a:ext cx="651781" cy="4944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50%</a:t>
                </a:r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F35A42D-D9D5-453C-82BC-F91128480433}"/>
                  </a:ext>
                </a:extLst>
              </p:cNvPr>
              <p:cNvSpPr txBox="1"/>
              <p:nvPr/>
            </p:nvSpPr>
            <p:spPr>
              <a:xfrm>
                <a:off x="2552828" y="3055704"/>
                <a:ext cx="475451" cy="56188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8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</a:t>
                </a:r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54719" y="3306692"/>
            <a:ext cx="7832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8960993" y="3306243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38473" y="4127568"/>
            <a:ext cx="1325619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 STORY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TOP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grpSp>
        <p:nvGrpSpPr>
          <p:cNvPr id="2" name="群組 1"/>
          <p:cNvGrpSpPr/>
          <p:nvPr/>
        </p:nvGrpSpPr>
        <p:grpSpPr>
          <a:xfrm>
            <a:off x="5827921" y="1552999"/>
            <a:ext cx="6013564" cy="3752000"/>
            <a:chOff x="5827921" y="1552999"/>
            <a:chExt cx="6013564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7921" y="1552999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6475663" y="3410959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663" y="2031999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10359554" y="3410959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554" y="2031999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6237FDC-942F-4C57-AC9A-F91F818746DA}"/>
                </a:ext>
              </a:extLst>
            </p:cNvPr>
            <p:cNvSpPr txBox="1"/>
            <p:nvPr/>
          </p:nvSpPr>
          <p:spPr>
            <a:xfrm>
              <a:off x="7386589" y="3877367"/>
              <a:ext cx="2062039" cy="494431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GRAVITY</a:t>
              </a:r>
              <a:r>
                <a: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44C05E2-00D3-4497-8137-8405C05589FD}"/>
                </a:ext>
              </a:extLst>
            </p:cNvPr>
            <p:cNvSpPr txBox="1"/>
            <p:nvPr/>
          </p:nvSpPr>
          <p:spPr>
            <a:xfrm>
              <a:off x="10531639" y="2261684"/>
              <a:ext cx="1309846" cy="937629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LATERAL</a:t>
              </a:r>
              <a:r>
                <a: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FORCE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TOP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10062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2078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132647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 smtClean="0"/>
              <a:t>ALGORITHM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BOT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00077" y="3669119"/>
            <a:ext cx="299184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grpSp>
        <p:nvGrpSpPr>
          <p:cNvPr id="7" name="群組 6"/>
          <p:cNvGrpSpPr/>
          <p:nvPr/>
        </p:nvGrpSpPr>
        <p:grpSpPr>
          <a:xfrm>
            <a:off x="839788" y="384400"/>
            <a:ext cx="11119295" cy="6260681"/>
            <a:chOff x="839788" y="384400"/>
            <a:chExt cx="11119295" cy="6260681"/>
          </a:xfrm>
        </p:grpSpPr>
        <p:grpSp>
          <p:nvGrpSpPr>
            <p:cNvPr id="21" name="群組 20"/>
            <p:cNvGrpSpPr/>
            <p:nvPr/>
          </p:nvGrpSpPr>
          <p:grpSpPr>
            <a:xfrm>
              <a:off x="850522" y="4201883"/>
              <a:ext cx="2624412" cy="2443198"/>
              <a:chOff x="7934098" y="11007"/>
              <a:chExt cx="3545471" cy="3422684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8EB7A478-ED8E-403D-8F9C-288D31971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098" y="11007"/>
                <a:ext cx="3545471" cy="3422684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983F4FD-F54B-435B-96B4-6808803C69B3}"/>
                  </a:ext>
                </a:extLst>
              </p:cNvPr>
              <p:cNvSpPr txBox="1"/>
              <p:nvPr/>
            </p:nvSpPr>
            <p:spPr>
              <a:xfrm>
                <a:off x="7935687" y="2317512"/>
                <a:ext cx="3543882" cy="1116179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119%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8516378" y="3830998"/>
              <a:ext cx="3121624" cy="5614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IMPROVE: BIG </a:t>
              </a:r>
              <a:r>
                <a:rPr lang="en-US" altLang="zh-TW" sz="28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</a:t>
              </a:r>
              <a:endPara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33464" y="4308250"/>
              <a:ext cx="1113735" cy="2755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8CA03D3-EF2F-4141-BD88-D5328765B26D}"/>
                </a:ext>
              </a:extLst>
            </p:cNvPr>
            <p:cNvSpPr txBox="1"/>
            <p:nvPr/>
          </p:nvSpPr>
          <p:spPr>
            <a:xfrm>
              <a:off x="8516378" y="921275"/>
              <a:ext cx="3340017" cy="238828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(1)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1.4D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(2)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 + 1.6L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(3)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 + 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(4)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+ 1.6W + 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(5)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+ 1.0E + 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(6)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0.9D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+ 1.6W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(7)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0.9D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+ 1.0E</a:t>
              </a:r>
              <a:endPara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515E31D-A87F-4A9C-A4DC-1B945CDC9BF8}"/>
                </a:ext>
              </a:extLst>
            </p:cNvPr>
            <p:cNvSpPr txBox="1"/>
            <p:nvPr/>
          </p:nvSpPr>
          <p:spPr>
            <a:xfrm>
              <a:off x="839788" y="384400"/>
              <a:ext cx="2615203" cy="107850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(SDL + SLAB) LL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BAND SPAN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A667B09-6E4F-47C6-9311-74954F747F81}"/>
                    </a:ext>
                  </a:extLst>
                </p:cNvPr>
                <p:cNvSpPr/>
                <p:nvPr/>
              </p:nvSpPr>
              <p:spPr>
                <a:xfrm>
                  <a:off x="3981069" y="472756"/>
                  <a:ext cx="1108445" cy="90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TW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A667B09-6E4F-47C6-9311-74954F747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069" y="472756"/>
                  <a:ext cx="1108445" cy="90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AC10F-7EF1-4EBA-AD22-179D665E80BF}"/>
                </a:ext>
              </a:extLst>
            </p:cNvPr>
            <p:cNvSpPr txBox="1"/>
            <p:nvPr/>
          </p:nvSpPr>
          <p:spPr>
            <a:xfrm>
              <a:off x="3403571" y="642707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1BB521E-7DFF-4AF8-BD8F-61D0FAB68D14}"/>
                    </a:ext>
                  </a:extLst>
                </p:cNvPr>
                <p:cNvSpPr txBox="1"/>
                <p:nvPr/>
              </p:nvSpPr>
              <p:spPr>
                <a:xfrm>
                  <a:off x="2928561" y="2887165"/>
                  <a:ext cx="679994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zh-TW" alt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1BB521E-7DFF-4AF8-BD8F-61D0FAB68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61" y="2887165"/>
                  <a:ext cx="679994" cy="8989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5FAE0B61-7845-48E0-A227-9D7B4B10342E}"/>
                    </a:ext>
                  </a:extLst>
                </p:cNvPr>
                <p:cNvSpPr txBox="1"/>
                <p:nvPr/>
              </p:nvSpPr>
              <p:spPr>
                <a:xfrm>
                  <a:off x="1528662" y="2875206"/>
                  <a:ext cx="679994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5FAE0B61-7845-48E0-A227-9D7B4B103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662" y="2875206"/>
                  <a:ext cx="679994" cy="8989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DC435A4-445F-4F47-9B10-564299E977B1}"/>
                </a:ext>
              </a:extLst>
            </p:cNvPr>
            <p:cNvSpPr txBox="1"/>
            <p:nvPr/>
          </p:nvSpPr>
          <p:spPr>
            <a:xfrm>
              <a:off x="2278230" y="2639949"/>
              <a:ext cx="651781" cy="494431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50%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F35A42D-D9D5-453C-82BC-F91128480433}"/>
                </a:ext>
              </a:extLst>
            </p:cNvPr>
            <p:cNvSpPr txBox="1"/>
            <p:nvPr/>
          </p:nvSpPr>
          <p:spPr>
            <a:xfrm>
              <a:off x="2366395" y="3055704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47269C3-49A4-4A9D-8169-893A5CAF5337}"/>
                </a:ext>
              </a:extLst>
            </p:cNvPr>
            <p:cNvSpPr txBox="1"/>
            <p:nvPr/>
          </p:nvSpPr>
          <p:spPr>
            <a:xfrm>
              <a:off x="5423098" y="5517062"/>
              <a:ext cx="5778185" cy="561436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0.9 * Mn = 0.9 * </a:t>
              </a:r>
              <a:r>
                <a:rPr lang="en-US" altLang="zh-TW" sz="28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* </a:t>
              </a:r>
              <a:r>
                <a:rPr lang="en-US" altLang="zh-TW" sz="2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Fy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* 0.9d &gt;= Mu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454719" y="3306692"/>
              <a:ext cx="1714572" cy="609398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</a:t>
              </a:r>
              <a:r>
                <a:rPr lang="pl-PL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+ 1.6L</a:t>
              </a:r>
              <a:endPara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0AC10F-7EF1-4EBA-AD22-179D665E80BF}"/>
                </a:ext>
              </a:extLst>
            </p:cNvPr>
            <p:cNvSpPr txBox="1"/>
            <p:nvPr/>
          </p:nvSpPr>
          <p:spPr>
            <a:xfrm>
              <a:off x="8960993" y="3306243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633464" y="4159094"/>
              <a:ext cx="1325619" cy="424732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SPAN STORY</a:t>
              </a:r>
              <a:endPara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29249" y="1357000"/>
              <a:ext cx="5533501" cy="4144000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58" y="1610382"/>
            <a:ext cx="1266404" cy="17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1220" y="1357000"/>
            <a:ext cx="5533501" cy="4144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41912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U=1.2D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U=1.2D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U=0.9D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U=0.9D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BOT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6B260C-2595-4D23-857F-AD7273C7CD2E}"/>
              </a:ext>
            </a:extLst>
          </p:cNvPr>
          <p:cNvCxnSpPr>
            <a:cxnSpLocks/>
          </p:cNvCxnSpPr>
          <p:nvPr/>
        </p:nvCxnSpPr>
        <p:spPr>
          <a:xfrm>
            <a:off x="6014025" y="2796466"/>
            <a:ext cx="0" cy="168897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FB6E05-C781-401E-8683-66D7339C84D5}"/>
              </a:ext>
            </a:extLst>
          </p:cNvPr>
          <p:cNvCxnSpPr>
            <a:cxnSpLocks/>
          </p:cNvCxnSpPr>
          <p:nvPr/>
        </p:nvCxnSpPr>
        <p:spPr>
          <a:xfrm>
            <a:off x="10279655" y="2796466"/>
            <a:ext cx="0" cy="15753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262301" y="223485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442331" y="3115317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925" y="493062"/>
            <a:ext cx="2221460" cy="13841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78490" y="988213"/>
            <a:ext cx="2290435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DIFFERENT FROM TOP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997" y="1357000"/>
            <a:ext cx="5533501" cy="414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3847" y="1357000"/>
            <a:ext cx="5533501" cy="4144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28" y="1519481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88" y="1778013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8908" y="5612183"/>
            <a:ext cx="7751995" cy="609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IMPROVE: FROM ETABS REAL DEMAND TO VERIFY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2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</a:t>
            </a:r>
            <a:endParaRPr lang="fr-FR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REVIEW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8" y="1357000"/>
            <a:ext cx="5533501" cy="4144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301323" y="1357000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286" y="1357000"/>
            <a:ext cx="5533501" cy="4144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1882585" y="5210139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53897" y="5210138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81331" y="4366633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4187" y="392835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 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21965"/>
            <a:ext cx="5256212" cy="290571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20488"/>
            <a:ext cx="5533501" cy="414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51115" y="4529773"/>
            <a:ext cx="281102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THAN INITIAL REBAR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5177" y="5258034"/>
            <a:ext cx="1800000" cy="13480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2093" y="5258034"/>
            <a:ext cx="1800000" cy="134800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5834" y="1473410"/>
            <a:ext cx="323332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 CONSERVATIVE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65982" y="5801123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32898" y="5801123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169981" y="1464816"/>
            <a:ext cx="0" cy="5024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9354" y="5258034"/>
            <a:ext cx="1800000" cy="134800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6270" y="5324224"/>
            <a:ext cx="1800000" cy="1348007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964736" y="5811674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31652" y="5811674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14667" y="1473410"/>
            <a:ext cx="390645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NORMAL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GRAVITY LOAD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THE 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499" y="1320488"/>
            <a:ext cx="5533501" cy="4144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554550" y="5183770"/>
            <a:ext cx="53636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272591" y="3532311"/>
            <a:ext cx="1402672" cy="65694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346667" y="3248226"/>
            <a:ext cx="2148396" cy="726454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166467" y="3532311"/>
            <a:ext cx="1402672" cy="65694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81810" y="5599652"/>
            <a:ext cx="5427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02593" y="5183770"/>
            <a:ext cx="5924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2/3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68921" y="5599652"/>
            <a:ext cx="5988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9" y="1320488"/>
            <a:ext cx="5533501" cy="4144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221340" y="5183770"/>
            <a:ext cx="5427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308451" y="5183770"/>
            <a:ext cx="5988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9" y="1320488"/>
            <a:ext cx="5533501" cy="4144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237226" y="924212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901986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348786"/>
            <a:ext cx="10112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141651" y="901986"/>
            <a:ext cx="1312415" cy="1262933"/>
          </a:xfrm>
          <a:prstGeom prst="rect">
            <a:avLst/>
          </a:prstGeom>
          <a:solidFill>
            <a:schemeClr val="accent1">
              <a:alpha val="1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82214" y="3392488"/>
            <a:ext cx="2805343" cy="1299445"/>
          </a:xfrm>
          <a:prstGeom prst="rect">
            <a:avLst/>
          </a:prstGeom>
          <a:solidFill>
            <a:srgbClr val="3498DB">
              <a:alpha val="10196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55024" y="5310104"/>
            <a:ext cx="7355603" cy="609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CONSTRUCTION COST ASSESSMENT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5637321" y="2461817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32825" y="4720300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476435" y="3038886"/>
            <a:ext cx="1123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RCAD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3675" y="1362131"/>
            <a:ext cx="7664650" cy="49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DONE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EXISTING REBAR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NEXT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smtClean="0"/>
              <a:t>ETABS/SAP DEMAND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NEXT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BIG DATA 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12/2018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MULTI-MODES PUSHOVER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NEXT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851828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IMPROVE STABILITY </a:t>
            </a:r>
            <a:r>
              <a:rPr lang="fr-FR" dirty="0" smtClean="0"/>
              <a:t>AND </a:t>
            </a:r>
            <a:r>
              <a:rPr lang="fr-FR" dirty="0"/>
              <a:t>PERFORMANCE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NONLINEAR TIME HISTORY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58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PAPER REVIEW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839788" y="2716567"/>
            <a:ext cx="5256212" cy="267765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procedure to estimate seismic demands for </a:t>
            </a:r>
            <a:r>
              <a:rPr lang="en-US" altLang="zh-TW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unsymmetric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-plan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buildings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9255" y="2716567"/>
            <a:ext cx="5256213" cy="16435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procedure for estimating seismic demands for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buildings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87176" y="325738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295334" cy="701731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>
                <a:solidFill>
                  <a:schemeClr val="accent1"/>
                </a:solidFill>
              </a:rPr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YIELDING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OCCUR?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492" y="1585749"/>
            <a:ext cx="8051347" cy="2273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994" y="3972396"/>
            <a:ext cx="3275498" cy="2749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475182"/>
            <a:ext cx="3054242" cy="24946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640270" y="4665861"/>
            <a:ext cx="14441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59879" y="4879573"/>
            <a:ext cx="497463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SIMULTANEOUSLY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YIELDING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37677" y="3075548"/>
            <a:ext cx="1308948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92440" y="3549857"/>
            <a:ext cx="1475725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HEIGHT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0270" y="6241002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427116" y="5660779"/>
            <a:ext cx="153503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YIELDING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096000" y="6204069"/>
            <a:ext cx="4637735" cy="6832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with Multi-Modes for Seismic Performance Evaluation of RC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Bridges</a:t>
            </a:r>
            <a:endParaRPr lang="en-US" altLang="zh-TW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10600" y="3574415"/>
            <a:ext cx="263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TRANSVERSE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2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06736" y="6356350"/>
            <a:ext cx="298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733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47281" cy="2048766"/>
          </a:xfrm>
        </p:spPr>
        <p:txBody>
          <a:bodyPr/>
          <a:lstStyle/>
          <a:p>
            <a:r>
              <a:rPr lang="en-US" altLang="zh-TW" dirty="0"/>
              <a:t>CAPACITY RESOLUTION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630" y="4390711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6640839" y="209591"/>
            <a:ext cx="5187518" cy="4114598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39788" y="1972868"/>
            <a:ext cx="52562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000" dirty="0" err="1"/>
              <a:t>flatline</a:t>
            </a:r>
            <a:r>
              <a:rPr lang="en-US" altLang="zh-TW" sz="2000" dirty="0"/>
              <a:t>. </a:t>
            </a:r>
          </a:p>
        </p:txBody>
      </p:sp>
      <p:sp>
        <p:nvSpPr>
          <p:cNvPr id="5" name="文字方塊 4"/>
          <p:cNvSpPr txBox="1"/>
          <p:nvPr/>
        </p:nvSpPr>
        <p:spPr>
          <a:xfrm rot="5400000">
            <a:off x="2974019" y="3911347"/>
            <a:ext cx="56041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&lt;&gt;</a:t>
            </a:r>
            <a:endParaRPr lang="zh-TW" altLang="en-US" sz="28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839787" y="4128117"/>
            <a:ext cx="2045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602708" y="4128117"/>
            <a:ext cx="2707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906736" y="6356350"/>
            <a:ext cx="298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689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35539" y="4136231"/>
            <a:ext cx="1548000" cy="163121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</a:t>
            </a:r>
            <a:r>
              <a:rPr lang="fr-FR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(WITHOUT ETABS)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917453" y="3392488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4239929" y="2454859"/>
            <a:ext cx="513345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FORCE(EARTHQUAKE,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LOAD(DEAD,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LIVE)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4239929" y="4146182"/>
            <a:ext cx="6350391" cy="14219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FORCE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932808" y="2478088"/>
            <a:ext cx="0" cy="91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32808" y="4146182"/>
            <a:ext cx="0" cy="144675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82696" y="1419244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2878234" y="2371839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7055893" y="5255045"/>
            <a:ext cx="129939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5C5CE-E8D3-4F1F-BA45-34CF19E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04" y="106270"/>
            <a:ext cx="2155033" cy="20840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8D6EFB-D77E-45AE-9174-3E3F7211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684" y="2371839"/>
            <a:ext cx="2155032" cy="2084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327FCB-AF36-4D26-8C06-1561CC3F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684" y="4637406"/>
            <a:ext cx="2155032" cy="2084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C08D06-E9D6-4096-935A-86D440B1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38" y="3413873"/>
            <a:ext cx="2767281" cy="2676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37647" y="1011265"/>
            <a:ext cx="12176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45287" y="3133155"/>
            <a:ext cx="14100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096000" y="772357"/>
            <a:ext cx="0" cy="526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538" y="3010506"/>
            <a:ext cx="2767281" cy="40336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234" y="5820822"/>
            <a:ext cx="1554103" cy="2159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181" y="3694591"/>
            <a:ext cx="1554211" cy="2235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3181" y="1588947"/>
            <a:ext cx="1554211" cy="2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TOP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8AEF9-3837-47D5-BE6B-78E01D4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35589" y="3148282"/>
            <a:ext cx="299184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825</Words>
  <Application>Microsoft Office PowerPoint</Application>
  <PresentationFormat>寬螢幕</PresentationFormat>
  <Paragraphs>253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241</cp:revision>
  <dcterms:created xsi:type="dcterms:W3CDTF">2015-10-12T10:51:44Z</dcterms:created>
  <dcterms:modified xsi:type="dcterms:W3CDTF">2018-09-26T15:28:53Z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