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4"/>
  </p:notesMasterIdLst>
  <p:sldIdLst>
    <p:sldId id="270" r:id="rId5"/>
    <p:sldId id="256" r:id="rId6"/>
    <p:sldId id="314" r:id="rId7"/>
    <p:sldId id="328" r:id="rId8"/>
    <p:sldId id="316" r:id="rId9"/>
    <p:sldId id="319" r:id="rId10"/>
    <p:sldId id="321" r:id="rId11"/>
    <p:sldId id="322" r:id="rId12"/>
    <p:sldId id="323" r:id="rId13"/>
    <p:sldId id="324" r:id="rId14"/>
    <p:sldId id="325" r:id="rId15"/>
    <p:sldId id="329" r:id="rId16"/>
    <p:sldId id="326" r:id="rId17"/>
    <p:sldId id="327" r:id="rId18"/>
    <p:sldId id="257" r:id="rId19"/>
    <p:sldId id="262" r:id="rId20"/>
    <p:sldId id="278" r:id="rId21"/>
    <p:sldId id="258" r:id="rId22"/>
    <p:sldId id="266" r:id="rId23"/>
    <p:sldId id="292" r:id="rId24"/>
    <p:sldId id="293" r:id="rId25"/>
    <p:sldId id="287" r:id="rId26"/>
    <p:sldId id="286" r:id="rId27"/>
    <p:sldId id="310" r:id="rId28"/>
    <p:sldId id="263" r:id="rId29"/>
    <p:sldId id="264" r:id="rId30"/>
    <p:sldId id="295" r:id="rId31"/>
    <p:sldId id="283" r:id="rId32"/>
    <p:sldId id="267" r:id="rId33"/>
    <p:sldId id="284" r:id="rId34"/>
    <p:sldId id="309" r:id="rId35"/>
    <p:sldId id="268" r:id="rId36"/>
    <p:sldId id="269" r:id="rId37"/>
    <p:sldId id="271" r:id="rId38"/>
    <p:sldId id="313" r:id="rId39"/>
    <p:sldId id="274" r:id="rId40"/>
    <p:sldId id="302" r:id="rId41"/>
    <p:sldId id="273" r:id="rId42"/>
    <p:sldId id="279" r:id="rId43"/>
    <p:sldId id="280" r:id="rId44"/>
    <p:sldId id="308" r:id="rId45"/>
    <p:sldId id="281" r:id="rId46"/>
    <p:sldId id="282" r:id="rId47"/>
    <p:sldId id="275" r:id="rId48"/>
    <p:sldId id="307" r:id="rId49"/>
    <p:sldId id="290" r:id="rId50"/>
    <p:sldId id="291" r:id="rId51"/>
    <p:sldId id="289" r:id="rId52"/>
    <p:sldId id="301" r:id="rId53"/>
    <p:sldId id="300" r:id="rId54"/>
    <p:sldId id="297" r:id="rId55"/>
    <p:sldId id="298" r:id="rId56"/>
    <p:sldId id="299" r:id="rId57"/>
    <p:sldId id="296" r:id="rId58"/>
    <p:sldId id="294" r:id="rId59"/>
    <p:sldId id="312" r:id="rId60"/>
    <p:sldId id="311" r:id="rId61"/>
    <p:sldId id="303" r:id="rId62"/>
    <p:sldId id="306" r:id="rId6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Title" id="{E96AE2BE-AF96-4EE7-9327-B21695391A20}">
          <p14:sldIdLst>
            <p14:sldId id="256"/>
          </p14:sldIdLst>
        </p14:section>
        <p14:section name="INTRODUCTION" id="{37A01F1D-2EE5-4A7B-8065-76CB08082C76}">
          <p14:sldIdLst>
            <p14:sldId id="314"/>
          </p14:sldIdLst>
        </p14:section>
        <p14:section name="SOME GENERAL PROPERTIES" id="{B1C1546D-2DD0-4A5C-89AF-B701A45DFD44}">
          <p14:sldIdLst>
            <p14:sldId id="328"/>
            <p14:sldId id="316"/>
          </p14:sldIdLst>
        </p14:section>
        <p14:section name="CAPACITY AND LIMIT-STATES" id="{C7FB08B7-2ED0-42C4-8BF1-4A44A38EB37C}">
          <p14:sldIdLst>
            <p14:sldId id="319"/>
          </p14:sldIdLst>
        </p14:section>
        <p14:section name="MULTI-RECORD IDAS" id="{37C3707A-47B2-4F1A-965F-8118306780AD}">
          <p14:sldIdLst>
            <p14:sldId id="321"/>
            <p14:sldId id="322"/>
          </p14:sldIdLst>
        </p14:section>
        <p14:section name="PBEE" id="{53074DAC-B932-4742-9B77-B93CF497FB30}">
          <p14:sldIdLst>
            <p14:sldId id="323"/>
          </p14:sldIdLst>
        </p14:section>
        <p14:section name="SCALING LEGITIMACY" id="{88430349-E47B-4073-A874-10F79454FA69}">
          <p14:sldIdLst>
            <p14:sldId id="324"/>
            <p14:sldId id="325"/>
          </p14:sldIdLst>
        </p14:section>
        <p14:section name="NON-LINEAR SPO" id="{0309096A-038D-4C42-8D73-1038E13A7B6A}">
          <p14:sldIdLst>
            <p14:sldId id="329"/>
            <p14:sldId id="326"/>
            <p14:sldId id="327"/>
          </p14:sldIdLst>
        </p14:section>
        <p14:section name="Problem" id="{B3722385-FBB2-468F-965A-7B63E17B98FE}">
          <p14:sldIdLst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C9C"/>
    <a:srgbClr val="F7F7F7"/>
    <a:srgbClr val="FFFFFF"/>
    <a:srgbClr val="FE1359"/>
    <a:srgbClr val="FAF8F9"/>
    <a:srgbClr val="F9E5D7"/>
    <a:srgbClr val="1B1B1B"/>
    <a:srgbClr val="FAFAFA"/>
    <a:srgbClr val="2B2B2B"/>
    <a:srgbClr val="F05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7166" autoAdjust="0"/>
  </p:normalViewPr>
  <p:slideViewPr>
    <p:cSldViewPr snapToGrid="0">
      <p:cViewPr varScale="1">
        <p:scale>
          <a:sx n="89" d="100"/>
          <a:sy n="89" d="100"/>
        </p:scale>
        <p:origin x="1140" y="7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GENERAL PROPERTIES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7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AND LIMIT-STATES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8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02/09/2018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-119063"/>
            <a:ext cx="9267825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88" y="823912"/>
            <a:ext cx="123729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-333375"/>
            <a:ext cx="9486900" cy="75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-414338"/>
            <a:ext cx="9496425" cy="76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454657"/>
            <a:ext cx="338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SINGLE TIME-HISTORY ANALYSIS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079599" y="4939020"/>
            <a:ext cx="212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INCREMENTAL ONE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6554" y="2710817"/>
            <a:ext cx="260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SINGLE STATIC ANALYSIS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77952" y="3191795"/>
            <a:ext cx="208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INCREMENTAL SPO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709918" y="3162588"/>
            <a:ext cx="366447" cy="42774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13152" y="4909813"/>
            <a:ext cx="366447" cy="42774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034118"/>
            <a:ext cx="605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8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4DDB1A-239D-4E2E-B530-E73058A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grpSp>
        <p:nvGrpSpPr>
          <p:cNvPr id="6" name="群組 5"/>
          <p:cNvGrpSpPr/>
          <p:nvPr/>
        </p:nvGrpSpPr>
        <p:grpSpPr>
          <a:xfrm>
            <a:off x="939945" y="14587"/>
            <a:ext cx="8121082" cy="6858000"/>
            <a:chOff x="2039678" y="14887"/>
            <a:chExt cx="8121082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5FD5E7C-3137-4317-97B6-9904DCD3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39678" y="14887"/>
              <a:ext cx="8121082" cy="6858000"/>
            </a:xfrm>
            <a:prstGeom prst="rect">
              <a:avLst/>
            </a:prstGeom>
          </p:spPr>
        </p:pic>
        <p:cxnSp>
          <p:nvCxnSpPr>
            <p:cNvPr id="16" name="直線接點 15"/>
            <p:cNvCxnSpPr/>
            <p:nvPr/>
          </p:nvCxnSpPr>
          <p:spPr>
            <a:xfrm flipV="1">
              <a:off x="2788707" y="4055797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776394" y="4911988"/>
              <a:ext cx="2647648" cy="4274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0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EQUAL DISPLACEMENT</a:t>
              </a:r>
              <a:endParaRPr lang="zh-TW" alt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589566" y="1441845"/>
              <a:ext cx="1021305" cy="42742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0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INFINITY</a:t>
              </a:r>
              <a:endParaRPr lang="zh-TW" alt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6754685" y="4121510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>
              <a:off x="3937299" y="1667435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8113059" y="1281953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9926908" y="2321410"/>
            <a:ext cx="110632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SOFTENS</a:t>
            </a:r>
            <a:endParaRPr lang="zh-TW" alt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941061" y="3628072"/>
            <a:ext cx="30780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SOFTENING &amp;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HARDENING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05665" y="3048894"/>
            <a:ext cx="348813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？</a:t>
            </a:r>
          </a:p>
        </p:txBody>
      </p:sp>
      <p:cxnSp>
        <p:nvCxnSpPr>
          <p:cNvPr id="26" name="直線接點 25"/>
          <p:cNvCxnSpPr>
            <a:stCxn id="28" idx="3"/>
          </p:cNvCxnSpPr>
          <p:nvPr/>
        </p:nvCxnSpPr>
        <p:spPr>
          <a:xfrm flipV="1">
            <a:off x="839788" y="2529825"/>
            <a:ext cx="7906179" cy="52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9" idx="3"/>
          </p:cNvCxnSpPr>
          <p:nvPr/>
        </p:nvCxnSpPr>
        <p:spPr>
          <a:xfrm>
            <a:off x="839788" y="5941792"/>
            <a:ext cx="790617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584" y="2321410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rgbClr val="1ABC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 smtClean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2584" y="5728079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52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C1B731-2A60-45BA-95D0-FFC7D375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1425"/>
            <a:ext cx="4152452" cy="33446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64D3A-6FC1-4C82-A99E-EA64B901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240" y="10350"/>
            <a:ext cx="4007454" cy="3324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3AD8B7-B5FE-4BE2-8421-08B1552B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59250"/>
            <a:ext cx="4428728" cy="3512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03970" y="493072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FUSE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9694" y="1487719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EARLIER YIELDING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340" y="3402180"/>
            <a:ext cx="4418460" cy="34693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45004" y="5562571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STRUCTURAL RESURRECTION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48379" y="1270070"/>
            <a:ext cx="1586138" cy="4023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61473" y="818249"/>
            <a:ext cx="2094527" cy="16566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48636" y="5127160"/>
            <a:ext cx="45553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79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121332" cy="2048766"/>
          </a:xfrm>
        </p:spPr>
        <p:txBody>
          <a:bodyPr/>
          <a:lstStyle/>
          <a:p>
            <a:r>
              <a:rPr lang="en-US" altLang="zh-TW" dirty="0"/>
              <a:t>CAPACITY AND LIMIT-STATES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001073"/>
            <a:ext cx="5219700" cy="42932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9" y="2001073"/>
            <a:ext cx="5294312" cy="435527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6712772" y="2317305"/>
            <a:ext cx="2108498" cy="879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979248" y="1583639"/>
            <a:ext cx="412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FEMA 20% TANGENT SLOPE APPROACH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681610"/>
            <a:ext cx="5219700" cy="42283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154" y="2154275"/>
            <a:ext cx="2486025" cy="333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3468" y="2889331"/>
            <a:ext cx="254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PARAMETRIC METHODS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23468" y="3713228"/>
            <a:ext cx="313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NON-PARAMETRIC METHODS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68" y="4537125"/>
            <a:ext cx="3524250" cy="381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255" y="5065737"/>
            <a:ext cx="3819525" cy="381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523468" y="4114909"/>
            <a:ext cx="115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CAPACITY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04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-280988"/>
            <a:ext cx="8953500" cy="74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4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2971800"/>
            <a:ext cx="7181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846</Words>
  <Application>Microsoft Office PowerPoint</Application>
  <PresentationFormat>寬螢幕</PresentationFormat>
  <Paragraphs>542</Paragraphs>
  <Slides>59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7" baseType="lpstr">
      <vt:lpstr>MS PGothic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192</cp:revision>
  <dcterms:created xsi:type="dcterms:W3CDTF">2015-10-12T10:51:44Z</dcterms:created>
  <dcterms:modified xsi:type="dcterms:W3CDTF">2018-09-01T17:37:50Z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