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7"/>
  </p:notesMasterIdLst>
  <p:sldIdLst>
    <p:sldId id="256" r:id="rId2"/>
    <p:sldId id="522" r:id="rId3"/>
    <p:sldId id="534" r:id="rId4"/>
    <p:sldId id="526" r:id="rId5"/>
    <p:sldId id="535" r:id="rId6"/>
    <p:sldId id="529" r:id="rId7"/>
    <p:sldId id="530" r:id="rId8"/>
    <p:sldId id="531" r:id="rId9"/>
    <p:sldId id="528" r:id="rId10"/>
    <p:sldId id="520" r:id="rId11"/>
    <p:sldId id="532" r:id="rId12"/>
    <p:sldId id="536" r:id="rId13"/>
    <p:sldId id="266" r:id="rId14"/>
    <p:sldId id="506" r:id="rId15"/>
    <p:sldId id="508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3" autoAdjust="0"/>
    <p:restoredTop sz="96362" autoAdjust="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A67D-F6F4-4593-942D-225633541F94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6289-6129-4A1F-A39A-5F4FD63B8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1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80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0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14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03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99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8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96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1768-0F14-4708-8756-DDAE75D920FB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DD13-1072-4F77-9DD5-44AB8AC8C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1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9.png"/><Relationship Id="rId15" Type="http://schemas.openxmlformats.org/officeDocument/2006/relationships/image" Target="../media/image21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23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665163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Group Meeting (43)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Advisor:  Prof. Liang-</a:t>
            </a:r>
            <a:r>
              <a:rPr lang="en-US" altLang="zh-TW" sz="3000" dirty="0" err="1"/>
              <a:t>Jenq</a:t>
            </a:r>
            <a:r>
              <a:rPr lang="en-US" altLang="zh-TW" sz="3000" dirty="0"/>
              <a:t> </a:t>
            </a:r>
            <a:r>
              <a:rPr lang="en-US" altLang="zh-TW" sz="3000" dirty="0" err="1"/>
              <a:t>Leu</a:t>
            </a:r>
            <a:endParaRPr lang="en-US" altLang="zh-TW" sz="3000" dirty="0"/>
          </a:p>
          <a:p>
            <a:r>
              <a:rPr lang="en-US" altLang="zh-TW" sz="3000" dirty="0"/>
              <a:t>Student: Yi Lu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4761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CA9C5E-735A-4C95-9F07-27A552FAF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28375"/>
              </p:ext>
            </p:extLst>
          </p:nvPr>
        </p:nvGraphicFramePr>
        <p:xfrm>
          <a:off x="206551" y="1915886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5.669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19.47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17.65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16.97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22709" y="551363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多筆地震最佳化比較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(Case1)(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75%</a:t>
            </a:r>
            <a:r>
              <a:rPr lang="zh-CN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反應譜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7BC0E733-67FD-4318-AD27-30857B221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93316"/>
              </p:ext>
            </p:extLst>
          </p:nvPr>
        </p:nvGraphicFramePr>
        <p:xfrm>
          <a:off x="206552" y="2497620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3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4114C97D-4216-4970-B938-3B44F4D259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52" y="2497620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01B1A4E-376F-4735-88F2-4A0DA122730B}"/>
              </a:ext>
            </a:extLst>
          </p:cNvPr>
          <p:cNvSpPr txBox="1"/>
          <p:nvPr/>
        </p:nvSpPr>
        <p:spPr>
          <a:xfrm>
            <a:off x="4909416" y="73602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用各最佳化結果之配置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以直接積分檢核設計地震之反應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311498A-4D2B-4308-BC5E-A2835845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42045"/>
              </p:ext>
            </p:extLst>
          </p:nvPr>
        </p:nvGraphicFramePr>
        <p:xfrm>
          <a:off x="4791512" y="1915886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13.07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D5C97C2E-D11A-461C-9DC5-4FA00E24A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31234"/>
              </p:ext>
            </p:extLst>
          </p:nvPr>
        </p:nvGraphicFramePr>
        <p:xfrm>
          <a:off x="4791513" y="2497620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4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7BC0E733-67FD-4318-AD27-30857B221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513" y="2497620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C6EDA0C-6010-4E46-AFC5-1AD571378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06407"/>
              </p:ext>
            </p:extLst>
          </p:nvPr>
        </p:nvGraphicFramePr>
        <p:xfrm>
          <a:off x="206551" y="4415799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10.23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A5174007-8FCE-433F-A5EA-FA8F06FDC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42871"/>
              </p:ext>
            </p:extLst>
          </p:nvPr>
        </p:nvGraphicFramePr>
        <p:xfrm>
          <a:off x="206552" y="4997533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5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7BC0E733-67FD-4318-AD27-30857B221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52" y="4997533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4C97168-E946-4178-80D5-8A4C714C9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85696"/>
              </p:ext>
            </p:extLst>
          </p:nvPr>
        </p:nvGraphicFramePr>
        <p:xfrm>
          <a:off x="4791512" y="4415799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8.807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38513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1B5272D-0451-41AA-8245-BB416584C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777730"/>
              </p:ext>
            </p:extLst>
          </p:nvPr>
        </p:nvGraphicFramePr>
        <p:xfrm>
          <a:off x="4791513" y="4997533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6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D5C97C2E-D11A-461C-9DC5-4FA00E24A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513" y="4997533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88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CA9C5E-735A-4C95-9F07-27A552FAF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18400"/>
              </p:ext>
            </p:extLst>
          </p:nvPr>
        </p:nvGraphicFramePr>
        <p:xfrm>
          <a:off x="206551" y="1915886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19.87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22709" y="551363"/>
            <a:ext cx="303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多筆地震最佳化比較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(Case1)(</a:t>
            </a:r>
            <a:r>
              <a:rPr lang="zh-CN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設計反應譜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7BC0E733-67FD-4318-AD27-30857B22110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6552" y="2497620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8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7BC0E733-67FD-4318-AD27-30857B221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52" y="2497620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01B1A4E-376F-4735-88F2-4A0DA122730B}"/>
              </a:ext>
            </a:extLst>
          </p:cNvPr>
          <p:cNvSpPr txBox="1"/>
          <p:nvPr/>
        </p:nvSpPr>
        <p:spPr>
          <a:xfrm>
            <a:off x="4909416" y="73602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用各最佳化結果之配置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以直接積分檢核設計地震之反應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311498A-4D2B-4308-BC5E-A2835845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2171"/>
              </p:ext>
            </p:extLst>
          </p:nvPr>
        </p:nvGraphicFramePr>
        <p:xfrm>
          <a:off x="4791512" y="1915886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7.120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12.60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D5C97C2E-D11A-461C-9DC5-4FA00E24A0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91513" y="2497620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9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D5C97C2E-D11A-461C-9DC5-4FA00E24A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513" y="2497620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C6EDA0C-6010-4E46-AFC5-1AD571378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65707"/>
              </p:ext>
            </p:extLst>
          </p:nvPr>
        </p:nvGraphicFramePr>
        <p:xfrm>
          <a:off x="206551" y="4415799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7.671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7.453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A5174007-8FCE-433F-A5EA-FA8F06FDCC4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6552" y="4997533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0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18" name="物件 17">
                        <a:extLst>
                          <a:ext uri="{FF2B5EF4-FFF2-40B4-BE49-F238E27FC236}">
                            <a16:creationId xmlns:a16="http://schemas.microsoft.com/office/drawing/2014/main" id="{A5174007-8FCE-433F-A5EA-FA8F06FDC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52" y="4997533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4C97168-E946-4178-80D5-8A4C714C9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11553"/>
              </p:ext>
            </p:extLst>
          </p:nvPr>
        </p:nvGraphicFramePr>
        <p:xfrm>
          <a:off x="4791512" y="4415799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8.680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38513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1B5272D-0451-41AA-8245-BB416584C8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91513" y="4997533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1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1B5272D-0451-41AA-8245-BB416584C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513" y="4997533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17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BB2617-5625-4BCC-AFE8-FF65D9791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26954"/>
              </p:ext>
            </p:extLst>
          </p:nvPr>
        </p:nvGraphicFramePr>
        <p:xfrm>
          <a:off x="108638" y="1457184"/>
          <a:ext cx="4436197" cy="200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75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014168392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6560038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218620946"/>
                    </a:ext>
                  </a:extLst>
                </a:gridCol>
              </a:tblGrid>
              <a:tr h="594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4.801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4.767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17.65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16.97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15.91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(sec)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7545584"/>
                  </a:ext>
                </a:extLst>
              </a:tr>
            </a:tbl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6729D749-031A-4817-8F7C-923281171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76052"/>
              </p:ext>
            </p:extLst>
          </p:nvPr>
        </p:nvGraphicFramePr>
        <p:xfrm>
          <a:off x="108635" y="2178566"/>
          <a:ext cx="669231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2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7BC0E733-67FD-4318-AD27-30857B221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635" y="2178566"/>
                        <a:ext cx="669231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E08E97-7682-4A04-BC95-61EDEADB2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87987"/>
              </p:ext>
            </p:extLst>
          </p:nvPr>
        </p:nvGraphicFramePr>
        <p:xfrm>
          <a:off x="4599158" y="1457184"/>
          <a:ext cx="4436197" cy="200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75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014168392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6560038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218620946"/>
                    </a:ext>
                  </a:extLst>
                </a:gridCol>
              </a:tblGrid>
              <a:tr h="594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7.317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7.120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13.07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12.60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(sec)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7592535"/>
                  </a:ext>
                </a:extLst>
              </a:tr>
            </a:tbl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CB354E79-1F53-4056-8E50-B2DF56928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7927"/>
              </p:ext>
            </p:extLst>
          </p:nvPr>
        </p:nvGraphicFramePr>
        <p:xfrm>
          <a:off x="4599155" y="2178566"/>
          <a:ext cx="669231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3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6729D749-031A-4817-8F7C-923281171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9155" y="2178566"/>
                        <a:ext cx="669231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4DA668F-E493-4808-B81A-D5BB1EE5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34527"/>
              </p:ext>
            </p:extLst>
          </p:nvPr>
        </p:nvGraphicFramePr>
        <p:xfrm>
          <a:off x="108638" y="3867521"/>
          <a:ext cx="4436197" cy="200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75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014168392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6560038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218620946"/>
                    </a:ext>
                  </a:extLst>
                </a:gridCol>
              </a:tblGrid>
              <a:tr h="594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7.569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7.565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7.671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7.453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10.23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11.13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(sec)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7696454"/>
                  </a:ext>
                </a:extLst>
              </a:tr>
            </a:tbl>
          </a:graphicData>
        </a:graphic>
      </p:graphicFrame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7A8C8788-7628-4DED-868B-CD899B1AC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17748"/>
              </p:ext>
            </p:extLst>
          </p:nvPr>
        </p:nvGraphicFramePr>
        <p:xfrm>
          <a:off x="108635" y="4588903"/>
          <a:ext cx="669231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4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6729D749-031A-4817-8F7C-923281171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635" y="4588903"/>
                        <a:ext cx="669231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67C93F9-4090-4B6E-A5BA-75A2A3754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48342"/>
              </p:ext>
            </p:extLst>
          </p:nvPr>
        </p:nvGraphicFramePr>
        <p:xfrm>
          <a:off x="4599158" y="3867521"/>
          <a:ext cx="4436197" cy="200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75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014168392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6560038"/>
                    </a:ext>
                  </a:extLst>
                </a:gridCol>
                <a:gridCol w="628387">
                  <a:extLst>
                    <a:ext uri="{9D8B030D-6E8A-4147-A177-3AD203B41FA5}">
                      <a16:colId xmlns:a16="http://schemas.microsoft.com/office/drawing/2014/main" val="2218620946"/>
                    </a:ext>
                  </a:extLst>
                </a:gridCol>
              </a:tblGrid>
              <a:tr h="594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</a:p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8.697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8.789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8.807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8.729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8.680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14.95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46916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(sec)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5509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194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5326815"/>
                  </a:ext>
                </a:extLst>
              </a:tr>
            </a:tbl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9538A1C0-FE1B-4A36-AEF3-3284B56AD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85849"/>
              </p:ext>
            </p:extLst>
          </p:nvPr>
        </p:nvGraphicFramePr>
        <p:xfrm>
          <a:off x="4599155" y="4588903"/>
          <a:ext cx="669231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5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CB354E79-1F53-4056-8E50-B2DF569284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9155" y="4588903"/>
                        <a:ext cx="669231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8861EC-D2DA-4826-A8EE-A03897AC7D79}"/>
              </a:ext>
            </a:extLst>
          </p:cNvPr>
          <p:cNvSpPr txBox="1"/>
          <p:nvPr/>
        </p:nvSpPr>
        <p:spPr>
          <a:xfrm>
            <a:off x="622709" y="551363"/>
            <a:ext cx="4262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考慮不同反應譜之最佳化比較</a:t>
            </a:r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Case1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802A53-6890-4BDC-8291-041F1B58F0B0}"/>
              </a:ext>
            </a:extLst>
          </p:cNvPr>
          <p:cNvSpPr txBox="1"/>
          <p:nvPr/>
        </p:nvSpPr>
        <p:spPr>
          <a:xfrm>
            <a:off x="5268386" y="64369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用各最佳化結果之配置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以直接積分檢核設計地震之反應</a:t>
            </a:r>
          </a:p>
        </p:txBody>
      </p:sp>
    </p:spTree>
    <p:extLst>
      <p:ext uri="{BB962C8B-B14F-4D97-AF65-F5344CB8AC3E}">
        <p14:creationId xmlns:p14="http://schemas.microsoft.com/office/powerpoint/2010/main" val="79741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8000" dirty="0"/>
              <a:t>END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242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A86F72-9E9E-4FD2-B564-9303AE7394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217227" cy="2412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2ECEC3-530D-4B93-A881-48A656E55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87" y="0"/>
            <a:ext cx="3217227" cy="241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45984E-1ADF-4C52-9A40-E530F6898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73" y="0"/>
            <a:ext cx="3217227" cy="2412000"/>
          </a:xfrm>
          <a:prstGeom prst="rect">
            <a:avLst/>
          </a:prstGeom>
        </p:spPr>
      </p:pic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09EC73D0-C070-4E59-A9D4-613C7F96F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99774"/>
              </p:ext>
            </p:extLst>
          </p:nvPr>
        </p:nvGraphicFramePr>
        <p:xfrm>
          <a:off x="884270" y="5219619"/>
          <a:ext cx="11414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8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9C231780-0E74-4FA2-9B53-A7322C32A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270" y="5219619"/>
                        <a:ext cx="1141413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F6273EE4-66CD-4252-A112-51E6872F0B5F}"/>
              </a:ext>
            </a:extLst>
          </p:cNvPr>
          <p:cNvSpPr/>
          <p:nvPr/>
        </p:nvSpPr>
        <p:spPr>
          <a:xfrm>
            <a:off x="1371009" y="4920343"/>
            <a:ext cx="167936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61A683AC-E432-4910-9FA1-8512158B3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17367"/>
              </p:ext>
            </p:extLst>
          </p:nvPr>
        </p:nvGraphicFramePr>
        <p:xfrm>
          <a:off x="3831114" y="5219619"/>
          <a:ext cx="23495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9" name="Equation" r:id="rId8" imgW="1777680" imgH="253800" progId="Equation.DSMT4">
                  <p:embed/>
                </p:oleObj>
              </mc:Choice>
              <mc:Fallback>
                <p:oleObj name="Equation" r:id="rId8" imgW="1777680" imgH="253800" progId="Equation.DSMT4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09EC73D0-C070-4E59-A9D4-613C7F96F3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1114" y="5219619"/>
                        <a:ext cx="2349500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E9016FB9-AE50-4EB6-BAD5-A682552679E2}"/>
              </a:ext>
            </a:extLst>
          </p:cNvPr>
          <p:cNvSpPr/>
          <p:nvPr/>
        </p:nvSpPr>
        <p:spPr>
          <a:xfrm>
            <a:off x="4328873" y="4920343"/>
            <a:ext cx="167936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3538D98-9508-4A5B-8A84-AA7B8B4284B3}"/>
              </a:ext>
            </a:extLst>
          </p:cNvPr>
          <p:cNvSpPr/>
          <p:nvPr/>
        </p:nvSpPr>
        <p:spPr>
          <a:xfrm>
            <a:off x="7454672" y="4920343"/>
            <a:ext cx="167936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AA930821-E74B-41C4-ABAD-F2A928DB2226}"/>
              </a:ext>
            </a:extLst>
          </p:cNvPr>
          <p:cNvSpPr/>
          <p:nvPr/>
        </p:nvSpPr>
        <p:spPr>
          <a:xfrm rot="18687333">
            <a:off x="2125279" y="5582197"/>
            <a:ext cx="139337" cy="574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9A1761F1-ED2C-4756-BAD5-E10E881CAC35}"/>
              </a:ext>
            </a:extLst>
          </p:cNvPr>
          <p:cNvSpPr/>
          <p:nvPr/>
        </p:nvSpPr>
        <p:spPr>
          <a:xfrm rot="2912667" flipH="1">
            <a:off x="6896936" y="5582197"/>
            <a:ext cx="139337" cy="574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04785AEB-9C9F-49E7-B3F9-7D5E8A8D3724}"/>
              </a:ext>
            </a:extLst>
          </p:cNvPr>
          <p:cNvSpPr/>
          <p:nvPr/>
        </p:nvSpPr>
        <p:spPr>
          <a:xfrm>
            <a:off x="4328872" y="5627107"/>
            <a:ext cx="167937" cy="484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4114C97D-4216-4970-B938-3B44F4D25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27949"/>
              </p:ext>
            </p:extLst>
          </p:nvPr>
        </p:nvGraphicFramePr>
        <p:xfrm>
          <a:off x="3346834" y="6213888"/>
          <a:ext cx="21320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0" name="Equation" r:id="rId10" imgW="1231560" imgH="228600" progId="Equation.DSMT4">
                  <p:embed/>
                </p:oleObj>
              </mc:Choice>
              <mc:Fallback>
                <p:oleObj name="Equation" r:id="rId10" imgW="1231560" imgH="22860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841BCDAE-4040-47A3-80D8-960392D51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46834" y="6213888"/>
                        <a:ext cx="2132012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>
            <a:extLst>
              <a:ext uri="{FF2B5EF4-FFF2-40B4-BE49-F238E27FC236}">
                <a16:creationId xmlns:a16="http://schemas.microsoft.com/office/drawing/2014/main" id="{496984B4-3EB2-41CE-A1F7-FC46120A5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64500"/>
              </p:ext>
            </p:extLst>
          </p:nvPr>
        </p:nvGraphicFramePr>
        <p:xfrm>
          <a:off x="6867525" y="5219700"/>
          <a:ext cx="11731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1" name="Equation" r:id="rId12" imgW="888840" imgH="253800" progId="Equation.DSMT4">
                  <p:embed/>
                </p:oleObj>
              </mc:Choice>
              <mc:Fallback>
                <p:oleObj name="Equation" r:id="rId12" imgW="888840" imgH="253800" progId="Equation.DSMT4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09EC73D0-C070-4E59-A9D4-613C7F96F3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67525" y="5219700"/>
                        <a:ext cx="1173163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F3E2EC5F-A807-44F9-A844-6B3D8E4CE23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87" y="2430398"/>
            <a:ext cx="3217226" cy="2412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B76375-C5EC-4917-83F9-81CD5E3E65D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74" y="2430398"/>
            <a:ext cx="3217226" cy="2412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66CDA8B-1548-406C-A6EA-3AC05F69127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430398"/>
            <a:ext cx="3217226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9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AFE0A42-1552-46AE-9706-FB6ED218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8000"/>
            <a:ext cx="4800000" cy="3600000"/>
          </a:xfrm>
          <a:prstGeom prst="rect">
            <a:avLst/>
          </a:prstGeom>
        </p:spPr>
      </p:pic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1FCA7C7B-3C9B-458E-B8A4-9848FFB0A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77729"/>
              </p:ext>
            </p:extLst>
          </p:nvPr>
        </p:nvGraphicFramePr>
        <p:xfrm>
          <a:off x="5805216" y="349690"/>
          <a:ext cx="31384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1" name="Equation" r:id="rId4" imgW="2108160" imgH="533160" progId="Equation.DSMT4">
                  <p:embed/>
                </p:oleObj>
              </mc:Choice>
              <mc:Fallback>
                <p:oleObj name="Equation" r:id="rId4" imgW="2108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216" y="349690"/>
                        <a:ext cx="3138487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6B509B8B-4282-4E88-B62F-7097E6EE9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42" y="3258000"/>
            <a:ext cx="4800000" cy="3600000"/>
          </a:xfrm>
          <a:prstGeom prst="rect">
            <a:avLst/>
          </a:prstGeom>
        </p:spPr>
      </p:pic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9C231780-0E74-4FA2-9B53-A7322C32A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27632"/>
              </p:ext>
            </p:extLst>
          </p:nvPr>
        </p:nvGraphicFramePr>
        <p:xfrm>
          <a:off x="176169" y="1314658"/>
          <a:ext cx="795972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2" name="Equation" r:id="rId7" imgW="6019560" imgH="1460160" progId="Equation.DSMT4">
                  <p:embed/>
                </p:oleObj>
              </mc:Choice>
              <mc:Fallback>
                <p:oleObj name="Equation" r:id="rId7" imgW="601956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169" y="1314658"/>
                        <a:ext cx="795972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CD087BAA-F2F8-4926-B5CA-F1E8B16B0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92100"/>
              </p:ext>
            </p:extLst>
          </p:nvPr>
        </p:nvGraphicFramePr>
        <p:xfrm>
          <a:off x="176169" y="178472"/>
          <a:ext cx="5345064" cy="113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3" name="Equation" r:id="rId9" imgW="3771720" imgH="799920" progId="Equation.DSMT4">
                  <p:embed/>
                </p:oleObj>
              </mc:Choice>
              <mc:Fallback>
                <p:oleObj name="Equation" r:id="rId9" imgW="377172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169" y="178472"/>
                        <a:ext cx="5345064" cy="1136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8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BB8386-171F-4E28-86D2-330FE65D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16265"/>
              </p:ext>
            </p:extLst>
          </p:nvPr>
        </p:nvGraphicFramePr>
        <p:xfrm>
          <a:off x="4826001" y="3784852"/>
          <a:ext cx="3593692" cy="284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1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398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0.0064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4.52 </a:t>
                      </a:r>
                      <a:endParaRPr lang="en-US" altLang="zh-TW" sz="1000" b="0" u="none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0.0064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4.20 </a:t>
                      </a:r>
                      <a:endParaRPr lang="en-US" altLang="zh-TW" sz="1000" b="0" u="none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0.0062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2.55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0.88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1.11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0.26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0.21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1.31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1.33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2.33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2.38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3.23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3.27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4.04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4.03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4.52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4.44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0.0012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0.0013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4.99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0.0013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4.82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989E3F6-4ECA-4AC5-9181-A77C46944780}"/>
              </a:ext>
            </a:extLst>
          </p:cNvPr>
          <p:cNvSpPr txBox="1"/>
          <p:nvPr/>
        </p:nvSpPr>
        <p:spPr>
          <a:xfrm>
            <a:off x="4826001" y="3415521"/>
            <a:ext cx="287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10F model (100% Story drift)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4A1079-734A-4A44-9504-F975DCEC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32770"/>
              </p:ext>
            </p:extLst>
          </p:nvPr>
        </p:nvGraphicFramePr>
        <p:xfrm>
          <a:off x="724307" y="3784852"/>
          <a:ext cx="3593692" cy="284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1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398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1.21 </a:t>
                      </a:r>
                      <a:endParaRPr lang="en-US" altLang="zh-TW" sz="1000" b="0" u="none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0.89 </a:t>
                      </a:r>
                      <a:endParaRPr lang="en-US" altLang="zh-TW" sz="1000" b="0" u="none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0.05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0.0050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0.42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0.0053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0.57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0.59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2.61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2.65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2.23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0.0039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2.26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2.06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0.0030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2.12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0.0024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2.05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0.0012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2.13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0.0012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1.99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F02C958-1EDD-440D-B281-1A989707F379}"/>
              </a:ext>
            </a:extLst>
          </p:cNvPr>
          <p:cNvSpPr txBox="1"/>
          <p:nvPr/>
        </p:nvSpPr>
        <p:spPr>
          <a:xfrm>
            <a:off x="724307" y="3415521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10F model (90% Story drift)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6CBC83-49AC-4D91-8D2B-DE356D0A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4207"/>
              </p:ext>
            </p:extLst>
          </p:nvPr>
        </p:nvGraphicFramePr>
        <p:xfrm>
          <a:off x="2665405" y="568025"/>
          <a:ext cx="3593692" cy="284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1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398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2.41 </a:t>
                      </a:r>
                      <a:endParaRPr lang="en-US" altLang="zh-TW" sz="1000" b="0" u="none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  <a:endParaRPr lang="en-US" altLang="zh-TW" sz="1000" b="0" u="none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2.05 </a:t>
                      </a:r>
                      <a:endParaRPr lang="en-US" altLang="zh-TW" sz="1000" b="0" u="none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0.04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0.15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0.0050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1.35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1.30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1.88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2.20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2.23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2.52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2.52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2.70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2.64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2.92 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2.80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0E5188A-8954-4AAF-8AA1-7789D70DE57F}"/>
              </a:ext>
            </a:extLst>
          </p:cNvPr>
          <p:cNvSpPr txBox="1"/>
          <p:nvPr/>
        </p:nvSpPr>
        <p:spPr>
          <a:xfrm>
            <a:off x="2665405" y="198694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10F model (50% Story drift)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CE81DD-F430-413A-81A5-D803B9FCD461}"/>
              </a:ext>
            </a:extLst>
          </p:cNvPr>
          <p:cNvSpPr txBox="1"/>
          <p:nvPr/>
        </p:nvSpPr>
        <p:spPr>
          <a:xfrm>
            <a:off x="345735" y="403452"/>
            <a:ext cx="1938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case 1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(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多個反應譜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6A2062-69AD-4D6D-A638-6C90DDD2D269}"/>
              </a:ext>
            </a:extLst>
          </p:cNvPr>
          <p:cNvSpPr txBox="1"/>
          <p:nvPr/>
        </p:nvSpPr>
        <p:spPr>
          <a:xfrm>
            <a:off x="348763" y="123444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誤差比較</a:t>
            </a:r>
            <a:r>
              <a:rPr lang="en-US" altLang="zh-CN" dirty="0"/>
              <a:t>(</a:t>
            </a:r>
            <a:r>
              <a:rPr lang="zh-CN" altLang="en-US" dirty="0"/>
              <a:t>均勻配置</a:t>
            </a:r>
            <a:r>
              <a:rPr lang="en-US" altLang="zh-CN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7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BB8386-171F-4E28-86D2-330FE65D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37931"/>
              </p:ext>
            </p:extLst>
          </p:nvPr>
        </p:nvGraphicFramePr>
        <p:xfrm>
          <a:off x="4826001" y="3784852"/>
          <a:ext cx="3593692" cy="284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1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398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3.89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6.26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0.0010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7.01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6.88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989E3F6-4ECA-4AC5-9181-A77C46944780}"/>
              </a:ext>
            </a:extLst>
          </p:cNvPr>
          <p:cNvSpPr txBox="1"/>
          <p:nvPr/>
        </p:nvSpPr>
        <p:spPr>
          <a:xfrm>
            <a:off x="4826001" y="3415521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10F model (25% Story drift)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4A1079-734A-4A44-9504-F975DCEC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63869"/>
              </p:ext>
            </p:extLst>
          </p:nvPr>
        </p:nvGraphicFramePr>
        <p:xfrm>
          <a:off x="724307" y="3784852"/>
          <a:ext cx="3593692" cy="284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1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398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6.38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0.0010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0.0010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7.43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0.0010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7.34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F02C958-1EDD-440D-B281-1A989707F379}"/>
              </a:ext>
            </a:extLst>
          </p:cNvPr>
          <p:cNvSpPr txBox="1"/>
          <p:nvPr/>
        </p:nvSpPr>
        <p:spPr>
          <a:xfrm>
            <a:off x="724307" y="3415521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10F model (10% Story drift)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6CBC83-49AC-4D91-8D2B-DE356D0A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97148"/>
              </p:ext>
            </p:extLst>
          </p:nvPr>
        </p:nvGraphicFramePr>
        <p:xfrm>
          <a:off x="2665405" y="568025"/>
          <a:ext cx="3593692" cy="284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1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398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1.93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3.59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6.25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24494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0.0009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0.0010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6.85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0.0010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6.74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0E5188A-8954-4AAF-8AA1-7789D70DE57F}"/>
              </a:ext>
            </a:extLst>
          </p:cNvPr>
          <p:cNvSpPr txBox="1"/>
          <p:nvPr/>
        </p:nvSpPr>
        <p:spPr>
          <a:xfrm>
            <a:off x="2665405" y="198694"/>
            <a:ext cx="26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10F model (0% Story drift)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CE81DD-F430-413A-81A5-D803B9FCD461}"/>
              </a:ext>
            </a:extLst>
          </p:cNvPr>
          <p:cNvSpPr txBox="1"/>
          <p:nvPr/>
        </p:nvSpPr>
        <p:spPr>
          <a:xfrm>
            <a:off x="345735" y="403452"/>
            <a:ext cx="1938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case 1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(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多個反應譜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6A2062-69AD-4D6D-A638-6C90DDD2D269}"/>
              </a:ext>
            </a:extLst>
          </p:cNvPr>
          <p:cNvSpPr txBox="1"/>
          <p:nvPr/>
        </p:nvSpPr>
        <p:spPr>
          <a:xfrm>
            <a:off x="348763" y="123444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誤差比較</a:t>
            </a:r>
            <a:r>
              <a:rPr lang="en-US" altLang="zh-CN" dirty="0"/>
              <a:t>(</a:t>
            </a:r>
            <a:r>
              <a:rPr lang="zh-CN" altLang="en-US" dirty="0"/>
              <a:t>均勻配置</a:t>
            </a:r>
            <a:r>
              <a:rPr lang="en-US" altLang="zh-CN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7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3EDCA5A-19DD-4F0C-B5DE-48888B4BDC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1762" y="1333908"/>
          <a:ext cx="363147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2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60076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1784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2.36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64711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270739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5.74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657151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6.44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4663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96845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04486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13601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7.83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13814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978320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0.0012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8.14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8.18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8274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620A32-2F02-4F46-855A-1F3DFC0C2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6021"/>
              </p:ext>
            </p:extLst>
          </p:nvPr>
        </p:nvGraphicFramePr>
        <p:xfrm>
          <a:off x="664654" y="1333908"/>
          <a:ext cx="363147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2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60076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1784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2.16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1.26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1.64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b="0" u="none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64711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2.73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270739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657151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4663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96845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04486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13601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13814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978320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82746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87EC4C-2365-40F8-8608-277A9CF2B431}"/>
              </a:ext>
            </a:extLst>
          </p:cNvPr>
          <p:cNvSpPr txBox="1"/>
          <p:nvPr/>
        </p:nvSpPr>
        <p:spPr>
          <a:xfrm>
            <a:off x="345735" y="403452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case 1(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多個反應譜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DCF7D-68D5-4C83-AED8-BB1C14DAE324}"/>
              </a:ext>
            </a:extLst>
          </p:cNvPr>
          <p:cNvSpPr txBox="1"/>
          <p:nvPr/>
        </p:nvSpPr>
        <p:spPr>
          <a:xfrm>
            <a:off x="4847874" y="964576"/>
            <a:ext cx="287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20F model (100% Story drift)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BBA57B-F8A8-4D39-808E-4A7BF83B3D7C}"/>
              </a:ext>
            </a:extLst>
          </p:cNvPr>
          <p:cNvSpPr txBox="1"/>
          <p:nvPr/>
        </p:nvSpPr>
        <p:spPr>
          <a:xfrm>
            <a:off x="664654" y="964576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20F model (90% Story drift)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90D157-4420-417D-A00D-CE0C5EAEEAEB}"/>
              </a:ext>
            </a:extLst>
          </p:cNvPr>
          <p:cNvSpPr txBox="1"/>
          <p:nvPr/>
        </p:nvSpPr>
        <p:spPr>
          <a:xfrm>
            <a:off x="3485805" y="4496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誤差比較</a:t>
            </a:r>
            <a:r>
              <a:rPr lang="en-US" altLang="zh-CN" dirty="0"/>
              <a:t>(</a:t>
            </a:r>
            <a:r>
              <a:rPr lang="zh-CN" altLang="en-US" dirty="0"/>
              <a:t>均勻配置</a:t>
            </a:r>
            <a:r>
              <a:rPr lang="en-US" altLang="zh-CN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77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3EDCA5A-19DD-4F0C-B5DE-48888B4B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76769"/>
              </p:ext>
            </p:extLst>
          </p:nvPr>
        </p:nvGraphicFramePr>
        <p:xfrm>
          <a:off x="4931762" y="1333908"/>
          <a:ext cx="363147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2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60076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1784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2.42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2.99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3.53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3.97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1.65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64711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270739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657151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4663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96845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04486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4.09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13601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3.86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13814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3.68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978320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0.0009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0.0009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0.28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0.0009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3.57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8274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620A32-2F02-4F46-855A-1F3DFC0C2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98783"/>
              </p:ext>
            </p:extLst>
          </p:nvPr>
        </p:nvGraphicFramePr>
        <p:xfrm>
          <a:off x="664654" y="1333908"/>
          <a:ext cx="363147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2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760076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1264357609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413391720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271610364"/>
                    </a:ext>
                  </a:extLst>
                </a:gridCol>
              </a:tblGrid>
              <a:tr h="1784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CCQC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GCQC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Error(%)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10554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3.79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75302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7518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9394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3.83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025215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4069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57000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35650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78024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647112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2707397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657151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4663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968453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4.14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044869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136016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3.88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138141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3.71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978320"/>
                  </a:ext>
                </a:extLst>
              </a:tr>
              <a:tr h="17841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0.0009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82746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87EC4C-2365-40F8-8608-277A9CF2B431}"/>
              </a:ext>
            </a:extLst>
          </p:cNvPr>
          <p:cNvSpPr txBox="1"/>
          <p:nvPr/>
        </p:nvSpPr>
        <p:spPr>
          <a:xfrm>
            <a:off x="345735" y="403452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case 1(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多個反應譜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7DCF7D-68D5-4C83-AED8-BB1C14DAE324}"/>
              </a:ext>
            </a:extLst>
          </p:cNvPr>
          <p:cNvSpPr txBox="1"/>
          <p:nvPr/>
        </p:nvSpPr>
        <p:spPr>
          <a:xfrm>
            <a:off x="4847874" y="964576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20F model (10% Story drift)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BBA57B-F8A8-4D39-808E-4A7BF83B3D7C}"/>
              </a:ext>
            </a:extLst>
          </p:cNvPr>
          <p:cNvSpPr txBox="1"/>
          <p:nvPr/>
        </p:nvSpPr>
        <p:spPr>
          <a:xfrm>
            <a:off x="664654" y="964576"/>
            <a:ext cx="26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20F model (0% Story drift)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90D157-4420-417D-A00D-CE0C5EAEEAEB}"/>
              </a:ext>
            </a:extLst>
          </p:cNvPr>
          <p:cNvSpPr txBox="1"/>
          <p:nvPr/>
        </p:nvSpPr>
        <p:spPr>
          <a:xfrm>
            <a:off x="3485805" y="4496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誤差比較</a:t>
            </a:r>
            <a:r>
              <a:rPr lang="en-US" altLang="zh-CN" dirty="0"/>
              <a:t>(</a:t>
            </a:r>
            <a:r>
              <a:rPr lang="zh-CN" altLang="en-US" dirty="0"/>
              <a:t>均勻配置</a:t>
            </a:r>
            <a:r>
              <a:rPr lang="en-US" altLang="zh-CN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17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AD57DC-AC84-41A7-93FA-4089C4D2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75" y="452697"/>
            <a:ext cx="5547414" cy="14269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4D15CD-6FD2-4F77-A821-31C9C7EAB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27" y="2421278"/>
            <a:ext cx="4676146" cy="20154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7C095B1-7B8B-44E7-8B69-5C5058CC8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160" y="4718842"/>
            <a:ext cx="5735680" cy="1686461"/>
          </a:xfrm>
          <a:prstGeom prst="rect">
            <a:avLst/>
          </a:prstGeom>
        </p:spPr>
      </p:pic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DE0BA79C-4107-40E2-9329-479ADEC58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32495"/>
              </p:ext>
            </p:extLst>
          </p:nvPr>
        </p:nvGraphicFramePr>
        <p:xfrm>
          <a:off x="67753" y="452697"/>
          <a:ext cx="3402493" cy="136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8" name="Equation" r:id="rId6" imgW="2349500" imgH="939800" progId="Equation.DSMT4">
                  <p:embed/>
                </p:oleObj>
              </mc:Choice>
              <mc:Fallback>
                <p:oleObj name="Equation" r:id="rId6" imgW="2349500" imgH="939800" progId="Equation.DSMT4">
                  <p:embed/>
                  <p:pic>
                    <p:nvPicPr>
                      <p:cNvPr id="47123" name="Object 21">
                        <a:extLst>
                          <a:ext uri="{FF2B5EF4-FFF2-40B4-BE49-F238E27FC236}">
                            <a16:creationId xmlns:a16="http://schemas.microsoft.com/office/drawing/2014/main" id="{969476F6-D300-4008-BDC8-8EBDC58E6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3" y="452697"/>
                        <a:ext cx="3402493" cy="1364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20A414-BB59-40BF-ABA2-A9CBBB03A132}"/>
              </a:ext>
            </a:extLst>
          </p:cNvPr>
          <p:cNvCxnSpPr>
            <a:cxnSpLocks/>
          </p:cNvCxnSpPr>
          <p:nvPr/>
        </p:nvCxnSpPr>
        <p:spPr>
          <a:xfrm flipV="1">
            <a:off x="307731" y="254978"/>
            <a:ext cx="2822331" cy="1688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7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99966C-C753-4436-85E8-5FE8929B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0000" cy="34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11416-7D2F-434D-9BCA-9EE93B3AA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00" y="0"/>
            <a:ext cx="4560000" cy="34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4B3C9B3-FCE1-4B04-9D24-A440432D0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00" y="3438001"/>
            <a:ext cx="4560000" cy="34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52615F-9D4A-4455-BBB3-45C443D2E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0" y="5297508"/>
            <a:ext cx="4560000" cy="13407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DCE31D-DD3C-4227-974B-702277797516}"/>
              </a:ext>
            </a:extLst>
          </p:cNvPr>
          <p:cNvSpPr/>
          <p:nvPr/>
        </p:nvSpPr>
        <p:spPr>
          <a:xfrm>
            <a:off x="2155971" y="6041296"/>
            <a:ext cx="1602297" cy="42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139AE0F-4E2F-41FF-9803-BFB22BDF9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16" y="3612022"/>
            <a:ext cx="3868828" cy="16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E1AE325-C8F7-4E49-B5FF-9D5046D5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6" y="3438001"/>
            <a:ext cx="4560000" cy="34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1227DC9-82CF-4034-8ED2-810127D6D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0000" cy="342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3CA5B86-9AF6-459C-A115-693C67C81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27" y="3438001"/>
            <a:ext cx="4560000" cy="342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2FA031C-CBB4-414F-9F98-1BC3BA9A8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27" y="0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CA9C5E-735A-4C95-9F07-27A552FAF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35409"/>
              </p:ext>
            </p:extLst>
          </p:nvPr>
        </p:nvGraphicFramePr>
        <p:xfrm>
          <a:off x="206551" y="1915886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4.707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4.801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19.87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22709" y="551363"/>
            <a:ext cx="303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多筆地震最佳化比較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(Case1)(</a:t>
            </a:r>
            <a:r>
              <a:rPr lang="zh-CN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多個反應譜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7BC0E733-67FD-4318-AD27-30857B22110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6552" y="2497620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6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7BC0E733-67FD-4318-AD27-30857B221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52" y="2497620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01B1A4E-376F-4735-88F2-4A0DA122730B}"/>
              </a:ext>
            </a:extLst>
          </p:cNvPr>
          <p:cNvSpPr txBox="1"/>
          <p:nvPr/>
        </p:nvSpPr>
        <p:spPr>
          <a:xfrm>
            <a:off x="4909416" y="73602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用各最佳化結果之配置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以直接積分檢核設計地震之反應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311498A-4D2B-4308-BC5E-A2835845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1779"/>
              </p:ext>
            </p:extLst>
          </p:nvPr>
        </p:nvGraphicFramePr>
        <p:xfrm>
          <a:off x="4791512" y="1915886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7.076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D5C97C2E-D11A-461C-9DC5-4FA00E24A0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91513" y="2497620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7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D5C97C2E-D11A-461C-9DC5-4FA00E24A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513" y="2497620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C6EDA0C-6010-4E46-AFC5-1AD571378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73529"/>
              </p:ext>
            </p:extLst>
          </p:nvPr>
        </p:nvGraphicFramePr>
        <p:xfrm>
          <a:off x="206551" y="4415799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8.386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7.569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7.565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A5174007-8FCE-433F-A5EA-FA8F06FDCC4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6552" y="4997533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8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18" name="物件 17">
                        <a:extLst>
                          <a:ext uri="{FF2B5EF4-FFF2-40B4-BE49-F238E27FC236}">
                            <a16:creationId xmlns:a16="http://schemas.microsoft.com/office/drawing/2014/main" id="{A5174007-8FCE-433F-A5EA-FA8F06FDC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52" y="4997533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4C97168-E946-4178-80D5-8A4C714C9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0017"/>
              </p:ext>
            </p:extLst>
          </p:nvPr>
        </p:nvGraphicFramePr>
        <p:xfrm>
          <a:off x="4791512" y="4415799"/>
          <a:ext cx="4145938" cy="19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30">
                  <a:extLst>
                    <a:ext uri="{9D8B030D-6E8A-4147-A177-3AD203B41FA5}">
                      <a16:colId xmlns:a16="http://schemas.microsoft.com/office/drawing/2014/main" val="258244385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1558422595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4161407383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273267021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306988155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40F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GCQC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均勻配置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1117539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8.697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16821"/>
                  </a:ext>
                </a:extLst>
              </a:tr>
              <a:tr h="38988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RI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7048484"/>
                  </a:ext>
                </a:extLst>
              </a:tr>
              <a:tr h="6921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Time(s)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38513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5509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3341422"/>
                  </a:ext>
                </a:extLst>
              </a:tr>
            </a:tbl>
          </a:graphicData>
        </a:graphic>
      </p:graphicFrame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1B5272D-0451-41AA-8245-BB416584C8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91513" y="4997533"/>
          <a:ext cx="760916" cy="2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9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1B5272D-0451-41AA-8245-BB416584C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513" y="4997533"/>
                        <a:ext cx="760916" cy="24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3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15001</TotalTime>
  <Words>1576</Words>
  <Application>Microsoft Office PowerPoint</Application>
  <PresentationFormat>如螢幕大小 (4:3)</PresentationFormat>
  <Paragraphs>1279</Paragraphs>
  <Slides>15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Arial Unicode MS</vt:lpstr>
      <vt:lpstr>等线</vt:lpstr>
      <vt:lpstr>微軟正黑體</vt:lpstr>
      <vt:lpstr>新細明體</vt:lpstr>
      <vt:lpstr>Arial</vt:lpstr>
      <vt:lpstr>Calibri</vt:lpstr>
      <vt:lpstr>Calibri Light</vt:lpstr>
      <vt:lpstr>Office 佈景主題</vt:lpstr>
      <vt:lpstr>Equation</vt:lpstr>
      <vt:lpstr>Group Meeting (43)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Yi Lu</dc:creator>
  <cp:lastModifiedBy>Yi Lu</cp:lastModifiedBy>
  <cp:revision>1016</cp:revision>
  <dcterms:created xsi:type="dcterms:W3CDTF">2017-07-27T12:46:26Z</dcterms:created>
  <dcterms:modified xsi:type="dcterms:W3CDTF">2018-05-30T16:01:36Z</dcterms:modified>
</cp:coreProperties>
</file>