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314" r:id="rId5"/>
    <p:sldId id="341" r:id="rId6"/>
    <p:sldId id="342" r:id="rId7"/>
    <p:sldId id="340" r:id="rId8"/>
    <p:sldId id="344" r:id="rId9"/>
    <p:sldId id="346" r:id="rId10"/>
    <p:sldId id="345" r:id="rId11"/>
    <p:sldId id="347" r:id="rId12"/>
    <p:sldId id="348" r:id="rId13"/>
    <p:sldId id="360" r:id="rId14"/>
    <p:sldId id="351" r:id="rId15"/>
    <p:sldId id="353" r:id="rId16"/>
    <p:sldId id="354" r:id="rId17"/>
    <p:sldId id="357" r:id="rId18"/>
    <p:sldId id="358" r:id="rId19"/>
    <p:sldId id="359" r:id="rId20"/>
    <p:sldId id="361" r:id="rId21"/>
    <p:sldId id="343" r:id="rId22"/>
    <p:sldId id="363" r:id="rId23"/>
    <p:sldId id="364" r:id="rId24"/>
    <p:sldId id="337" r:id="rId25"/>
    <p:sldId id="36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584C80-1018-4972-BE03-E1562CDFAEDB}">
          <p14:sldIdLst>
            <p14:sldId id="314"/>
          </p14:sldIdLst>
        </p14:section>
        <p14:section name="Conclusion" id="{AAA4072D-61F0-49D8-BAF3-3D284BCFE51B}">
          <p14:sldIdLst>
            <p14:sldId id="341"/>
            <p14:sldId id="342"/>
          </p14:sldIdLst>
        </p14:section>
        <p14:section name="Solution" id="{BAE265A5-6F9B-4034-A220-DF395E6FE09F}">
          <p14:sldIdLst>
            <p14:sldId id="340"/>
            <p14:sldId id="344"/>
            <p14:sldId id="346"/>
            <p14:sldId id="345"/>
            <p14:sldId id="347"/>
            <p14:sldId id="348"/>
            <p14:sldId id="360"/>
          </p14:sldIdLst>
        </p14:section>
        <p14:section name="Detail" id="{1963315B-7002-42F0-B854-93965D3DE996}">
          <p14:sldIdLst>
            <p14:sldId id="351"/>
            <p14:sldId id="353"/>
          </p14:sldIdLst>
        </p14:section>
        <p14:section name="Data" id="{A2C87504-C315-4124-AC29-38E80F41892A}">
          <p14:sldIdLst>
            <p14:sldId id="354"/>
            <p14:sldId id="357"/>
            <p14:sldId id="358"/>
          </p14:sldIdLst>
        </p14:section>
        <p14:section name="Verification" id="{A563E0BF-8194-4940-BBA0-F6DDBF2AFE41}">
          <p14:sldIdLst>
            <p14:sldId id="359"/>
            <p14:sldId id="361"/>
          </p14:sldIdLst>
        </p14:section>
        <p14:section name="Plan" id="{77203660-41C4-4762-8AC8-15A4EB98A800}">
          <p14:sldIdLst>
            <p14:sldId id="343"/>
            <p14:sldId id="363"/>
            <p14:sldId id="364"/>
            <p14:sldId id="337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81417" autoAdjust="0"/>
  </p:normalViewPr>
  <p:slideViewPr>
    <p:cSldViewPr snapToGrid="0">
      <p:cViewPr>
        <p:scale>
          <a:sx n="75" d="100"/>
          <a:sy n="75" d="100"/>
        </p:scale>
        <p:origin x="1656" y="486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由於很複雜，先記得最終的結果</a:t>
            </a:r>
          </a:p>
          <a:p>
            <a:pPr lvl="1"/>
            <a:r>
              <a:rPr lang="zh-TW" altLang="en-US" dirty="0" smtClean="0">
                <a:effectLst/>
              </a:rPr>
              <a:t>欣詮、高雄 學校取 </a:t>
            </a:r>
            <a:r>
              <a:rPr lang="en-US" altLang="zh-TW" dirty="0" err="1" smtClean="0">
                <a:effectLst/>
              </a:rPr>
              <a:t>etabs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圖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高雄</a:t>
            </a:r>
          </a:p>
          <a:p>
            <a:pPr lvl="1"/>
            <a:r>
              <a:rPr lang="en-US" altLang="zh-TW" dirty="0" smtClean="0">
                <a:effectLst/>
              </a:rPr>
              <a:t>ETABS </a:t>
            </a:r>
            <a:r>
              <a:rPr lang="zh-TW" altLang="en-US" dirty="0" smtClean="0">
                <a:effectLst/>
              </a:rPr>
              <a:t>如果用 </a:t>
            </a:r>
            <a:r>
              <a:rPr lang="en-US" altLang="zh-TW" dirty="0" smtClean="0">
                <a:effectLst/>
              </a:rPr>
              <a:t>copy </a:t>
            </a:r>
            <a:r>
              <a:rPr lang="zh-TW" altLang="en-US" dirty="0" smtClean="0">
                <a:effectLst/>
              </a:rPr>
              <a:t>的 資料量太大會有問題</a:t>
            </a:r>
          </a:p>
          <a:p>
            <a:pPr lvl="2"/>
            <a:r>
              <a:rPr lang="zh-TW" altLang="en-US" dirty="0" smtClean="0">
                <a:effectLst/>
              </a:rPr>
              <a:t>排序會亂掉</a:t>
            </a:r>
          </a:p>
          <a:p>
            <a:pPr lvl="2"/>
            <a:r>
              <a:rPr lang="zh-TW" altLang="en-US" dirty="0" smtClean="0">
                <a:effectLst/>
              </a:rPr>
              <a:t>只不過在寫程式的時候就有想到這個問題 所以之前寫就有想說亂掉也沒關係</a:t>
            </a:r>
          </a:p>
          <a:p>
            <a:pPr lvl="2"/>
            <a:r>
              <a:rPr lang="zh-TW" altLang="en-US" dirty="0" smtClean="0">
                <a:effectLst/>
              </a:rPr>
              <a:t>但是因為沒有測試過</a:t>
            </a:r>
          </a:p>
          <a:p>
            <a:pPr lvl="2"/>
            <a:r>
              <a:rPr lang="zh-TW" altLang="en-US" dirty="0" smtClean="0">
                <a:effectLst/>
              </a:rPr>
              <a:t>所以才發現亂掉會很麻煩</a:t>
            </a:r>
          </a:p>
          <a:p>
            <a:pPr lvl="2"/>
            <a:r>
              <a:rPr lang="zh-TW" altLang="en-US" dirty="0" smtClean="0">
                <a:effectLst/>
              </a:rPr>
              <a:t>如果要改寫又很難保證有效能的同時 邏輯複雜度不會增加太多</a:t>
            </a:r>
          </a:p>
          <a:p>
            <a:pPr lvl="2"/>
            <a:r>
              <a:rPr lang="zh-TW" altLang="en-US" dirty="0" smtClean="0">
                <a:effectLst/>
              </a:rPr>
              <a:t>所以秉持著能簡單做決不困難做的原則</a:t>
            </a:r>
          </a:p>
          <a:p>
            <a:pPr lvl="2"/>
            <a:r>
              <a:rPr lang="zh-TW" altLang="en-US" dirty="0" smtClean="0">
                <a:effectLst/>
              </a:rPr>
              <a:t>重寫資料讀取的方式 變成 </a:t>
            </a:r>
            <a:r>
              <a:rPr lang="en-US" altLang="zh-TW" dirty="0" err="1" smtClean="0">
                <a:effectLst/>
              </a:rPr>
              <a:t>mdb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再變成 </a:t>
            </a:r>
            <a:r>
              <a:rPr lang="en-US" altLang="zh-TW" dirty="0" smtClean="0">
                <a:effectLst/>
              </a:rPr>
              <a:t>excel </a:t>
            </a:r>
            <a:r>
              <a:rPr lang="zh-TW" altLang="en-US" dirty="0" smtClean="0">
                <a:effectLst/>
              </a:rPr>
              <a:t>輸出</a:t>
            </a:r>
          </a:p>
          <a:p>
            <a:pPr lvl="2"/>
            <a:r>
              <a:rPr lang="zh-TW" altLang="en-US" dirty="0" smtClean="0">
                <a:effectLst/>
              </a:rPr>
              <a:t>變成 </a:t>
            </a:r>
            <a:r>
              <a:rPr lang="en-US" altLang="zh-TW" dirty="0" smtClean="0">
                <a:effectLst/>
              </a:rPr>
              <a:t>excel </a:t>
            </a:r>
            <a:r>
              <a:rPr lang="zh-TW" altLang="en-US" dirty="0" smtClean="0">
                <a:effectLst/>
              </a:rPr>
              <a:t>輸出 這樣排序就不會亂掉</a:t>
            </a:r>
          </a:p>
          <a:p>
            <a:pPr lvl="2"/>
            <a:r>
              <a:rPr lang="zh-TW" altLang="en-US" dirty="0" smtClean="0">
                <a:effectLst/>
              </a:rPr>
              <a:t>雖然第一次讀取會比較慢</a:t>
            </a:r>
          </a:p>
          <a:p>
            <a:pPr lvl="2"/>
            <a:r>
              <a:rPr lang="zh-TW" altLang="en-US" dirty="0" smtClean="0">
                <a:effectLst/>
              </a:rPr>
              <a:t>但第一次讀取完會建立快取檔</a:t>
            </a:r>
          </a:p>
          <a:p>
            <a:pPr lvl="2"/>
            <a:r>
              <a:rPr lang="zh-TW" altLang="en-US" dirty="0" smtClean="0">
                <a:effectLst/>
              </a:rPr>
              <a:t>所以之後 </a:t>
            </a:r>
            <a:r>
              <a:rPr lang="en-US" altLang="zh-TW" dirty="0" smtClean="0">
                <a:effectLst/>
              </a:rPr>
              <a:t>run </a:t>
            </a:r>
            <a:r>
              <a:rPr lang="zh-TW" altLang="en-US" dirty="0" smtClean="0">
                <a:effectLst/>
              </a:rPr>
              <a:t>就不會太慢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50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使用比例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7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各梁長區間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764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各支各層梁主筋量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159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驗證非線性</a:t>
            </a:r>
          </a:p>
          <a:p>
            <a:pPr lvl="1"/>
            <a:r>
              <a:rPr lang="zh-TW" altLang="en-US" dirty="0" smtClean="0">
                <a:effectLst/>
              </a:rPr>
              <a:t>簡單 </a:t>
            </a:r>
            <a:r>
              <a:rPr lang="en-US" altLang="zh-TW" dirty="0" smtClean="0">
                <a:effectLst/>
              </a:rPr>
              <a:t>model =&gt; model </a:t>
            </a:r>
            <a:r>
              <a:rPr lang="zh-TW" altLang="en-US" dirty="0" smtClean="0">
                <a:effectLst/>
              </a:rPr>
              <a:t>圖</a:t>
            </a:r>
          </a:p>
          <a:p>
            <a:pPr lvl="1"/>
            <a:r>
              <a:rPr lang="zh-TW" altLang="en-US" dirty="0" smtClean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068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驗證非線性</a:t>
            </a:r>
          </a:p>
          <a:p>
            <a:pPr lvl="1"/>
            <a:r>
              <a:rPr lang="zh-TW" altLang="en-US" dirty="0" smtClean="0">
                <a:effectLst/>
              </a:rPr>
              <a:t>簡單 </a:t>
            </a:r>
            <a:r>
              <a:rPr lang="en-US" altLang="zh-TW" dirty="0" smtClean="0">
                <a:effectLst/>
              </a:rPr>
              <a:t>model =&gt; model </a:t>
            </a:r>
            <a:r>
              <a:rPr lang="zh-TW" altLang="en-US" dirty="0" smtClean="0">
                <a:effectLst/>
              </a:rPr>
              <a:t>圖</a:t>
            </a:r>
          </a:p>
          <a:p>
            <a:pPr lvl="1"/>
            <a:r>
              <a:rPr lang="zh-TW" altLang="en-US" dirty="0" smtClean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1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剪力筋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23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原本的更慘</a:t>
            </a:r>
            <a:endParaRPr lang="en-US" altLang="zh-TW" dirty="0" smtClean="0"/>
          </a:p>
          <a:p>
            <a:r>
              <a:rPr lang="zh-TW" altLang="en-US" dirty="0" smtClean="0"/>
              <a:t>首先從傳統斷筋下手</a:t>
            </a:r>
            <a:endParaRPr lang="en-US" altLang="zh-TW" dirty="0" smtClean="0"/>
          </a:p>
          <a:p>
            <a:r>
              <a:rPr lang="zh-TW" altLang="en-US" dirty="0" smtClean="0"/>
              <a:t>傳統</a:t>
            </a:r>
            <a:r>
              <a:rPr lang="zh-TW" altLang="en-US" dirty="0" smtClean="0"/>
              <a:t>斷筋 </a:t>
            </a:r>
            <a:r>
              <a:rPr lang="en-US" altLang="zh-TW" dirty="0" smtClean="0"/>
              <a:t>1/5</a:t>
            </a:r>
            <a:r>
              <a:rPr lang="zh-TW" altLang="en-US" dirty="0" smtClean="0"/>
              <a:t>，還沒有 </a:t>
            </a:r>
            <a:r>
              <a:rPr lang="en-US" altLang="zh-TW" dirty="0" smtClean="0"/>
              <a:t>1/7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1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傳統斷筋 </a:t>
            </a:r>
            <a:r>
              <a:rPr lang="en-US" altLang="zh-TW" dirty="0" smtClean="0">
                <a:effectLst/>
              </a:rPr>
              <a:t>max(</a:t>
            </a:r>
            <a:r>
              <a:rPr lang="en-US" altLang="zh-TW" dirty="0" err="1" smtClean="0">
                <a:effectLst/>
              </a:rPr>
              <a:t>ld</a:t>
            </a:r>
            <a:r>
              <a:rPr lang="en-US" altLang="zh-TW" dirty="0" smtClean="0">
                <a:effectLst/>
              </a:rPr>
              <a:t>, 1/3 span)</a:t>
            </a:r>
          </a:p>
          <a:p>
            <a:pPr lvl="1"/>
            <a:r>
              <a:rPr lang="zh-TW" altLang="en-US" dirty="0" smtClean="0">
                <a:effectLst/>
              </a:rPr>
              <a:t>簡算法延伸長度比梁長還長 取最大直接配</a:t>
            </a:r>
          </a:p>
          <a:p>
            <a:r>
              <a:rPr lang="en-US" dirty="0" smtClean="0"/>
              <a:t>1140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箍筋 </a:t>
            </a:r>
            <a:r>
              <a:rPr lang="en-US" altLang="zh-TW" dirty="0" smtClean="0">
                <a:effectLst/>
              </a:rPr>
              <a:t>drop size 0.3%</a:t>
            </a:r>
          </a:p>
          <a:p>
            <a:pPr lvl="1"/>
            <a:r>
              <a:rPr lang="zh-TW" altLang="en-US" dirty="0" smtClean="0">
                <a:effectLst/>
              </a:rPr>
              <a:t>因為我們延伸長度的計算不算入雙箍的情況</a:t>
            </a:r>
          </a:p>
          <a:p>
            <a:pPr lvl="1"/>
            <a:r>
              <a:rPr lang="zh-TW" altLang="en-US" dirty="0" smtClean="0">
                <a:effectLst/>
              </a:rPr>
              <a:t>所以如果算入雙箍轉承單箍</a:t>
            </a:r>
          </a:p>
          <a:p>
            <a:pPr lvl="1"/>
            <a:r>
              <a:rPr lang="zh-TW" altLang="en-US" dirty="0" smtClean="0">
                <a:effectLst/>
              </a:rPr>
              <a:t>減少一點點 幾乎沒差</a:t>
            </a:r>
          </a:p>
          <a:p>
            <a:pPr lvl="1"/>
            <a:r>
              <a:rPr lang="zh-TW" altLang="en-US" dirty="0" smtClean="0">
                <a:effectLst/>
              </a:rPr>
              <a:t>進一步 計算雙箍面積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2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RCAD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比較</a:t>
            </a:r>
          </a:p>
          <a:p>
            <a:pPr lvl="1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由於輸出不一致 只能一支支比較</a:t>
            </a:r>
          </a:p>
          <a:p>
            <a:pPr lvl="1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有的多有的少 非常難比較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76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傳統不保守 不符合 混凝土結構設計規範 </a:t>
            </a:r>
            <a:r>
              <a:rPr lang="en-US" altLang="zh-TW" dirty="0" smtClean="0"/>
              <a:t>401-100 R5.11.2 </a:t>
            </a:r>
          </a:p>
          <a:p>
            <a:r>
              <a:rPr lang="en-US" dirty="0" smtClean="0"/>
              <a:t>1140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60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傳統不經濟 </a:t>
            </a:r>
            <a:endParaRPr lang="en-US" dirty="0" smtClean="0"/>
          </a:p>
          <a:p>
            <a:r>
              <a:rPr lang="en-US" dirty="0" smtClean="0"/>
              <a:t>828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效果不好的地方用傳統斷筋</a:t>
            </a:r>
          </a:p>
          <a:p>
            <a:pPr lvl="1"/>
            <a:r>
              <a:rPr lang="en-US" altLang="zh-TW" dirty="0" smtClean="0">
                <a:effectLst/>
              </a:rPr>
              <a:t>93.50 =&gt; 93.23</a:t>
            </a:r>
          </a:p>
          <a:p>
            <a:pPr lvl="1"/>
            <a:r>
              <a:rPr lang="en-US" altLang="zh-TW" dirty="0" smtClean="0">
                <a:effectLst/>
              </a:rPr>
              <a:t>101.04 =&gt; 97.80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五點斷筋 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03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ETABS </a:t>
            </a:r>
            <a:r>
              <a:rPr lang="zh-TW" altLang="en-US" dirty="0" smtClean="0"/>
              <a:t>鋼筋定義</a:t>
            </a:r>
            <a:r>
              <a:rPr lang="zh-TW" altLang="en-US" dirty="0" smtClean="0"/>
              <a:t>修改 </a:t>
            </a:r>
            <a:r>
              <a:rPr lang="en-US" altLang="zh-TW" dirty="0" smtClean="0"/>
              <a:t>=&gt; CSN </a:t>
            </a:r>
            <a:r>
              <a:rPr lang="zh-TW" altLang="en-US" dirty="0" smtClean="0"/>
              <a:t>圖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多出 </a:t>
            </a:r>
            <a:r>
              <a:rPr lang="en-US" altLang="zh-TW" dirty="0" smtClean="0"/>
              <a:t>0.05 drop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5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em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(7)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版面配置區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NEXT STEP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4108" y="2008405"/>
            <a:ext cx="1393062" cy="21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1029" y="2355705"/>
            <a:ext cx="1981773" cy="18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27196" y="4882896"/>
            <a:ext cx="107978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43497" y="4881477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93.5%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16840" y="5754043"/>
            <a:ext cx="100283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97.8%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43497" y="5754043"/>
            <a:ext cx="100764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r">
              <a:lnSpc>
                <a:spcPct val="120000"/>
              </a:lnSpc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93.2%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72923" y="4308760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6825589" y="1270000"/>
            <a:ext cx="0" cy="508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251" y="2699720"/>
            <a:ext cx="4323319" cy="21164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7546251" y="1435372"/>
            <a:ext cx="204511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MULTI CUT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2768936" y="1437270"/>
            <a:ext cx="332232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TRATIONAL REPLACE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952974" y="5436220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381915" y="5442913"/>
            <a:ext cx="0" cy="38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DETAIL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15" y="2712984"/>
            <a:ext cx="4344006" cy="297697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40" y="2712984"/>
            <a:ext cx="3602831" cy="23376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66800" y="2712984"/>
            <a:ext cx="156709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5% DROP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946400" y="2712984"/>
            <a:ext cx="0" cy="3643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985000" y="3881809"/>
            <a:ext cx="480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TOO MUCH </a:t>
            </a:r>
            <a:r>
              <a:rPr lang="en-US" altLang="zh-TW" dirty="0" smtClean="0"/>
              <a:t>DATA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0" y="2000250"/>
            <a:ext cx="6438900" cy="2524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000250"/>
            <a:ext cx="3352800" cy="17907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762500" y="29845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REBAR SIZE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68" y="2010170"/>
            <a:ext cx="5249063" cy="13537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967" y="4393693"/>
            <a:ext cx="5249063" cy="13537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10248900" y="2247900"/>
            <a:ext cx="0" cy="69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10248900" y="4584700"/>
            <a:ext cx="0" cy="97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BEAM LENGTH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968" y="1288431"/>
            <a:ext cx="5249063" cy="26884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68" y="4616890"/>
            <a:ext cx="5249063" cy="9724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058400" y="1288431"/>
            <a:ext cx="9787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058400" y="5153666"/>
            <a:ext cx="9787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0198100" y="2908300"/>
            <a:ext cx="0" cy="1068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98100" y="4619400"/>
            <a:ext cx="0" cy="53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8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966" y="4367411"/>
            <a:ext cx="5249063" cy="230706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351712" cy="701731"/>
          </a:xfrm>
        </p:spPr>
        <p:txBody>
          <a:bodyPr/>
          <a:lstStyle/>
          <a:p>
            <a:r>
              <a:rPr lang="zh-TW" altLang="en-US" dirty="0"/>
              <a:t>各支各層梁主</a:t>
            </a:r>
            <a:r>
              <a:rPr lang="zh-TW" altLang="en-US" dirty="0" smtClean="0"/>
              <a:t>筋體積 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1616131"/>
            <a:ext cx="1393062" cy="216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98" y="4170560"/>
            <a:ext cx="1981773" cy="18000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049698" y="4157860"/>
            <a:ext cx="10088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106935" y="2932558"/>
            <a:ext cx="106695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r>
              <a:rPr lang="en-US" altLang="zh-TW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2000" baseline="30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06935" y="6247053"/>
            <a:ext cx="10669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Unit: cm</a:t>
            </a:r>
            <a:r>
              <a:rPr lang="en-US" altLang="zh-TW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2000" baseline="30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65" y="2022486"/>
            <a:ext cx="5249063" cy="135373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7EEFCD4-4F19-4A20-82C3-086EF0785D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56" y="268458"/>
            <a:ext cx="2057944" cy="15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5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708" y="2001837"/>
            <a:ext cx="3765292" cy="449475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9752012" cy="1311128"/>
          </a:xfrm>
        </p:spPr>
        <p:txBody>
          <a:bodyPr/>
          <a:lstStyle/>
          <a:p>
            <a:r>
              <a:rPr lang="en-US" altLang="zh-TW" dirty="0" smtClean="0"/>
              <a:t>NONLINEAR</a:t>
            </a:r>
            <a:r>
              <a:rPr lang="zh-TW" altLang="en-US" dirty="0" smtClean="0"/>
              <a:t> </a:t>
            </a:r>
            <a:r>
              <a:rPr lang="en-US" altLang="zh-TW" dirty="0"/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5384800" y="2006600"/>
            <a:ext cx="3108030" cy="319472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STORYS,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BAY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HEIGHT: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BEAM: 60x80cm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COLUMN: 60x60cm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SPAN: 6m</a:t>
            </a:r>
          </a:p>
          <a:p>
            <a:pPr algn="l"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台北一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區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0625" y="2802526"/>
            <a:ext cx="1393062" cy="21600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067799" y="2001837"/>
            <a:ext cx="279871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ACTUAL PROJECT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8610600" y="2001837"/>
            <a:ext cx="0" cy="4354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708" y="2001837"/>
            <a:ext cx="3765292" cy="449475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342312" cy="1311128"/>
          </a:xfrm>
        </p:spPr>
        <p:txBody>
          <a:bodyPr/>
          <a:lstStyle/>
          <a:p>
            <a:r>
              <a:rPr lang="en-US" altLang="zh-TW" dirty="0" smtClean="0"/>
              <a:t>NONLINEAR</a:t>
            </a:r>
            <a:r>
              <a:rPr lang="zh-TW" altLang="en-US" dirty="0" smtClean="0"/>
              <a:t> </a:t>
            </a:r>
            <a:r>
              <a:rPr lang="en-US" altLang="zh-TW" dirty="0"/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5381330" y="2001837"/>
            <a:ext cx="4436471" cy="267765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BENCHMARK: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FOLLOW IDA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nd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MODE PUSHOVER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MPA, MMC, APA</a:t>
            </a:r>
          </a:p>
          <a:p>
            <a:pPr algn="l">
              <a:lnSpc>
                <a:spcPct val="120000"/>
              </a:lnSpc>
            </a:pP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95410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 smtClean="0">
                <a:solidFill>
                  <a:schemeClr val="accent2"/>
                </a:solidFill>
              </a:rPr>
              <a:t>NEXT WEEK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651403"/>
            <a:ext cx="1692000" cy="39446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物流中心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2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NOW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延伸長度雙</a:t>
            </a:r>
            <a:r>
              <a:rPr lang="zh-TW" altLang="en-US" dirty="0"/>
              <a:t>箍</a:t>
            </a:r>
            <a:r>
              <a:rPr lang="zh-TW" altLang="en-US" dirty="0" smtClean="0"/>
              <a:t>面積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NOW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693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zh-TW" altLang="en-US" dirty="0" smtClean="0"/>
              <a:t>五點斷筋</a:t>
            </a:r>
            <a:endParaRPr lang="fr-FR" altLang="zh-TW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5" y="2026815"/>
            <a:ext cx="2438569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 smtClean="0">
                <a:solidFill>
                  <a:schemeClr val="accent3"/>
                </a:solidFill>
              </a:rPr>
              <a:t>NEXT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非</a:t>
            </a:r>
            <a:r>
              <a:rPr lang="zh-TW" altLang="en-US" dirty="0" smtClean="0"/>
              <a:t>線性 </a:t>
            </a:r>
            <a:r>
              <a:rPr lang="en-US" altLang="zh-TW" dirty="0" smtClean="0"/>
              <a:t>BENCHMARK</a:t>
            </a:r>
            <a:endParaRPr lang="en-US" altLang="zh-TW" dirty="0" smtClean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545959" y="5614612"/>
            <a:ext cx="630942" cy="58580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剪力筋</a:t>
            </a:r>
          </a:p>
          <a:p>
            <a:pPr algn="l">
              <a:lnSpc>
                <a:spcPct val="120000"/>
              </a:lnSpc>
            </a:pPr>
            <a:r>
              <a:rPr lang="zh-TW" alt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成本</a:t>
            </a:r>
            <a:endParaRPr lang="zh-TW" alt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6877" y="550863"/>
            <a:ext cx="8884435" cy="58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2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545114" y="1948741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101.0%</a:t>
            </a:r>
            <a:endParaRPr lang="zh-TW" altLang="en-US" sz="4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545114" y="3384790"/>
            <a:ext cx="1584729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102.5%</a:t>
            </a:r>
            <a:endParaRPr lang="zh-TW" altLang="en-US" sz="4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</a:t>
            </a:r>
            <a:r>
              <a:rPr lang="en-US" altLang="zh-TW" sz="4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.2%</a:t>
            </a:r>
            <a:endParaRPr lang="zh-TW" altLang="en-US" sz="4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3323987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欣詮建設中和福祥段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0" y="125366"/>
            <a:ext cx="9590087" cy="65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9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</p:spTree>
    <p:extLst>
      <p:ext uri="{BB962C8B-B14F-4D97-AF65-F5344CB8AC3E}">
        <p14:creationId xmlns:p14="http://schemas.microsoft.com/office/powerpoint/2010/main" val="41539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46103" y="1948741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</a:t>
            </a:r>
            <a:r>
              <a:rPr lang="en-US" altLang="zh-TW" sz="4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.5%</a:t>
            </a:r>
            <a:endParaRPr lang="zh-TW" altLang="en-US" sz="4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19842" y="3384790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4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2.4%</a:t>
            </a:r>
            <a:endParaRPr lang="zh-TW" altLang="en-US" sz="4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</a:t>
            </a:r>
            <a:r>
              <a:rPr lang="en-US" altLang="zh-TW" sz="4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.7%</a:t>
            </a:r>
            <a:endParaRPr lang="zh-TW" altLang="en-US" sz="4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86703"/>
            <a:ext cx="6095238" cy="4552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286703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7355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97610" y="5942552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1/5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0493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80021" y="5942552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/5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82250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06310" y="5942552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1/5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719193" y="55266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288721" y="5942552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/5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702300" y="34290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TRADITION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62409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221550" y="60600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58493" y="606007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2700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5400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1200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168838" y="990600"/>
            <a:ext cx="36644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626992" y="1533809"/>
            <a:ext cx="309956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ax( </a:t>
            </a:r>
            <a:r>
              <a:rPr lang="en-US" altLang="zh-TW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1/3*span )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6894615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376785" y="2705100"/>
            <a:ext cx="47224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/3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弧形接點 28"/>
          <p:cNvCxnSpPr/>
          <p:nvPr/>
        </p:nvCxnSpPr>
        <p:spPr>
          <a:xfrm>
            <a:off x="6210300" y="3263900"/>
            <a:ext cx="3035300" cy="120736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461544" y="4166570"/>
            <a:ext cx="20864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 length &lt; 0?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321759" y="4445869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97" y="2712877"/>
            <a:ext cx="1916963" cy="1401067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IMPROVE </a:t>
            </a:r>
            <a:r>
              <a:rPr lang="en-US" altLang="zh-TW" dirty="0" err="1" smtClean="0"/>
              <a:t>ld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745" y="2712879"/>
            <a:ext cx="1916963" cy="167733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2712879"/>
            <a:ext cx="1916963" cy="1677333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631" y="2712879"/>
            <a:ext cx="1916963" cy="14010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47745" y="4880795"/>
            <a:ext cx="3282694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spacing &lt; MIN_SPACING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UPGRADE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802" y="4880795"/>
            <a:ext cx="1812997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irst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S 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blipFill>
                <a:blip r:embed="rId7"/>
                <a:stretch>
                  <a:fillRect l="-7619" t="-4661" r="-25079" b="-42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709631" y="4880795"/>
            <a:ext cx="2044791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DROP DOUBLE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5464" y="2523392"/>
            <a:ext cx="2485296" cy="29893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907807" y="1964886"/>
            <a:ext cx="152060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FINISHED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81222" y="1964886"/>
            <a:ext cx="565000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NEXT: CONSIDER DOUBLE STIRRUPS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770812" cy="1311128"/>
          </a:xfrm>
        </p:spPr>
        <p:txBody>
          <a:bodyPr/>
          <a:lstStyle/>
          <a:p>
            <a:r>
              <a:rPr lang="en-US" altLang="zh-TW" dirty="0"/>
              <a:t>COMPARE WITH RCAD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44662"/>
            <a:ext cx="6096000" cy="45624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7500" y="3804760"/>
            <a:ext cx="18537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56400" y="2842077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61636" y="1744662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67297" y="2163135"/>
            <a:ext cx="98200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19297" y="5471588"/>
            <a:ext cx="98200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45903" y="4708225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9586912" cy="2048766"/>
          </a:xfrm>
        </p:spPr>
        <p:txBody>
          <a:bodyPr/>
          <a:lstStyle/>
          <a:p>
            <a:r>
              <a:rPr lang="en-US" altLang="zh-TW" dirty="0"/>
              <a:t>CHECK BEAM ONE BY ONE</a:t>
            </a:r>
          </a:p>
          <a:p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7181" y="1762409"/>
            <a:ext cx="6095238" cy="4552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8154" y="3216331"/>
            <a:ext cx="4301420" cy="30955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48116" y="2010559"/>
            <a:ext cx="4662495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混凝土結構設計規範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401-100 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38154" y="2725785"/>
            <a:ext cx="10765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R5.11.2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19600" y="4253301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403126" y="3216331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82311" y="2481018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77172" y="5059118"/>
            <a:ext cx="17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166416" y="4284932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1311128"/>
          </a:xfrm>
        </p:spPr>
        <p:txBody>
          <a:bodyPr/>
          <a:lstStyle/>
          <a:p>
            <a:r>
              <a:rPr lang="en-US" altLang="zh-TW" dirty="0"/>
              <a:t>CHECK BEAM ONE BY ONE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62409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19600" y="4253301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90626" y="2566794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28611" y="1720849"/>
            <a:ext cx="2511585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82%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56208" y="4722145"/>
            <a:ext cx="2455480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CUT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18539" y="5083319"/>
            <a:ext cx="18203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698</Words>
  <Application>Microsoft Office PowerPoint</Application>
  <PresentationFormat>寬螢幕</PresentationFormat>
  <Paragraphs>246</Paragraphs>
  <Slides>22</Slides>
  <Notes>16</Notes>
  <HiddenSlides>4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208</cp:revision>
  <dcterms:created xsi:type="dcterms:W3CDTF">2015-10-12T10:51:44Z</dcterms:created>
  <dcterms:modified xsi:type="dcterms:W3CDTF">2018-12-05T13:48:11Z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