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1"/>
  </p:notesMasterIdLst>
  <p:sldIdLst>
    <p:sldId id="314" r:id="rId5"/>
    <p:sldId id="368" r:id="rId6"/>
    <p:sldId id="369" r:id="rId7"/>
    <p:sldId id="370" r:id="rId8"/>
    <p:sldId id="372" r:id="rId9"/>
    <p:sldId id="374" r:id="rId10"/>
    <p:sldId id="376" r:id="rId11"/>
    <p:sldId id="367" r:id="rId12"/>
    <p:sldId id="329" r:id="rId13"/>
    <p:sldId id="375" r:id="rId14"/>
    <p:sldId id="318" r:id="rId15"/>
    <p:sldId id="319" r:id="rId16"/>
    <p:sldId id="321" r:id="rId17"/>
    <p:sldId id="322" r:id="rId18"/>
    <p:sldId id="323" r:id="rId19"/>
    <p:sldId id="324" r:id="rId20"/>
    <p:sldId id="326" r:id="rId21"/>
    <p:sldId id="327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77" r:id="rId31"/>
    <p:sldId id="388" r:id="rId32"/>
    <p:sldId id="378" r:id="rId33"/>
    <p:sldId id="379" r:id="rId34"/>
    <p:sldId id="256" r:id="rId35"/>
    <p:sldId id="257" r:id="rId36"/>
    <p:sldId id="262" r:id="rId37"/>
    <p:sldId id="278" r:id="rId38"/>
    <p:sldId id="258" r:id="rId39"/>
    <p:sldId id="266" r:id="rId40"/>
    <p:sldId id="292" r:id="rId41"/>
    <p:sldId id="293" r:id="rId42"/>
    <p:sldId id="287" r:id="rId43"/>
    <p:sldId id="286" r:id="rId44"/>
    <p:sldId id="310" r:id="rId45"/>
    <p:sldId id="263" r:id="rId46"/>
    <p:sldId id="264" r:id="rId47"/>
    <p:sldId id="295" r:id="rId48"/>
    <p:sldId id="283" r:id="rId49"/>
    <p:sldId id="267" r:id="rId50"/>
    <p:sldId id="284" r:id="rId51"/>
    <p:sldId id="309" r:id="rId52"/>
    <p:sldId id="268" r:id="rId53"/>
    <p:sldId id="269" r:id="rId54"/>
    <p:sldId id="271" r:id="rId55"/>
    <p:sldId id="313" r:id="rId56"/>
    <p:sldId id="274" r:id="rId57"/>
    <p:sldId id="302" r:id="rId58"/>
    <p:sldId id="273" r:id="rId59"/>
    <p:sldId id="279" r:id="rId60"/>
    <p:sldId id="280" r:id="rId61"/>
    <p:sldId id="308" r:id="rId62"/>
    <p:sldId id="281" r:id="rId63"/>
    <p:sldId id="282" r:id="rId64"/>
    <p:sldId id="275" r:id="rId65"/>
    <p:sldId id="307" r:id="rId66"/>
    <p:sldId id="290" r:id="rId67"/>
    <p:sldId id="291" r:id="rId68"/>
    <p:sldId id="289" r:id="rId69"/>
    <p:sldId id="301" r:id="rId70"/>
    <p:sldId id="300" r:id="rId71"/>
    <p:sldId id="297" r:id="rId72"/>
    <p:sldId id="298" r:id="rId73"/>
    <p:sldId id="299" r:id="rId74"/>
    <p:sldId id="296" r:id="rId75"/>
    <p:sldId id="294" r:id="rId76"/>
    <p:sldId id="312" r:id="rId77"/>
    <p:sldId id="311" r:id="rId78"/>
    <p:sldId id="303" r:id="rId79"/>
    <p:sldId id="306" r:id="rId8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314"/>
            <p14:sldId id="368"/>
            <p14:sldId id="369"/>
            <p14:sldId id="370"/>
            <p14:sldId id="372"/>
            <p14:sldId id="374"/>
            <p14:sldId id="376"/>
            <p14:sldId id="367"/>
            <p14:sldId id="329"/>
            <p14:sldId id="375"/>
            <p14:sldId id="318"/>
            <p14:sldId id="319"/>
            <p14:sldId id="321"/>
            <p14:sldId id="322"/>
            <p14:sldId id="323"/>
            <p14:sldId id="324"/>
            <p14:sldId id="326"/>
            <p14:sldId id="327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77"/>
            <p14:sldId id="388"/>
            <p14:sldId id="378"/>
            <p14:sldId id="379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FFFFF"/>
    <a:srgbClr val="3498DB"/>
    <a:srgbClr val="E7E6E6"/>
    <a:srgbClr val="FE1359"/>
    <a:srgbClr val="FAF8F9"/>
    <a:srgbClr val="F9E5D7"/>
    <a:srgbClr val="1B1B1B"/>
    <a:srgbClr val="FAFAFA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3326" autoAdjust="0"/>
  </p:normalViewPr>
  <p:slideViewPr>
    <p:cSldViewPr snapToGrid="0">
      <p:cViewPr varScale="1">
        <p:scale>
          <a:sx n="108" d="100"/>
          <a:sy n="108" d="100"/>
        </p:scale>
        <p:origin x="420" y="96"/>
      </p:cViewPr>
      <p:guideLst>
        <p:guide orient="horz" pos="2137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Splice\SmartSplice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Splice\SmartSplice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下</a:t>
            </a:r>
            <a:r>
              <a:rPr lang="zh-TW"/>
              <a:t>層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'最佳化斷筋點 TEST'!$C$15:$C$18</c:f>
              <c:strCache>
                <c:ptCount val="1"/>
                <c:pt idx="0">
                  <c:v>初始斷筋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'最佳化斷筋點 TEST'!$F$17:$BM$17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F7-4013-A258-4E4AF0D79528}"/>
            </c:ext>
          </c:extLst>
        </c:ser>
        <c:ser>
          <c:idx val="1"/>
          <c:order val="1"/>
          <c:tx>
            <c:strRef>
              <c:f>'最佳化斷筋點 TEST'!$C$23:$C$26</c:f>
              <c:strCache>
                <c:ptCount val="1"/>
                <c:pt idx="0">
                  <c:v>多點斷筋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'最佳化斷筋點 TEST'!$F$25:$BM$25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F7-4013-A258-4E4AF0D79528}"/>
            </c:ext>
          </c:extLst>
        </c:ser>
        <c:ser>
          <c:idx val="3"/>
          <c:order val="2"/>
          <c:tx>
            <c:strRef>
              <c:f>'最佳化斷筋點 TEST'!$C$31:$C$34</c:f>
              <c:strCache>
                <c:ptCount val="1"/>
                <c:pt idx="0">
                  <c:v>多點斷筋 + 延伸長度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'最佳化斷筋點 TEST'!$F$33:$BM$33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F7-4013-A258-4E4AF0D79528}"/>
            </c:ext>
          </c:extLst>
        </c:ser>
        <c:ser>
          <c:idx val="2"/>
          <c:order val="3"/>
          <c:tx>
            <c:strRef>
              <c:f>'最佳化斷筋點 TEST'!$C$35:$C$38</c:f>
              <c:strCache>
                <c:ptCount val="1"/>
                <c:pt idx="0">
                  <c:v>多點斷筋 + 延伸長度 修正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'最佳化斷筋點 TEST'!$F$37:$BM$37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1F7-4013-A258-4E4AF0D79528}"/>
            </c:ext>
          </c:extLst>
        </c:ser>
        <c:ser>
          <c:idx val="4"/>
          <c:order val="4"/>
          <c:tx>
            <c:strRef>
              <c:f>'最佳化斷筋點 TEST'!$C$39:$C$42</c:f>
              <c:strCache>
                <c:ptCount val="1"/>
                <c:pt idx="0">
                  <c:v>三點斷筋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'最佳化斷筋點 TEST'!$F$41:$BM$41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1F7-4013-A258-4E4AF0D79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9492255"/>
        <c:axId val="1819727487"/>
      </c:lineChart>
      <c:catAx>
        <c:axId val="17194922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819727487"/>
        <c:crosses val="autoZero"/>
        <c:auto val="1"/>
        <c:lblAlgn val="ctr"/>
        <c:lblOffset val="100"/>
        <c:noMultiLvlLbl val="0"/>
      </c:catAx>
      <c:valAx>
        <c:axId val="181972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1949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上層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'最佳化斷筋點 TEST'!$C$15:$C$18</c:f>
              <c:strCache>
                <c:ptCount val="1"/>
                <c:pt idx="0">
                  <c:v>初始斷筋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'最佳化斷筋點 TEST'!$F$15:$BM$15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AD-453E-94B1-D15B846C8BBA}"/>
            </c:ext>
          </c:extLst>
        </c:ser>
        <c:ser>
          <c:idx val="1"/>
          <c:order val="1"/>
          <c:tx>
            <c:strRef>
              <c:f>'最佳化斷筋點 TEST'!$C$23:$C$26</c:f>
              <c:strCache>
                <c:ptCount val="1"/>
                <c:pt idx="0">
                  <c:v>多點斷筋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'最佳化斷筋點 TEST'!$F$23:$BM$23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6</c:v>
                </c:pt>
                <c:pt idx="3">
                  <c:v>6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6</c:v>
                </c:pt>
                <c:pt idx="57">
                  <c:v>6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AD-453E-94B1-D15B846C8BBA}"/>
            </c:ext>
          </c:extLst>
        </c:ser>
        <c:ser>
          <c:idx val="3"/>
          <c:order val="2"/>
          <c:tx>
            <c:strRef>
              <c:f>'最佳化斷筋點 TEST'!$C$31:$C$34</c:f>
              <c:strCache>
                <c:ptCount val="1"/>
                <c:pt idx="0">
                  <c:v>多點斷筋 + 延伸長度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'最佳化斷筋點 TEST'!$F$31:$BM$31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6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AD-453E-94B1-D15B846C8BBA}"/>
            </c:ext>
          </c:extLst>
        </c:ser>
        <c:ser>
          <c:idx val="2"/>
          <c:order val="3"/>
          <c:tx>
            <c:strRef>
              <c:f>'最佳化斷筋點 TEST'!$C$35:$C$38</c:f>
              <c:strCache>
                <c:ptCount val="1"/>
                <c:pt idx="0">
                  <c:v>多點斷筋 + 延伸長度 修正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'最佳化斷筋點 TEST'!$F$35:$BM$35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6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AD-453E-94B1-D15B846C8BBA}"/>
            </c:ext>
          </c:extLst>
        </c:ser>
        <c:ser>
          <c:idx val="4"/>
          <c:order val="4"/>
          <c:tx>
            <c:strRef>
              <c:f>'最佳化斷筋點 TEST'!$C$39:$C$42</c:f>
              <c:strCache>
                <c:ptCount val="1"/>
                <c:pt idx="0">
                  <c:v>三點斷筋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'最佳化斷筋點 TEST'!$F$39:$BM$39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CAD-453E-94B1-D15B846C8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9492255"/>
        <c:axId val="1819727487"/>
      </c:lineChart>
      <c:catAx>
        <c:axId val="17194922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819727487"/>
        <c:crosses val="autoZero"/>
        <c:auto val="1"/>
        <c:lblAlgn val="ctr"/>
        <c:lblOffset val="100"/>
        <c:noMultiLvlLbl val="0"/>
      </c:catAx>
      <c:valAx>
        <c:axId val="181972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1949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80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Department of Civil and Environmental Engineering; Stanford University; CA 94305-4020; U.S.A.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54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Pattern </a:t>
            </a:r>
            <a:r>
              <a:rPr lang="fi-FI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fix , fix pin , pin-fix , pin-pin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88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035539" y="4136231"/>
            <a:ext cx="1548000" cy="163121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 </a:t>
            </a:r>
            <a:r>
              <a:rPr lang="fr-FR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(WITHOUT ETABS)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27503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5538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9468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211433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27503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ETABS/SAP DEMAND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19467" y="4136231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11431" y="4136231"/>
            <a:ext cx="1548000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TIME HISTORY ANALYSIS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980104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61752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77435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7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F8DC14-A601-4B10-B2F5-C42A4FE31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PRECONDITION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391D295-11BF-4718-91CB-6AFBEFD78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CF3A50-2C28-480B-8FE6-83656F9591CE}"/>
              </a:ext>
            </a:extLst>
          </p:cNvPr>
          <p:cNvSpPr txBox="1"/>
          <p:nvPr/>
        </p:nvSpPr>
        <p:spPr>
          <a:xfrm>
            <a:off x="1917453" y="3392488"/>
            <a:ext cx="123367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GIRDER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E3FDEF3-1828-4495-B4A1-7C16B743DA95}"/>
              </a:ext>
            </a:extLst>
          </p:cNvPr>
          <p:cNvSpPr txBox="1"/>
          <p:nvPr/>
        </p:nvSpPr>
        <p:spPr>
          <a:xfrm>
            <a:off x="4239929" y="2454859"/>
            <a:ext cx="553901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FORCE(EARTHQUAKE OR WIND)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LOAD(DEAD LIVE)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E7C286-A79A-4022-AEA9-6085FE50FE4A}"/>
              </a:ext>
            </a:extLst>
          </p:cNvPr>
          <p:cNvSpPr txBox="1"/>
          <p:nvPr/>
        </p:nvSpPr>
        <p:spPr>
          <a:xfrm>
            <a:off x="4239929" y="4146182"/>
            <a:ext cx="6350391" cy="14219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</a:t>
            </a: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VERTICAL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FORCE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EARTH PRESSURE, GROUND WATER PRESSURE, OR PRESSURE OF BULK MATERIALS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3932808" y="2478088"/>
            <a:ext cx="0" cy="914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32808" y="4146182"/>
            <a:ext cx="0" cy="144675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5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32D6371-0CEF-4471-B3E0-5A861A08D2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PRECONDITION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F71E66-4E7F-45AF-8890-C74360E82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7E997A1-8E87-451B-85D0-AB2B4ED05252}"/>
              </a:ext>
            </a:extLst>
          </p:cNvPr>
          <p:cNvSpPr txBox="1"/>
          <p:nvPr/>
        </p:nvSpPr>
        <p:spPr>
          <a:xfrm>
            <a:off x="2082696" y="1419244"/>
            <a:ext cx="386285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BOUNDARY CONDITION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D9545A-7532-4214-8B1D-D01BB0898919}"/>
              </a:ext>
            </a:extLst>
          </p:cNvPr>
          <p:cNvSpPr txBox="1"/>
          <p:nvPr/>
        </p:nvSpPr>
        <p:spPr>
          <a:xfrm>
            <a:off x="2878234" y="2371839"/>
            <a:ext cx="113588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FIX-FIX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81E8AA-56A3-4423-AA6B-7792E0AB8B9F}"/>
              </a:ext>
            </a:extLst>
          </p:cNvPr>
          <p:cNvSpPr txBox="1"/>
          <p:nvPr/>
        </p:nvSpPr>
        <p:spPr>
          <a:xfrm>
            <a:off x="7055893" y="5255045"/>
            <a:ext cx="129939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PIN-PIN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A85C5CE-E8D3-4F1F-BA45-34CF19EA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504" y="106270"/>
            <a:ext cx="2155033" cy="20840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68D6EFB-D77E-45AE-9174-3E3F7211E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684" y="2371839"/>
            <a:ext cx="2155032" cy="20840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A327FCB-AF36-4D26-8C06-1561CC3F4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684" y="4637406"/>
            <a:ext cx="2155032" cy="20840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3C08D06-E9D6-4096-935A-86D440B17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538" y="3413873"/>
            <a:ext cx="2767281" cy="267615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137647" y="1011265"/>
            <a:ext cx="121764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FIX-PIN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45287" y="3133155"/>
            <a:ext cx="141000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FIX-FREE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6096000" y="772357"/>
            <a:ext cx="0" cy="5264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538" y="3010506"/>
            <a:ext cx="2767281" cy="40336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3234" y="5820822"/>
            <a:ext cx="1554103" cy="2159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3181" y="3694591"/>
            <a:ext cx="1554211" cy="22353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3181" y="1588947"/>
            <a:ext cx="1554211" cy="2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E55DE532-EDE5-4021-9971-3962D8803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BAF4B9-B901-4EF9-8688-1F354D74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A8AEF9-3837-47D5-BE6B-78E01D49DD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1749" y="1553000"/>
            <a:ext cx="5008501" cy="3752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9114EC7-FC1B-4699-9438-E42F8993A176}"/>
              </a:ext>
            </a:extLst>
          </p:cNvPr>
          <p:cNvSpPr txBox="1"/>
          <p:nvPr/>
        </p:nvSpPr>
        <p:spPr>
          <a:xfrm>
            <a:off x="4635589" y="3148282"/>
            <a:ext cx="299184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26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8421387" y="3799472"/>
            <a:ext cx="3121624" cy="561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IMPROVE: BIG 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538473" y="4276724"/>
            <a:ext cx="1113735" cy="27557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3B3DF4-DF2D-41D4-91FA-4BA07F2A1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1E490D-839F-4FA9-9AFD-FDEF21D7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1749" y="1553000"/>
            <a:ext cx="5008501" cy="3752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8CA03D3-EF2F-4141-BD88-D5328765B26D}"/>
              </a:ext>
            </a:extLst>
          </p:cNvPr>
          <p:cNvSpPr txBox="1"/>
          <p:nvPr/>
        </p:nvSpPr>
        <p:spPr>
          <a:xfrm>
            <a:off x="8312191" y="921275"/>
            <a:ext cx="3340017" cy="238828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+ 1.6W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+ 1.0E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+ 1.0E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D1FCB36-35FC-4783-B26C-C500E8903A3B}"/>
              </a:ext>
            </a:extLst>
          </p:cNvPr>
          <p:cNvGrpSpPr/>
          <p:nvPr/>
        </p:nvGrpSpPr>
        <p:grpSpPr>
          <a:xfrm>
            <a:off x="838200" y="4201994"/>
            <a:ext cx="2563783" cy="2533415"/>
            <a:chOff x="4386943" y="0"/>
            <a:chExt cx="3547155" cy="3588003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94E84C1-6A10-4D30-9F3A-D03B694A6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6943" y="0"/>
              <a:ext cx="3547155" cy="342431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F035D2B-493A-4FB8-BE57-49108E114A9F}"/>
                </a:ext>
              </a:extLst>
            </p:cNvPr>
            <p:cNvSpPr txBox="1"/>
            <p:nvPr/>
          </p:nvSpPr>
          <p:spPr>
            <a:xfrm>
              <a:off x="4390217" y="2260066"/>
              <a:ext cx="3543881" cy="1327937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94%</a:t>
              </a:r>
            </a:p>
            <a:p>
              <a:pPr algn="ctr">
                <a:lnSpc>
                  <a:spcPct val="120000"/>
                </a:lnSpc>
              </a:pPr>
              <a:endPara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15E31D-A87F-4A9C-A4DC-1B945CDC9BF8}"/>
              </a:ext>
            </a:extLst>
          </p:cNvPr>
          <p:cNvSpPr txBox="1"/>
          <p:nvPr/>
        </p:nvSpPr>
        <p:spPr>
          <a:xfrm>
            <a:off x="839788" y="384400"/>
            <a:ext cx="2615203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(SDL + SLAB) LL 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BAND SPAN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A667B09-6E4F-47C6-9311-74954F747F81}"/>
                  </a:ext>
                </a:extLst>
              </p:cNvPr>
              <p:cNvSpPr/>
              <p:nvPr/>
            </p:nvSpPr>
            <p:spPr>
              <a:xfrm>
                <a:off x="3981069" y="472756"/>
                <a:ext cx="110844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A667B09-6E4F-47C6-9311-74954F747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069" y="472756"/>
                <a:ext cx="1108445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4E0AC10F-7EF1-4EBA-AD22-179D665E80BF}"/>
              </a:ext>
            </a:extLst>
          </p:cNvPr>
          <p:cNvSpPr txBox="1"/>
          <p:nvPr/>
        </p:nvSpPr>
        <p:spPr>
          <a:xfrm>
            <a:off x="3403571" y="64270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1BB521E-7DFF-4AF8-BD8F-61D0FAB68D14}"/>
                  </a:ext>
                </a:extLst>
              </p:cNvPr>
              <p:cNvSpPr txBox="1"/>
              <p:nvPr/>
            </p:nvSpPr>
            <p:spPr>
              <a:xfrm>
                <a:off x="3114994" y="2887165"/>
                <a:ext cx="679993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1BB521E-7DFF-4AF8-BD8F-61D0FAB68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94" y="2887165"/>
                <a:ext cx="679993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FAE0B61-7845-48E0-A227-9D7B4B10342E}"/>
                  </a:ext>
                </a:extLst>
              </p:cNvPr>
              <p:cNvSpPr txBox="1"/>
              <p:nvPr/>
            </p:nvSpPr>
            <p:spPr>
              <a:xfrm>
                <a:off x="1715095" y="2875206"/>
                <a:ext cx="679994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FAE0B61-7845-48E0-A227-9D7B4B103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095" y="2875206"/>
                <a:ext cx="679994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4DC435A4-445F-4F47-9B10-564299E977B1}"/>
              </a:ext>
            </a:extLst>
          </p:cNvPr>
          <p:cNvSpPr txBox="1"/>
          <p:nvPr/>
        </p:nvSpPr>
        <p:spPr>
          <a:xfrm>
            <a:off x="2464663" y="2639949"/>
            <a:ext cx="651781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50%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F35A42D-D9D5-453C-82BC-F91128480433}"/>
              </a:ext>
            </a:extLst>
          </p:cNvPr>
          <p:cNvSpPr txBox="1"/>
          <p:nvPr/>
        </p:nvSpPr>
        <p:spPr>
          <a:xfrm>
            <a:off x="2552828" y="3055704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7269C3-49A4-4A9D-8169-893A5CAF5337}"/>
              </a:ext>
            </a:extLst>
          </p:cNvPr>
          <p:cNvSpPr txBox="1"/>
          <p:nvPr/>
        </p:nvSpPr>
        <p:spPr>
          <a:xfrm>
            <a:off x="5423098" y="5517062"/>
            <a:ext cx="57781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0.9 * Mn = 0.9 * </a:t>
            </a: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0.9d &gt;= Mu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454719" y="3306692"/>
            <a:ext cx="78322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0AC10F-7EF1-4EBA-AD22-179D665E80BF}"/>
              </a:ext>
            </a:extLst>
          </p:cNvPr>
          <p:cNvSpPr txBox="1"/>
          <p:nvPr/>
        </p:nvSpPr>
        <p:spPr>
          <a:xfrm>
            <a:off x="8960993" y="3306243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538473" y="4127568"/>
            <a:ext cx="1325619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SPAN STORY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ACA07D-4BC0-45BB-87C2-C0079DAE19CD}"/>
              </a:ext>
            </a:extLst>
          </p:cNvPr>
          <p:cNvSpPr txBox="1"/>
          <p:nvPr/>
        </p:nvSpPr>
        <p:spPr>
          <a:xfrm>
            <a:off x="1355578" y="2234857"/>
            <a:ext cx="3340017" cy="238828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endParaRPr lang="zh-TW" altLang="en-US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AFE186F-329C-4E07-BBD7-A97798100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F75712-3051-486E-960E-006B061B1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6DB40A7-017D-4010-A771-BBE69003AD98}"/>
              </a:ext>
            </a:extLst>
          </p:cNvPr>
          <p:cNvGrpSpPr/>
          <p:nvPr/>
        </p:nvGrpSpPr>
        <p:grpSpPr>
          <a:xfrm>
            <a:off x="5827921" y="1552999"/>
            <a:ext cx="5008501" cy="3752000"/>
            <a:chOff x="3591749" y="1553000"/>
            <a:chExt cx="5008501" cy="3752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46D0599-939A-438D-BF0B-7E9807D3B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593D8F8C-6753-47D3-A61B-569BF7A91695}"/>
                </a:ext>
              </a:extLst>
            </p:cNvPr>
            <p:cNvCxnSpPr/>
            <p:nvPr/>
          </p:nvCxnSpPr>
          <p:spPr>
            <a:xfrm>
              <a:off x="4239491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66B260C-2595-4D23-857F-AD7273C7CD2E}"/>
                </a:ext>
              </a:extLst>
            </p:cNvPr>
            <p:cNvCxnSpPr>
              <a:cxnSpLocks/>
            </p:cNvCxnSpPr>
            <p:nvPr/>
          </p:nvCxnSpPr>
          <p:spPr>
            <a:xfrm>
              <a:off x="4239491" y="2032000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1BAF2F8-5CAB-4330-90DC-CE358C952438}"/>
                </a:ext>
              </a:extLst>
            </p:cNvPr>
            <p:cNvCxnSpPr/>
            <p:nvPr/>
          </p:nvCxnSpPr>
          <p:spPr>
            <a:xfrm>
              <a:off x="8123382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CFB6E05-C781-401E-8683-66D7339C84D5}"/>
                </a:ext>
              </a:extLst>
            </p:cNvPr>
            <p:cNvCxnSpPr>
              <a:cxnSpLocks/>
            </p:cNvCxnSpPr>
            <p:nvPr/>
          </p:nvCxnSpPr>
          <p:spPr>
            <a:xfrm>
              <a:off x="8123382" y="2032000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237FDC-942F-4C57-AC9A-F91F818746DA}"/>
              </a:ext>
            </a:extLst>
          </p:cNvPr>
          <p:cNvSpPr txBox="1"/>
          <p:nvPr/>
        </p:nvSpPr>
        <p:spPr>
          <a:xfrm>
            <a:off x="7386589" y="3877367"/>
            <a:ext cx="206203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44C05E2-00D3-4497-8137-8405C05589FD}"/>
              </a:ext>
            </a:extLst>
          </p:cNvPr>
          <p:cNvSpPr txBox="1"/>
          <p:nvPr/>
        </p:nvSpPr>
        <p:spPr>
          <a:xfrm>
            <a:off x="10531639" y="2261684"/>
            <a:ext cx="1309846" cy="9376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5827921" y="1552998"/>
            <a:ext cx="5008501" cy="3752000"/>
            <a:chOff x="3591749" y="1553000"/>
            <a:chExt cx="5008501" cy="3752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9F79A763-B9BF-4B55-8707-8D5CE9E75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4C9F28-8CA9-4415-84F1-A52022B17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2D00039-ECD1-4A04-936E-21D2586325D3}"/>
              </a:ext>
            </a:extLst>
          </p:cNvPr>
          <p:cNvSpPr txBox="1"/>
          <p:nvPr/>
        </p:nvSpPr>
        <p:spPr>
          <a:xfrm>
            <a:off x="1355578" y="2234857"/>
            <a:ext cx="3340017" cy="238828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endParaRPr lang="zh-TW" altLang="en-US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0567498" y="2499788"/>
            <a:ext cx="1309846" cy="9376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7386589" y="3877367"/>
            <a:ext cx="206203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4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B951C940-9081-4156-BDC7-4DDADB9D0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B84E7E-EF2D-4B00-96A1-236B1ABE4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0D138A-AA73-452A-98E9-0356CB6B74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349" y="1553000"/>
            <a:ext cx="5008501" cy="375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387BA0B-9B9D-42C0-B18C-F2EBAA0D2258}"/>
              </a:ext>
            </a:extLst>
          </p:cNvPr>
          <p:cNvSpPr txBox="1"/>
          <p:nvPr/>
        </p:nvSpPr>
        <p:spPr>
          <a:xfrm>
            <a:off x="7335730" y="5460412"/>
            <a:ext cx="2549737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TO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REBAR NUMBER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82E450-FA7B-4FAC-93CB-58C102380B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7499" y="1553000"/>
            <a:ext cx="5008501" cy="3752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B689B95-198C-457F-BE8A-C0716AA2A229}"/>
              </a:ext>
            </a:extLst>
          </p:cNvPr>
          <p:cNvSpPr txBox="1"/>
          <p:nvPr/>
        </p:nvSpPr>
        <p:spPr>
          <a:xfrm>
            <a:off x="2588590" y="5718944"/>
            <a:ext cx="200631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7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A9CC8A-4203-422D-AA71-10B1147731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2078" y="1553000"/>
            <a:ext cx="5008501" cy="375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8045776-B39D-4F24-8410-7D52F1A66F7C}"/>
              </a:ext>
            </a:extLst>
          </p:cNvPr>
          <p:cNvSpPr txBox="1"/>
          <p:nvPr/>
        </p:nvSpPr>
        <p:spPr>
          <a:xfrm>
            <a:off x="8028066" y="5480224"/>
            <a:ext cx="2952411" cy="105868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width,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cover,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Fyt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Fc’,</a:t>
            </a:r>
          </a:p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Rebar‘s Db, Stirrup’s Db,</a:t>
            </a:r>
          </a:p>
          <a:p>
            <a:pPr algn="ctr">
              <a:lnSpc>
                <a:spcPct val="120000"/>
              </a:lnSpc>
            </a:pP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Spacing, rebar number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475999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4596130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</a:t>
            </a:r>
            <a:r>
              <a:rPr lang="zh-TW" altLang="en-US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EQUATION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1D42051-B987-491C-9FDE-DD3CA93E638E}"/>
              </a:ext>
            </a:extLst>
          </p:cNvPr>
          <p:cNvSpPr txBox="1"/>
          <p:nvPr/>
        </p:nvSpPr>
        <p:spPr>
          <a:xfrm>
            <a:off x="8132647" y="1570256"/>
            <a:ext cx="274325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 LENGTH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376627" y="311177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267D8C3-6B70-4953-A75E-A4DC0A0207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92" y="1553000"/>
            <a:ext cx="5008501" cy="3752000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2E622A5-2525-42FA-9496-9F0047FB5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739218" cy="701731"/>
          </a:xfrm>
        </p:spPr>
        <p:txBody>
          <a:bodyPr/>
          <a:lstStyle/>
          <a:p>
            <a:r>
              <a:rPr lang="en-US" altLang="zh-TW" dirty="0"/>
              <a:t>ALGORITHM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6D247E-19A7-4118-960B-D006D057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499B8F-5AA9-4330-8891-D426CEBF065B}"/>
              </a:ext>
            </a:extLst>
          </p:cNvPr>
          <p:cNvSpPr txBox="1"/>
          <p:nvPr/>
        </p:nvSpPr>
        <p:spPr>
          <a:xfrm>
            <a:off x="2067330" y="5062085"/>
            <a:ext cx="117916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09EADB-9B50-41DC-AC08-7BFEB67EB7D4}"/>
              </a:ext>
            </a:extLst>
          </p:cNvPr>
          <p:cNvSpPr txBox="1"/>
          <p:nvPr/>
        </p:nvSpPr>
        <p:spPr>
          <a:xfrm>
            <a:off x="3806910" y="5057784"/>
            <a:ext cx="1224053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0.6~0.85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687999" y="2790412"/>
            <a:ext cx="337066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FINITE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PERMUTATION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436528" y="3508580"/>
            <a:ext cx="135870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8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73332" y="3941901"/>
            <a:ext cx="2847383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AVOID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EXTREME SITUATION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368464" y="1691184"/>
            <a:ext cx="94513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BEFORE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42495" y="2493373"/>
            <a:ext cx="77771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507921-03DB-4C74-985F-9F06E9F5ECED}"/>
              </a:ext>
            </a:extLst>
          </p:cNvPr>
          <p:cNvSpPr txBox="1"/>
          <p:nvPr/>
        </p:nvSpPr>
        <p:spPr>
          <a:xfrm>
            <a:off x="6687999" y="2200359"/>
            <a:ext cx="422936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96000" y="4660069"/>
            <a:ext cx="5300682" cy="561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REDUCE 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PERMUTATION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6436310" y="2330274"/>
            <a:ext cx="0" cy="91895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82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283447"/>
            <a:ext cx="8255000" cy="30839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 with </a:t>
            </a:r>
            <a:r>
              <a:rPr lang="en-US" altLang="zh-TW" sz="5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Multi-Modes</a:t>
            </a:r>
            <a:r>
              <a:rPr lang="en-US" altLang="zh-TW" sz="5400" dirty="0">
                <a:latin typeface="Segoe UI" panose="020B0502040204020203" pitchFamily="34" charset="0"/>
                <a:cs typeface="Segoe UI" panose="020B0502040204020203" pitchFamily="34" charset="0"/>
              </a:rPr>
              <a:t> for Seismic Performance Evaluation of RC Bridges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4367368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Prakit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Chomchuen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Virote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Boonyapinyo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Engineering Structures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February 2017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5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9249" y="1357000"/>
            <a:ext cx="5533501" cy="4144000"/>
          </a:xfrm>
          <a:prstGeom prst="rect">
            <a:avLst/>
          </a:prstGeom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E55DE532-EDE5-4021-9971-3962D8803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BAF4B9-B901-4EF9-8688-1F354D74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9114EC7-FC1B-4699-9438-E42F8993A176}"/>
              </a:ext>
            </a:extLst>
          </p:cNvPr>
          <p:cNvSpPr txBox="1"/>
          <p:nvPr/>
        </p:nvSpPr>
        <p:spPr>
          <a:xfrm>
            <a:off x="4600077" y="4050859"/>
            <a:ext cx="2991846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OT REBAR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850522" y="4201883"/>
            <a:ext cx="2624412" cy="2443198"/>
            <a:chOff x="7934098" y="11007"/>
            <a:chExt cx="3545471" cy="342268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8EB7A478-ED8E-403D-8F9C-288D31971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34098" y="11007"/>
              <a:ext cx="3545471" cy="342268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983F4FD-F54B-435B-96B4-6808803C69B3}"/>
                </a:ext>
              </a:extLst>
            </p:cNvPr>
            <p:cNvSpPr txBox="1"/>
            <p:nvPr/>
          </p:nvSpPr>
          <p:spPr>
            <a:xfrm>
              <a:off x="7935687" y="2317512"/>
              <a:ext cx="3543882" cy="1116179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119%</a:t>
              </a:r>
            </a:p>
            <a:p>
              <a:pPr algn="ctr">
                <a:lnSpc>
                  <a:spcPct val="120000"/>
                </a:lnSpc>
              </a:pPr>
              <a:endPara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8421387" y="3799472"/>
            <a:ext cx="3121624" cy="561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IMPROVE: BIG 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538473" y="4276724"/>
            <a:ext cx="1113735" cy="27557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3B3DF4-DF2D-41D4-91FA-4BA07F2A1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1E490D-839F-4FA9-9AFD-FDEF21D7CC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1749" y="1553000"/>
            <a:ext cx="5008501" cy="3752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8CA03D3-EF2F-4141-BD88-D5328765B26D}"/>
              </a:ext>
            </a:extLst>
          </p:cNvPr>
          <p:cNvSpPr txBox="1"/>
          <p:nvPr/>
        </p:nvSpPr>
        <p:spPr>
          <a:xfrm>
            <a:off x="8312191" y="921275"/>
            <a:ext cx="3340017" cy="238828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+ 1.6W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+ 1.0E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+ 1.0E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15E31D-A87F-4A9C-A4DC-1B945CDC9BF8}"/>
              </a:ext>
            </a:extLst>
          </p:cNvPr>
          <p:cNvSpPr txBox="1"/>
          <p:nvPr/>
        </p:nvSpPr>
        <p:spPr>
          <a:xfrm>
            <a:off x="839788" y="384400"/>
            <a:ext cx="2615203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(SDL + SLAB) LL 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BAND SPAN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A667B09-6E4F-47C6-9311-74954F747F81}"/>
                  </a:ext>
                </a:extLst>
              </p:cNvPr>
              <p:cNvSpPr/>
              <p:nvPr/>
            </p:nvSpPr>
            <p:spPr>
              <a:xfrm>
                <a:off x="3981069" y="472756"/>
                <a:ext cx="110844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A667B09-6E4F-47C6-9311-74954F747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069" y="472756"/>
                <a:ext cx="1108445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4E0AC10F-7EF1-4EBA-AD22-179D665E80BF}"/>
              </a:ext>
            </a:extLst>
          </p:cNvPr>
          <p:cNvSpPr txBox="1"/>
          <p:nvPr/>
        </p:nvSpPr>
        <p:spPr>
          <a:xfrm>
            <a:off x="3403571" y="64270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1BB521E-7DFF-4AF8-BD8F-61D0FAB68D14}"/>
                  </a:ext>
                </a:extLst>
              </p:cNvPr>
              <p:cNvSpPr txBox="1"/>
              <p:nvPr/>
            </p:nvSpPr>
            <p:spPr>
              <a:xfrm>
                <a:off x="3114994" y="2887165"/>
                <a:ext cx="679994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1BB521E-7DFF-4AF8-BD8F-61D0FAB68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94" y="2887165"/>
                <a:ext cx="679994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FAE0B61-7845-48E0-A227-9D7B4B10342E}"/>
                  </a:ext>
                </a:extLst>
              </p:cNvPr>
              <p:cNvSpPr txBox="1"/>
              <p:nvPr/>
            </p:nvSpPr>
            <p:spPr>
              <a:xfrm>
                <a:off x="1715095" y="2875206"/>
                <a:ext cx="679994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FAE0B61-7845-48E0-A227-9D7B4B103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095" y="2875206"/>
                <a:ext cx="679994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4DC435A4-445F-4F47-9B10-564299E977B1}"/>
              </a:ext>
            </a:extLst>
          </p:cNvPr>
          <p:cNvSpPr txBox="1"/>
          <p:nvPr/>
        </p:nvSpPr>
        <p:spPr>
          <a:xfrm>
            <a:off x="2464663" y="2639949"/>
            <a:ext cx="651781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50%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F35A42D-D9D5-453C-82BC-F91128480433}"/>
              </a:ext>
            </a:extLst>
          </p:cNvPr>
          <p:cNvSpPr txBox="1"/>
          <p:nvPr/>
        </p:nvSpPr>
        <p:spPr>
          <a:xfrm>
            <a:off x="2552828" y="3055704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7269C3-49A4-4A9D-8169-893A5CAF5337}"/>
              </a:ext>
            </a:extLst>
          </p:cNvPr>
          <p:cNvSpPr txBox="1"/>
          <p:nvPr/>
        </p:nvSpPr>
        <p:spPr>
          <a:xfrm>
            <a:off x="5423098" y="5517062"/>
            <a:ext cx="57781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0.9 * Mn = 0.9 * </a:t>
            </a: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0.9d &gt;= Mu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454719" y="3306692"/>
            <a:ext cx="1714572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</a:t>
            </a:r>
            <a:r>
              <a:rPr lang="pl-PL" altLang="zh-TW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en-US" altLang="zh-TW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+ 1.6L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0AC10F-7EF1-4EBA-AD22-179D665E80BF}"/>
              </a:ext>
            </a:extLst>
          </p:cNvPr>
          <p:cNvSpPr txBox="1"/>
          <p:nvPr/>
        </p:nvSpPr>
        <p:spPr>
          <a:xfrm>
            <a:off x="8960993" y="3306243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538473" y="4127568"/>
            <a:ext cx="1325619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SPAN STORY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ACA07D-4BC0-45BB-87C2-C0079DAE19CD}"/>
              </a:ext>
            </a:extLst>
          </p:cNvPr>
          <p:cNvSpPr txBox="1"/>
          <p:nvPr/>
        </p:nvSpPr>
        <p:spPr>
          <a:xfrm>
            <a:off x="1355578" y="2234857"/>
            <a:ext cx="3340017" cy="238828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endParaRPr lang="zh-TW" altLang="en-US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AFE186F-329C-4E07-BBD7-A97798100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F75712-3051-486E-960E-006B061B1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6DB40A7-017D-4010-A771-BBE69003AD98}"/>
              </a:ext>
            </a:extLst>
          </p:cNvPr>
          <p:cNvGrpSpPr/>
          <p:nvPr/>
        </p:nvGrpSpPr>
        <p:grpSpPr>
          <a:xfrm>
            <a:off x="5827921" y="1552999"/>
            <a:ext cx="5008501" cy="3752000"/>
            <a:chOff x="3591749" y="1553000"/>
            <a:chExt cx="5008501" cy="3752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46D0599-939A-438D-BF0B-7E9807D3B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593D8F8C-6753-47D3-A61B-569BF7A91695}"/>
                </a:ext>
              </a:extLst>
            </p:cNvPr>
            <p:cNvCxnSpPr/>
            <p:nvPr/>
          </p:nvCxnSpPr>
          <p:spPr>
            <a:xfrm>
              <a:off x="4239491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66B260C-2595-4D23-857F-AD7273C7CD2E}"/>
                </a:ext>
              </a:extLst>
            </p:cNvPr>
            <p:cNvCxnSpPr>
              <a:cxnSpLocks/>
            </p:cNvCxnSpPr>
            <p:nvPr/>
          </p:nvCxnSpPr>
          <p:spPr>
            <a:xfrm>
              <a:off x="4239491" y="2032000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1BAF2F8-5CAB-4330-90DC-CE358C952438}"/>
                </a:ext>
              </a:extLst>
            </p:cNvPr>
            <p:cNvCxnSpPr/>
            <p:nvPr/>
          </p:nvCxnSpPr>
          <p:spPr>
            <a:xfrm>
              <a:off x="8123382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CFB6E05-C781-401E-8683-66D7339C84D5}"/>
                </a:ext>
              </a:extLst>
            </p:cNvPr>
            <p:cNvCxnSpPr>
              <a:cxnSpLocks/>
            </p:cNvCxnSpPr>
            <p:nvPr/>
          </p:nvCxnSpPr>
          <p:spPr>
            <a:xfrm>
              <a:off x="8123382" y="2032000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237FDC-942F-4C57-AC9A-F91F818746DA}"/>
              </a:ext>
            </a:extLst>
          </p:cNvPr>
          <p:cNvSpPr txBox="1"/>
          <p:nvPr/>
        </p:nvSpPr>
        <p:spPr>
          <a:xfrm>
            <a:off x="7386589" y="3877367"/>
            <a:ext cx="206203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44C05E2-00D3-4497-8137-8405C05589FD}"/>
              </a:ext>
            </a:extLst>
          </p:cNvPr>
          <p:cNvSpPr txBox="1"/>
          <p:nvPr/>
        </p:nvSpPr>
        <p:spPr>
          <a:xfrm>
            <a:off x="10531639" y="2261684"/>
            <a:ext cx="1309846" cy="9376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07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5827921" y="1552998"/>
            <a:ext cx="5008501" cy="3752000"/>
            <a:chOff x="3591749" y="1553000"/>
            <a:chExt cx="5008501" cy="3752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9F79A763-B9BF-4B55-8707-8D5CE9E75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4C9F28-8CA9-4415-84F1-A52022B17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2D00039-ECD1-4A04-936E-21D2586325D3}"/>
              </a:ext>
            </a:extLst>
          </p:cNvPr>
          <p:cNvSpPr txBox="1"/>
          <p:nvPr/>
        </p:nvSpPr>
        <p:spPr>
          <a:xfrm>
            <a:off x="1355578" y="2234857"/>
            <a:ext cx="3340017" cy="238828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endParaRPr lang="zh-TW" altLang="en-US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0567498" y="2499788"/>
            <a:ext cx="1309846" cy="9376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7386589" y="3877367"/>
            <a:ext cx="206203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4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B951C940-9081-4156-BDC7-4DDADB9D0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B84E7E-EF2D-4B00-96A1-236B1ABE4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0D138A-AA73-452A-98E9-0356CB6B74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349" y="1553000"/>
            <a:ext cx="5008501" cy="375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387BA0B-9B9D-42C0-B18C-F2EBAA0D2258}"/>
              </a:ext>
            </a:extLst>
          </p:cNvPr>
          <p:cNvSpPr txBox="1"/>
          <p:nvPr/>
        </p:nvSpPr>
        <p:spPr>
          <a:xfrm>
            <a:off x="7335730" y="5460412"/>
            <a:ext cx="2549737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TO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REBAR NUMBER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82E450-FA7B-4FAC-93CB-58C102380B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7499" y="1553000"/>
            <a:ext cx="5008501" cy="3752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B689B95-198C-457F-BE8A-C0716AA2A229}"/>
              </a:ext>
            </a:extLst>
          </p:cNvPr>
          <p:cNvSpPr txBox="1"/>
          <p:nvPr/>
        </p:nvSpPr>
        <p:spPr>
          <a:xfrm>
            <a:off x="2588590" y="5718944"/>
            <a:ext cx="200631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7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A9CC8A-4203-422D-AA71-10B1147731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2078" y="1553000"/>
            <a:ext cx="5008501" cy="375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8045776-B39D-4F24-8410-7D52F1A66F7C}"/>
              </a:ext>
            </a:extLst>
          </p:cNvPr>
          <p:cNvSpPr txBox="1"/>
          <p:nvPr/>
        </p:nvSpPr>
        <p:spPr>
          <a:xfrm>
            <a:off x="8028066" y="5480224"/>
            <a:ext cx="2952411" cy="105868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width,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cover,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Fyt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Fc’,</a:t>
            </a:r>
          </a:p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Rebar‘s Db, Stirrup’s Db,</a:t>
            </a:r>
          </a:p>
          <a:p>
            <a:pPr algn="ctr">
              <a:lnSpc>
                <a:spcPct val="120000"/>
              </a:lnSpc>
            </a:pP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Spacing, rebar number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475999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4596130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</a:t>
            </a:r>
            <a:r>
              <a:rPr lang="zh-TW" altLang="en-US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EQUATION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1D42051-B987-491C-9FDE-DD3CA93E638E}"/>
              </a:ext>
            </a:extLst>
          </p:cNvPr>
          <p:cNvSpPr txBox="1"/>
          <p:nvPr/>
        </p:nvSpPr>
        <p:spPr>
          <a:xfrm>
            <a:off x="8132647" y="1570256"/>
            <a:ext cx="274325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 LENGTH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376627" y="311177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0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267D8C3-6B70-4953-A75E-A4DC0A0207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92" y="1553000"/>
            <a:ext cx="5008501" cy="3752000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2E622A5-2525-42FA-9496-9F0047FB5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739218" cy="701731"/>
          </a:xfrm>
        </p:spPr>
        <p:txBody>
          <a:bodyPr/>
          <a:lstStyle/>
          <a:p>
            <a:r>
              <a:rPr lang="en-US" altLang="zh-TW" dirty="0"/>
              <a:t>ALGORITHM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6D247E-19A7-4118-960B-D006D057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499B8F-5AA9-4330-8891-D426CEBF065B}"/>
              </a:ext>
            </a:extLst>
          </p:cNvPr>
          <p:cNvSpPr txBox="1"/>
          <p:nvPr/>
        </p:nvSpPr>
        <p:spPr>
          <a:xfrm>
            <a:off x="2067330" y="5062085"/>
            <a:ext cx="117916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09EADB-9B50-41DC-AC08-7BFEB67EB7D4}"/>
              </a:ext>
            </a:extLst>
          </p:cNvPr>
          <p:cNvSpPr txBox="1"/>
          <p:nvPr/>
        </p:nvSpPr>
        <p:spPr>
          <a:xfrm>
            <a:off x="3806910" y="5057784"/>
            <a:ext cx="1224053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0.6~0.85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687999" y="2790412"/>
            <a:ext cx="337066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FINITE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PERMUTATION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436528" y="3508580"/>
            <a:ext cx="135870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8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73332" y="3941901"/>
            <a:ext cx="2847383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AVOID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EXTREME SITUATION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368464" y="1691184"/>
            <a:ext cx="94513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BEFORE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42495" y="2493373"/>
            <a:ext cx="77771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507921-03DB-4C74-985F-9F06E9F5ECED}"/>
              </a:ext>
            </a:extLst>
          </p:cNvPr>
          <p:cNvSpPr txBox="1"/>
          <p:nvPr/>
        </p:nvSpPr>
        <p:spPr>
          <a:xfrm>
            <a:off x="6687999" y="2200359"/>
            <a:ext cx="422936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96000" y="4660069"/>
            <a:ext cx="5300682" cy="561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REDUCE 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PERMUTATION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6436310" y="2330274"/>
            <a:ext cx="0" cy="91895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3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1F8D14D-4B57-4284-867D-C1FB2E93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FC18FE-D4E5-43C3-AB37-5C5D8DE8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24" y="3429000"/>
            <a:ext cx="10236976" cy="12629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8703F24-FCF0-4776-A834-950D6A2F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024" y="901986"/>
            <a:ext cx="8112507" cy="126293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C3DACAA-B7DD-4293-9A54-2AB94709C419}"/>
              </a:ext>
            </a:extLst>
          </p:cNvPr>
          <p:cNvSpPr txBox="1"/>
          <p:nvPr/>
        </p:nvSpPr>
        <p:spPr>
          <a:xfrm>
            <a:off x="839789" y="1348786"/>
            <a:ext cx="101129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BEFORE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91CC88-2D8D-45AB-A1BF-F92C8DD3310D}"/>
              </a:ext>
            </a:extLst>
          </p:cNvPr>
          <p:cNvSpPr txBox="1"/>
          <p:nvPr/>
        </p:nvSpPr>
        <p:spPr>
          <a:xfrm>
            <a:off x="839788" y="3875800"/>
            <a:ext cx="10112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AFTER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593550-34C5-4CCD-86AF-C982286A3A0C}"/>
              </a:ext>
            </a:extLst>
          </p:cNvPr>
          <p:cNvSpPr/>
          <p:nvPr/>
        </p:nvSpPr>
        <p:spPr>
          <a:xfrm>
            <a:off x="5141651" y="901986"/>
            <a:ext cx="1312415" cy="1262933"/>
          </a:xfrm>
          <a:prstGeom prst="rect">
            <a:avLst/>
          </a:prstGeom>
          <a:solidFill>
            <a:schemeClr val="accent1">
              <a:alpha val="1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593550-34C5-4CCD-86AF-C982286A3A0C}"/>
              </a:ext>
            </a:extLst>
          </p:cNvPr>
          <p:cNvSpPr/>
          <p:nvPr/>
        </p:nvSpPr>
        <p:spPr>
          <a:xfrm>
            <a:off x="5282214" y="3392488"/>
            <a:ext cx="2805343" cy="1299445"/>
          </a:xfrm>
          <a:prstGeom prst="rect">
            <a:avLst/>
          </a:prstGeom>
          <a:solidFill>
            <a:srgbClr val="3498DB">
              <a:alpha val="10196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55024" y="5310104"/>
            <a:ext cx="7355603" cy="6093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CONSTRUCTION COST ASSESSMENT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 rot="5400000">
            <a:off x="5637321" y="2461817"/>
            <a:ext cx="32637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32825" y="4720300"/>
            <a:ext cx="32637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476435" y="3038886"/>
            <a:ext cx="11239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0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8218" y="403697"/>
            <a:ext cx="9135563" cy="59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130B9DE9-2929-40A6-A157-AEB80E21FDF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59488" y="1529981"/>
          <a:ext cx="5314159" cy="3843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840E51F0-5B1F-4E7C-85DB-921E22A915A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2634" y="1529982"/>
          <a:ext cx="5226854" cy="3858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07DA06-F5A7-4011-A91B-39F8B811F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65E323-AD07-4246-AF9E-E67E9B1B6D42}"/>
              </a:ext>
            </a:extLst>
          </p:cNvPr>
          <p:cNvSpPr txBox="1"/>
          <p:nvPr/>
        </p:nvSpPr>
        <p:spPr>
          <a:xfrm>
            <a:off x="4529316" y="4451997"/>
            <a:ext cx="8842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62.4%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DC2771-84B2-421C-93D2-378929CCCC60}"/>
              </a:ext>
            </a:extLst>
          </p:cNvPr>
          <p:cNvSpPr txBox="1"/>
          <p:nvPr/>
        </p:nvSpPr>
        <p:spPr>
          <a:xfrm>
            <a:off x="3008762" y="4730573"/>
            <a:ext cx="8745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75.9%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6EA4A9-2D5B-4A14-8B2F-CDEDF9A13EB0}"/>
              </a:ext>
            </a:extLst>
          </p:cNvPr>
          <p:cNvSpPr txBox="1"/>
          <p:nvPr/>
        </p:nvSpPr>
        <p:spPr>
          <a:xfrm>
            <a:off x="3031204" y="3459364"/>
            <a:ext cx="829714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91.8%</a:t>
            </a:r>
            <a:endParaRPr lang="zh-TW" altLang="en-US" sz="24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986D2E-8DBF-488F-B366-4BA11AD6CF5B}"/>
              </a:ext>
            </a:extLst>
          </p:cNvPr>
          <p:cNvSpPr txBox="1"/>
          <p:nvPr/>
        </p:nvSpPr>
        <p:spPr>
          <a:xfrm>
            <a:off x="6728471" y="3455076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95.5%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FAB6A0F-5285-4724-9B72-26B66AE7B1ED}"/>
              </a:ext>
            </a:extLst>
          </p:cNvPr>
          <p:cNvSpPr txBox="1"/>
          <p:nvPr/>
        </p:nvSpPr>
        <p:spPr>
          <a:xfrm>
            <a:off x="8276863" y="3702292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98.2%</a:t>
            </a:r>
            <a:endParaRPr lang="zh-TW" altLang="en-US" sz="24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5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295334" cy="701731"/>
          </a:xfrm>
        </p:spPr>
        <p:txBody>
          <a:bodyPr/>
          <a:lstStyle/>
          <a:p>
            <a:r>
              <a:rPr lang="en-US" altLang="zh-TW" dirty="0" smtClean="0"/>
              <a:t>WHY </a:t>
            </a:r>
            <a:r>
              <a:rPr lang="en-US" altLang="zh-TW" dirty="0" smtClean="0">
                <a:solidFill>
                  <a:schemeClr val="accent1"/>
                </a:solidFill>
              </a:rPr>
              <a:t>ONE</a:t>
            </a:r>
            <a:r>
              <a:rPr lang="zh-TW" altLang="en-US" dirty="0" smtClean="0"/>
              <a:t> </a:t>
            </a:r>
            <a:r>
              <a:rPr lang="en-US" altLang="zh-TW" dirty="0" smtClean="0"/>
              <a:t>YIELDING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OCCUR?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2492" y="1585749"/>
            <a:ext cx="8051347" cy="22734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8063" y="3972396"/>
            <a:ext cx="3275498" cy="27490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475182"/>
            <a:ext cx="3054242" cy="249462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537664" y="4748450"/>
            <a:ext cx="14441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COLUMNS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59721" y="5175875"/>
            <a:ext cx="436940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SIMULTANEOUSLY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YIELDING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37677" y="3075548"/>
            <a:ext cx="144411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COLUMNS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538552" y="3508143"/>
            <a:ext cx="162961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SAME HEIGHT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40270" y="6241002"/>
            <a:ext cx="92398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330372" y="5456593"/>
            <a:ext cx="169213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ONE YIELDING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1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3EE344B-F41E-4AE7-B6EC-9068E859D022}"/>
              </a:ext>
            </a:extLst>
          </p:cNvPr>
          <p:cNvSpPr/>
          <p:nvPr/>
        </p:nvSpPr>
        <p:spPr>
          <a:xfrm>
            <a:off x="1408389" y="1030572"/>
            <a:ext cx="9366317" cy="58274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版面配置區 11">
            <a:extLst>
              <a:ext uri="{FF2B5EF4-FFF2-40B4-BE49-F238E27FC236}">
                <a16:creationId xmlns:a16="http://schemas.microsoft.com/office/drawing/2014/main" id="{00408031-5776-4FFC-B41A-A7EA538821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58" r="39268"/>
          <a:stretch/>
        </p:blipFill>
        <p:spPr>
          <a:xfrm>
            <a:off x="1408389" y="1030572"/>
            <a:ext cx="9366317" cy="5827428"/>
          </a:xfr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2224BB-8E78-48D1-9174-E628593F2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7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21126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Dimitrios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Vamvatsikos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C.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Allin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Cornell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ENGINEERING AND STRUCTURAL DYNAMICS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2002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14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120410" cy="701731"/>
          </a:xfrm>
        </p:spPr>
        <p:txBody>
          <a:bodyPr/>
          <a:lstStyle/>
          <a:p>
            <a:r>
              <a:rPr lang="en-US" altLang="zh-TW" dirty="0"/>
              <a:t>PBEE </a:t>
            </a:r>
            <a:r>
              <a:rPr lang="en-US" altLang="zh-TW" dirty="0" smtClean="0"/>
              <a:t>FRAMEWORK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8563" y="1640630"/>
            <a:ext cx="718185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39788" y="3952801"/>
                <a:ext cx="4064959" cy="916148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𝐷𝑉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𝑙𝑖𝑚𝑖𝑡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𝑠𝑡𝑎𝑡𝑒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𝑒𝑥𝑐𝑒𝑒𝑑𝑒𝑑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3952801"/>
                <a:ext cx="4064959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879800"/>
            <a:ext cx="2562225" cy="323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3392488"/>
            <a:ext cx="1895475" cy="371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39788" y="5007598"/>
                <a:ext cx="2603790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𝐼𝑀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h𝑎𝑧𝑎𝑟𝑑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𝑐𝑢𝑟𝑣𝑒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5007598"/>
                <a:ext cx="260379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39788" y="5650919"/>
                <a:ext cx="7717882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𝐷𝑀</m:t>
                          </m:r>
                        </m:e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𝐼𝑀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:(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𝑐𝑜𝑛𝑑𝑖𝑡𝑖𝑜𝑛𝑎𝑙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𝑐𝑜𝑚𝑝𝑙𝑒𝑚𝑒𝑛𝑡𝑎𝑟𝑦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𝑐𝑢𝑚𝑢𝑙𝑎𝑡𝑖𝑣𝑒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𝑑𝑖𝑠𝑡𝑟𝑖𝑏𝑢𝑡𝑖𝑜𝑛</m:t>
                      </m:r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5650919"/>
                <a:ext cx="771788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9488" y="2638685"/>
            <a:ext cx="26384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910916"/>
            <a:ext cx="10477500" cy="1276350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5085594" y="2369828"/>
            <a:ext cx="5256212" cy="4169084"/>
            <a:chOff x="3450432" y="2369828"/>
            <a:chExt cx="5256212" cy="4169084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50432" y="2369828"/>
              <a:ext cx="5256212" cy="4169084"/>
            </a:xfrm>
            <a:prstGeom prst="rect">
              <a:avLst/>
            </a:prstGeom>
          </p:spPr>
        </p:pic>
        <p:sp>
          <p:nvSpPr>
            <p:cNvPr id="25" name="橢圓 24"/>
            <p:cNvSpPr/>
            <p:nvPr/>
          </p:nvSpPr>
          <p:spPr>
            <a:xfrm>
              <a:off x="4130933" y="587367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4240302" y="5649559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4358636" y="521404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4693916" y="436790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91022" y="3082533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279338" y="2836899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7992991" y="2756685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838201" y="2756685"/>
            <a:ext cx="38095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FILL PHASE </a:t>
            </a:r>
            <a:r>
              <a:rPr lang="en-US" altLang="zh-TW" sz="2800" dirty="0" smtClean="0"/>
              <a:t>– </a:t>
            </a:r>
          </a:p>
          <a:p>
            <a:r>
              <a:rPr lang="en-US" altLang="zh-TW" sz="2800" dirty="0" smtClean="0">
                <a:solidFill>
                  <a:schemeClr val="accent1"/>
                </a:solidFill>
              </a:rPr>
              <a:t>CAPACITY</a:t>
            </a:r>
            <a:r>
              <a:rPr lang="en-US" altLang="zh-TW" sz="2800" dirty="0" smtClean="0"/>
              <a:t> </a:t>
            </a:r>
            <a:r>
              <a:rPr lang="en-US" altLang="zh-TW" sz="2800" dirty="0">
                <a:solidFill>
                  <a:schemeClr val="accent1"/>
                </a:solidFill>
              </a:rPr>
              <a:t>RESOLUTION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4" name="矩形 3"/>
          <p:cNvSpPr/>
          <p:nvPr/>
        </p:nvSpPr>
        <p:spPr>
          <a:xfrm>
            <a:off x="838201" y="289115"/>
            <a:ext cx="105140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Furthermore, to improve upon the capacity resolution, a simple enhancement is to add a step-reducing routine, for example bisection, when collapse (e.g. non-convergence) is detected, so as to tighten the bracketing of the </a:t>
            </a:r>
            <a:r>
              <a:rPr lang="en-US" altLang="zh-TW" sz="2800" dirty="0" err="1"/>
              <a:t>flatline</a:t>
            </a:r>
            <a:r>
              <a:rPr lang="en-US" altLang="zh-TW" sz="2800" dirty="0"/>
              <a:t>. 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5085594" y="2369828"/>
            <a:ext cx="5256212" cy="4169084"/>
            <a:chOff x="3450432" y="2369828"/>
            <a:chExt cx="5256212" cy="416908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50432" y="2369828"/>
              <a:ext cx="5256212" cy="4169084"/>
            </a:xfrm>
            <a:prstGeom prst="rect">
              <a:avLst/>
            </a:prstGeom>
          </p:spPr>
        </p:pic>
        <p:sp>
          <p:nvSpPr>
            <p:cNvPr id="6" name="橢圓 5"/>
            <p:cNvSpPr/>
            <p:nvPr/>
          </p:nvSpPr>
          <p:spPr>
            <a:xfrm>
              <a:off x="4130933" y="587367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4240302" y="5649559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358636" y="521404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93916" y="436790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191022" y="3082533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7279338" y="2836899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7992991" y="2756685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838201" y="2756685"/>
            <a:ext cx="38095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FILL PHASE </a:t>
            </a:r>
            <a:r>
              <a:rPr lang="en-US" altLang="zh-TW" sz="2800" dirty="0" smtClean="0"/>
              <a:t>– </a:t>
            </a:r>
          </a:p>
          <a:p>
            <a:r>
              <a:rPr lang="en-US" altLang="zh-TW" sz="2800" dirty="0" smtClean="0">
                <a:solidFill>
                  <a:schemeClr val="accent1"/>
                </a:solidFill>
              </a:rPr>
              <a:t>CAPACITY</a:t>
            </a:r>
            <a:r>
              <a:rPr lang="en-US" altLang="zh-TW" sz="2800" dirty="0" smtClean="0"/>
              <a:t> </a:t>
            </a:r>
            <a:r>
              <a:rPr lang="en-US" altLang="zh-TW" sz="2800" dirty="0">
                <a:solidFill>
                  <a:schemeClr val="accent1"/>
                </a:solidFill>
              </a:rPr>
              <a:t>RESOLUTION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PATTERN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/ FOUR 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altLang="zh-TW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grpSp>
        <p:nvGrpSpPr>
          <p:cNvPr id="129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30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2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133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135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136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1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3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07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267D8C3-6B70-4953-A75E-A4DC0A0207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92" y="1553000"/>
            <a:ext cx="5008501" cy="3752000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2E622A5-2525-42FA-9496-9F0047FB5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739218" cy="701731"/>
          </a:xfrm>
        </p:spPr>
        <p:txBody>
          <a:bodyPr/>
          <a:lstStyle/>
          <a:p>
            <a:r>
              <a:rPr lang="en-US" altLang="zh-TW" dirty="0"/>
              <a:t>REDUCE TO THREE POINTS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6D247E-19A7-4118-960B-D006D057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499B8F-5AA9-4330-8891-D426CEBF065B}"/>
              </a:ext>
            </a:extLst>
          </p:cNvPr>
          <p:cNvSpPr txBox="1"/>
          <p:nvPr/>
        </p:nvSpPr>
        <p:spPr>
          <a:xfrm>
            <a:off x="2067330" y="5062085"/>
            <a:ext cx="117916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09EADB-9B50-41DC-AC08-7BFEB67EB7D4}"/>
              </a:ext>
            </a:extLst>
          </p:cNvPr>
          <p:cNvSpPr txBox="1"/>
          <p:nvPr/>
        </p:nvSpPr>
        <p:spPr>
          <a:xfrm>
            <a:off x="3806910" y="5057784"/>
            <a:ext cx="1224053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0.6~0.85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687999" y="2790412"/>
            <a:ext cx="337066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FINITE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PERMUTATION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436528" y="3508580"/>
            <a:ext cx="135870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8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73332" y="3941901"/>
            <a:ext cx="2847383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AVOID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EXTREME SITUATION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368464" y="1691184"/>
            <a:ext cx="94513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BEFORE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42495" y="2493373"/>
            <a:ext cx="77771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95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1689</Words>
  <Application>Microsoft Office PowerPoint</Application>
  <PresentationFormat>寬螢幕</PresentationFormat>
  <Paragraphs>747</Paragraphs>
  <Slides>76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5" baseType="lpstr">
      <vt:lpstr>MS PGothic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221</cp:revision>
  <dcterms:created xsi:type="dcterms:W3CDTF">2015-10-12T10:51:44Z</dcterms:created>
  <dcterms:modified xsi:type="dcterms:W3CDTF">2018-09-22T08:16:03Z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